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4170" r:id="rId2"/>
    <p:sldMasterId id="2147484177" r:id="rId3"/>
    <p:sldMasterId id="2147484184" r:id="rId4"/>
  </p:sldMasterIdLst>
  <p:notesMasterIdLst>
    <p:notesMasterId r:id="rId467"/>
  </p:notesMasterIdLst>
  <p:handoutMasterIdLst>
    <p:handoutMasterId r:id="rId468"/>
  </p:handoutMasterIdLst>
  <p:sldIdLst>
    <p:sldId id="256" r:id="rId5"/>
    <p:sldId id="741" r:id="rId6"/>
    <p:sldId id="571" r:id="rId7"/>
    <p:sldId id="526" r:id="rId8"/>
    <p:sldId id="257" r:id="rId9"/>
    <p:sldId id="625" r:id="rId10"/>
    <p:sldId id="419" r:id="rId11"/>
    <p:sldId id="420" r:id="rId12"/>
    <p:sldId id="258" r:id="rId13"/>
    <p:sldId id="564" r:id="rId14"/>
    <p:sldId id="542" r:id="rId15"/>
    <p:sldId id="597" r:id="rId16"/>
    <p:sldId id="738" r:id="rId17"/>
    <p:sldId id="739" r:id="rId18"/>
    <p:sldId id="740" r:id="rId19"/>
    <p:sldId id="259" r:id="rId20"/>
    <p:sldId id="622" r:id="rId21"/>
    <p:sldId id="543" r:id="rId22"/>
    <p:sldId id="521" r:id="rId23"/>
    <p:sldId id="601" r:id="rId24"/>
    <p:sldId id="473" r:id="rId25"/>
    <p:sldId id="472" r:id="rId26"/>
    <p:sldId id="476" r:id="rId27"/>
    <p:sldId id="481" r:id="rId28"/>
    <p:sldId id="546" r:id="rId29"/>
    <p:sldId id="644" r:id="rId30"/>
    <p:sldId id="567" r:id="rId31"/>
    <p:sldId id="260" r:id="rId32"/>
    <p:sldId id="261" r:id="rId33"/>
    <p:sldId id="262" r:id="rId34"/>
    <p:sldId id="263" r:id="rId35"/>
    <p:sldId id="264" r:id="rId36"/>
    <p:sldId id="525" r:id="rId37"/>
    <p:sldId id="568" r:id="rId38"/>
    <p:sldId id="422" r:id="rId39"/>
    <p:sldId id="265" r:id="rId40"/>
    <p:sldId id="484" r:id="rId41"/>
    <p:sldId id="291" r:id="rId42"/>
    <p:sldId id="742" r:id="rId43"/>
    <p:sldId id="432" r:id="rId44"/>
    <p:sldId id="605" r:id="rId45"/>
    <p:sldId id="423" r:id="rId46"/>
    <p:sldId id="424" r:id="rId47"/>
    <p:sldId id="456" r:id="rId48"/>
    <p:sldId id="266" r:id="rId49"/>
    <p:sldId id="425" r:id="rId50"/>
    <p:sldId id="426" r:id="rId51"/>
    <p:sldId id="743" r:id="rId52"/>
    <p:sldId id="267" r:id="rId53"/>
    <p:sldId id="268" r:id="rId54"/>
    <p:sldId id="269" r:id="rId55"/>
    <p:sldId id="270" r:id="rId56"/>
    <p:sldId id="457" r:id="rId57"/>
    <p:sldId id="474" r:id="rId58"/>
    <p:sldId id="475" r:id="rId59"/>
    <p:sldId id="645" r:id="rId60"/>
    <p:sldId id="271" r:id="rId61"/>
    <p:sldId id="272" r:id="rId62"/>
    <p:sldId id="744" r:id="rId63"/>
    <p:sldId id="389" r:id="rId64"/>
    <p:sldId id="600" r:id="rId65"/>
    <p:sldId id="276" r:id="rId66"/>
    <p:sldId id="273" r:id="rId67"/>
    <p:sldId id="274" r:id="rId68"/>
    <p:sldId id="275" r:id="rId69"/>
    <p:sldId id="368" r:id="rId70"/>
    <p:sldId id="477" r:id="rId71"/>
    <p:sldId id="478" r:id="rId72"/>
    <p:sldId id="745" r:id="rId73"/>
    <p:sldId id="746" r:id="rId74"/>
    <p:sldId id="278" r:id="rId75"/>
    <p:sldId id="354" r:id="rId76"/>
    <p:sldId id="588" r:id="rId77"/>
    <p:sldId id="646" r:id="rId78"/>
    <p:sldId id="519" r:id="rId79"/>
    <p:sldId id="415" r:id="rId80"/>
    <p:sldId id="400" r:id="rId81"/>
    <p:sldId id="647" r:id="rId82"/>
    <p:sldId id="281" r:id="rId83"/>
    <p:sldId id="399" r:id="rId84"/>
    <p:sldId id="282" r:id="rId85"/>
    <p:sldId id="355" r:id="rId86"/>
    <p:sldId id="283" r:id="rId87"/>
    <p:sldId id="279" r:id="rId88"/>
    <p:sldId id="458" r:id="rId89"/>
    <p:sldId id="280" r:id="rId90"/>
    <p:sldId id="522" r:id="rId91"/>
    <p:sldId id="427" r:id="rId92"/>
    <p:sldId id="390" r:id="rId93"/>
    <p:sldId id="623" r:id="rId94"/>
    <p:sldId id="391" r:id="rId95"/>
    <p:sldId id="392" r:id="rId96"/>
    <p:sldId id="582" r:id="rId97"/>
    <p:sldId id="648" r:id="rId98"/>
    <p:sldId id="428" r:id="rId99"/>
    <p:sldId id="449" r:id="rId100"/>
    <p:sldId id="450" r:id="rId101"/>
    <p:sldId id="284" r:id="rId102"/>
    <p:sldId id="285" r:id="rId103"/>
    <p:sldId id="747" r:id="rId104"/>
    <p:sldId id="748" r:id="rId105"/>
    <p:sldId id="749" r:id="rId106"/>
    <p:sldId id="434" r:id="rId107"/>
    <p:sldId id="437" r:id="rId108"/>
    <p:sldId id="572" r:id="rId109"/>
    <p:sldId id="438" r:id="rId110"/>
    <p:sldId id="451" r:id="rId111"/>
    <p:sldId id="393" r:id="rId112"/>
    <p:sldId id="394" r:id="rId113"/>
    <p:sldId id="286" r:id="rId114"/>
    <p:sldId id="480" r:id="rId115"/>
    <p:sldId id="288" r:id="rId116"/>
    <p:sldId id="360" r:id="rId117"/>
    <p:sldId id="369" r:id="rId118"/>
    <p:sldId id="370" r:id="rId119"/>
    <p:sldId id="289" r:id="rId120"/>
    <p:sldId id="290" r:id="rId121"/>
    <p:sldId id="292" r:id="rId122"/>
    <p:sldId id="293" r:id="rId123"/>
    <p:sldId id="649" r:id="rId124"/>
    <p:sldId id="523" r:id="rId125"/>
    <p:sldId id="295" r:id="rId126"/>
    <p:sldId id="296" r:id="rId127"/>
    <p:sldId id="690" r:id="rId128"/>
    <p:sldId id="294" r:id="rId129"/>
    <p:sldId id="297" r:id="rId130"/>
    <p:sldId id="455" r:id="rId131"/>
    <p:sldId id="453" r:id="rId132"/>
    <p:sldId id="468" r:id="rId133"/>
    <p:sldId id="469" r:id="rId134"/>
    <p:sldId id="470" r:id="rId135"/>
    <p:sldId id="471" r:id="rId136"/>
    <p:sldId id="454" r:id="rId137"/>
    <p:sldId id="367" r:id="rId138"/>
    <p:sldId id="650" r:id="rId139"/>
    <p:sldId id="303" r:id="rId140"/>
    <p:sldId id="527" r:id="rId141"/>
    <p:sldId id="298" r:id="rId142"/>
    <p:sldId id="580" r:id="rId143"/>
    <p:sldId id="482" r:id="rId144"/>
    <p:sldId id="798" r:id="rId145"/>
    <p:sldId id="676" r:id="rId146"/>
    <p:sldId id="302" r:id="rId147"/>
    <p:sldId id="483" r:id="rId148"/>
    <p:sldId id="547" r:id="rId149"/>
    <p:sldId id="299" r:id="rId150"/>
    <p:sldId id="300" r:id="rId151"/>
    <p:sldId id="301" r:id="rId152"/>
    <p:sldId id="304" r:id="rId153"/>
    <p:sldId id="305" r:id="rId154"/>
    <p:sldId id="306" r:id="rId155"/>
    <p:sldId id="307" r:id="rId156"/>
    <p:sldId id="308" r:id="rId157"/>
    <p:sldId id="447" r:id="rId158"/>
    <p:sldId id="448" r:id="rId159"/>
    <p:sldId id="309" r:id="rId160"/>
    <p:sldId id="689" r:id="rId161"/>
    <p:sldId id="688" r:id="rId162"/>
    <p:sldId id="398" r:id="rId163"/>
    <p:sldId id="452" r:id="rId164"/>
    <p:sldId id="593" r:id="rId165"/>
    <p:sldId id="548" r:id="rId166"/>
    <p:sldId id="549" r:id="rId167"/>
    <p:sldId id="594" r:id="rId168"/>
    <p:sldId id="595" r:id="rId169"/>
    <p:sldId id="596" r:id="rId170"/>
    <p:sldId id="587" r:id="rId171"/>
    <p:sldId id="718" r:id="rId172"/>
    <p:sldId id="750" r:id="rId173"/>
    <p:sldId id="719" r:id="rId174"/>
    <p:sldId id="706" r:id="rId175"/>
    <p:sldId id="707" r:id="rId176"/>
    <p:sldId id="708" r:id="rId177"/>
    <p:sldId id="709" r:id="rId178"/>
    <p:sldId id="710" r:id="rId179"/>
    <p:sldId id="711" r:id="rId180"/>
    <p:sldId id="712" r:id="rId181"/>
    <p:sldId id="713" r:id="rId182"/>
    <p:sldId id="714" r:id="rId183"/>
    <p:sldId id="715" r:id="rId184"/>
    <p:sldId id="716" r:id="rId185"/>
    <p:sldId id="724" r:id="rId186"/>
    <p:sldId id="725" r:id="rId187"/>
    <p:sldId id="726" r:id="rId188"/>
    <p:sldId id="717" r:id="rId189"/>
    <p:sldId id="751" r:id="rId190"/>
    <p:sldId id="583" r:id="rId191"/>
    <p:sldId id="584" r:id="rId192"/>
    <p:sldId id="651" r:id="rId193"/>
    <p:sldId id="310" r:id="rId194"/>
    <p:sldId id="311" r:id="rId195"/>
    <p:sldId id="312" r:id="rId196"/>
    <p:sldId id="385" r:id="rId197"/>
    <p:sldId id="439" r:id="rId198"/>
    <p:sldId id="384" r:id="rId199"/>
    <p:sldId id="652" r:id="rId200"/>
    <p:sldId id="313" r:id="rId201"/>
    <p:sldId id="314" r:id="rId202"/>
    <p:sldId id="315" r:id="rId203"/>
    <p:sldId id="316" r:id="rId204"/>
    <p:sldId id="581" r:id="rId205"/>
    <p:sldId id="318" r:id="rId206"/>
    <p:sldId id="440" r:id="rId207"/>
    <p:sldId id="317" r:id="rId208"/>
    <p:sldId id="320" r:id="rId209"/>
    <p:sldId id="321" r:id="rId210"/>
    <p:sldId id="322" r:id="rId211"/>
    <p:sldId id="589" r:id="rId212"/>
    <p:sldId id="591" r:id="rId213"/>
    <p:sldId id="485" r:id="rId214"/>
    <p:sldId id="563" r:id="rId215"/>
    <p:sldId id="592" r:id="rId216"/>
    <p:sldId id="653" r:id="rId217"/>
    <p:sldId id="323" r:id="rId218"/>
    <p:sldId id="324" r:id="rId219"/>
    <p:sldId id="325" r:id="rId220"/>
    <p:sldId id="486" r:id="rId221"/>
    <p:sldId id="326" r:id="rId222"/>
    <p:sldId id="553" r:id="rId223"/>
    <p:sldId id="328" r:id="rId224"/>
    <p:sldId id="560" r:id="rId225"/>
    <p:sldId id="630" r:id="rId226"/>
    <p:sldId id="632" r:id="rId227"/>
    <p:sldId id="631" r:id="rId228"/>
    <p:sldId id="752" r:id="rId229"/>
    <p:sldId id="561" r:id="rId230"/>
    <p:sldId id="753" r:id="rId231"/>
    <p:sldId id="737" r:id="rId232"/>
    <p:sldId id="562" r:id="rId233"/>
    <p:sldId id="754" r:id="rId234"/>
    <p:sldId id="530" r:id="rId235"/>
    <p:sldId id="330" r:id="rId236"/>
    <p:sldId id="487" r:id="rId237"/>
    <p:sldId id="329" r:id="rId238"/>
    <p:sldId id="388" r:id="rId239"/>
    <p:sldId id="331" r:id="rId240"/>
    <p:sldId id="332" r:id="rId241"/>
    <p:sldId id="755" r:id="rId242"/>
    <p:sldId id="334" r:id="rId243"/>
    <p:sldId id="735" r:id="rId244"/>
    <p:sldId id="335" r:id="rId245"/>
    <p:sldId id="337" r:id="rId246"/>
    <p:sldId id="757" r:id="rId247"/>
    <p:sldId id="756" r:id="rId248"/>
    <p:sldId id="336" r:id="rId249"/>
    <p:sldId id="758" r:id="rId250"/>
    <p:sldId id="722" r:id="rId251"/>
    <p:sldId id="436" r:id="rId252"/>
    <p:sldId id="720" r:id="rId253"/>
    <p:sldId id="721" r:id="rId254"/>
    <p:sldId id="723" r:id="rId255"/>
    <p:sldId id="654" r:id="rId256"/>
    <p:sldId id="524" r:id="rId257"/>
    <p:sldId id="585" r:id="rId258"/>
    <p:sldId id="586" r:id="rId259"/>
    <p:sldId id="338" r:id="rId260"/>
    <p:sldId id="339" r:id="rId261"/>
    <p:sldId id="446" r:id="rId262"/>
    <p:sldId id="441" r:id="rId263"/>
    <p:sldId id="442" r:id="rId264"/>
    <p:sldId id="444" r:id="rId265"/>
    <p:sldId id="445" r:id="rId266"/>
    <p:sldId id="443" r:id="rId267"/>
    <p:sldId id="655" r:id="rId268"/>
    <p:sldId id="348" r:id="rId269"/>
    <p:sldId id="349" r:id="rId270"/>
    <p:sldId id="350" r:id="rId271"/>
    <p:sldId id="351" r:id="rId272"/>
    <p:sldId id="352" r:id="rId273"/>
    <p:sldId id="656" r:id="rId274"/>
    <p:sldId id="340" r:id="rId275"/>
    <p:sldId id="620" r:id="rId276"/>
    <p:sldId id="463" r:id="rId277"/>
    <p:sldId id="357" r:id="rId278"/>
    <p:sldId id="464" r:id="rId279"/>
    <p:sldId id="759" r:id="rId280"/>
    <p:sldId id="342" r:id="rId281"/>
    <p:sldId id="573" r:id="rId282"/>
    <p:sldId id="760" r:id="rId283"/>
    <p:sldId id="359" r:id="rId284"/>
    <p:sldId id="396" r:id="rId285"/>
    <p:sldId id="395" r:id="rId286"/>
    <p:sldId id="465" r:id="rId287"/>
    <p:sldId id="460" r:id="rId288"/>
    <p:sldId id="461" r:id="rId289"/>
    <p:sldId id="462" r:id="rId290"/>
    <p:sldId id="466" r:id="rId291"/>
    <p:sldId id="341" r:id="rId292"/>
    <p:sldId id="459" r:id="rId293"/>
    <p:sldId id="343" r:id="rId294"/>
    <p:sldId id="344" r:id="rId295"/>
    <p:sldId id="345" r:id="rId296"/>
    <p:sldId id="346" r:id="rId297"/>
    <p:sldId id="347" r:id="rId298"/>
    <p:sldId id="531" r:id="rId299"/>
    <p:sldId id="397" r:id="rId300"/>
    <p:sldId id="417" r:id="rId301"/>
    <p:sldId id="416" r:id="rId302"/>
    <p:sldId id="559" r:id="rId303"/>
    <p:sldId id="641" r:id="rId304"/>
    <p:sldId id="640" r:id="rId305"/>
    <p:sldId id="659" r:id="rId306"/>
    <p:sldId id="658" r:id="rId307"/>
    <p:sldId id="762" r:id="rId308"/>
    <p:sldId id="660" r:id="rId309"/>
    <p:sldId id="661" r:id="rId310"/>
    <p:sldId id="761" r:id="rId311"/>
    <p:sldId id="662" r:id="rId312"/>
    <p:sldId id="663" r:id="rId313"/>
    <p:sldId id="664" r:id="rId314"/>
    <p:sldId id="665" r:id="rId315"/>
    <p:sldId id="666" r:id="rId316"/>
    <p:sldId id="668" r:id="rId317"/>
    <p:sldId id="669" r:id="rId318"/>
    <p:sldId id="670" r:id="rId319"/>
    <p:sldId id="671" r:id="rId320"/>
    <p:sldId id="672" r:id="rId321"/>
    <p:sldId id="675" r:id="rId322"/>
    <p:sldId id="673" r:id="rId323"/>
    <p:sldId id="674" r:id="rId324"/>
    <p:sldId id="667" r:id="rId325"/>
    <p:sldId id="677" r:id="rId326"/>
    <p:sldId id="678" r:id="rId327"/>
    <p:sldId id="679" r:id="rId328"/>
    <p:sldId id="680" r:id="rId329"/>
    <p:sldId id="681" r:id="rId330"/>
    <p:sldId id="682" r:id="rId331"/>
    <p:sldId id="683" r:id="rId332"/>
    <p:sldId id="684" r:id="rId333"/>
    <p:sldId id="685" r:id="rId334"/>
    <p:sldId id="642" r:id="rId335"/>
    <p:sldId id="635" r:id="rId336"/>
    <p:sldId id="636" r:id="rId337"/>
    <p:sldId id="702" r:id="rId338"/>
    <p:sldId id="703" r:id="rId339"/>
    <p:sldId id="704" r:id="rId340"/>
    <p:sldId id="785" r:id="rId341"/>
    <p:sldId id="786" r:id="rId342"/>
    <p:sldId id="705" r:id="rId343"/>
    <p:sldId id="638" r:id="rId344"/>
    <p:sldId id="687" r:id="rId345"/>
    <p:sldId id="788" r:id="rId346"/>
    <p:sldId id="789" r:id="rId347"/>
    <p:sldId id="790" r:id="rId348"/>
    <p:sldId id="657" r:id="rId349"/>
    <p:sldId id="569" r:id="rId350"/>
    <p:sldId id="699" r:id="rId351"/>
    <p:sldId id="358" r:id="rId352"/>
    <p:sldId id="619" r:id="rId353"/>
    <p:sldId id="554" r:id="rId354"/>
    <p:sldId id="555" r:id="rId355"/>
    <p:sldId id="765" r:id="rId356"/>
    <p:sldId id="763" r:id="rId357"/>
    <p:sldId id="764" r:id="rId358"/>
    <p:sldId id="556" r:id="rId359"/>
    <p:sldId id="557" r:id="rId360"/>
    <p:sldId id="616" r:id="rId361"/>
    <p:sldId id="558" r:id="rId362"/>
    <p:sldId id="766" r:id="rId363"/>
    <p:sldId id="617" r:id="rId364"/>
    <p:sldId id="618" r:id="rId365"/>
    <p:sldId id="361" r:id="rId366"/>
    <p:sldId id="364" r:id="rId367"/>
    <p:sldId id="365" r:id="rId368"/>
    <p:sldId id="366" r:id="rId369"/>
    <p:sldId id="727" r:id="rId370"/>
    <p:sldId id="728" r:id="rId371"/>
    <p:sldId id="576" r:id="rId372"/>
    <p:sldId id="577" r:id="rId373"/>
    <p:sldId id="578" r:id="rId374"/>
    <p:sldId id="579" r:id="rId375"/>
    <p:sldId id="362" r:id="rId376"/>
    <p:sldId id="371" r:id="rId377"/>
    <p:sldId id="386" r:id="rId378"/>
    <p:sldId id="387" r:id="rId379"/>
    <p:sldId id="363" r:id="rId380"/>
    <p:sldId id="767" r:id="rId381"/>
    <p:sldId id="781" r:id="rId382"/>
    <p:sldId id="768" r:id="rId383"/>
    <p:sldId id="782" r:id="rId384"/>
    <p:sldId id="769" r:id="rId385"/>
    <p:sldId id="770" r:id="rId386"/>
    <p:sldId id="771" r:id="rId387"/>
    <p:sldId id="772" r:id="rId388"/>
    <p:sldId id="774" r:id="rId389"/>
    <p:sldId id="773" r:id="rId390"/>
    <p:sldId id="775" r:id="rId391"/>
    <p:sldId id="776" r:id="rId392"/>
    <p:sldId id="777" r:id="rId393"/>
    <p:sldId id="778" r:id="rId394"/>
    <p:sldId id="779" r:id="rId395"/>
    <p:sldId id="544" r:id="rId396"/>
    <p:sldId id="793" r:id="rId397"/>
    <p:sldId id="795" r:id="rId398"/>
    <p:sldId id="794" r:id="rId399"/>
    <p:sldId id="545" r:id="rId400"/>
    <p:sldId id="628" r:id="rId401"/>
    <p:sldId id="529" r:id="rId402"/>
    <p:sldId id="599" r:id="rId403"/>
    <p:sldId id="528" r:id="rId404"/>
    <p:sldId id="639" r:id="rId405"/>
    <p:sldId id="700" r:id="rId406"/>
    <p:sldId id="701" r:id="rId407"/>
    <p:sldId id="693" r:id="rId408"/>
    <p:sldId id="694" r:id="rId409"/>
    <p:sldId id="695" r:id="rId410"/>
    <p:sldId id="801" r:id="rId411"/>
    <p:sldId id="800" r:id="rId412"/>
    <p:sldId id="802" r:id="rId413"/>
    <p:sldId id="803" r:id="rId414"/>
    <p:sldId id="804" r:id="rId415"/>
    <p:sldId id="787" r:id="rId416"/>
    <p:sldId id="532" r:id="rId417"/>
    <p:sldId id="799" r:id="rId418"/>
    <p:sldId id="604" r:id="rId419"/>
    <p:sldId id="602" r:id="rId420"/>
    <p:sldId id="629" r:id="rId421"/>
    <p:sldId id="277" r:id="rId422"/>
    <p:sldId id="606" r:id="rId423"/>
    <p:sldId id="607" r:id="rId424"/>
    <p:sldId id="608" r:id="rId425"/>
    <p:sldId id="621" r:id="rId426"/>
    <p:sldId id="610" r:id="rId427"/>
    <p:sldId id="609" r:id="rId428"/>
    <p:sldId id="611" r:id="rId429"/>
    <p:sldId id="612" r:id="rId430"/>
    <p:sldId id="613" r:id="rId431"/>
    <p:sldId id="614" r:id="rId432"/>
    <p:sldId id="615" r:id="rId433"/>
    <p:sldId id="686" r:id="rId434"/>
    <p:sldId id="626" r:id="rId435"/>
    <p:sldId id="729" r:id="rId436"/>
    <p:sldId id="784" r:id="rId437"/>
    <p:sldId id="783" r:id="rId438"/>
    <p:sldId id="791" r:id="rId439"/>
    <p:sldId id="792" r:id="rId440"/>
    <p:sldId id="733" r:id="rId441"/>
    <p:sldId id="730" r:id="rId442"/>
    <p:sldId id="731" r:id="rId443"/>
    <p:sldId id="734" r:id="rId444"/>
    <p:sldId id="806" r:id="rId445"/>
    <p:sldId id="807" r:id="rId446"/>
    <p:sldId id="808" r:id="rId447"/>
    <p:sldId id="796" r:id="rId448"/>
    <p:sldId id="732" r:id="rId449"/>
    <p:sldId id="691" r:id="rId450"/>
    <p:sldId id="692" r:id="rId451"/>
    <p:sldId id="697" r:id="rId452"/>
    <p:sldId id="698" r:id="rId453"/>
    <p:sldId id="810" r:id="rId454"/>
    <p:sldId id="797" r:id="rId455"/>
    <p:sldId id="805" r:id="rId456"/>
    <p:sldId id="809" r:id="rId457"/>
    <p:sldId id="811" r:id="rId458"/>
    <p:sldId id="812" r:id="rId459"/>
    <p:sldId id="813" r:id="rId460"/>
    <p:sldId id="814" r:id="rId461"/>
    <p:sldId id="815" r:id="rId462"/>
    <p:sldId id="696" r:id="rId463"/>
    <p:sldId id="633" r:id="rId464"/>
    <p:sldId id="353" r:id="rId465"/>
    <p:sldId id="627" r:id="rId466"/>
  </p:sldIdLst>
  <p:sldSz cx="9144000" cy="6858000" type="screen4x3"/>
  <p:notesSz cx="7099300" cy="10234613"/>
  <p:defaultTextStyle>
    <a:defPPr>
      <a:defRPr lang="en-GB"/>
    </a:defPPr>
    <a:lvl1pPr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1pPr>
    <a:lvl2pPr marL="742950" indent="-28575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2pPr>
    <a:lvl3pPr marL="11430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3pPr>
    <a:lvl4pPr marL="16002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4pPr>
    <a:lvl5pPr marL="20574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5pPr>
    <a:lvl6pPr marL="2286000" algn="l" defTabSz="914400" rtl="0" eaLnBrk="1" latinLnBrk="0" hangingPunct="1">
      <a:defRPr sz="2400" kern="1200">
        <a:solidFill>
          <a:schemeClr val="bg1"/>
        </a:solidFill>
        <a:latin typeface="Times New Roman" pitchFamily="18" charset="0"/>
        <a:ea typeface="+mn-ea"/>
        <a:cs typeface="+mn-cs"/>
      </a:defRPr>
    </a:lvl6pPr>
    <a:lvl7pPr marL="2743200" algn="l" defTabSz="914400" rtl="0" eaLnBrk="1" latinLnBrk="0" hangingPunct="1">
      <a:defRPr sz="2400" kern="1200">
        <a:solidFill>
          <a:schemeClr val="bg1"/>
        </a:solidFill>
        <a:latin typeface="Times New Roman" pitchFamily="18" charset="0"/>
        <a:ea typeface="+mn-ea"/>
        <a:cs typeface="+mn-cs"/>
      </a:defRPr>
    </a:lvl7pPr>
    <a:lvl8pPr marL="3200400" algn="l" defTabSz="914400" rtl="0" eaLnBrk="1" latinLnBrk="0" hangingPunct="1">
      <a:defRPr sz="2400" kern="1200">
        <a:solidFill>
          <a:schemeClr val="bg1"/>
        </a:solidFill>
        <a:latin typeface="Times New Roman" pitchFamily="18" charset="0"/>
        <a:ea typeface="+mn-ea"/>
        <a:cs typeface="+mn-cs"/>
      </a:defRPr>
    </a:lvl8pPr>
    <a:lvl9pPr marL="3657600" algn="l" defTabSz="914400" rtl="0" eaLnBrk="1" latinLnBrk="0" hangingPunct="1">
      <a:defRPr sz="2400" kern="1200">
        <a:solidFill>
          <a:schemeClr val="bg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toph Grein" initials="CKWG" lastIdx="0" clrIdx="0">
    <p:extLst>
      <p:ext uri="{19B8F6BF-5375-455C-9EA6-DF929625EA0E}">
        <p15:presenceInfo xmlns:p15="http://schemas.microsoft.com/office/powerpoint/2012/main" userId="Christoph Gre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99"/>
    <a:srgbClr val="FF0066"/>
    <a:srgbClr val="FF66CC"/>
    <a:srgbClr val="FF99FF"/>
    <a:srgbClr val="FFD581"/>
    <a:srgbClr val="996600"/>
    <a:srgbClr val="33CC33"/>
    <a:srgbClr val="99FF66"/>
    <a:srgbClr val="00B050"/>
    <a:srgbClr val="B7FF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96" autoAdjust="0"/>
    <p:restoredTop sz="94434" autoAdjust="0"/>
  </p:normalViewPr>
  <p:slideViewPr>
    <p:cSldViewPr>
      <p:cViewPr varScale="1">
        <p:scale>
          <a:sx n="54" d="100"/>
          <a:sy n="54" d="100"/>
        </p:scale>
        <p:origin x="84" y="138"/>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75" d="100"/>
        <a:sy n="75" d="100"/>
      </p:scale>
      <p:origin x="0" y="-82476"/>
    </p:cViewPr>
  </p:sorterViewPr>
  <p:notesViewPr>
    <p:cSldViewPr>
      <p:cViewPr varScale="1">
        <p:scale>
          <a:sx n="47" d="100"/>
          <a:sy n="47" d="100"/>
        </p:scale>
        <p:origin x="-2922" y="-10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99" Type="http://schemas.openxmlformats.org/officeDocument/2006/relationships/slide" Target="slides/slide295.xml"/><Relationship Id="rId21" Type="http://schemas.openxmlformats.org/officeDocument/2006/relationships/slide" Target="slides/slide17.xml"/><Relationship Id="rId63" Type="http://schemas.openxmlformats.org/officeDocument/2006/relationships/slide" Target="slides/slide59.xml"/><Relationship Id="rId159" Type="http://schemas.openxmlformats.org/officeDocument/2006/relationships/slide" Target="slides/slide155.xml"/><Relationship Id="rId324" Type="http://schemas.openxmlformats.org/officeDocument/2006/relationships/slide" Target="slides/slide320.xml"/><Relationship Id="rId366" Type="http://schemas.openxmlformats.org/officeDocument/2006/relationships/slide" Target="slides/slide362.xml"/><Relationship Id="rId170" Type="http://schemas.openxmlformats.org/officeDocument/2006/relationships/slide" Target="slides/slide166.xml"/><Relationship Id="rId226" Type="http://schemas.openxmlformats.org/officeDocument/2006/relationships/slide" Target="slides/slide222.xml"/><Relationship Id="rId433" Type="http://schemas.openxmlformats.org/officeDocument/2006/relationships/slide" Target="slides/slide429.xml"/><Relationship Id="rId268" Type="http://schemas.openxmlformats.org/officeDocument/2006/relationships/slide" Target="slides/slide264.xml"/><Relationship Id="rId32" Type="http://schemas.openxmlformats.org/officeDocument/2006/relationships/slide" Target="slides/slide28.xml"/><Relationship Id="rId74" Type="http://schemas.openxmlformats.org/officeDocument/2006/relationships/slide" Target="slides/slide70.xml"/><Relationship Id="rId128" Type="http://schemas.openxmlformats.org/officeDocument/2006/relationships/slide" Target="slides/slide124.xml"/><Relationship Id="rId335" Type="http://schemas.openxmlformats.org/officeDocument/2006/relationships/slide" Target="slides/slide331.xml"/><Relationship Id="rId377" Type="http://schemas.openxmlformats.org/officeDocument/2006/relationships/slide" Target="slides/slide373.xml"/><Relationship Id="rId5" Type="http://schemas.openxmlformats.org/officeDocument/2006/relationships/slide" Target="slides/slide1.xml"/><Relationship Id="rId181" Type="http://schemas.openxmlformats.org/officeDocument/2006/relationships/slide" Target="slides/slide177.xml"/><Relationship Id="rId237" Type="http://schemas.openxmlformats.org/officeDocument/2006/relationships/slide" Target="slides/slide233.xml"/><Relationship Id="rId402" Type="http://schemas.openxmlformats.org/officeDocument/2006/relationships/slide" Target="slides/slide398.xml"/><Relationship Id="rId279" Type="http://schemas.openxmlformats.org/officeDocument/2006/relationships/slide" Target="slides/slide275.xml"/><Relationship Id="rId444" Type="http://schemas.openxmlformats.org/officeDocument/2006/relationships/slide" Target="slides/slide440.xml"/><Relationship Id="rId43" Type="http://schemas.openxmlformats.org/officeDocument/2006/relationships/slide" Target="slides/slide39.xml"/><Relationship Id="rId139" Type="http://schemas.openxmlformats.org/officeDocument/2006/relationships/slide" Target="slides/slide135.xml"/><Relationship Id="rId290" Type="http://schemas.openxmlformats.org/officeDocument/2006/relationships/slide" Target="slides/slide286.xml"/><Relationship Id="rId304" Type="http://schemas.openxmlformats.org/officeDocument/2006/relationships/slide" Target="slides/slide300.xml"/><Relationship Id="rId346" Type="http://schemas.openxmlformats.org/officeDocument/2006/relationships/slide" Target="slides/slide342.xml"/><Relationship Id="rId388" Type="http://schemas.openxmlformats.org/officeDocument/2006/relationships/slide" Target="slides/slide384.xml"/><Relationship Id="rId85" Type="http://schemas.openxmlformats.org/officeDocument/2006/relationships/slide" Target="slides/slide81.xml"/><Relationship Id="rId150" Type="http://schemas.openxmlformats.org/officeDocument/2006/relationships/slide" Target="slides/slide146.xml"/><Relationship Id="rId192" Type="http://schemas.openxmlformats.org/officeDocument/2006/relationships/slide" Target="slides/slide188.xml"/><Relationship Id="rId206" Type="http://schemas.openxmlformats.org/officeDocument/2006/relationships/slide" Target="slides/slide202.xml"/><Relationship Id="rId413" Type="http://schemas.openxmlformats.org/officeDocument/2006/relationships/slide" Target="slides/slide409.xml"/><Relationship Id="rId248" Type="http://schemas.openxmlformats.org/officeDocument/2006/relationships/slide" Target="slides/slide244.xml"/><Relationship Id="rId455" Type="http://schemas.openxmlformats.org/officeDocument/2006/relationships/slide" Target="slides/slide451.xml"/><Relationship Id="rId12" Type="http://schemas.openxmlformats.org/officeDocument/2006/relationships/slide" Target="slides/slide8.xml"/><Relationship Id="rId108" Type="http://schemas.openxmlformats.org/officeDocument/2006/relationships/slide" Target="slides/slide104.xml"/><Relationship Id="rId315" Type="http://schemas.openxmlformats.org/officeDocument/2006/relationships/slide" Target="slides/slide311.xml"/><Relationship Id="rId357" Type="http://schemas.openxmlformats.org/officeDocument/2006/relationships/slide" Target="slides/slide353.xml"/><Relationship Id="rId54" Type="http://schemas.openxmlformats.org/officeDocument/2006/relationships/slide" Target="slides/slide50.xml"/><Relationship Id="rId96" Type="http://schemas.openxmlformats.org/officeDocument/2006/relationships/slide" Target="slides/slide92.xml"/><Relationship Id="rId161" Type="http://schemas.openxmlformats.org/officeDocument/2006/relationships/slide" Target="slides/slide157.xml"/><Relationship Id="rId217" Type="http://schemas.openxmlformats.org/officeDocument/2006/relationships/slide" Target="slides/slide213.xml"/><Relationship Id="rId399" Type="http://schemas.openxmlformats.org/officeDocument/2006/relationships/slide" Target="slides/slide395.xml"/><Relationship Id="rId259" Type="http://schemas.openxmlformats.org/officeDocument/2006/relationships/slide" Target="slides/slide255.xml"/><Relationship Id="rId424" Type="http://schemas.openxmlformats.org/officeDocument/2006/relationships/slide" Target="slides/slide420.xml"/><Relationship Id="rId466" Type="http://schemas.openxmlformats.org/officeDocument/2006/relationships/slide" Target="slides/slide462.xml"/><Relationship Id="rId23" Type="http://schemas.openxmlformats.org/officeDocument/2006/relationships/slide" Target="slides/slide19.xml"/><Relationship Id="rId119" Type="http://schemas.openxmlformats.org/officeDocument/2006/relationships/slide" Target="slides/slide115.xml"/><Relationship Id="rId270" Type="http://schemas.openxmlformats.org/officeDocument/2006/relationships/slide" Target="slides/slide266.xml"/><Relationship Id="rId326" Type="http://schemas.openxmlformats.org/officeDocument/2006/relationships/slide" Target="slides/slide322.xml"/><Relationship Id="rId65" Type="http://schemas.openxmlformats.org/officeDocument/2006/relationships/slide" Target="slides/slide61.xml"/><Relationship Id="rId130" Type="http://schemas.openxmlformats.org/officeDocument/2006/relationships/slide" Target="slides/slide126.xml"/><Relationship Id="rId368" Type="http://schemas.openxmlformats.org/officeDocument/2006/relationships/slide" Target="slides/slide364.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slide" Target="slides/slide203.xml"/><Relationship Id="rId228" Type="http://schemas.openxmlformats.org/officeDocument/2006/relationships/slide" Target="slides/slide224.xml"/><Relationship Id="rId249" Type="http://schemas.openxmlformats.org/officeDocument/2006/relationships/slide" Target="slides/slide245.xml"/><Relationship Id="rId414" Type="http://schemas.openxmlformats.org/officeDocument/2006/relationships/slide" Target="slides/slide410.xml"/><Relationship Id="rId435" Type="http://schemas.openxmlformats.org/officeDocument/2006/relationships/slide" Target="slides/slide431.xml"/><Relationship Id="rId456" Type="http://schemas.openxmlformats.org/officeDocument/2006/relationships/slide" Target="slides/slide452.xml"/><Relationship Id="rId13" Type="http://schemas.openxmlformats.org/officeDocument/2006/relationships/slide" Target="slides/slide9.xml"/><Relationship Id="rId109" Type="http://schemas.openxmlformats.org/officeDocument/2006/relationships/slide" Target="slides/slide105.xml"/><Relationship Id="rId260" Type="http://schemas.openxmlformats.org/officeDocument/2006/relationships/slide" Target="slides/slide256.xml"/><Relationship Id="rId281" Type="http://schemas.openxmlformats.org/officeDocument/2006/relationships/slide" Target="slides/slide277.xml"/><Relationship Id="rId316" Type="http://schemas.openxmlformats.org/officeDocument/2006/relationships/slide" Target="slides/slide312.xml"/><Relationship Id="rId337" Type="http://schemas.openxmlformats.org/officeDocument/2006/relationships/slide" Target="slides/slide333.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358" Type="http://schemas.openxmlformats.org/officeDocument/2006/relationships/slide" Target="slides/slide354.xml"/><Relationship Id="rId379" Type="http://schemas.openxmlformats.org/officeDocument/2006/relationships/slide" Target="slides/slide375.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18" Type="http://schemas.openxmlformats.org/officeDocument/2006/relationships/slide" Target="slides/slide214.xml"/><Relationship Id="rId239" Type="http://schemas.openxmlformats.org/officeDocument/2006/relationships/slide" Target="slides/slide235.xml"/><Relationship Id="rId390" Type="http://schemas.openxmlformats.org/officeDocument/2006/relationships/slide" Target="slides/slide386.xml"/><Relationship Id="rId404" Type="http://schemas.openxmlformats.org/officeDocument/2006/relationships/slide" Target="slides/slide400.xml"/><Relationship Id="rId425" Type="http://schemas.openxmlformats.org/officeDocument/2006/relationships/slide" Target="slides/slide421.xml"/><Relationship Id="rId446" Type="http://schemas.openxmlformats.org/officeDocument/2006/relationships/slide" Target="slides/slide442.xml"/><Relationship Id="rId467" Type="http://schemas.openxmlformats.org/officeDocument/2006/relationships/notesMaster" Target="notesMasters/notesMaster1.xml"/><Relationship Id="rId250" Type="http://schemas.openxmlformats.org/officeDocument/2006/relationships/slide" Target="slides/slide246.xml"/><Relationship Id="rId271" Type="http://schemas.openxmlformats.org/officeDocument/2006/relationships/slide" Target="slides/slide267.xml"/><Relationship Id="rId292" Type="http://schemas.openxmlformats.org/officeDocument/2006/relationships/slide" Target="slides/slide288.xml"/><Relationship Id="rId306" Type="http://schemas.openxmlformats.org/officeDocument/2006/relationships/slide" Target="slides/slide302.xml"/><Relationship Id="rId24" Type="http://schemas.openxmlformats.org/officeDocument/2006/relationships/slide" Target="slides/slide20.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31" Type="http://schemas.openxmlformats.org/officeDocument/2006/relationships/slide" Target="slides/slide127.xml"/><Relationship Id="rId327" Type="http://schemas.openxmlformats.org/officeDocument/2006/relationships/slide" Target="slides/slide323.xml"/><Relationship Id="rId348" Type="http://schemas.openxmlformats.org/officeDocument/2006/relationships/slide" Target="slides/slide344.xml"/><Relationship Id="rId369" Type="http://schemas.openxmlformats.org/officeDocument/2006/relationships/slide" Target="slides/slide365.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208" Type="http://schemas.openxmlformats.org/officeDocument/2006/relationships/slide" Target="slides/slide204.xml"/><Relationship Id="rId229" Type="http://schemas.openxmlformats.org/officeDocument/2006/relationships/slide" Target="slides/slide225.xml"/><Relationship Id="rId380" Type="http://schemas.openxmlformats.org/officeDocument/2006/relationships/slide" Target="slides/slide376.xml"/><Relationship Id="rId415" Type="http://schemas.openxmlformats.org/officeDocument/2006/relationships/slide" Target="slides/slide411.xml"/><Relationship Id="rId436" Type="http://schemas.openxmlformats.org/officeDocument/2006/relationships/slide" Target="slides/slide432.xml"/><Relationship Id="rId457" Type="http://schemas.openxmlformats.org/officeDocument/2006/relationships/slide" Target="slides/slide453.xml"/><Relationship Id="rId240" Type="http://schemas.openxmlformats.org/officeDocument/2006/relationships/slide" Target="slides/slide236.xml"/><Relationship Id="rId261" Type="http://schemas.openxmlformats.org/officeDocument/2006/relationships/slide" Target="slides/slide257.xml"/><Relationship Id="rId14" Type="http://schemas.openxmlformats.org/officeDocument/2006/relationships/slide" Target="slides/slide10.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282" Type="http://schemas.openxmlformats.org/officeDocument/2006/relationships/slide" Target="slides/slide278.xml"/><Relationship Id="rId317" Type="http://schemas.openxmlformats.org/officeDocument/2006/relationships/slide" Target="slides/slide313.xml"/><Relationship Id="rId338" Type="http://schemas.openxmlformats.org/officeDocument/2006/relationships/slide" Target="slides/slide334.xml"/><Relationship Id="rId359" Type="http://schemas.openxmlformats.org/officeDocument/2006/relationships/slide" Target="slides/slide355.xml"/><Relationship Id="rId8" Type="http://schemas.openxmlformats.org/officeDocument/2006/relationships/slide" Target="slides/slide4.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219" Type="http://schemas.openxmlformats.org/officeDocument/2006/relationships/slide" Target="slides/slide215.xml"/><Relationship Id="rId370" Type="http://schemas.openxmlformats.org/officeDocument/2006/relationships/slide" Target="slides/slide366.xml"/><Relationship Id="rId391" Type="http://schemas.openxmlformats.org/officeDocument/2006/relationships/slide" Target="slides/slide387.xml"/><Relationship Id="rId405" Type="http://schemas.openxmlformats.org/officeDocument/2006/relationships/slide" Target="slides/slide401.xml"/><Relationship Id="rId426" Type="http://schemas.openxmlformats.org/officeDocument/2006/relationships/slide" Target="slides/slide422.xml"/><Relationship Id="rId447" Type="http://schemas.openxmlformats.org/officeDocument/2006/relationships/slide" Target="slides/slide443.xml"/><Relationship Id="rId230" Type="http://schemas.openxmlformats.org/officeDocument/2006/relationships/slide" Target="slides/slide226.xml"/><Relationship Id="rId251" Type="http://schemas.openxmlformats.org/officeDocument/2006/relationships/slide" Target="slides/slide247.xml"/><Relationship Id="rId468" Type="http://schemas.openxmlformats.org/officeDocument/2006/relationships/handoutMaster" Target="handoutMasters/handoutMaster1.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72" Type="http://schemas.openxmlformats.org/officeDocument/2006/relationships/slide" Target="slides/slide268.xml"/><Relationship Id="rId293" Type="http://schemas.openxmlformats.org/officeDocument/2006/relationships/slide" Target="slides/slide289.xml"/><Relationship Id="rId307" Type="http://schemas.openxmlformats.org/officeDocument/2006/relationships/slide" Target="slides/slide303.xml"/><Relationship Id="rId328" Type="http://schemas.openxmlformats.org/officeDocument/2006/relationships/slide" Target="slides/slide324.xml"/><Relationship Id="rId349" Type="http://schemas.openxmlformats.org/officeDocument/2006/relationships/slide" Target="slides/slide345.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95" Type="http://schemas.openxmlformats.org/officeDocument/2006/relationships/slide" Target="slides/slide191.xml"/><Relationship Id="rId209" Type="http://schemas.openxmlformats.org/officeDocument/2006/relationships/slide" Target="slides/slide205.xml"/><Relationship Id="rId360" Type="http://schemas.openxmlformats.org/officeDocument/2006/relationships/slide" Target="slides/slide356.xml"/><Relationship Id="rId381" Type="http://schemas.openxmlformats.org/officeDocument/2006/relationships/slide" Target="slides/slide377.xml"/><Relationship Id="rId416" Type="http://schemas.openxmlformats.org/officeDocument/2006/relationships/slide" Target="slides/slide412.xml"/><Relationship Id="rId220" Type="http://schemas.openxmlformats.org/officeDocument/2006/relationships/slide" Target="slides/slide216.xml"/><Relationship Id="rId241" Type="http://schemas.openxmlformats.org/officeDocument/2006/relationships/slide" Target="slides/slide237.xml"/><Relationship Id="rId437" Type="http://schemas.openxmlformats.org/officeDocument/2006/relationships/slide" Target="slides/slide433.xml"/><Relationship Id="rId458" Type="http://schemas.openxmlformats.org/officeDocument/2006/relationships/slide" Target="slides/slide454.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262" Type="http://schemas.openxmlformats.org/officeDocument/2006/relationships/slide" Target="slides/slide258.xml"/><Relationship Id="rId283" Type="http://schemas.openxmlformats.org/officeDocument/2006/relationships/slide" Target="slides/slide279.xml"/><Relationship Id="rId318" Type="http://schemas.openxmlformats.org/officeDocument/2006/relationships/slide" Target="slides/slide314.xml"/><Relationship Id="rId339" Type="http://schemas.openxmlformats.org/officeDocument/2006/relationships/slide" Target="slides/slide335.xml"/><Relationship Id="rId78" Type="http://schemas.openxmlformats.org/officeDocument/2006/relationships/slide" Target="slides/slide74.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64" Type="http://schemas.openxmlformats.org/officeDocument/2006/relationships/slide" Target="slides/slide160.xml"/><Relationship Id="rId185" Type="http://schemas.openxmlformats.org/officeDocument/2006/relationships/slide" Target="slides/slide181.xml"/><Relationship Id="rId350" Type="http://schemas.openxmlformats.org/officeDocument/2006/relationships/slide" Target="slides/slide346.xml"/><Relationship Id="rId371" Type="http://schemas.openxmlformats.org/officeDocument/2006/relationships/slide" Target="slides/slide367.xml"/><Relationship Id="rId406" Type="http://schemas.openxmlformats.org/officeDocument/2006/relationships/slide" Target="slides/slide402.xml"/><Relationship Id="rId9" Type="http://schemas.openxmlformats.org/officeDocument/2006/relationships/slide" Target="slides/slide5.xml"/><Relationship Id="rId210" Type="http://schemas.openxmlformats.org/officeDocument/2006/relationships/slide" Target="slides/slide206.xml"/><Relationship Id="rId392" Type="http://schemas.openxmlformats.org/officeDocument/2006/relationships/slide" Target="slides/slide388.xml"/><Relationship Id="rId427" Type="http://schemas.openxmlformats.org/officeDocument/2006/relationships/slide" Target="slides/slide423.xml"/><Relationship Id="rId448" Type="http://schemas.openxmlformats.org/officeDocument/2006/relationships/slide" Target="slides/slide444.xml"/><Relationship Id="rId469" Type="http://schemas.openxmlformats.org/officeDocument/2006/relationships/commentAuthors" Target="commentAuthors.xml"/><Relationship Id="rId26" Type="http://schemas.openxmlformats.org/officeDocument/2006/relationships/slide" Target="slides/slide22.xml"/><Relationship Id="rId231" Type="http://schemas.openxmlformats.org/officeDocument/2006/relationships/slide" Target="slides/slide227.xml"/><Relationship Id="rId252" Type="http://schemas.openxmlformats.org/officeDocument/2006/relationships/slide" Target="slides/slide248.xml"/><Relationship Id="rId273" Type="http://schemas.openxmlformats.org/officeDocument/2006/relationships/slide" Target="slides/slide269.xml"/><Relationship Id="rId294" Type="http://schemas.openxmlformats.org/officeDocument/2006/relationships/slide" Target="slides/slide290.xml"/><Relationship Id="rId308" Type="http://schemas.openxmlformats.org/officeDocument/2006/relationships/slide" Target="slides/slide304.xml"/><Relationship Id="rId329" Type="http://schemas.openxmlformats.org/officeDocument/2006/relationships/slide" Target="slides/slide325.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340" Type="http://schemas.openxmlformats.org/officeDocument/2006/relationships/slide" Target="slides/slide336.xml"/><Relationship Id="rId361" Type="http://schemas.openxmlformats.org/officeDocument/2006/relationships/slide" Target="slides/slide357.xml"/><Relationship Id="rId196" Type="http://schemas.openxmlformats.org/officeDocument/2006/relationships/slide" Target="slides/slide192.xml"/><Relationship Id="rId200" Type="http://schemas.openxmlformats.org/officeDocument/2006/relationships/slide" Target="slides/slide196.xml"/><Relationship Id="rId382" Type="http://schemas.openxmlformats.org/officeDocument/2006/relationships/slide" Target="slides/slide378.xml"/><Relationship Id="rId417" Type="http://schemas.openxmlformats.org/officeDocument/2006/relationships/slide" Target="slides/slide413.xml"/><Relationship Id="rId438" Type="http://schemas.openxmlformats.org/officeDocument/2006/relationships/slide" Target="slides/slide434.xml"/><Relationship Id="rId459" Type="http://schemas.openxmlformats.org/officeDocument/2006/relationships/slide" Target="slides/slide455.xml"/><Relationship Id="rId16" Type="http://schemas.openxmlformats.org/officeDocument/2006/relationships/slide" Target="slides/slide12.xml"/><Relationship Id="rId221" Type="http://schemas.openxmlformats.org/officeDocument/2006/relationships/slide" Target="slides/slide217.xml"/><Relationship Id="rId242" Type="http://schemas.openxmlformats.org/officeDocument/2006/relationships/slide" Target="slides/slide238.xml"/><Relationship Id="rId263" Type="http://schemas.openxmlformats.org/officeDocument/2006/relationships/slide" Target="slides/slide259.xml"/><Relationship Id="rId284" Type="http://schemas.openxmlformats.org/officeDocument/2006/relationships/slide" Target="slides/slide280.xml"/><Relationship Id="rId319" Type="http://schemas.openxmlformats.org/officeDocument/2006/relationships/slide" Target="slides/slide315.xml"/><Relationship Id="rId470" Type="http://schemas.openxmlformats.org/officeDocument/2006/relationships/presProps" Target="presProps.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330" Type="http://schemas.openxmlformats.org/officeDocument/2006/relationships/slide" Target="slides/slide326.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351" Type="http://schemas.openxmlformats.org/officeDocument/2006/relationships/slide" Target="slides/slide347.xml"/><Relationship Id="rId372" Type="http://schemas.openxmlformats.org/officeDocument/2006/relationships/slide" Target="slides/slide368.xml"/><Relationship Id="rId393" Type="http://schemas.openxmlformats.org/officeDocument/2006/relationships/slide" Target="slides/slide389.xml"/><Relationship Id="rId407" Type="http://schemas.openxmlformats.org/officeDocument/2006/relationships/slide" Target="slides/slide403.xml"/><Relationship Id="rId428" Type="http://schemas.openxmlformats.org/officeDocument/2006/relationships/slide" Target="slides/slide424.xml"/><Relationship Id="rId449" Type="http://schemas.openxmlformats.org/officeDocument/2006/relationships/slide" Target="slides/slide445.xml"/><Relationship Id="rId211" Type="http://schemas.openxmlformats.org/officeDocument/2006/relationships/slide" Target="slides/slide207.xml"/><Relationship Id="rId232" Type="http://schemas.openxmlformats.org/officeDocument/2006/relationships/slide" Target="slides/slide228.xml"/><Relationship Id="rId253" Type="http://schemas.openxmlformats.org/officeDocument/2006/relationships/slide" Target="slides/slide249.xml"/><Relationship Id="rId274" Type="http://schemas.openxmlformats.org/officeDocument/2006/relationships/slide" Target="slides/slide270.xml"/><Relationship Id="rId295" Type="http://schemas.openxmlformats.org/officeDocument/2006/relationships/slide" Target="slides/slide291.xml"/><Relationship Id="rId309" Type="http://schemas.openxmlformats.org/officeDocument/2006/relationships/slide" Target="slides/slide305.xml"/><Relationship Id="rId460" Type="http://schemas.openxmlformats.org/officeDocument/2006/relationships/slide" Target="slides/slide456.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320" Type="http://schemas.openxmlformats.org/officeDocument/2006/relationships/slide" Target="slides/slide316.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341" Type="http://schemas.openxmlformats.org/officeDocument/2006/relationships/slide" Target="slides/slide337.xml"/><Relationship Id="rId362" Type="http://schemas.openxmlformats.org/officeDocument/2006/relationships/slide" Target="slides/slide358.xml"/><Relationship Id="rId383" Type="http://schemas.openxmlformats.org/officeDocument/2006/relationships/slide" Target="slides/slide379.xml"/><Relationship Id="rId418" Type="http://schemas.openxmlformats.org/officeDocument/2006/relationships/slide" Target="slides/slide414.xml"/><Relationship Id="rId439" Type="http://schemas.openxmlformats.org/officeDocument/2006/relationships/slide" Target="slides/slide435.xml"/><Relationship Id="rId201" Type="http://schemas.openxmlformats.org/officeDocument/2006/relationships/slide" Target="slides/slide197.xml"/><Relationship Id="rId222" Type="http://schemas.openxmlformats.org/officeDocument/2006/relationships/slide" Target="slides/slide218.xml"/><Relationship Id="rId243" Type="http://schemas.openxmlformats.org/officeDocument/2006/relationships/slide" Target="slides/slide239.xml"/><Relationship Id="rId264" Type="http://schemas.openxmlformats.org/officeDocument/2006/relationships/slide" Target="slides/slide260.xml"/><Relationship Id="rId285" Type="http://schemas.openxmlformats.org/officeDocument/2006/relationships/slide" Target="slides/slide281.xml"/><Relationship Id="rId450" Type="http://schemas.openxmlformats.org/officeDocument/2006/relationships/slide" Target="slides/slide446.xml"/><Relationship Id="rId471" Type="http://schemas.openxmlformats.org/officeDocument/2006/relationships/viewProps" Target="viewProps.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310" Type="http://schemas.openxmlformats.org/officeDocument/2006/relationships/slide" Target="slides/slide306.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331" Type="http://schemas.openxmlformats.org/officeDocument/2006/relationships/slide" Target="slides/slide327.xml"/><Relationship Id="rId352" Type="http://schemas.openxmlformats.org/officeDocument/2006/relationships/slide" Target="slides/slide348.xml"/><Relationship Id="rId373" Type="http://schemas.openxmlformats.org/officeDocument/2006/relationships/slide" Target="slides/slide369.xml"/><Relationship Id="rId394" Type="http://schemas.openxmlformats.org/officeDocument/2006/relationships/slide" Target="slides/slide390.xml"/><Relationship Id="rId408" Type="http://schemas.openxmlformats.org/officeDocument/2006/relationships/slide" Target="slides/slide404.xml"/><Relationship Id="rId429" Type="http://schemas.openxmlformats.org/officeDocument/2006/relationships/slide" Target="slides/slide425.xml"/><Relationship Id="rId1" Type="http://schemas.openxmlformats.org/officeDocument/2006/relationships/slideMaster" Target="slideMasters/slideMaster1.xml"/><Relationship Id="rId212" Type="http://schemas.openxmlformats.org/officeDocument/2006/relationships/slide" Target="slides/slide208.xml"/><Relationship Id="rId233" Type="http://schemas.openxmlformats.org/officeDocument/2006/relationships/slide" Target="slides/slide229.xml"/><Relationship Id="rId254" Type="http://schemas.openxmlformats.org/officeDocument/2006/relationships/slide" Target="slides/slide250.xml"/><Relationship Id="rId440" Type="http://schemas.openxmlformats.org/officeDocument/2006/relationships/slide" Target="slides/slide436.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275" Type="http://schemas.openxmlformats.org/officeDocument/2006/relationships/slide" Target="slides/slide271.xml"/><Relationship Id="rId296" Type="http://schemas.openxmlformats.org/officeDocument/2006/relationships/slide" Target="slides/slide292.xml"/><Relationship Id="rId300" Type="http://schemas.openxmlformats.org/officeDocument/2006/relationships/slide" Target="slides/slide296.xml"/><Relationship Id="rId461" Type="http://schemas.openxmlformats.org/officeDocument/2006/relationships/slide" Target="slides/slide457.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321" Type="http://schemas.openxmlformats.org/officeDocument/2006/relationships/slide" Target="slides/slide317.xml"/><Relationship Id="rId342" Type="http://schemas.openxmlformats.org/officeDocument/2006/relationships/slide" Target="slides/slide338.xml"/><Relationship Id="rId363" Type="http://schemas.openxmlformats.org/officeDocument/2006/relationships/slide" Target="slides/slide359.xml"/><Relationship Id="rId384" Type="http://schemas.openxmlformats.org/officeDocument/2006/relationships/slide" Target="slides/slide380.xml"/><Relationship Id="rId419" Type="http://schemas.openxmlformats.org/officeDocument/2006/relationships/slide" Target="slides/slide415.xml"/><Relationship Id="rId202" Type="http://schemas.openxmlformats.org/officeDocument/2006/relationships/slide" Target="slides/slide198.xml"/><Relationship Id="rId223" Type="http://schemas.openxmlformats.org/officeDocument/2006/relationships/slide" Target="slides/slide219.xml"/><Relationship Id="rId244" Type="http://schemas.openxmlformats.org/officeDocument/2006/relationships/slide" Target="slides/slide240.xml"/><Relationship Id="rId430" Type="http://schemas.openxmlformats.org/officeDocument/2006/relationships/slide" Target="slides/slide426.xml"/><Relationship Id="rId18" Type="http://schemas.openxmlformats.org/officeDocument/2006/relationships/slide" Target="slides/slide14.xml"/><Relationship Id="rId39" Type="http://schemas.openxmlformats.org/officeDocument/2006/relationships/slide" Target="slides/slide35.xml"/><Relationship Id="rId265" Type="http://schemas.openxmlformats.org/officeDocument/2006/relationships/slide" Target="slides/slide261.xml"/><Relationship Id="rId286" Type="http://schemas.openxmlformats.org/officeDocument/2006/relationships/slide" Target="slides/slide282.xml"/><Relationship Id="rId451" Type="http://schemas.openxmlformats.org/officeDocument/2006/relationships/slide" Target="slides/slide447.xml"/><Relationship Id="rId472" Type="http://schemas.openxmlformats.org/officeDocument/2006/relationships/theme" Target="theme/theme1.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311" Type="http://schemas.openxmlformats.org/officeDocument/2006/relationships/slide" Target="slides/slide307.xml"/><Relationship Id="rId332" Type="http://schemas.openxmlformats.org/officeDocument/2006/relationships/slide" Target="slides/slide328.xml"/><Relationship Id="rId353" Type="http://schemas.openxmlformats.org/officeDocument/2006/relationships/slide" Target="slides/slide349.xml"/><Relationship Id="rId374" Type="http://schemas.openxmlformats.org/officeDocument/2006/relationships/slide" Target="slides/slide370.xml"/><Relationship Id="rId395" Type="http://schemas.openxmlformats.org/officeDocument/2006/relationships/slide" Target="slides/slide391.xml"/><Relationship Id="rId409" Type="http://schemas.openxmlformats.org/officeDocument/2006/relationships/slide" Target="slides/slide405.xml"/><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slide" Target="slides/slide209.xml"/><Relationship Id="rId234" Type="http://schemas.openxmlformats.org/officeDocument/2006/relationships/slide" Target="slides/slide230.xml"/><Relationship Id="rId420" Type="http://schemas.openxmlformats.org/officeDocument/2006/relationships/slide" Target="slides/slide416.xml"/><Relationship Id="rId2" Type="http://schemas.openxmlformats.org/officeDocument/2006/relationships/slideMaster" Target="slideMasters/slideMaster2.xml"/><Relationship Id="rId29" Type="http://schemas.openxmlformats.org/officeDocument/2006/relationships/slide" Target="slides/slide25.xml"/><Relationship Id="rId255" Type="http://schemas.openxmlformats.org/officeDocument/2006/relationships/slide" Target="slides/slide251.xml"/><Relationship Id="rId276" Type="http://schemas.openxmlformats.org/officeDocument/2006/relationships/slide" Target="slides/slide272.xml"/><Relationship Id="rId297" Type="http://schemas.openxmlformats.org/officeDocument/2006/relationships/slide" Target="slides/slide293.xml"/><Relationship Id="rId441" Type="http://schemas.openxmlformats.org/officeDocument/2006/relationships/slide" Target="slides/slide437.xml"/><Relationship Id="rId462" Type="http://schemas.openxmlformats.org/officeDocument/2006/relationships/slide" Target="slides/slide458.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301" Type="http://schemas.openxmlformats.org/officeDocument/2006/relationships/slide" Target="slides/slide297.xml"/><Relationship Id="rId322" Type="http://schemas.openxmlformats.org/officeDocument/2006/relationships/slide" Target="slides/slide318.xml"/><Relationship Id="rId343" Type="http://schemas.openxmlformats.org/officeDocument/2006/relationships/slide" Target="slides/slide339.xml"/><Relationship Id="rId364" Type="http://schemas.openxmlformats.org/officeDocument/2006/relationships/slide" Target="slides/slide360.xml"/><Relationship Id="rId61" Type="http://schemas.openxmlformats.org/officeDocument/2006/relationships/slide" Target="slides/slide57.xml"/><Relationship Id="rId82" Type="http://schemas.openxmlformats.org/officeDocument/2006/relationships/slide" Target="slides/slide78.xml"/><Relationship Id="rId199" Type="http://schemas.openxmlformats.org/officeDocument/2006/relationships/slide" Target="slides/slide195.xml"/><Relationship Id="rId203" Type="http://schemas.openxmlformats.org/officeDocument/2006/relationships/slide" Target="slides/slide199.xml"/><Relationship Id="rId385" Type="http://schemas.openxmlformats.org/officeDocument/2006/relationships/slide" Target="slides/slide381.xml"/><Relationship Id="rId19" Type="http://schemas.openxmlformats.org/officeDocument/2006/relationships/slide" Target="slides/slide15.xml"/><Relationship Id="rId224" Type="http://schemas.openxmlformats.org/officeDocument/2006/relationships/slide" Target="slides/slide220.xml"/><Relationship Id="rId245" Type="http://schemas.openxmlformats.org/officeDocument/2006/relationships/slide" Target="slides/slide241.xml"/><Relationship Id="rId266" Type="http://schemas.openxmlformats.org/officeDocument/2006/relationships/slide" Target="slides/slide262.xml"/><Relationship Id="rId287" Type="http://schemas.openxmlformats.org/officeDocument/2006/relationships/slide" Target="slides/slide283.xml"/><Relationship Id="rId410" Type="http://schemas.openxmlformats.org/officeDocument/2006/relationships/slide" Target="slides/slide406.xml"/><Relationship Id="rId431" Type="http://schemas.openxmlformats.org/officeDocument/2006/relationships/slide" Target="slides/slide427.xml"/><Relationship Id="rId452" Type="http://schemas.openxmlformats.org/officeDocument/2006/relationships/slide" Target="slides/slide448.xml"/><Relationship Id="rId473" Type="http://schemas.openxmlformats.org/officeDocument/2006/relationships/tableStyles" Target="tableStyles.xml"/><Relationship Id="rId30" Type="http://schemas.openxmlformats.org/officeDocument/2006/relationships/slide" Target="slides/slide2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312" Type="http://schemas.openxmlformats.org/officeDocument/2006/relationships/slide" Target="slides/slide308.xml"/><Relationship Id="rId333" Type="http://schemas.openxmlformats.org/officeDocument/2006/relationships/slide" Target="slides/slide329.xml"/><Relationship Id="rId354" Type="http://schemas.openxmlformats.org/officeDocument/2006/relationships/slide" Target="slides/slide350.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189" Type="http://schemas.openxmlformats.org/officeDocument/2006/relationships/slide" Target="slides/slide185.xml"/><Relationship Id="rId375" Type="http://schemas.openxmlformats.org/officeDocument/2006/relationships/slide" Target="slides/slide371.xml"/><Relationship Id="rId396" Type="http://schemas.openxmlformats.org/officeDocument/2006/relationships/slide" Target="slides/slide392.xml"/><Relationship Id="rId3" Type="http://schemas.openxmlformats.org/officeDocument/2006/relationships/slideMaster" Target="slideMasters/slideMaster3.xml"/><Relationship Id="rId214" Type="http://schemas.openxmlformats.org/officeDocument/2006/relationships/slide" Target="slides/slide210.xml"/><Relationship Id="rId235" Type="http://schemas.openxmlformats.org/officeDocument/2006/relationships/slide" Target="slides/slide231.xml"/><Relationship Id="rId256" Type="http://schemas.openxmlformats.org/officeDocument/2006/relationships/slide" Target="slides/slide252.xml"/><Relationship Id="rId277" Type="http://schemas.openxmlformats.org/officeDocument/2006/relationships/slide" Target="slides/slide273.xml"/><Relationship Id="rId298" Type="http://schemas.openxmlformats.org/officeDocument/2006/relationships/slide" Target="slides/slide294.xml"/><Relationship Id="rId400" Type="http://schemas.openxmlformats.org/officeDocument/2006/relationships/slide" Target="slides/slide396.xml"/><Relationship Id="rId421" Type="http://schemas.openxmlformats.org/officeDocument/2006/relationships/slide" Target="slides/slide417.xml"/><Relationship Id="rId442" Type="http://schemas.openxmlformats.org/officeDocument/2006/relationships/slide" Target="slides/slide438.xml"/><Relationship Id="rId463" Type="http://schemas.openxmlformats.org/officeDocument/2006/relationships/slide" Target="slides/slide459.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302" Type="http://schemas.openxmlformats.org/officeDocument/2006/relationships/slide" Target="slides/slide298.xml"/><Relationship Id="rId323" Type="http://schemas.openxmlformats.org/officeDocument/2006/relationships/slide" Target="slides/slide319.xml"/><Relationship Id="rId344" Type="http://schemas.openxmlformats.org/officeDocument/2006/relationships/slide" Target="slides/slide340.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179" Type="http://schemas.openxmlformats.org/officeDocument/2006/relationships/slide" Target="slides/slide175.xml"/><Relationship Id="rId365" Type="http://schemas.openxmlformats.org/officeDocument/2006/relationships/slide" Target="slides/slide361.xml"/><Relationship Id="rId386" Type="http://schemas.openxmlformats.org/officeDocument/2006/relationships/slide" Target="slides/slide382.xml"/><Relationship Id="rId190" Type="http://schemas.openxmlformats.org/officeDocument/2006/relationships/slide" Target="slides/slide186.xml"/><Relationship Id="rId204" Type="http://schemas.openxmlformats.org/officeDocument/2006/relationships/slide" Target="slides/slide200.xml"/><Relationship Id="rId225" Type="http://schemas.openxmlformats.org/officeDocument/2006/relationships/slide" Target="slides/slide221.xml"/><Relationship Id="rId246" Type="http://schemas.openxmlformats.org/officeDocument/2006/relationships/slide" Target="slides/slide242.xml"/><Relationship Id="rId267" Type="http://schemas.openxmlformats.org/officeDocument/2006/relationships/slide" Target="slides/slide263.xml"/><Relationship Id="rId288" Type="http://schemas.openxmlformats.org/officeDocument/2006/relationships/slide" Target="slides/slide284.xml"/><Relationship Id="rId411" Type="http://schemas.openxmlformats.org/officeDocument/2006/relationships/slide" Target="slides/slide407.xml"/><Relationship Id="rId432" Type="http://schemas.openxmlformats.org/officeDocument/2006/relationships/slide" Target="slides/slide428.xml"/><Relationship Id="rId453" Type="http://schemas.openxmlformats.org/officeDocument/2006/relationships/slide" Target="slides/slide449.xml"/><Relationship Id="rId106" Type="http://schemas.openxmlformats.org/officeDocument/2006/relationships/slide" Target="slides/slide102.xml"/><Relationship Id="rId127" Type="http://schemas.openxmlformats.org/officeDocument/2006/relationships/slide" Target="slides/slide123.xml"/><Relationship Id="rId313" Type="http://schemas.openxmlformats.org/officeDocument/2006/relationships/slide" Target="slides/slide309.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94" Type="http://schemas.openxmlformats.org/officeDocument/2006/relationships/slide" Target="slides/slide90.xml"/><Relationship Id="rId148" Type="http://schemas.openxmlformats.org/officeDocument/2006/relationships/slide" Target="slides/slide144.xml"/><Relationship Id="rId169" Type="http://schemas.openxmlformats.org/officeDocument/2006/relationships/slide" Target="slides/slide165.xml"/><Relationship Id="rId334" Type="http://schemas.openxmlformats.org/officeDocument/2006/relationships/slide" Target="slides/slide330.xml"/><Relationship Id="rId355" Type="http://schemas.openxmlformats.org/officeDocument/2006/relationships/slide" Target="slides/slide351.xml"/><Relationship Id="rId376" Type="http://schemas.openxmlformats.org/officeDocument/2006/relationships/slide" Target="slides/slide372.xml"/><Relationship Id="rId397" Type="http://schemas.openxmlformats.org/officeDocument/2006/relationships/slide" Target="slides/slide393.xml"/><Relationship Id="rId4" Type="http://schemas.openxmlformats.org/officeDocument/2006/relationships/slideMaster" Target="slideMasters/slideMaster4.xml"/><Relationship Id="rId180" Type="http://schemas.openxmlformats.org/officeDocument/2006/relationships/slide" Target="slides/slide176.xml"/><Relationship Id="rId215" Type="http://schemas.openxmlformats.org/officeDocument/2006/relationships/slide" Target="slides/slide211.xml"/><Relationship Id="rId236" Type="http://schemas.openxmlformats.org/officeDocument/2006/relationships/slide" Target="slides/slide232.xml"/><Relationship Id="rId257" Type="http://schemas.openxmlformats.org/officeDocument/2006/relationships/slide" Target="slides/slide253.xml"/><Relationship Id="rId278" Type="http://schemas.openxmlformats.org/officeDocument/2006/relationships/slide" Target="slides/slide274.xml"/><Relationship Id="rId401" Type="http://schemas.openxmlformats.org/officeDocument/2006/relationships/slide" Target="slides/slide397.xml"/><Relationship Id="rId422" Type="http://schemas.openxmlformats.org/officeDocument/2006/relationships/slide" Target="slides/slide418.xml"/><Relationship Id="rId443" Type="http://schemas.openxmlformats.org/officeDocument/2006/relationships/slide" Target="slides/slide439.xml"/><Relationship Id="rId464" Type="http://schemas.openxmlformats.org/officeDocument/2006/relationships/slide" Target="slides/slide460.xml"/><Relationship Id="rId303" Type="http://schemas.openxmlformats.org/officeDocument/2006/relationships/slide" Target="slides/slide299.xml"/><Relationship Id="rId42" Type="http://schemas.openxmlformats.org/officeDocument/2006/relationships/slide" Target="slides/slide38.xml"/><Relationship Id="rId84" Type="http://schemas.openxmlformats.org/officeDocument/2006/relationships/slide" Target="slides/slide80.xml"/><Relationship Id="rId138" Type="http://schemas.openxmlformats.org/officeDocument/2006/relationships/slide" Target="slides/slide134.xml"/><Relationship Id="rId345" Type="http://schemas.openxmlformats.org/officeDocument/2006/relationships/slide" Target="slides/slide341.xml"/><Relationship Id="rId387" Type="http://schemas.openxmlformats.org/officeDocument/2006/relationships/slide" Target="slides/slide383.xml"/><Relationship Id="rId191" Type="http://schemas.openxmlformats.org/officeDocument/2006/relationships/slide" Target="slides/slide187.xml"/><Relationship Id="rId205" Type="http://schemas.openxmlformats.org/officeDocument/2006/relationships/slide" Target="slides/slide201.xml"/><Relationship Id="rId247" Type="http://schemas.openxmlformats.org/officeDocument/2006/relationships/slide" Target="slides/slide243.xml"/><Relationship Id="rId412" Type="http://schemas.openxmlformats.org/officeDocument/2006/relationships/slide" Target="slides/slide408.xml"/><Relationship Id="rId107" Type="http://schemas.openxmlformats.org/officeDocument/2006/relationships/slide" Target="slides/slide103.xml"/><Relationship Id="rId289" Type="http://schemas.openxmlformats.org/officeDocument/2006/relationships/slide" Target="slides/slide285.xml"/><Relationship Id="rId454" Type="http://schemas.openxmlformats.org/officeDocument/2006/relationships/slide" Target="slides/slide450.xml"/><Relationship Id="rId11" Type="http://schemas.openxmlformats.org/officeDocument/2006/relationships/slide" Target="slides/slide7.xml"/><Relationship Id="rId53" Type="http://schemas.openxmlformats.org/officeDocument/2006/relationships/slide" Target="slides/slide49.xml"/><Relationship Id="rId149" Type="http://schemas.openxmlformats.org/officeDocument/2006/relationships/slide" Target="slides/slide145.xml"/><Relationship Id="rId314" Type="http://schemas.openxmlformats.org/officeDocument/2006/relationships/slide" Target="slides/slide310.xml"/><Relationship Id="rId356" Type="http://schemas.openxmlformats.org/officeDocument/2006/relationships/slide" Target="slides/slide352.xml"/><Relationship Id="rId398" Type="http://schemas.openxmlformats.org/officeDocument/2006/relationships/slide" Target="slides/slide394.xml"/><Relationship Id="rId95" Type="http://schemas.openxmlformats.org/officeDocument/2006/relationships/slide" Target="slides/slide91.xml"/><Relationship Id="rId160" Type="http://schemas.openxmlformats.org/officeDocument/2006/relationships/slide" Target="slides/slide156.xml"/><Relationship Id="rId216" Type="http://schemas.openxmlformats.org/officeDocument/2006/relationships/slide" Target="slides/slide212.xml"/><Relationship Id="rId423" Type="http://schemas.openxmlformats.org/officeDocument/2006/relationships/slide" Target="slides/slide419.xml"/><Relationship Id="rId258" Type="http://schemas.openxmlformats.org/officeDocument/2006/relationships/slide" Target="slides/slide254.xml"/><Relationship Id="rId465" Type="http://schemas.openxmlformats.org/officeDocument/2006/relationships/slide" Target="slides/slide461.xml"/><Relationship Id="rId22" Type="http://schemas.openxmlformats.org/officeDocument/2006/relationships/slide" Target="slides/slide18.xml"/><Relationship Id="rId64" Type="http://schemas.openxmlformats.org/officeDocument/2006/relationships/slide" Target="slides/slide60.xml"/><Relationship Id="rId118" Type="http://schemas.openxmlformats.org/officeDocument/2006/relationships/slide" Target="slides/slide114.xml"/><Relationship Id="rId325" Type="http://schemas.openxmlformats.org/officeDocument/2006/relationships/slide" Target="slides/slide321.xml"/><Relationship Id="rId367" Type="http://schemas.openxmlformats.org/officeDocument/2006/relationships/slide" Target="slides/slide363.xml"/><Relationship Id="rId171" Type="http://schemas.openxmlformats.org/officeDocument/2006/relationships/slide" Target="slides/slide167.xml"/><Relationship Id="rId227" Type="http://schemas.openxmlformats.org/officeDocument/2006/relationships/slide" Target="slides/slide223.xml"/><Relationship Id="rId269" Type="http://schemas.openxmlformats.org/officeDocument/2006/relationships/slide" Target="slides/slide265.xml"/><Relationship Id="rId434" Type="http://schemas.openxmlformats.org/officeDocument/2006/relationships/slide" Target="slides/slide430.xml"/><Relationship Id="rId33" Type="http://schemas.openxmlformats.org/officeDocument/2006/relationships/slide" Target="slides/slide29.xml"/><Relationship Id="rId129" Type="http://schemas.openxmlformats.org/officeDocument/2006/relationships/slide" Target="slides/slide125.xml"/><Relationship Id="rId280" Type="http://schemas.openxmlformats.org/officeDocument/2006/relationships/slide" Target="slides/slide276.xml"/><Relationship Id="rId336" Type="http://schemas.openxmlformats.org/officeDocument/2006/relationships/slide" Target="slides/slide332.xml"/><Relationship Id="rId75" Type="http://schemas.openxmlformats.org/officeDocument/2006/relationships/slide" Target="slides/slide71.xml"/><Relationship Id="rId140" Type="http://schemas.openxmlformats.org/officeDocument/2006/relationships/slide" Target="slides/slide136.xml"/><Relationship Id="rId182" Type="http://schemas.openxmlformats.org/officeDocument/2006/relationships/slide" Target="slides/slide178.xml"/><Relationship Id="rId378" Type="http://schemas.openxmlformats.org/officeDocument/2006/relationships/slide" Target="slides/slide374.xml"/><Relationship Id="rId403" Type="http://schemas.openxmlformats.org/officeDocument/2006/relationships/slide" Target="slides/slide399.xml"/><Relationship Id="rId6" Type="http://schemas.openxmlformats.org/officeDocument/2006/relationships/slide" Target="slides/slide2.xml"/><Relationship Id="rId238" Type="http://schemas.openxmlformats.org/officeDocument/2006/relationships/slide" Target="slides/slide234.xml"/><Relationship Id="rId445" Type="http://schemas.openxmlformats.org/officeDocument/2006/relationships/slide" Target="slides/slide441.xml"/><Relationship Id="rId291" Type="http://schemas.openxmlformats.org/officeDocument/2006/relationships/slide" Target="slides/slide287.xml"/><Relationship Id="rId305" Type="http://schemas.openxmlformats.org/officeDocument/2006/relationships/slide" Target="slides/slide301.xml"/><Relationship Id="rId347" Type="http://schemas.openxmlformats.org/officeDocument/2006/relationships/slide" Target="slides/slide343.xml"/><Relationship Id="rId44" Type="http://schemas.openxmlformats.org/officeDocument/2006/relationships/slide" Target="slides/slide40.xml"/><Relationship Id="rId86" Type="http://schemas.openxmlformats.org/officeDocument/2006/relationships/slide" Target="slides/slide82.xml"/><Relationship Id="rId151" Type="http://schemas.openxmlformats.org/officeDocument/2006/relationships/slide" Target="slides/slide147.xml"/><Relationship Id="rId389" Type="http://schemas.openxmlformats.org/officeDocument/2006/relationships/slide" Target="slides/slide38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bwMode="auto">
          <a:xfrm>
            <a:off x="0"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t" anchorCtr="0" compatLnSpc="1">
            <a:prstTxWarp prst="textNoShape">
              <a:avLst/>
            </a:prstTxWarp>
          </a:bodyPr>
          <a:lstStyle>
            <a:lvl1pPr defTabSz="487363">
              <a:buFont typeface="Times New Roman" pitchFamily="16" charset="0"/>
              <a:buNone/>
              <a:defRPr sz="1300">
                <a:latin typeface="Times New Roman" pitchFamily="16" charset="0"/>
              </a:defRPr>
            </a:lvl1pPr>
          </a:lstStyle>
          <a:p>
            <a:pPr>
              <a:defRPr/>
            </a:pPr>
            <a:endParaRPr lang="de-DE" dirty="0"/>
          </a:p>
        </p:txBody>
      </p:sp>
      <p:sp>
        <p:nvSpPr>
          <p:cNvPr id="3" name="Datumsplatzhalter 2"/>
          <p:cNvSpPr>
            <a:spLocks noGrp="1"/>
          </p:cNvSpPr>
          <p:nvPr>
            <p:ph type="dt" sz="quarter" idx="1"/>
          </p:nvPr>
        </p:nvSpPr>
        <p:spPr bwMode="auto">
          <a:xfrm>
            <a:off x="4021138"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t" anchorCtr="0" compatLnSpc="1">
            <a:prstTxWarp prst="textNoShape">
              <a:avLst/>
            </a:prstTxWarp>
          </a:bodyPr>
          <a:lstStyle>
            <a:lvl1pPr algn="r" defTabSz="487363">
              <a:buFont typeface="Times New Roman" pitchFamily="16" charset="0"/>
              <a:buNone/>
              <a:defRPr sz="1300">
                <a:latin typeface="Times New Roman" pitchFamily="16" charset="0"/>
              </a:defRPr>
            </a:lvl1pPr>
          </a:lstStyle>
          <a:p>
            <a:pPr>
              <a:defRPr/>
            </a:pPr>
            <a:fld id="{E81D192D-371D-49A2-BFD3-65C5A427012F}" type="datetimeFigureOut">
              <a:rPr lang="de-DE"/>
              <a:pPr>
                <a:defRPr/>
              </a:pPr>
              <a:t>13.12.2024</a:t>
            </a:fld>
            <a:endParaRPr lang="de-DE" dirty="0"/>
          </a:p>
        </p:txBody>
      </p:sp>
      <p:sp>
        <p:nvSpPr>
          <p:cNvPr id="4" name="Fußzeilenplatzhalter 3"/>
          <p:cNvSpPr>
            <a:spLocks noGrp="1"/>
          </p:cNvSpPr>
          <p:nvPr>
            <p:ph type="ftr" sz="quarter" idx="2"/>
          </p:nvPr>
        </p:nvSpPr>
        <p:spPr bwMode="auto">
          <a:xfrm>
            <a:off x="0"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b" anchorCtr="0" compatLnSpc="1">
            <a:prstTxWarp prst="textNoShape">
              <a:avLst/>
            </a:prstTxWarp>
          </a:bodyPr>
          <a:lstStyle>
            <a:lvl1pPr defTabSz="487363">
              <a:buFont typeface="Times New Roman" pitchFamily="16" charset="0"/>
              <a:buNone/>
              <a:defRPr sz="1300">
                <a:latin typeface="Times New Roman" pitchFamily="16" charset="0"/>
              </a:defRPr>
            </a:lvl1pPr>
          </a:lstStyle>
          <a:p>
            <a:pPr>
              <a:defRPr/>
            </a:pPr>
            <a:endParaRPr lang="de-DE" dirty="0"/>
          </a:p>
        </p:txBody>
      </p:sp>
      <p:sp>
        <p:nvSpPr>
          <p:cNvPr id="5" name="Foliennummernplatzhalter 4"/>
          <p:cNvSpPr>
            <a:spLocks noGrp="1"/>
          </p:cNvSpPr>
          <p:nvPr>
            <p:ph type="sldNum" sz="quarter" idx="3"/>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b" anchorCtr="0" compatLnSpc="1">
            <a:prstTxWarp prst="textNoShape">
              <a:avLst/>
            </a:prstTxWarp>
          </a:bodyPr>
          <a:lstStyle>
            <a:lvl1pPr algn="r" defTabSz="487363">
              <a:buFont typeface="Times New Roman" pitchFamily="16" charset="0"/>
              <a:buNone/>
              <a:defRPr sz="1300">
                <a:latin typeface="Times New Roman" pitchFamily="16" charset="0"/>
              </a:defRPr>
            </a:lvl1pPr>
          </a:lstStyle>
          <a:p>
            <a:pPr>
              <a:defRPr/>
            </a:pPr>
            <a:fld id="{18C1F6C3-B397-449E-BCE9-A23B7BF2F3D0}" type="slidenum">
              <a:rPr lang="de-DE"/>
              <a:pPr>
                <a:defRPr/>
              </a:pPr>
              <a:t>‹Nr.›</a:t>
            </a:fld>
            <a:endParaRPr lang="de-DE" dirty="0"/>
          </a:p>
        </p:txBody>
      </p:sp>
    </p:spTree>
    <p:extLst>
      <p:ext uri="{BB962C8B-B14F-4D97-AF65-F5344CB8AC3E}">
        <p14:creationId xmlns:p14="http://schemas.microsoft.com/office/powerpoint/2010/main" val="4626650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8898" name="AutoShape 1"/>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899" name="AutoShape 2"/>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0" name="AutoShape 3"/>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1" name="AutoShape 4"/>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2" name="AutoShape 5"/>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3" name="AutoShape 6"/>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4" name="AutoShape 7"/>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5" name="AutoShape 8"/>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6" name="AutoShape 9"/>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7" name="AutoShape 10"/>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8" name="AutoShape 11"/>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9" name="AutoShape 12"/>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0" name="AutoShape 13"/>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1" name="AutoShape 14"/>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2" name="AutoShape 15"/>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3" name="AutoShape 16"/>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4" name="AutoShape 17"/>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5" name="AutoShape 18"/>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6" name="AutoShape 19"/>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7" name="AutoShape 20"/>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8" name="AutoShape 21"/>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70" name="Rectangle 22"/>
          <p:cNvSpPr>
            <a:spLocks noGrp="1" noChangeArrowheads="1"/>
          </p:cNvSpPr>
          <p:nvPr>
            <p:ph type="hdr"/>
          </p:nvPr>
        </p:nvSpPr>
        <p:spPr bwMode="auto">
          <a:xfrm>
            <a:off x="0" y="0"/>
            <a:ext cx="3041650"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t" anchorCtr="0" compatLnSpc="1">
            <a:prstTxWarp prst="textNoShape">
              <a:avLst/>
            </a:prstTxWarp>
          </a:bodyPr>
          <a:lstStyle>
            <a:lvl1pPr defTabSz="487363">
              <a:buClrTx/>
              <a:buFontTx/>
              <a:buNone/>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300">
                <a:solidFill>
                  <a:srgbClr val="000000"/>
                </a:solidFill>
                <a:latin typeface="Times New Roman" pitchFamily="16" charset="0"/>
                <a:ea typeface="Lucida Sans Unicode" pitchFamily="34" charset="0"/>
                <a:cs typeface="Lucida Sans Unicode" pitchFamily="34" charset="0"/>
              </a:defRPr>
            </a:lvl1pPr>
          </a:lstStyle>
          <a:p>
            <a:pPr>
              <a:defRPr/>
            </a:pPr>
            <a:endParaRPr lang="de-DE" dirty="0"/>
          </a:p>
        </p:txBody>
      </p:sp>
      <p:sp>
        <p:nvSpPr>
          <p:cNvPr id="2071" name="Rectangle 23"/>
          <p:cNvSpPr>
            <a:spLocks noGrp="1" noChangeArrowheads="1"/>
          </p:cNvSpPr>
          <p:nvPr>
            <p:ph type="dt"/>
          </p:nvPr>
        </p:nvSpPr>
        <p:spPr bwMode="auto">
          <a:xfrm>
            <a:off x="4022725" y="0"/>
            <a:ext cx="3041650"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t" anchorCtr="0" compatLnSpc="1">
            <a:prstTxWarp prst="textNoShape">
              <a:avLst/>
            </a:prstTxWarp>
          </a:bodyPr>
          <a:lstStyle>
            <a:lvl1pPr algn="r" defTabSz="487363">
              <a:buClrTx/>
              <a:buFontTx/>
              <a:buNone/>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300">
                <a:solidFill>
                  <a:srgbClr val="000000"/>
                </a:solidFill>
                <a:latin typeface="Times New Roman" pitchFamily="16" charset="0"/>
                <a:ea typeface="Lucida Sans Unicode" pitchFamily="34" charset="0"/>
                <a:cs typeface="Lucida Sans Unicode" pitchFamily="34" charset="0"/>
              </a:defRPr>
            </a:lvl1pPr>
          </a:lstStyle>
          <a:p>
            <a:pPr>
              <a:defRPr/>
            </a:pPr>
            <a:endParaRPr lang="de-DE" dirty="0"/>
          </a:p>
        </p:txBody>
      </p:sp>
      <p:sp>
        <p:nvSpPr>
          <p:cNvPr id="211993" name="Rectangle 24"/>
          <p:cNvSpPr>
            <a:spLocks noGrp="1" noRot="1" noChangeAspect="1" noChangeArrowheads="1"/>
          </p:cNvSpPr>
          <p:nvPr>
            <p:ph type="sldImg"/>
          </p:nvPr>
        </p:nvSpPr>
        <p:spPr bwMode="auto">
          <a:xfrm>
            <a:off x="998538" y="768350"/>
            <a:ext cx="5067300" cy="3800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73" name="Rectangle 25"/>
          <p:cNvSpPr>
            <a:spLocks noGrp="1" noChangeArrowheads="1"/>
          </p:cNvSpPr>
          <p:nvPr>
            <p:ph type="body"/>
          </p:nvPr>
        </p:nvSpPr>
        <p:spPr bwMode="auto">
          <a:xfrm>
            <a:off x="946150" y="4860925"/>
            <a:ext cx="5172075" cy="456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smtClean="0"/>
          </a:p>
        </p:txBody>
      </p:sp>
      <p:sp>
        <p:nvSpPr>
          <p:cNvPr id="2074" name="Rectangle 26"/>
          <p:cNvSpPr>
            <a:spLocks noGrp="1" noChangeArrowheads="1"/>
          </p:cNvSpPr>
          <p:nvPr>
            <p:ph type="ftr"/>
          </p:nvPr>
        </p:nvSpPr>
        <p:spPr bwMode="auto">
          <a:xfrm>
            <a:off x="0" y="9723438"/>
            <a:ext cx="304165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b" anchorCtr="0" compatLnSpc="1">
            <a:prstTxWarp prst="textNoShape">
              <a:avLst/>
            </a:prstTxWarp>
          </a:bodyPr>
          <a:lstStyle>
            <a:lvl1pPr defTabSz="487363">
              <a:buClrTx/>
              <a:buFontTx/>
              <a:buNone/>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300">
                <a:solidFill>
                  <a:srgbClr val="000000"/>
                </a:solidFill>
                <a:latin typeface="Times New Roman" pitchFamily="16" charset="0"/>
                <a:ea typeface="Lucida Sans Unicode" pitchFamily="34" charset="0"/>
                <a:cs typeface="Lucida Sans Unicode" pitchFamily="34" charset="0"/>
              </a:defRPr>
            </a:lvl1pPr>
          </a:lstStyle>
          <a:p>
            <a:pPr>
              <a:defRPr/>
            </a:pPr>
            <a:endParaRPr lang="de-DE" dirty="0"/>
          </a:p>
        </p:txBody>
      </p:sp>
      <p:sp>
        <p:nvSpPr>
          <p:cNvPr id="2075" name="Rectangle 27"/>
          <p:cNvSpPr>
            <a:spLocks noGrp="1" noChangeArrowheads="1"/>
          </p:cNvSpPr>
          <p:nvPr>
            <p:ph type="sldNum"/>
          </p:nvPr>
        </p:nvSpPr>
        <p:spPr bwMode="auto">
          <a:xfrm>
            <a:off x="4022725" y="9723438"/>
            <a:ext cx="304165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b" anchorCtr="0" compatLnSpc="1">
            <a:prstTxWarp prst="textNoShape">
              <a:avLst/>
            </a:prstTxWarp>
          </a:bodyPr>
          <a:lstStyle>
            <a:lvl1pPr algn="r" defTabSz="487363">
              <a:buClrTx/>
              <a:buFontTx/>
              <a:buNone/>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300">
                <a:solidFill>
                  <a:srgbClr val="000000"/>
                </a:solidFill>
                <a:latin typeface="Times New Roman" pitchFamily="16" charset="0"/>
                <a:ea typeface="Lucida Sans Unicode" pitchFamily="34" charset="0"/>
                <a:cs typeface="Lucida Sans Unicode" pitchFamily="34" charset="0"/>
              </a:defRPr>
            </a:lvl1pPr>
          </a:lstStyle>
          <a:p>
            <a:pPr>
              <a:defRPr/>
            </a:pPr>
            <a:fld id="{DA0DFEAF-7A44-4A07-80BA-6CF285C18F88}" type="slidenum">
              <a:rPr lang="de-DE"/>
              <a:pPr>
                <a:defRPr/>
              </a:pPr>
              <a:t>‹Nr.›</a:t>
            </a:fld>
            <a:endParaRPr lang="de-DE" dirty="0"/>
          </a:p>
        </p:txBody>
      </p:sp>
    </p:spTree>
    <p:extLst>
      <p:ext uri="{BB962C8B-B14F-4D97-AF65-F5344CB8AC3E}">
        <p14:creationId xmlns:p14="http://schemas.microsoft.com/office/powerpoint/2010/main" val="650041653"/>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44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460.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461.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4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29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245505E-2916-48E9-BFB6-3AFD593D42E4}" type="slidenum">
              <a:rPr lang="de-DE" altLang="de-DE" sz="1300" smtClean="0"/>
              <a:pPr eaLnBrk="1" hangingPunct="1">
                <a:spcBef>
                  <a:spcPct val="0"/>
                </a:spcBef>
              </a:pPr>
              <a:t>1</a:t>
            </a:fld>
            <a:endParaRPr lang="de-DE" altLang="de-DE" sz="1300" dirty="0" smtClean="0"/>
          </a:p>
        </p:txBody>
      </p:sp>
      <p:sp>
        <p:nvSpPr>
          <p:cNvPr id="21299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29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954149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91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71CB278-769A-4BB1-BCAA-AFE1F5AB4A58}" type="slidenum">
              <a:rPr lang="de-DE" altLang="de-DE" sz="1300" smtClean="0"/>
              <a:pPr eaLnBrk="1" hangingPunct="1">
                <a:spcBef>
                  <a:spcPct val="0"/>
                </a:spcBef>
              </a:pPr>
              <a:t>28</a:t>
            </a:fld>
            <a:endParaRPr lang="de-DE" altLang="de-DE" sz="1300" dirty="0" smtClean="0"/>
          </a:p>
        </p:txBody>
      </p:sp>
      <p:sp>
        <p:nvSpPr>
          <p:cNvPr id="2191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91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1710313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515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77F3121-37AD-45E7-B525-2775840B11A0}" type="slidenum">
              <a:rPr lang="de-DE" altLang="de-DE" sz="1300" smtClean="0"/>
              <a:pPr eaLnBrk="1" hangingPunct="1">
                <a:spcBef>
                  <a:spcPct val="0"/>
                </a:spcBef>
              </a:pPr>
              <a:t>204</a:t>
            </a:fld>
            <a:endParaRPr lang="de-DE" altLang="de-DE" sz="1300" dirty="0" smtClean="0"/>
          </a:p>
        </p:txBody>
      </p:sp>
      <p:sp>
        <p:nvSpPr>
          <p:cNvPr id="305155"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515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88949683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617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F873DE5-E4EC-4609-85B6-996F36848855}" type="slidenum">
              <a:rPr lang="de-DE" altLang="de-DE" sz="1300" smtClean="0"/>
              <a:pPr eaLnBrk="1" hangingPunct="1">
                <a:spcBef>
                  <a:spcPct val="0"/>
                </a:spcBef>
              </a:pPr>
              <a:t>205</a:t>
            </a:fld>
            <a:endParaRPr lang="de-DE" altLang="de-DE" sz="1300" dirty="0" smtClean="0"/>
          </a:p>
        </p:txBody>
      </p:sp>
      <p:sp>
        <p:nvSpPr>
          <p:cNvPr id="306179"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618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2655871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ED5AFBD-A074-4DDF-8559-BCB9D6195DC3}" type="slidenum">
              <a:rPr lang="de-DE" altLang="de-DE" sz="1300" smtClean="0"/>
              <a:pPr eaLnBrk="1" hangingPunct="1">
                <a:spcBef>
                  <a:spcPct val="0"/>
                </a:spcBef>
              </a:pPr>
              <a:t>206</a:t>
            </a:fld>
            <a:endParaRPr lang="de-DE" altLang="de-DE" sz="1300" dirty="0" smtClean="0"/>
          </a:p>
        </p:txBody>
      </p:sp>
      <p:sp>
        <p:nvSpPr>
          <p:cNvPr id="30720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72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41742401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822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21C4ED-937F-4B77-AC2B-7998D96121D4}" type="slidenum">
              <a:rPr lang="de-DE" altLang="de-DE" sz="1300" smtClean="0"/>
              <a:pPr eaLnBrk="1" hangingPunct="1">
                <a:spcBef>
                  <a:spcPct val="0"/>
                </a:spcBef>
              </a:pPr>
              <a:t>207</a:t>
            </a:fld>
            <a:endParaRPr lang="de-DE" altLang="de-DE" sz="1300" dirty="0" smtClean="0"/>
          </a:p>
        </p:txBody>
      </p:sp>
      <p:sp>
        <p:nvSpPr>
          <p:cNvPr id="308227"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822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62936174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ED5AFBD-A074-4DDF-8559-BCB9D6195DC3}" type="slidenum">
              <a:rPr lang="de-DE" altLang="de-DE" sz="1300" smtClean="0"/>
              <a:pPr eaLnBrk="1" hangingPunct="1">
                <a:spcBef>
                  <a:spcPct val="0"/>
                </a:spcBef>
              </a:pPr>
              <a:t>210</a:t>
            </a:fld>
            <a:endParaRPr lang="de-DE" altLang="de-DE" sz="1300" dirty="0" smtClean="0"/>
          </a:p>
        </p:txBody>
      </p:sp>
      <p:sp>
        <p:nvSpPr>
          <p:cNvPr id="30720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72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9888416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ED5AFBD-A074-4DDF-8559-BCB9D6195DC3}" type="slidenum">
              <a:rPr lang="de-DE" altLang="de-DE" sz="1300" smtClean="0"/>
              <a:pPr eaLnBrk="1" hangingPunct="1">
                <a:spcBef>
                  <a:spcPct val="0"/>
                </a:spcBef>
              </a:pPr>
              <a:t>211</a:t>
            </a:fld>
            <a:endParaRPr lang="de-DE" altLang="de-DE" sz="1300" dirty="0" smtClean="0"/>
          </a:p>
        </p:txBody>
      </p:sp>
      <p:sp>
        <p:nvSpPr>
          <p:cNvPr id="30720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72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7880809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ED5AFBD-A074-4DDF-8559-BCB9D6195DC3}" type="slidenum">
              <a:rPr lang="de-DE" altLang="de-DE" sz="1300" smtClean="0"/>
              <a:pPr eaLnBrk="1" hangingPunct="1">
                <a:spcBef>
                  <a:spcPct val="0"/>
                </a:spcBef>
              </a:pPr>
              <a:t>212</a:t>
            </a:fld>
            <a:endParaRPr lang="de-DE" altLang="de-DE" sz="1300" dirty="0" smtClean="0"/>
          </a:p>
        </p:txBody>
      </p:sp>
      <p:sp>
        <p:nvSpPr>
          <p:cNvPr id="30720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72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4655951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925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33029F2-4ED3-4A35-B7DE-111753F550C6}" type="slidenum">
              <a:rPr lang="de-DE" altLang="de-DE" sz="1300" smtClean="0"/>
              <a:pPr eaLnBrk="1" hangingPunct="1">
                <a:spcBef>
                  <a:spcPct val="0"/>
                </a:spcBef>
              </a:pPr>
              <a:t>214</a:t>
            </a:fld>
            <a:endParaRPr lang="de-DE" altLang="de-DE" sz="1300" dirty="0" smtClean="0"/>
          </a:p>
        </p:txBody>
      </p:sp>
      <p:sp>
        <p:nvSpPr>
          <p:cNvPr id="30925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925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5518947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027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16CDAEE-3829-40CC-826F-5A25EE9BE4B0}" type="slidenum">
              <a:rPr lang="de-DE" altLang="de-DE" sz="1300" smtClean="0"/>
              <a:pPr eaLnBrk="1" hangingPunct="1">
                <a:spcBef>
                  <a:spcPct val="0"/>
                </a:spcBef>
              </a:pPr>
              <a:t>215</a:t>
            </a:fld>
            <a:endParaRPr lang="de-DE" altLang="de-DE" sz="1300" dirty="0" smtClean="0"/>
          </a:p>
        </p:txBody>
      </p:sp>
      <p:sp>
        <p:nvSpPr>
          <p:cNvPr id="31027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027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96672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129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AF2CDB59-7748-4299-B018-745BE49F9CB6}" type="slidenum">
              <a:rPr lang="de-DE" altLang="de-DE" sz="1300" smtClean="0"/>
              <a:pPr eaLnBrk="1" hangingPunct="1">
                <a:spcBef>
                  <a:spcPct val="0"/>
                </a:spcBef>
              </a:pPr>
              <a:t>216</a:t>
            </a:fld>
            <a:endParaRPr lang="de-DE" altLang="de-DE" sz="1300" dirty="0" smtClean="0"/>
          </a:p>
        </p:txBody>
      </p:sp>
      <p:sp>
        <p:nvSpPr>
          <p:cNvPr id="31129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130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57382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016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DBE8573-F292-472D-B305-BEEB4373C36B}" type="slidenum">
              <a:rPr lang="de-DE" altLang="de-DE" sz="1300" smtClean="0"/>
              <a:pPr eaLnBrk="1" hangingPunct="1">
                <a:spcBef>
                  <a:spcPct val="0"/>
                </a:spcBef>
              </a:pPr>
              <a:t>29</a:t>
            </a:fld>
            <a:endParaRPr lang="de-DE" altLang="de-DE" sz="1300" dirty="0" smtClean="0"/>
          </a:p>
        </p:txBody>
      </p:sp>
      <p:sp>
        <p:nvSpPr>
          <p:cNvPr id="22016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016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40214849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232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34BE3C6-D546-4984-A005-9CDBF8D6A90A}" type="slidenum">
              <a:rPr lang="de-DE" altLang="de-DE" sz="1300" smtClean="0"/>
              <a:pPr eaLnBrk="1" hangingPunct="1">
                <a:spcBef>
                  <a:spcPct val="0"/>
                </a:spcBef>
              </a:pPr>
              <a:t>218</a:t>
            </a:fld>
            <a:endParaRPr lang="de-DE" altLang="de-DE" sz="1300" dirty="0" smtClean="0"/>
          </a:p>
        </p:txBody>
      </p:sp>
      <p:sp>
        <p:nvSpPr>
          <p:cNvPr id="31232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23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17256112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33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DAB2F9-D11D-4334-94D4-F5DC24E6AD7B}" type="slidenum">
              <a:rPr lang="de-DE" altLang="de-DE" sz="1300" smtClean="0"/>
              <a:pPr eaLnBrk="1" hangingPunct="1">
                <a:spcBef>
                  <a:spcPct val="0"/>
                </a:spcBef>
              </a:pPr>
              <a:t>219</a:t>
            </a:fld>
            <a:endParaRPr lang="de-DE" altLang="de-DE" sz="1300" dirty="0" smtClean="0"/>
          </a:p>
        </p:txBody>
      </p:sp>
      <p:sp>
        <p:nvSpPr>
          <p:cNvPr id="3133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33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26954485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43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A7E5504D-3E62-4815-9B64-700B4242BCF6}" type="slidenum">
              <a:rPr lang="de-DE" altLang="de-DE" sz="1300" smtClean="0"/>
              <a:pPr eaLnBrk="1" hangingPunct="1">
                <a:spcBef>
                  <a:spcPct val="0"/>
                </a:spcBef>
              </a:pPr>
              <a:t>220</a:t>
            </a:fld>
            <a:endParaRPr lang="de-DE" altLang="de-DE" sz="1300" dirty="0" smtClean="0"/>
          </a:p>
        </p:txBody>
      </p:sp>
      <p:sp>
        <p:nvSpPr>
          <p:cNvPr id="31437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43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24638264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33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DAB2F9-D11D-4334-94D4-F5DC24E6AD7B}" type="slidenum">
              <a:rPr lang="de-DE" altLang="de-DE" sz="1300" smtClean="0"/>
              <a:pPr eaLnBrk="1" hangingPunct="1">
                <a:spcBef>
                  <a:spcPct val="0"/>
                </a:spcBef>
              </a:pPr>
              <a:t>221</a:t>
            </a:fld>
            <a:endParaRPr lang="de-DE" altLang="de-DE" sz="1300" dirty="0" smtClean="0"/>
          </a:p>
        </p:txBody>
      </p:sp>
      <p:sp>
        <p:nvSpPr>
          <p:cNvPr id="3133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33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68813343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232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34BE3C6-D546-4984-A005-9CDBF8D6A90A}" type="slidenum">
              <a:rPr lang="de-DE" altLang="de-DE" sz="1300" smtClean="0"/>
              <a:pPr eaLnBrk="1" hangingPunct="1">
                <a:spcBef>
                  <a:spcPct val="0"/>
                </a:spcBef>
              </a:pPr>
              <a:t>230</a:t>
            </a:fld>
            <a:endParaRPr lang="de-DE" altLang="de-DE" sz="1300" dirty="0" smtClean="0"/>
          </a:p>
        </p:txBody>
      </p:sp>
      <p:sp>
        <p:nvSpPr>
          <p:cNvPr id="31232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23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58979365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84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B4ACFC4-55CE-4CCE-AF90-4707C72E2F48}" type="slidenum">
              <a:rPr lang="de-DE" altLang="de-DE" sz="1300" smtClean="0"/>
              <a:pPr eaLnBrk="1" hangingPunct="1">
                <a:spcBef>
                  <a:spcPct val="0"/>
                </a:spcBef>
              </a:pPr>
              <a:t>232</a:t>
            </a:fld>
            <a:endParaRPr lang="de-DE" altLang="de-DE" sz="1300" dirty="0" smtClean="0"/>
          </a:p>
        </p:txBody>
      </p:sp>
      <p:sp>
        <p:nvSpPr>
          <p:cNvPr id="31846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84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35909976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641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81CE28E-8344-40FE-AFB6-D1F27270FE55}" type="slidenum">
              <a:rPr lang="de-DE" altLang="de-DE" sz="1300" smtClean="0"/>
              <a:pPr eaLnBrk="1" hangingPunct="1">
                <a:spcBef>
                  <a:spcPct val="0"/>
                </a:spcBef>
              </a:pPr>
              <a:t>234</a:t>
            </a:fld>
            <a:endParaRPr lang="de-DE" altLang="de-DE" sz="1300" dirty="0" smtClean="0"/>
          </a:p>
        </p:txBody>
      </p:sp>
      <p:sp>
        <p:nvSpPr>
          <p:cNvPr id="31641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642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7483815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4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2192848-A6BE-49F7-95C8-D078FA658280}" type="slidenum">
              <a:rPr lang="de-DE" altLang="de-DE" sz="1300" smtClean="0"/>
              <a:pPr eaLnBrk="1" hangingPunct="1">
                <a:spcBef>
                  <a:spcPct val="0"/>
                </a:spcBef>
              </a:pPr>
              <a:t>235</a:t>
            </a:fld>
            <a:endParaRPr lang="de-DE" altLang="de-DE" sz="1300" dirty="0" smtClean="0"/>
          </a:p>
        </p:txBody>
      </p:sp>
      <p:sp>
        <p:nvSpPr>
          <p:cNvPr id="317443"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7444"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4430342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94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A70D4F6-7610-441D-9314-F053354B579F}" type="slidenum">
              <a:rPr lang="de-DE" altLang="de-DE" sz="1300" smtClean="0"/>
              <a:pPr eaLnBrk="1" hangingPunct="1">
                <a:spcBef>
                  <a:spcPct val="0"/>
                </a:spcBef>
              </a:pPr>
              <a:t>236</a:t>
            </a:fld>
            <a:endParaRPr lang="de-DE" altLang="de-DE" sz="1300" dirty="0" smtClean="0"/>
          </a:p>
        </p:txBody>
      </p:sp>
      <p:sp>
        <p:nvSpPr>
          <p:cNvPr id="31949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949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777345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05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7414526-4448-4C3C-ACF7-B14CA064A59C}" type="slidenum">
              <a:rPr lang="de-DE" altLang="de-DE" sz="1300" smtClean="0"/>
              <a:pPr eaLnBrk="1" hangingPunct="1">
                <a:spcBef>
                  <a:spcPct val="0"/>
                </a:spcBef>
              </a:pPr>
              <a:t>237</a:t>
            </a:fld>
            <a:endParaRPr lang="de-DE" altLang="de-DE" sz="1300" dirty="0" smtClean="0"/>
          </a:p>
        </p:txBody>
      </p:sp>
      <p:sp>
        <p:nvSpPr>
          <p:cNvPr id="32051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05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553313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11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E872967-EE5C-4904-9212-F1AFD96D5D6D}" type="slidenum">
              <a:rPr lang="de-DE" altLang="de-DE" sz="1300" smtClean="0"/>
              <a:pPr eaLnBrk="1" hangingPunct="1">
                <a:spcBef>
                  <a:spcPct val="0"/>
                </a:spcBef>
              </a:pPr>
              <a:t>30</a:t>
            </a:fld>
            <a:endParaRPr lang="de-DE" altLang="de-DE" sz="1300" dirty="0" smtClean="0"/>
          </a:p>
        </p:txBody>
      </p:sp>
      <p:sp>
        <p:nvSpPr>
          <p:cNvPr id="22118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11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84558459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05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7414526-4448-4C3C-ACF7-B14CA064A59C}" type="slidenum">
              <a:rPr lang="de-DE" altLang="de-DE" sz="1300" smtClean="0"/>
              <a:pPr eaLnBrk="1" hangingPunct="1">
                <a:spcBef>
                  <a:spcPct val="0"/>
                </a:spcBef>
              </a:pPr>
              <a:t>238</a:t>
            </a:fld>
            <a:endParaRPr lang="de-DE" altLang="de-DE" sz="1300" dirty="0" smtClean="0"/>
          </a:p>
        </p:txBody>
      </p:sp>
      <p:sp>
        <p:nvSpPr>
          <p:cNvPr id="32051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05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2031313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15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C5C8451-DE30-4A0A-9096-221D21D0691B}" type="slidenum">
              <a:rPr lang="de-DE" altLang="de-DE" sz="1300" smtClean="0"/>
              <a:pPr eaLnBrk="1" hangingPunct="1">
                <a:spcBef>
                  <a:spcPct val="0"/>
                </a:spcBef>
              </a:pPr>
              <a:t>239</a:t>
            </a:fld>
            <a:endParaRPr lang="de-DE" altLang="de-DE" sz="1300" dirty="0" smtClean="0"/>
          </a:p>
        </p:txBody>
      </p:sp>
      <p:sp>
        <p:nvSpPr>
          <p:cNvPr id="321539"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15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12402087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35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A059550D-757E-4C50-8D83-9113C82E8D00}" type="slidenum">
              <a:rPr lang="de-DE" altLang="de-DE" sz="1300" smtClean="0"/>
              <a:pPr eaLnBrk="1" hangingPunct="1">
                <a:spcBef>
                  <a:spcPct val="0"/>
                </a:spcBef>
              </a:pPr>
              <a:t>241</a:t>
            </a:fld>
            <a:endParaRPr lang="de-DE" altLang="de-DE" sz="1300" dirty="0" smtClean="0"/>
          </a:p>
        </p:txBody>
      </p:sp>
      <p:sp>
        <p:nvSpPr>
          <p:cNvPr id="323587"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35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12343206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256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025FC09-BF5A-42B3-BBCB-AF8E05947440}" type="slidenum">
              <a:rPr lang="de-DE" altLang="de-DE" sz="1300" smtClean="0"/>
              <a:pPr eaLnBrk="1" hangingPunct="1">
                <a:spcBef>
                  <a:spcPct val="0"/>
                </a:spcBef>
              </a:pPr>
              <a:t>242</a:t>
            </a:fld>
            <a:endParaRPr lang="de-DE" altLang="de-DE" sz="1300" dirty="0" smtClean="0"/>
          </a:p>
        </p:txBody>
      </p:sp>
      <p:sp>
        <p:nvSpPr>
          <p:cNvPr id="32256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256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52165349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46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E47FEFC-2CAB-45CE-B576-E78DA82F100B}" type="slidenum">
              <a:rPr lang="de-DE" altLang="de-DE" sz="1300" smtClean="0"/>
              <a:pPr eaLnBrk="1" hangingPunct="1">
                <a:spcBef>
                  <a:spcPct val="0"/>
                </a:spcBef>
              </a:pPr>
              <a:t>245</a:t>
            </a:fld>
            <a:endParaRPr lang="de-DE" altLang="de-DE" sz="1300" dirty="0" smtClean="0"/>
          </a:p>
        </p:txBody>
      </p:sp>
      <p:sp>
        <p:nvSpPr>
          <p:cNvPr id="32461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46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41103252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46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E47FEFC-2CAB-45CE-B576-E78DA82F100B}" type="slidenum">
              <a:rPr lang="de-DE" altLang="de-DE" sz="1300" smtClean="0"/>
              <a:pPr eaLnBrk="1" hangingPunct="1">
                <a:spcBef>
                  <a:spcPct val="0"/>
                </a:spcBef>
              </a:pPr>
              <a:t>246</a:t>
            </a:fld>
            <a:endParaRPr lang="de-DE" altLang="de-DE" sz="1300" dirty="0" smtClean="0"/>
          </a:p>
        </p:txBody>
      </p:sp>
      <p:sp>
        <p:nvSpPr>
          <p:cNvPr id="32461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46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77648058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56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841E5BC-18DA-448B-BDF5-41C01C3252E4}" type="slidenum">
              <a:rPr lang="de-DE" altLang="de-DE" sz="1300" smtClean="0"/>
              <a:pPr eaLnBrk="1" hangingPunct="1">
                <a:spcBef>
                  <a:spcPct val="0"/>
                </a:spcBef>
              </a:pPr>
              <a:t>248</a:t>
            </a:fld>
            <a:endParaRPr lang="de-DE" altLang="de-DE" sz="1300" dirty="0" smtClean="0"/>
          </a:p>
        </p:txBody>
      </p:sp>
      <p:sp>
        <p:nvSpPr>
          <p:cNvPr id="3256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56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05173433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665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56BBFCFB-6187-4CBE-8BA4-62AA790C2837}" type="slidenum">
              <a:rPr lang="de-DE" altLang="de-DE" sz="1300" smtClean="0"/>
              <a:pPr eaLnBrk="1" hangingPunct="1">
                <a:spcBef>
                  <a:spcPct val="0"/>
                </a:spcBef>
              </a:pPr>
              <a:t>256</a:t>
            </a:fld>
            <a:endParaRPr lang="de-DE" altLang="de-DE" sz="1300" dirty="0" smtClean="0"/>
          </a:p>
        </p:txBody>
      </p:sp>
      <p:sp>
        <p:nvSpPr>
          <p:cNvPr id="32665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666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7997848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6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5854A299-CF80-439A-B5EB-138F9F143799}" type="slidenum">
              <a:rPr lang="de-DE" altLang="de-DE" sz="1300" smtClean="0"/>
              <a:pPr eaLnBrk="1" hangingPunct="1">
                <a:spcBef>
                  <a:spcPct val="0"/>
                </a:spcBef>
              </a:pPr>
              <a:t>257</a:t>
            </a:fld>
            <a:endParaRPr lang="de-DE" altLang="de-DE" sz="1300" dirty="0" smtClean="0"/>
          </a:p>
        </p:txBody>
      </p:sp>
      <p:sp>
        <p:nvSpPr>
          <p:cNvPr id="32768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76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57653614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870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0073922-CAA3-48DB-8289-F0F8B24E7AE2}" type="slidenum">
              <a:rPr lang="de-DE" altLang="de-DE" sz="1300" smtClean="0"/>
              <a:pPr eaLnBrk="1" hangingPunct="1">
                <a:spcBef>
                  <a:spcPct val="0"/>
                </a:spcBef>
              </a:pPr>
              <a:t>258</a:t>
            </a:fld>
            <a:endParaRPr lang="de-DE" altLang="de-DE" sz="1300" dirty="0" smtClean="0"/>
          </a:p>
        </p:txBody>
      </p:sp>
      <p:sp>
        <p:nvSpPr>
          <p:cNvPr id="328707"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870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592861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22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0E2D071-08B0-42CB-A05A-474B42C3B46A}" type="slidenum">
              <a:rPr lang="de-DE" altLang="de-DE" sz="1300" smtClean="0"/>
              <a:pPr eaLnBrk="1" hangingPunct="1">
                <a:spcBef>
                  <a:spcPct val="0"/>
                </a:spcBef>
              </a:pPr>
              <a:t>31</a:t>
            </a:fld>
            <a:endParaRPr lang="de-DE" altLang="de-DE" sz="1300" dirty="0" smtClean="0"/>
          </a:p>
        </p:txBody>
      </p:sp>
      <p:sp>
        <p:nvSpPr>
          <p:cNvPr id="22221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22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80669060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973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BBC1F9A-6805-4C7F-B86C-2054BF4DCF92}" type="slidenum">
              <a:rPr lang="de-DE" altLang="de-DE" sz="1300" smtClean="0"/>
              <a:pPr eaLnBrk="1" hangingPunct="1">
                <a:spcBef>
                  <a:spcPct val="0"/>
                </a:spcBef>
              </a:pPr>
              <a:t>259</a:t>
            </a:fld>
            <a:endParaRPr lang="de-DE" altLang="de-DE" sz="1300" dirty="0" smtClean="0"/>
          </a:p>
        </p:txBody>
      </p:sp>
      <p:sp>
        <p:nvSpPr>
          <p:cNvPr id="32973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973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44648242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075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7EE18A5-2275-4609-B95B-4E4D59E5C656}" type="slidenum">
              <a:rPr lang="de-DE" altLang="de-DE" sz="1300" smtClean="0"/>
              <a:pPr eaLnBrk="1" hangingPunct="1">
                <a:spcBef>
                  <a:spcPct val="0"/>
                </a:spcBef>
              </a:pPr>
              <a:t>260</a:t>
            </a:fld>
            <a:endParaRPr lang="de-DE" altLang="de-DE" sz="1300" dirty="0" smtClean="0"/>
          </a:p>
        </p:txBody>
      </p:sp>
      <p:sp>
        <p:nvSpPr>
          <p:cNvPr id="33075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075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6233177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177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F224DF3-B307-476D-9606-62ECDD637200}" type="slidenum">
              <a:rPr lang="de-DE" altLang="de-DE" sz="1300" smtClean="0"/>
              <a:pPr eaLnBrk="1" hangingPunct="1">
                <a:spcBef>
                  <a:spcPct val="0"/>
                </a:spcBef>
              </a:pPr>
              <a:t>261</a:t>
            </a:fld>
            <a:endParaRPr lang="de-DE" altLang="de-DE" sz="1300" dirty="0" smtClean="0"/>
          </a:p>
        </p:txBody>
      </p:sp>
      <p:sp>
        <p:nvSpPr>
          <p:cNvPr id="33177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178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49795497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28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4043F0FB-8E70-459A-871A-8E6D91AC48BB}" type="slidenum">
              <a:rPr lang="de-DE" altLang="de-DE" sz="1300" smtClean="0"/>
              <a:pPr eaLnBrk="1" hangingPunct="1">
                <a:spcBef>
                  <a:spcPct val="0"/>
                </a:spcBef>
              </a:pPr>
              <a:t>262</a:t>
            </a:fld>
            <a:endParaRPr lang="de-DE" altLang="de-DE" sz="1300" dirty="0" smtClean="0"/>
          </a:p>
        </p:txBody>
      </p:sp>
      <p:sp>
        <p:nvSpPr>
          <p:cNvPr id="33280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28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72481362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382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813C353-8952-46B1-855D-55DFA0B505F7}" type="slidenum">
              <a:rPr lang="de-DE" altLang="de-DE" sz="1300" smtClean="0"/>
              <a:pPr eaLnBrk="1" hangingPunct="1">
                <a:spcBef>
                  <a:spcPct val="0"/>
                </a:spcBef>
              </a:pPr>
              <a:t>265</a:t>
            </a:fld>
            <a:endParaRPr lang="de-DE" altLang="de-DE" sz="1300" dirty="0" smtClean="0"/>
          </a:p>
        </p:txBody>
      </p:sp>
      <p:sp>
        <p:nvSpPr>
          <p:cNvPr id="33382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382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49360302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485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8E34D1C-F051-4F6B-BD74-99953C4C32CF}" type="slidenum">
              <a:rPr lang="de-DE" altLang="de-DE" sz="1300" smtClean="0"/>
              <a:pPr eaLnBrk="1" hangingPunct="1">
                <a:spcBef>
                  <a:spcPct val="0"/>
                </a:spcBef>
              </a:pPr>
              <a:t>266</a:t>
            </a:fld>
            <a:endParaRPr lang="de-DE" altLang="de-DE" sz="1300" dirty="0" smtClean="0"/>
          </a:p>
        </p:txBody>
      </p:sp>
      <p:sp>
        <p:nvSpPr>
          <p:cNvPr id="33485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485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67297092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587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A7B6E7E-3B84-42A4-B2D2-9F3EECB78619}" type="slidenum">
              <a:rPr lang="de-DE" altLang="de-DE" sz="1300" smtClean="0"/>
              <a:pPr eaLnBrk="1" hangingPunct="1">
                <a:spcBef>
                  <a:spcPct val="0"/>
                </a:spcBef>
              </a:pPr>
              <a:t>267</a:t>
            </a:fld>
            <a:endParaRPr lang="de-DE" altLang="de-DE" sz="1300" dirty="0" smtClean="0"/>
          </a:p>
        </p:txBody>
      </p:sp>
      <p:sp>
        <p:nvSpPr>
          <p:cNvPr id="33587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587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71890015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689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7B12D6A-834E-42F4-AF44-1778624A4B48}" type="slidenum">
              <a:rPr lang="de-DE" altLang="de-DE" sz="1300" smtClean="0"/>
              <a:pPr eaLnBrk="1" hangingPunct="1">
                <a:spcBef>
                  <a:spcPct val="0"/>
                </a:spcBef>
              </a:pPr>
              <a:t>268</a:t>
            </a:fld>
            <a:endParaRPr lang="de-DE" altLang="de-DE" sz="1300" dirty="0" smtClean="0"/>
          </a:p>
        </p:txBody>
      </p:sp>
      <p:sp>
        <p:nvSpPr>
          <p:cNvPr id="336899"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690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87868614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2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2D1E941-D3AB-47CA-A918-E3BCA235B26D}" type="slidenum">
              <a:rPr lang="de-DE" altLang="de-DE" sz="1300" smtClean="0"/>
              <a:pPr eaLnBrk="1" hangingPunct="1">
                <a:spcBef>
                  <a:spcPct val="0"/>
                </a:spcBef>
              </a:pPr>
              <a:t>269</a:t>
            </a:fld>
            <a:endParaRPr lang="de-DE" altLang="de-DE" sz="1300" dirty="0" smtClean="0"/>
          </a:p>
        </p:txBody>
      </p:sp>
      <p:sp>
        <p:nvSpPr>
          <p:cNvPr id="33792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1814829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89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F14231C-3D93-4250-9DC6-37938BECF5FC}" type="slidenum">
              <a:rPr lang="de-DE" altLang="de-DE" sz="1300" smtClean="0"/>
              <a:pPr eaLnBrk="1" hangingPunct="1">
                <a:spcBef>
                  <a:spcPct val="0"/>
                </a:spcBef>
              </a:pPr>
              <a:t>271</a:t>
            </a:fld>
            <a:endParaRPr lang="de-DE" altLang="de-DE" sz="1300" dirty="0" smtClean="0"/>
          </a:p>
        </p:txBody>
      </p:sp>
      <p:sp>
        <p:nvSpPr>
          <p:cNvPr id="3389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89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7257541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32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749573C-1718-4AE2-B5BC-5DEC46A6EA65}" type="slidenum">
              <a:rPr lang="de-DE" altLang="de-DE" sz="1300" smtClean="0"/>
              <a:pPr eaLnBrk="1" hangingPunct="1">
                <a:spcBef>
                  <a:spcPct val="0"/>
                </a:spcBef>
              </a:pPr>
              <a:t>32</a:t>
            </a:fld>
            <a:endParaRPr lang="de-DE" altLang="de-DE" sz="1300" dirty="0" smtClean="0"/>
          </a:p>
        </p:txBody>
      </p:sp>
      <p:sp>
        <p:nvSpPr>
          <p:cNvPr id="2232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32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51538581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99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D160568-A51D-4E8A-B3C2-6B43C7DD47BE}" type="slidenum">
              <a:rPr lang="de-DE" altLang="de-DE" sz="1300" smtClean="0"/>
              <a:pPr eaLnBrk="1" hangingPunct="1">
                <a:spcBef>
                  <a:spcPct val="0"/>
                </a:spcBef>
              </a:pPr>
              <a:t>274</a:t>
            </a:fld>
            <a:endParaRPr lang="de-DE" altLang="de-DE" sz="1300" dirty="0" smtClean="0"/>
          </a:p>
        </p:txBody>
      </p:sp>
      <p:sp>
        <p:nvSpPr>
          <p:cNvPr id="339971"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9972"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55723418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09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449DC537-1C73-4912-B6D5-D97274964D43}" type="slidenum">
              <a:rPr lang="de-DE" altLang="de-DE" sz="1300" smtClean="0"/>
              <a:pPr eaLnBrk="1" hangingPunct="1">
                <a:spcBef>
                  <a:spcPct val="0"/>
                </a:spcBef>
              </a:pPr>
              <a:t>275</a:t>
            </a:fld>
            <a:endParaRPr lang="de-DE" altLang="de-DE" sz="1300" dirty="0" smtClean="0"/>
          </a:p>
        </p:txBody>
      </p:sp>
      <p:sp>
        <p:nvSpPr>
          <p:cNvPr id="340995"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0996"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14060145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40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BCEB2AB-7827-45D7-B341-79E60068B265}" type="slidenum">
              <a:rPr lang="de-DE" altLang="de-DE" sz="1300" smtClean="0"/>
              <a:pPr eaLnBrk="1" hangingPunct="1">
                <a:spcBef>
                  <a:spcPct val="0"/>
                </a:spcBef>
              </a:pPr>
              <a:t>277</a:t>
            </a:fld>
            <a:endParaRPr lang="de-DE" altLang="de-DE" sz="1300" dirty="0" smtClean="0"/>
          </a:p>
        </p:txBody>
      </p:sp>
      <p:sp>
        <p:nvSpPr>
          <p:cNvPr id="34406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40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91446063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201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692B9A3-9DDC-439B-8442-8A1AF661A0C3}" type="slidenum">
              <a:rPr lang="de-DE" altLang="de-DE" sz="1300" smtClean="0"/>
              <a:pPr eaLnBrk="1" hangingPunct="1">
                <a:spcBef>
                  <a:spcPct val="0"/>
                </a:spcBef>
              </a:pPr>
              <a:t>282</a:t>
            </a:fld>
            <a:endParaRPr lang="de-DE" altLang="de-DE" sz="1300" dirty="0" smtClean="0"/>
          </a:p>
        </p:txBody>
      </p:sp>
      <p:sp>
        <p:nvSpPr>
          <p:cNvPr id="34201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202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9174515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304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5661B91-0FB7-4335-9477-0F48C7670205}" type="slidenum">
              <a:rPr lang="de-DE" altLang="de-DE" sz="1300" smtClean="0"/>
              <a:pPr eaLnBrk="1" hangingPunct="1">
                <a:spcBef>
                  <a:spcPct val="0"/>
                </a:spcBef>
              </a:pPr>
              <a:t>288</a:t>
            </a:fld>
            <a:endParaRPr lang="de-DE" altLang="de-DE" sz="1300" dirty="0" smtClean="0"/>
          </a:p>
        </p:txBody>
      </p:sp>
      <p:sp>
        <p:nvSpPr>
          <p:cNvPr id="34304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304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727086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50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27366D2-5AEB-4127-B690-EEE64C08A835}" type="slidenum">
              <a:rPr lang="de-DE" altLang="de-DE" sz="1300" smtClean="0"/>
              <a:pPr eaLnBrk="1" hangingPunct="1">
                <a:spcBef>
                  <a:spcPct val="0"/>
                </a:spcBef>
              </a:pPr>
              <a:t>290</a:t>
            </a:fld>
            <a:endParaRPr lang="de-DE" altLang="de-DE" sz="1300" dirty="0" smtClean="0"/>
          </a:p>
        </p:txBody>
      </p:sp>
      <p:sp>
        <p:nvSpPr>
          <p:cNvPr id="34509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509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75399036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61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DABE3C1-A309-4C42-BA19-39D696FC1936}" type="slidenum">
              <a:rPr lang="de-DE" altLang="de-DE" sz="1300" smtClean="0"/>
              <a:pPr eaLnBrk="1" hangingPunct="1">
                <a:spcBef>
                  <a:spcPct val="0"/>
                </a:spcBef>
              </a:pPr>
              <a:t>291</a:t>
            </a:fld>
            <a:endParaRPr lang="de-DE" altLang="de-DE" sz="1300" dirty="0" smtClean="0"/>
          </a:p>
        </p:txBody>
      </p:sp>
      <p:sp>
        <p:nvSpPr>
          <p:cNvPr id="34611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61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62809543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71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7B5A4F4-AC09-4435-8F6D-8FF26D79AD1D}" type="slidenum">
              <a:rPr lang="de-DE" altLang="de-DE" sz="1300" smtClean="0"/>
              <a:pPr eaLnBrk="1" hangingPunct="1">
                <a:spcBef>
                  <a:spcPct val="0"/>
                </a:spcBef>
              </a:pPr>
              <a:t>292</a:t>
            </a:fld>
            <a:endParaRPr lang="de-DE" altLang="de-DE" sz="1300" dirty="0" smtClean="0"/>
          </a:p>
        </p:txBody>
      </p:sp>
      <p:sp>
        <p:nvSpPr>
          <p:cNvPr id="3471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71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549473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6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CC743E-6A8E-48F6-90BF-26A34A8D8AA7}" type="slidenum">
              <a:rPr lang="de-DE" altLang="de-DE" sz="1300" smtClean="0"/>
              <a:pPr eaLnBrk="1" hangingPunct="1">
                <a:spcBef>
                  <a:spcPct val="0"/>
                </a:spcBef>
              </a:pPr>
              <a:t>293</a:t>
            </a:fld>
            <a:endParaRPr lang="de-DE" altLang="de-DE" sz="1300" dirty="0" smtClean="0"/>
          </a:p>
        </p:txBody>
      </p:sp>
      <p:sp>
        <p:nvSpPr>
          <p:cNvPr id="34816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816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899874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91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0C30E3C-DFD4-42C8-A806-1E133C1284A4}" type="slidenum">
              <a:rPr lang="de-DE" altLang="de-DE" sz="1300" smtClean="0"/>
              <a:pPr eaLnBrk="1" hangingPunct="1">
                <a:spcBef>
                  <a:spcPct val="0"/>
                </a:spcBef>
              </a:pPr>
              <a:t>294</a:t>
            </a:fld>
            <a:endParaRPr lang="de-DE" altLang="de-DE" sz="1300" dirty="0" smtClean="0"/>
          </a:p>
        </p:txBody>
      </p:sp>
      <p:sp>
        <p:nvSpPr>
          <p:cNvPr id="34918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91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89541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34</a:t>
            </a:fld>
            <a:endParaRPr lang="de-DE" dirty="0"/>
          </a:p>
        </p:txBody>
      </p:sp>
    </p:spTree>
    <p:extLst>
      <p:ext uri="{BB962C8B-B14F-4D97-AF65-F5344CB8AC3E}">
        <p14:creationId xmlns:p14="http://schemas.microsoft.com/office/powerpoint/2010/main" val="901074246"/>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71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7B5A4F4-AC09-4435-8F6D-8FF26D79AD1D}" type="slidenum">
              <a:rPr lang="de-DE" altLang="de-DE" sz="1300" smtClean="0"/>
              <a:pPr eaLnBrk="1" hangingPunct="1">
                <a:spcBef>
                  <a:spcPct val="0"/>
                </a:spcBef>
              </a:pPr>
              <a:t>295</a:t>
            </a:fld>
            <a:endParaRPr lang="de-DE" altLang="de-DE" sz="1300" dirty="0" smtClean="0"/>
          </a:p>
        </p:txBody>
      </p:sp>
      <p:sp>
        <p:nvSpPr>
          <p:cNvPr id="3471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71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4414113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02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DEAC921-18D2-47F4-9726-DB6D9E93522E}" type="slidenum">
              <a:rPr lang="de-DE" altLang="de-DE" sz="1300" smtClean="0"/>
              <a:pPr eaLnBrk="1" hangingPunct="1">
                <a:spcBef>
                  <a:spcPct val="0"/>
                </a:spcBef>
              </a:pPr>
              <a:t>296</a:t>
            </a:fld>
            <a:endParaRPr lang="de-DE" altLang="de-DE" sz="1300" dirty="0" smtClean="0"/>
          </a:p>
        </p:txBody>
      </p:sp>
      <p:sp>
        <p:nvSpPr>
          <p:cNvPr id="35021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502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18712978"/>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12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A3C0E06-5B82-445B-89AC-6B67201A5B3C}" type="slidenum">
              <a:rPr lang="de-DE" altLang="de-DE" sz="1300" smtClean="0"/>
              <a:pPr eaLnBrk="1" hangingPunct="1">
                <a:spcBef>
                  <a:spcPct val="0"/>
                </a:spcBef>
              </a:pPr>
              <a:t>392</a:t>
            </a:fld>
            <a:endParaRPr lang="de-DE" altLang="de-DE" sz="1300" dirty="0" smtClean="0"/>
          </a:p>
        </p:txBody>
      </p:sp>
      <p:sp>
        <p:nvSpPr>
          <p:cNvPr id="3512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512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011058946"/>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75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D6F24C7-5CAE-4AFF-99A7-C3AEE73D3102}" type="slidenum">
              <a:rPr lang="de-DE" altLang="de-DE" sz="1300" smtClean="0"/>
              <a:pPr eaLnBrk="1" hangingPunct="1">
                <a:spcBef>
                  <a:spcPct val="0"/>
                </a:spcBef>
              </a:pPr>
              <a:t>416</a:t>
            </a:fld>
            <a:endParaRPr lang="de-DE" altLang="de-DE" sz="1300" dirty="0" smtClean="0"/>
          </a:p>
        </p:txBody>
      </p:sp>
      <p:sp>
        <p:nvSpPr>
          <p:cNvPr id="23757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75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03140018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85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7A33EE0-F836-4926-910D-53362E13ECD5}" type="slidenum">
              <a:rPr lang="de-DE" altLang="de-DE" sz="1300" smtClean="0"/>
              <a:pPr eaLnBrk="1" hangingPunct="1">
                <a:spcBef>
                  <a:spcPct val="0"/>
                </a:spcBef>
              </a:pPr>
              <a:t>418</a:t>
            </a:fld>
            <a:endParaRPr lang="de-DE" altLang="de-DE" sz="1300" dirty="0" smtClean="0"/>
          </a:p>
        </p:txBody>
      </p:sp>
      <p:sp>
        <p:nvSpPr>
          <p:cNvPr id="238595"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85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6816810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16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1956BF2-A6A5-45A9-B6EB-E911DCDC4635}" type="slidenum">
              <a:rPr lang="de-DE" altLang="de-DE" sz="1300" smtClean="0"/>
              <a:pPr eaLnBrk="1" hangingPunct="1">
                <a:spcBef>
                  <a:spcPct val="0"/>
                </a:spcBef>
              </a:pPr>
              <a:t>419</a:t>
            </a:fld>
            <a:endParaRPr lang="de-DE" altLang="de-DE" sz="1300" dirty="0" smtClean="0"/>
          </a:p>
        </p:txBody>
      </p:sp>
      <p:sp>
        <p:nvSpPr>
          <p:cNvPr id="241667"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16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1440557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08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07DDD8F-FC21-45BE-A217-5AC00FBF709B}" type="slidenum">
              <a:rPr lang="de-DE" altLang="de-DE" sz="1300" smtClean="0"/>
              <a:pPr eaLnBrk="1" hangingPunct="1">
                <a:spcBef>
                  <a:spcPct val="0"/>
                </a:spcBef>
              </a:pPr>
              <a:t>421</a:t>
            </a:fld>
            <a:endParaRPr lang="de-DE" altLang="de-DE" sz="1300" dirty="0" smtClean="0"/>
          </a:p>
        </p:txBody>
      </p:sp>
      <p:sp>
        <p:nvSpPr>
          <p:cNvPr id="2508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08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6920906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08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07DDD8F-FC21-45BE-A217-5AC00FBF709B}" type="slidenum">
              <a:rPr lang="de-DE" altLang="de-DE" sz="1300" smtClean="0"/>
              <a:pPr eaLnBrk="1" hangingPunct="1">
                <a:spcBef>
                  <a:spcPct val="0"/>
                </a:spcBef>
              </a:pPr>
              <a:t>422</a:t>
            </a:fld>
            <a:endParaRPr lang="de-DE" altLang="de-DE" sz="1300" dirty="0" smtClean="0"/>
          </a:p>
        </p:txBody>
      </p:sp>
      <p:sp>
        <p:nvSpPr>
          <p:cNvPr id="2508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08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896508084"/>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41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EA727EC-C03F-4056-BCDA-7BC5A6ABF65F}" type="slidenum">
              <a:rPr lang="de-DE" altLang="de-DE" sz="1300" smtClean="0"/>
              <a:pPr eaLnBrk="1" hangingPunct="1">
                <a:spcBef>
                  <a:spcPct val="0"/>
                </a:spcBef>
              </a:pPr>
              <a:t>423</a:t>
            </a:fld>
            <a:endParaRPr lang="de-DE" altLang="de-DE" sz="1300" dirty="0" smtClean="0"/>
          </a:p>
        </p:txBody>
      </p:sp>
      <p:sp>
        <p:nvSpPr>
          <p:cNvPr id="26419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41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09249253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41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EA727EC-C03F-4056-BCDA-7BC5A6ABF65F}" type="slidenum">
              <a:rPr lang="de-DE" altLang="de-DE" sz="1300" smtClean="0"/>
              <a:pPr eaLnBrk="1" hangingPunct="1">
                <a:spcBef>
                  <a:spcPct val="0"/>
                </a:spcBef>
              </a:pPr>
              <a:t>424</a:t>
            </a:fld>
            <a:endParaRPr lang="de-DE" altLang="de-DE" sz="1300" dirty="0" smtClean="0"/>
          </a:p>
        </p:txBody>
      </p:sp>
      <p:sp>
        <p:nvSpPr>
          <p:cNvPr id="26419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41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88907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425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DDA16A1-376C-4AE3-A0F4-D919F89B4AA9}" type="slidenum">
              <a:rPr lang="de-DE" altLang="de-DE" sz="1300" smtClean="0"/>
              <a:pPr eaLnBrk="1" hangingPunct="1">
                <a:spcBef>
                  <a:spcPct val="0"/>
                </a:spcBef>
              </a:pPr>
              <a:t>36</a:t>
            </a:fld>
            <a:endParaRPr lang="de-DE" altLang="de-DE" sz="1300" dirty="0" smtClean="0"/>
          </a:p>
        </p:txBody>
      </p:sp>
      <p:sp>
        <p:nvSpPr>
          <p:cNvPr id="22425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426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0587721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136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49BB2686-F0CA-4804-9930-42C15B74FA81}" type="slidenum">
              <a:rPr lang="de-DE" altLang="de-DE" sz="1300" smtClean="0"/>
              <a:pPr eaLnBrk="1" hangingPunct="1">
                <a:spcBef>
                  <a:spcPct val="0"/>
                </a:spcBef>
              </a:pPr>
              <a:t>425</a:t>
            </a:fld>
            <a:endParaRPr lang="de-DE" altLang="de-DE" sz="1300" dirty="0" smtClean="0"/>
          </a:p>
        </p:txBody>
      </p:sp>
      <p:sp>
        <p:nvSpPr>
          <p:cNvPr id="27136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136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885408197"/>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79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3B06C74-F408-4834-8CCD-1589408B0CC6}" type="slidenum">
              <a:rPr lang="de-DE" altLang="de-DE" sz="1300" smtClean="0"/>
              <a:pPr eaLnBrk="1" hangingPunct="1">
                <a:spcBef>
                  <a:spcPct val="0"/>
                </a:spcBef>
              </a:pPr>
              <a:t>426</a:t>
            </a:fld>
            <a:endParaRPr lang="de-DE" altLang="de-DE" sz="1300" dirty="0" smtClean="0"/>
          </a:p>
        </p:txBody>
      </p:sp>
      <p:sp>
        <p:nvSpPr>
          <p:cNvPr id="29798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79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188784915"/>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310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7AF7730-9C78-48C7-84A2-44743813C0B4}" type="slidenum">
              <a:rPr lang="de-DE" altLang="de-DE" sz="1300" smtClean="0"/>
              <a:pPr eaLnBrk="1" hangingPunct="1">
                <a:spcBef>
                  <a:spcPct val="0"/>
                </a:spcBef>
              </a:pPr>
              <a:t>427</a:t>
            </a:fld>
            <a:endParaRPr lang="de-DE" altLang="de-DE" sz="1300" dirty="0" smtClean="0"/>
          </a:p>
        </p:txBody>
      </p:sp>
      <p:sp>
        <p:nvSpPr>
          <p:cNvPr id="30310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310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99845136"/>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56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841E5BC-18DA-448B-BDF5-41C01C3252E4}" type="slidenum">
              <a:rPr lang="de-DE" altLang="de-DE" sz="1300" smtClean="0"/>
              <a:pPr eaLnBrk="1" hangingPunct="1">
                <a:spcBef>
                  <a:spcPct val="0"/>
                </a:spcBef>
              </a:pPr>
              <a:t>428</a:t>
            </a:fld>
            <a:endParaRPr lang="de-DE" altLang="de-DE" sz="1300" dirty="0" smtClean="0"/>
          </a:p>
        </p:txBody>
      </p:sp>
      <p:sp>
        <p:nvSpPr>
          <p:cNvPr id="3256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56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268159366"/>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71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7B5A4F4-AC09-4435-8F6D-8FF26D79AD1D}" type="slidenum">
              <a:rPr lang="de-DE" altLang="de-DE" sz="1300" smtClean="0"/>
              <a:pPr eaLnBrk="1" hangingPunct="1">
                <a:spcBef>
                  <a:spcPct val="0"/>
                </a:spcBef>
              </a:pPr>
              <a:t>429</a:t>
            </a:fld>
            <a:endParaRPr lang="de-DE" altLang="de-DE" sz="1300" dirty="0" smtClean="0"/>
          </a:p>
        </p:txBody>
      </p:sp>
      <p:sp>
        <p:nvSpPr>
          <p:cNvPr id="3471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71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924005526"/>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449</a:t>
            </a:fld>
            <a:endParaRPr lang="de-DE" dirty="0"/>
          </a:p>
        </p:txBody>
      </p:sp>
    </p:spTree>
    <p:extLst>
      <p:ext uri="{BB962C8B-B14F-4D97-AF65-F5344CB8AC3E}">
        <p14:creationId xmlns:p14="http://schemas.microsoft.com/office/powerpoint/2010/main" val="3883716464"/>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460</a:t>
            </a:fld>
            <a:endParaRPr lang="de-DE" dirty="0"/>
          </a:p>
        </p:txBody>
      </p:sp>
    </p:spTree>
    <p:extLst>
      <p:ext uri="{BB962C8B-B14F-4D97-AF65-F5344CB8AC3E}">
        <p14:creationId xmlns:p14="http://schemas.microsoft.com/office/powerpoint/2010/main" val="3096215605"/>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12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A3C0E06-5B82-445B-89AC-6B67201A5B3C}" type="slidenum">
              <a:rPr lang="de-DE" altLang="de-DE" sz="1300" smtClean="0"/>
              <a:pPr eaLnBrk="1" hangingPunct="1">
                <a:spcBef>
                  <a:spcPct val="0"/>
                </a:spcBef>
              </a:pPr>
              <a:t>461</a:t>
            </a:fld>
            <a:endParaRPr lang="de-DE" altLang="de-DE" sz="1300" dirty="0" smtClean="0"/>
          </a:p>
        </p:txBody>
      </p:sp>
      <p:sp>
        <p:nvSpPr>
          <p:cNvPr id="3512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512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940387061"/>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462</a:t>
            </a:fld>
            <a:endParaRPr lang="de-DE" dirty="0"/>
          </a:p>
        </p:txBody>
      </p:sp>
    </p:spTree>
    <p:extLst>
      <p:ext uri="{BB962C8B-B14F-4D97-AF65-F5344CB8AC3E}">
        <p14:creationId xmlns:p14="http://schemas.microsoft.com/office/powerpoint/2010/main" val="249879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2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6C2EDBD-6D5B-46A0-B06A-D01D83B400B4}" type="slidenum">
              <a:rPr lang="de-DE" altLang="de-DE" sz="1300" smtClean="0"/>
              <a:pPr eaLnBrk="1" hangingPunct="1">
                <a:spcBef>
                  <a:spcPct val="0"/>
                </a:spcBef>
              </a:pPr>
              <a:t>38</a:t>
            </a:fld>
            <a:endParaRPr lang="de-DE" altLang="de-DE" sz="1300" dirty="0" smtClean="0"/>
          </a:p>
        </p:txBody>
      </p:sp>
      <p:sp>
        <p:nvSpPr>
          <p:cNvPr id="2252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52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6707233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75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D6F24C7-5CAE-4AFF-99A7-C3AEE73D3102}" type="slidenum">
              <a:rPr lang="de-DE" altLang="de-DE" sz="1300" smtClean="0"/>
              <a:pPr eaLnBrk="1" hangingPunct="1">
                <a:spcBef>
                  <a:spcPct val="0"/>
                </a:spcBef>
              </a:pPr>
              <a:t>41</a:t>
            </a:fld>
            <a:endParaRPr lang="de-DE" altLang="de-DE" sz="1300" dirty="0" smtClean="0"/>
          </a:p>
        </p:txBody>
      </p:sp>
      <p:sp>
        <p:nvSpPr>
          <p:cNvPr id="23757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75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117098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630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E395C3A-969D-4768-8EF4-9D1546FF44CD}" type="slidenum">
              <a:rPr lang="de-DE" altLang="de-DE" sz="1300" smtClean="0"/>
              <a:pPr eaLnBrk="1" hangingPunct="1">
                <a:spcBef>
                  <a:spcPct val="0"/>
                </a:spcBef>
              </a:pPr>
              <a:t>43</a:t>
            </a:fld>
            <a:endParaRPr lang="de-DE" altLang="de-DE" sz="1300" dirty="0" smtClean="0"/>
          </a:p>
        </p:txBody>
      </p:sp>
      <p:sp>
        <p:nvSpPr>
          <p:cNvPr id="22630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630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123803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4</a:t>
            </a:fld>
            <a:endParaRPr lang="de-DE" dirty="0"/>
          </a:p>
        </p:txBody>
      </p:sp>
    </p:spTree>
    <p:extLst>
      <p:ext uri="{BB962C8B-B14F-4D97-AF65-F5344CB8AC3E}">
        <p14:creationId xmlns:p14="http://schemas.microsoft.com/office/powerpoint/2010/main" val="6444515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733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5A84ECF6-CBE6-482F-9511-B17A3D4A0BE9}" type="slidenum">
              <a:rPr lang="de-DE" altLang="de-DE" sz="1300" smtClean="0"/>
              <a:pPr eaLnBrk="1" hangingPunct="1">
                <a:spcBef>
                  <a:spcPct val="0"/>
                </a:spcBef>
              </a:pPr>
              <a:t>45</a:t>
            </a:fld>
            <a:endParaRPr lang="de-DE" altLang="de-DE" sz="1300" dirty="0" smtClean="0"/>
          </a:p>
        </p:txBody>
      </p:sp>
      <p:sp>
        <p:nvSpPr>
          <p:cNvPr id="22733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733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0242768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835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CFCAB62-6EBD-4C6B-87C7-95460C0B16BE}" type="slidenum">
              <a:rPr lang="de-DE" altLang="de-DE" sz="1300" smtClean="0"/>
              <a:pPr eaLnBrk="1" hangingPunct="1">
                <a:spcBef>
                  <a:spcPct val="0"/>
                </a:spcBef>
              </a:pPr>
              <a:t>46</a:t>
            </a:fld>
            <a:endParaRPr lang="de-DE" altLang="de-DE" sz="1300" dirty="0" smtClean="0"/>
          </a:p>
        </p:txBody>
      </p:sp>
      <p:sp>
        <p:nvSpPr>
          <p:cNvPr id="22835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835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7202683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937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BFB3A68-1947-488C-BCE9-FD9585B34613}" type="slidenum">
              <a:rPr lang="de-DE" altLang="de-DE" sz="1300" smtClean="0"/>
              <a:pPr eaLnBrk="1" hangingPunct="1">
                <a:spcBef>
                  <a:spcPct val="0"/>
                </a:spcBef>
              </a:pPr>
              <a:t>47</a:t>
            </a:fld>
            <a:endParaRPr lang="de-DE" altLang="de-DE" sz="1300" dirty="0" smtClean="0"/>
          </a:p>
        </p:txBody>
      </p:sp>
      <p:sp>
        <p:nvSpPr>
          <p:cNvPr id="22937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938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750080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04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4096716F-6164-4B98-AAFB-9DEC6D8952ED}" type="slidenum">
              <a:rPr lang="de-DE" altLang="de-DE" sz="1300" smtClean="0"/>
              <a:pPr eaLnBrk="1" hangingPunct="1">
                <a:spcBef>
                  <a:spcPct val="0"/>
                </a:spcBef>
              </a:pPr>
              <a:t>49</a:t>
            </a:fld>
            <a:endParaRPr lang="de-DE" altLang="de-DE" sz="1300" dirty="0" smtClean="0"/>
          </a:p>
        </p:txBody>
      </p:sp>
      <p:sp>
        <p:nvSpPr>
          <p:cNvPr id="230403"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04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222927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142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44CA0B9-86E6-496D-98D5-262F0D20009D}" type="slidenum">
              <a:rPr lang="de-DE" altLang="de-DE" sz="1300" smtClean="0"/>
              <a:pPr eaLnBrk="1" hangingPunct="1">
                <a:spcBef>
                  <a:spcPct val="0"/>
                </a:spcBef>
              </a:pPr>
              <a:t>50</a:t>
            </a:fld>
            <a:endParaRPr lang="de-DE" altLang="de-DE" sz="1300" dirty="0" smtClean="0"/>
          </a:p>
        </p:txBody>
      </p:sp>
      <p:sp>
        <p:nvSpPr>
          <p:cNvPr id="231427"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142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8631861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7475C2E-A949-4D47-8117-2057CBB28474}" type="slidenum">
              <a:rPr lang="de-DE" altLang="de-DE" sz="1300" smtClean="0"/>
              <a:pPr eaLnBrk="1" hangingPunct="1">
                <a:spcBef>
                  <a:spcPct val="0"/>
                </a:spcBef>
              </a:pPr>
              <a:t>51</a:t>
            </a:fld>
            <a:endParaRPr lang="de-DE" altLang="de-DE" sz="1300" dirty="0" smtClean="0"/>
          </a:p>
        </p:txBody>
      </p:sp>
      <p:sp>
        <p:nvSpPr>
          <p:cNvPr id="23245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245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2313430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347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95A78C3-ADB3-42A8-B0D2-0FDAB3B591FE}" type="slidenum">
              <a:rPr lang="de-DE" altLang="de-DE" sz="1300" smtClean="0"/>
              <a:pPr eaLnBrk="1" hangingPunct="1">
                <a:spcBef>
                  <a:spcPct val="0"/>
                </a:spcBef>
              </a:pPr>
              <a:t>52</a:t>
            </a:fld>
            <a:endParaRPr lang="de-DE" altLang="de-DE" sz="1300" dirty="0" smtClean="0"/>
          </a:p>
        </p:txBody>
      </p:sp>
      <p:sp>
        <p:nvSpPr>
          <p:cNvPr id="233475"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347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3959472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54</a:t>
            </a:fld>
            <a:endParaRPr lang="de-DE" dirty="0"/>
          </a:p>
        </p:txBody>
      </p:sp>
    </p:spTree>
    <p:extLst>
      <p:ext uri="{BB962C8B-B14F-4D97-AF65-F5344CB8AC3E}">
        <p14:creationId xmlns:p14="http://schemas.microsoft.com/office/powerpoint/2010/main" val="22740151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449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97588BF-543F-47A0-AD5D-4073E51251B2}" type="slidenum">
              <a:rPr lang="de-DE" altLang="de-DE" sz="1300" smtClean="0"/>
              <a:pPr eaLnBrk="1" hangingPunct="1">
                <a:spcBef>
                  <a:spcPct val="0"/>
                </a:spcBef>
              </a:pPr>
              <a:t>57</a:t>
            </a:fld>
            <a:endParaRPr lang="de-DE" altLang="de-DE" sz="1300" dirty="0" smtClean="0"/>
          </a:p>
        </p:txBody>
      </p:sp>
      <p:sp>
        <p:nvSpPr>
          <p:cNvPr id="23449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450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8104553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65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582A0CB7-8AA3-47CD-AF46-D0531AC48199}" type="slidenum">
              <a:rPr lang="de-DE" altLang="de-DE" sz="1300" smtClean="0"/>
              <a:pPr eaLnBrk="1" hangingPunct="1">
                <a:spcBef>
                  <a:spcPct val="0"/>
                </a:spcBef>
              </a:pPr>
              <a:t>58</a:t>
            </a:fld>
            <a:endParaRPr lang="de-DE" altLang="de-DE" sz="1300" dirty="0" smtClean="0"/>
          </a:p>
        </p:txBody>
      </p:sp>
      <p:sp>
        <p:nvSpPr>
          <p:cNvPr id="2365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65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947661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401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AC20249-927E-4185-A624-82AD6D3A20F4}" type="slidenum">
              <a:rPr lang="de-DE" altLang="de-DE" sz="1300" smtClean="0"/>
              <a:pPr eaLnBrk="1" hangingPunct="1">
                <a:spcBef>
                  <a:spcPct val="0"/>
                </a:spcBef>
              </a:pPr>
              <a:t>5</a:t>
            </a:fld>
            <a:endParaRPr lang="de-DE" altLang="de-DE" sz="1300" dirty="0" smtClean="0"/>
          </a:p>
        </p:txBody>
      </p:sp>
      <p:sp>
        <p:nvSpPr>
          <p:cNvPr id="214019" name="Rectangle 1"/>
          <p:cNvSpPr>
            <a:spLocks noGrp="1" noRot="1" noChangeAspect="1" noChangeArrowheads="1" noTextEdit="1"/>
          </p:cNvSpPr>
          <p:nvPr>
            <p:ph type="sldImg"/>
          </p:nvPr>
        </p:nvSpPr>
        <p:spPr>
          <a:xfrm>
            <a:off x="992188" y="768350"/>
            <a:ext cx="5106987" cy="38306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402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519731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449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97588BF-543F-47A0-AD5D-4073E51251B2}" type="slidenum">
              <a:rPr lang="de-DE" altLang="de-DE" sz="1300" smtClean="0"/>
              <a:pPr eaLnBrk="1" hangingPunct="1">
                <a:spcBef>
                  <a:spcPct val="0"/>
                </a:spcBef>
              </a:pPr>
              <a:t>59</a:t>
            </a:fld>
            <a:endParaRPr lang="de-DE" altLang="de-DE" sz="1300" dirty="0" smtClean="0"/>
          </a:p>
        </p:txBody>
      </p:sp>
      <p:sp>
        <p:nvSpPr>
          <p:cNvPr id="23449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450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113181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2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224097C-5BA0-4BF0-81B5-9B02A1C116BF}" type="slidenum">
              <a:rPr lang="de-DE" altLang="de-DE" sz="1300" smtClean="0"/>
              <a:pPr eaLnBrk="1" hangingPunct="1">
                <a:spcBef>
                  <a:spcPct val="0"/>
                </a:spcBef>
              </a:pPr>
              <a:t>60</a:t>
            </a:fld>
            <a:endParaRPr lang="de-DE" altLang="de-DE" sz="1300" dirty="0" smtClean="0"/>
          </a:p>
        </p:txBody>
      </p:sp>
      <p:sp>
        <p:nvSpPr>
          <p:cNvPr id="23552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55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7849379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75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D6F24C7-5CAE-4AFF-99A7-C3AEE73D3102}" type="slidenum">
              <a:rPr lang="de-DE" altLang="de-DE" sz="1300" smtClean="0"/>
              <a:pPr eaLnBrk="1" hangingPunct="1">
                <a:spcBef>
                  <a:spcPct val="0"/>
                </a:spcBef>
              </a:pPr>
              <a:t>62</a:t>
            </a:fld>
            <a:endParaRPr lang="de-DE" altLang="de-DE" sz="1300" dirty="0" smtClean="0"/>
          </a:p>
        </p:txBody>
      </p:sp>
      <p:sp>
        <p:nvSpPr>
          <p:cNvPr id="23757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75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394560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961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AFFBBF5B-8E49-4DFA-AEAC-FEB95F3F6AF3}" type="slidenum">
              <a:rPr lang="de-DE" altLang="de-DE" sz="1300" smtClean="0"/>
              <a:pPr eaLnBrk="1" hangingPunct="1">
                <a:spcBef>
                  <a:spcPct val="0"/>
                </a:spcBef>
              </a:pPr>
              <a:t>63</a:t>
            </a:fld>
            <a:endParaRPr lang="de-DE" altLang="de-DE" sz="1300" dirty="0" smtClean="0"/>
          </a:p>
        </p:txBody>
      </p:sp>
      <p:sp>
        <p:nvSpPr>
          <p:cNvPr id="239619"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962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9428078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064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4AB4536-C7B4-4896-8F46-E7017E0A0417}" type="slidenum">
              <a:rPr lang="de-DE" altLang="de-DE" sz="1300" smtClean="0"/>
              <a:pPr eaLnBrk="1" hangingPunct="1">
                <a:spcBef>
                  <a:spcPct val="0"/>
                </a:spcBef>
              </a:pPr>
              <a:t>64</a:t>
            </a:fld>
            <a:endParaRPr lang="de-DE" altLang="de-DE" sz="1300" dirty="0" smtClean="0"/>
          </a:p>
        </p:txBody>
      </p:sp>
      <p:sp>
        <p:nvSpPr>
          <p:cNvPr id="24064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064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5387755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16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1956BF2-A6A5-45A9-B6EB-E911DCDC4635}" type="slidenum">
              <a:rPr lang="de-DE" altLang="de-DE" sz="1300" smtClean="0"/>
              <a:pPr eaLnBrk="1" hangingPunct="1">
                <a:spcBef>
                  <a:spcPct val="0"/>
                </a:spcBef>
              </a:pPr>
              <a:t>65</a:t>
            </a:fld>
            <a:endParaRPr lang="de-DE" altLang="de-DE" sz="1300" dirty="0" smtClean="0"/>
          </a:p>
        </p:txBody>
      </p:sp>
      <p:sp>
        <p:nvSpPr>
          <p:cNvPr id="241667"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16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8902493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26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6124A76-C3C5-4C0B-9EB7-B06B3B18D572}" type="slidenum">
              <a:rPr lang="de-DE" altLang="de-DE" sz="1300" smtClean="0"/>
              <a:pPr eaLnBrk="1" hangingPunct="1">
                <a:spcBef>
                  <a:spcPct val="0"/>
                </a:spcBef>
              </a:pPr>
              <a:t>66</a:t>
            </a:fld>
            <a:endParaRPr lang="de-DE" altLang="de-DE" sz="1300" dirty="0" smtClean="0"/>
          </a:p>
        </p:txBody>
      </p:sp>
      <p:sp>
        <p:nvSpPr>
          <p:cNvPr id="242691" name="Rectangle 2"/>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2692"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9557655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37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4840762-A232-4BCB-B080-BF6FE6EE77AB}" type="slidenum">
              <a:rPr lang="de-DE" altLang="de-DE" sz="1300" smtClean="0"/>
              <a:pPr eaLnBrk="1" hangingPunct="1">
                <a:spcBef>
                  <a:spcPct val="0"/>
                </a:spcBef>
              </a:pPr>
              <a:t>71</a:t>
            </a:fld>
            <a:endParaRPr lang="de-DE" altLang="de-DE" sz="1300" dirty="0" smtClean="0"/>
          </a:p>
        </p:txBody>
      </p:sp>
      <p:sp>
        <p:nvSpPr>
          <p:cNvPr id="24371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37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8417284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47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6B6CB9F-9893-41B5-92AD-E9A06946B36B}" type="slidenum">
              <a:rPr lang="de-DE" altLang="de-DE" sz="1300" smtClean="0"/>
              <a:pPr eaLnBrk="1" hangingPunct="1">
                <a:spcBef>
                  <a:spcPct val="0"/>
                </a:spcBef>
              </a:pPr>
              <a:t>79</a:t>
            </a:fld>
            <a:endParaRPr lang="de-DE" altLang="de-DE" sz="1300" dirty="0" smtClean="0"/>
          </a:p>
        </p:txBody>
      </p:sp>
      <p:sp>
        <p:nvSpPr>
          <p:cNvPr id="2447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47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2457344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6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FCF7A72-479E-4D55-9E42-6C1C0069E94E}" type="slidenum">
              <a:rPr lang="de-DE" altLang="de-DE" sz="1300" smtClean="0"/>
              <a:pPr eaLnBrk="1" hangingPunct="1">
                <a:spcBef>
                  <a:spcPct val="0"/>
                </a:spcBef>
              </a:pPr>
              <a:t>81</a:t>
            </a:fld>
            <a:endParaRPr lang="de-DE" altLang="de-DE" sz="1300" dirty="0" smtClean="0"/>
          </a:p>
        </p:txBody>
      </p:sp>
      <p:sp>
        <p:nvSpPr>
          <p:cNvPr id="24576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576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63614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4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4CD4917-8A9F-4035-BDBF-0B6F7B39CB74}" type="slidenum">
              <a:rPr lang="de-DE" altLang="de-DE" sz="1300" smtClean="0"/>
              <a:pPr eaLnBrk="1" hangingPunct="1">
                <a:spcBef>
                  <a:spcPct val="0"/>
                </a:spcBef>
              </a:pPr>
              <a:t>7</a:t>
            </a:fld>
            <a:endParaRPr lang="de-DE" altLang="de-DE" sz="1300" dirty="0" smtClean="0"/>
          </a:p>
        </p:txBody>
      </p:sp>
      <p:sp>
        <p:nvSpPr>
          <p:cNvPr id="21504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4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694698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67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49C7FF4-A45B-4702-865C-2DF813C037DC}" type="slidenum">
              <a:rPr lang="de-DE" altLang="de-DE" sz="1300" smtClean="0"/>
              <a:pPr eaLnBrk="1" hangingPunct="1">
                <a:spcBef>
                  <a:spcPct val="0"/>
                </a:spcBef>
              </a:pPr>
              <a:t>82</a:t>
            </a:fld>
            <a:endParaRPr lang="de-DE" altLang="de-DE" sz="1300" dirty="0" smtClean="0"/>
          </a:p>
        </p:txBody>
      </p:sp>
      <p:sp>
        <p:nvSpPr>
          <p:cNvPr id="246787" name="Rectangle 2"/>
          <p:cNvSpPr>
            <a:spLocks noGrp="1" noRot="1" noChangeAspect="1" noChangeArrowheads="1" noTextEdit="1"/>
          </p:cNvSpPr>
          <p:nvPr>
            <p:ph type="sldImg"/>
          </p:nvPr>
        </p:nvSpPr>
        <p:spPr>
          <a:xfrm>
            <a:off x="992188" y="768350"/>
            <a:ext cx="5114925" cy="3836988"/>
          </a:xfrm>
          <a:ln/>
          <a:extLst>
            <a:ext uri="{91240B29-F687-4F45-9708-019B960494DF}">
              <a14:hiddenLine xmlns:a14="http://schemas.microsoft.com/office/drawing/2010/main" w="9525">
                <a:solidFill>
                  <a:srgbClr val="000000"/>
                </a:solidFill>
                <a:miter lim="800000"/>
                <a:headEnd/>
                <a:tailEnd/>
              </a14:hiddenLine>
            </a:ext>
          </a:extLst>
        </p:spPr>
      </p:sp>
      <p:sp>
        <p:nvSpPr>
          <p:cNvPr id="246788"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de-DE" altLang="de-DE" dirty="0" smtClean="0"/>
          </a:p>
        </p:txBody>
      </p:sp>
    </p:spTree>
    <p:extLst>
      <p:ext uri="{BB962C8B-B14F-4D97-AF65-F5344CB8AC3E}">
        <p14:creationId xmlns:p14="http://schemas.microsoft.com/office/powerpoint/2010/main" val="7513472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78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4922681A-DCC9-40DD-985F-58C7B6DBDE3A}" type="slidenum">
              <a:rPr lang="de-DE" altLang="de-DE" sz="1300" smtClean="0"/>
              <a:pPr eaLnBrk="1" hangingPunct="1">
                <a:spcBef>
                  <a:spcPct val="0"/>
                </a:spcBef>
              </a:pPr>
              <a:t>83</a:t>
            </a:fld>
            <a:endParaRPr lang="de-DE" altLang="de-DE" sz="1300" dirty="0" smtClean="0"/>
          </a:p>
        </p:txBody>
      </p:sp>
      <p:sp>
        <p:nvSpPr>
          <p:cNvPr id="24781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78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0827888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88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BF244A0-84F3-4692-8BDF-3916E73CEB77}" type="slidenum">
              <a:rPr lang="de-DE" altLang="de-DE" sz="1300" smtClean="0"/>
              <a:pPr eaLnBrk="1" hangingPunct="1">
                <a:spcBef>
                  <a:spcPct val="0"/>
                </a:spcBef>
              </a:pPr>
              <a:t>84</a:t>
            </a:fld>
            <a:endParaRPr lang="de-DE" altLang="de-DE" sz="1300" dirty="0" smtClean="0"/>
          </a:p>
        </p:txBody>
      </p:sp>
      <p:sp>
        <p:nvSpPr>
          <p:cNvPr id="2488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88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5674350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985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65C780D-C993-4B3E-B199-3DFCEE6D318B}" type="slidenum">
              <a:rPr lang="de-DE" altLang="de-DE" sz="1300" smtClean="0"/>
              <a:pPr eaLnBrk="1" hangingPunct="1">
                <a:spcBef>
                  <a:spcPct val="0"/>
                </a:spcBef>
              </a:pPr>
              <a:t>86</a:t>
            </a:fld>
            <a:endParaRPr lang="de-DE" altLang="de-DE" sz="1300" dirty="0" smtClean="0"/>
          </a:p>
        </p:txBody>
      </p:sp>
      <p:sp>
        <p:nvSpPr>
          <p:cNvPr id="24985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986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197569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08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07DDD8F-FC21-45BE-A217-5AC00FBF709B}" type="slidenum">
              <a:rPr lang="de-DE" altLang="de-DE" sz="1300" smtClean="0"/>
              <a:pPr eaLnBrk="1" hangingPunct="1">
                <a:spcBef>
                  <a:spcPct val="0"/>
                </a:spcBef>
              </a:pPr>
              <a:t>88</a:t>
            </a:fld>
            <a:endParaRPr lang="de-DE" altLang="de-DE" sz="1300" dirty="0" smtClean="0"/>
          </a:p>
        </p:txBody>
      </p:sp>
      <p:sp>
        <p:nvSpPr>
          <p:cNvPr id="2508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08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5140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1906" name="Rectangle 28"/>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D6964C0-5D1F-4F70-A984-8E8610F0F9EC}" type="slidenum">
              <a:rPr lang="de-DE" altLang="de-DE" sz="1300" smtClean="0"/>
              <a:pPr eaLnBrk="1" hangingPunct="1">
                <a:spcBef>
                  <a:spcPct val="0"/>
                </a:spcBef>
              </a:pPr>
              <a:t>89</a:t>
            </a:fld>
            <a:endParaRPr lang="de-DE" altLang="de-DE" sz="1300" dirty="0" smtClean="0"/>
          </a:p>
        </p:txBody>
      </p:sp>
      <p:sp>
        <p:nvSpPr>
          <p:cNvPr id="251907" name="Text Box 1"/>
          <p:cNvSpPr txBox="1">
            <a:spLocks noChangeArrowheads="1"/>
          </p:cNvSpPr>
          <p:nvPr/>
        </p:nvSpPr>
        <p:spPr bwMode="auto">
          <a:xfrm>
            <a:off x="4022725" y="9723438"/>
            <a:ext cx="304165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7488" tIns="50694" rIns="97488" bIns="50694" anchor="b"/>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algn="r" eaLnBrk="1" hangingPunct="1">
              <a:spcBef>
                <a:spcPct val="0"/>
              </a:spcBef>
              <a:buClrTx/>
              <a:buFontTx/>
              <a:buNone/>
            </a:pPr>
            <a:fld id="{02A98065-7990-4E10-A83E-22906F95272B}" type="slidenum">
              <a:rPr lang="de-DE" altLang="de-DE" sz="1300">
                <a:ea typeface="SimSun" charset="-122"/>
              </a:rPr>
              <a:pPr algn="r" eaLnBrk="1" hangingPunct="1">
                <a:spcBef>
                  <a:spcPct val="0"/>
                </a:spcBef>
                <a:buClrTx/>
                <a:buFontTx/>
                <a:buNone/>
              </a:pPr>
              <a:t>89</a:t>
            </a:fld>
            <a:endParaRPr lang="de-DE" altLang="de-DE" sz="1300" dirty="0">
              <a:ea typeface="SimSun" charset="-122"/>
            </a:endParaRPr>
          </a:p>
        </p:txBody>
      </p:sp>
      <p:sp>
        <p:nvSpPr>
          <p:cNvPr id="251908"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1909" name="Rectangle 3"/>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1815564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2930" name="Rectangle 28"/>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2D5C343-00F0-4C61-A27C-39AACE365B7A}" type="slidenum">
              <a:rPr lang="de-DE" altLang="de-DE" sz="1300" smtClean="0"/>
              <a:pPr eaLnBrk="1" hangingPunct="1">
                <a:spcBef>
                  <a:spcPct val="0"/>
                </a:spcBef>
              </a:pPr>
              <a:t>91</a:t>
            </a:fld>
            <a:endParaRPr lang="de-DE" altLang="de-DE" sz="1300" dirty="0" smtClean="0"/>
          </a:p>
        </p:txBody>
      </p:sp>
      <p:sp>
        <p:nvSpPr>
          <p:cNvPr id="252931" name="Text Box 1"/>
          <p:cNvSpPr txBox="1">
            <a:spLocks noChangeArrowheads="1"/>
          </p:cNvSpPr>
          <p:nvPr/>
        </p:nvSpPr>
        <p:spPr bwMode="auto">
          <a:xfrm>
            <a:off x="4022725" y="9723438"/>
            <a:ext cx="304165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7488" tIns="50694" rIns="97488" bIns="50694" anchor="b"/>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algn="r" eaLnBrk="1" hangingPunct="1">
              <a:spcBef>
                <a:spcPct val="0"/>
              </a:spcBef>
              <a:buClrTx/>
              <a:buFontTx/>
              <a:buNone/>
            </a:pPr>
            <a:fld id="{B9593D8E-ADF6-41F7-A49A-862FA84CF0B1}" type="slidenum">
              <a:rPr lang="de-DE" altLang="de-DE" sz="1300">
                <a:ea typeface="SimSun" charset="-122"/>
              </a:rPr>
              <a:pPr algn="r" eaLnBrk="1" hangingPunct="1">
                <a:spcBef>
                  <a:spcPct val="0"/>
                </a:spcBef>
                <a:buClrTx/>
                <a:buFontTx/>
                <a:buNone/>
              </a:pPr>
              <a:t>91</a:t>
            </a:fld>
            <a:endParaRPr lang="de-DE" altLang="de-DE" sz="1300" dirty="0">
              <a:ea typeface="SimSun" charset="-122"/>
            </a:endParaRPr>
          </a:p>
        </p:txBody>
      </p:sp>
      <p:sp>
        <p:nvSpPr>
          <p:cNvPr id="252932"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2933" name="Rectangle 3"/>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3940463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3954" name="Rectangle 28"/>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930CA3D-4FA1-4EC7-A2CD-9DFEA9C2A0C9}" type="slidenum">
              <a:rPr lang="de-DE" altLang="de-DE" sz="1300" smtClean="0"/>
              <a:pPr eaLnBrk="1" hangingPunct="1">
                <a:spcBef>
                  <a:spcPct val="0"/>
                </a:spcBef>
              </a:pPr>
              <a:t>92</a:t>
            </a:fld>
            <a:endParaRPr lang="de-DE" altLang="de-DE" sz="1300" dirty="0" smtClean="0"/>
          </a:p>
        </p:txBody>
      </p:sp>
      <p:sp>
        <p:nvSpPr>
          <p:cNvPr id="253955" name="Text Box 1"/>
          <p:cNvSpPr txBox="1">
            <a:spLocks noChangeArrowheads="1"/>
          </p:cNvSpPr>
          <p:nvPr/>
        </p:nvSpPr>
        <p:spPr bwMode="auto">
          <a:xfrm>
            <a:off x="4022725" y="9723438"/>
            <a:ext cx="304165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7488" tIns="50694" rIns="97488" bIns="50694" anchor="b"/>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algn="r" eaLnBrk="1" hangingPunct="1">
              <a:spcBef>
                <a:spcPct val="0"/>
              </a:spcBef>
              <a:buClrTx/>
              <a:buFontTx/>
              <a:buNone/>
            </a:pPr>
            <a:fld id="{F5224F29-C140-44AF-AC19-2ED44BF8DC88}" type="slidenum">
              <a:rPr lang="de-DE" altLang="de-DE" sz="1300">
                <a:ea typeface="SimSun" charset="-122"/>
              </a:rPr>
              <a:pPr algn="r" eaLnBrk="1" hangingPunct="1">
                <a:spcBef>
                  <a:spcPct val="0"/>
                </a:spcBef>
                <a:buClrTx/>
                <a:buFontTx/>
                <a:buNone/>
              </a:pPr>
              <a:t>92</a:t>
            </a:fld>
            <a:endParaRPr lang="de-DE" altLang="de-DE" sz="1300" dirty="0">
              <a:ea typeface="SimSun" charset="-122"/>
            </a:endParaRPr>
          </a:p>
        </p:txBody>
      </p:sp>
      <p:sp>
        <p:nvSpPr>
          <p:cNvPr id="253956"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3957" name="Rectangle 3"/>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4660801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497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0C5C8E5-4F87-4DA5-B4DF-16B13BFF9BA7}" type="slidenum">
              <a:rPr lang="de-DE" altLang="de-DE" sz="1300" smtClean="0"/>
              <a:pPr eaLnBrk="1" hangingPunct="1">
                <a:spcBef>
                  <a:spcPct val="0"/>
                </a:spcBef>
              </a:pPr>
              <a:t>95</a:t>
            </a:fld>
            <a:endParaRPr lang="de-DE" altLang="de-DE" sz="1300" dirty="0" smtClean="0"/>
          </a:p>
        </p:txBody>
      </p:sp>
      <p:sp>
        <p:nvSpPr>
          <p:cNvPr id="25497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498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281940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18DF56C-1FF7-4098-9908-94A41343757D}" type="slidenum">
              <a:rPr lang="de-DE" altLang="de-DE" sz="1300" smtClean="0"/>
              <a:pPr eaLnBrk="1" hangingPunct="1">
                <a:spcBef>
                  <a:spcPct val="0"/>
                </a:spcBef>
              </a:pPr>
              <a:t>98</a:t>
            </a:fld>
            <a:endParaRPr lang="de-DE" altLang="de-DE" sz="1300" dirty="0" smtClean="0"/>
          </a:p>
        </p:txBody>
      </p:sp>
      <p:sp>
        <p:nvSpPr>
          <p:cNvPr id="25600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60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804528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60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8709428-87AF-4EC7-B621-E45BD1C305A1}" type="slidenum">
              <a:rPr lang="de-DE" altLang="de-DE" sz="1300" smtClean="0"/>
              <a:pPr eaLnBrk="1" hangingPunct="1">
                <a:spcBef>
                  <a:spcPct val="0"/>
                </a:spcBef>
              </a:pPr>
              <a:t>8</a:t>
            </a:fld>
            <a:endParaRPr lang="de-DE" altLang="de-DE" sz="1300" dirty="0" smtClean="0"/>
          </a:p>
        </p:txBody>
      </p:sp>
      <p:sp>
        <p:nvSpPr>
          <p:cNvPr id="21606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60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9189708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702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FC50670-53D6-486E-9717-AF7A0FBE5D62}" type="slidenum">
              <a:rPr lang="de-DE" altLang="de-DE" sz="1300" smtClean="0"/>
              <a:pPr eaLnBrk="1" hangingPunct="1">
                <a:spcBef>
                  <a:spcPct val="0"/>
                </a:spcBef>
              </a:pPr>
              <a:t>99</a:t>
            </a:fld>
            <a:endParaRPr lang="de-DE" altLang="de-DE" sz="1300" dirty="0" smtClean="0"/>
          </a:p>
        </p:txBody>
      </p:sp>
      <p:sp>
        <p:nvSpPr>
          <p:cNvPr id="25702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702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7478807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805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C62CE8A-2008-4A10-8CF8-251C0BE7202A}" type="slidenum">
              <a:rPr lang="de-DE" altLang="de-DE" sz="1300" smtClean="0"/>
              <a:pPr eaLnBrk="1" hangingPunct="1">
                <a:spcBef>
                  <a:spcPct val="0"/>
                </a:spcBef>
              </a:pPr>
              <a:t>103</a:t>
            </a:fld>
            <a:endParaRPr lang="de-DE" altLang="de-DE" sz="1300" dirty="0" smtClean="0"/>
          </a:p>
        </p:txBody>
      </p:sp>
      <p:sp>
        <p:nvSpPr>
          <p:cNvPr id="25805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805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534309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907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8C27144-2467-4C1E-9751-B6A5CAE5256D}" type="slidenum">
              <a:rPr lang="de-DE" altLang="de-DE" sz="1300" smtClean="0"/>
              <a:pPr eaLnBrk="1" hangingPunct="1">
                <a:spcBef>
                  <a:spcPct val="0"/>
                </a:spcBef>
              </a:pPr>
              <a:t>104</a:t>
            </a:fld>
            <a:endParaRPr lang="de-DE" altLang="de-DE" sz="1300" dirty="0" smtClean="0"/>
          </a:p>
        </p:txBody>
      </p:sp>
      <p:sp>
        <p:nvSpPr>
          <p:cNvPr id="25907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907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7159874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009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2A5F8D7-04BD-480F-8D9C-50FD40C6575B}" type="slidenum">
              <a:rPr lang="de-DE" altLang="de-DE" sz="1300" smtClean="0"/>
              <a:pPr eaLnBrk="1" hangingPunct="1">
                <a:spcBef>
                  <a:spcPct val="0"/>
                </a:spcBef>
              </a:pPr>
              <a:t>106</a:t>
            </a:fld>
            <a:endParaRPr lang="de-DE" altLang="de-DE" sz="1300" dirty="0" smtClean="0"/>
          </a:p>
        </p:txBody>
      </p:sp>
      <p:sp>
        <p:nvSpPr>
          <p:cNvPr id="26009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010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4256677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112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1ABD575-97D5-4675-B59D-ED823117D9C5}" type="slidenum">
              <a:rPr lang="de-DE" altLang="de-DE" sz="1300" smtClean="0"/>
              <a:pPr eaLnBrk="1" hangingPunct="1">
                <a:spcBef>
                  <a:spcPct val="0"/>
                </a:spcBef>
              </a:pPr>
              <a:t>108</a:t>
            </a:fld>
            <a:endParaRPr lang="de-DE" altLang="de-DE" sz="1300" dirty="0" smtClean="0"/>
          </a:p>
        </p:txBody>
      </p:sp>
      <p:sp>
        <p:nvSpPr>
          <p:cNvPr id="26112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11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1164904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21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A463A05-5AD5-4DC1-939F-CED54DBE2B75}" type="slidenum">
              <a:rPr lang="de-DE" altLang="de-DE" sz="1300" smtClean="0"/>
              <a:pPr eaLnBrk="1" hangingPunct="1">
                <a:spcBef>
                  <a:spcPct val="0"/>
                </a:spcBef>
              </a:pPr>
              <a:t>109</a:t>
            </a:fld>
            <a:endParaRPr lang="de-DE" altLang="de-DE" sz="1300" dirty="0" smtClean="0"/>
          </a:p>
        </p:txBody>
      </p:sp>
      <p:sp>
        <p:nvSpPr>
          <p:cNvPr id="2621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21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9466512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31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A091F2F5-7E62-42A9-AFF9-AE9522696E2E}" type="slidenum">
              <a:rPr lang="de-DE" altLang="de-DE" sz="1300" smtClean="0"/>
              <a:pPr eaLnBrk="1" hangingPunct="1">
                <a:spcBef>
                  <a:spcPct val="0"/>
                </a:spcBef>
              </a:pPr>
              <a:t>110</a:t>
            </a:fld>
            <a:endParaRPr lang="de-DE" altLang="de-DE" sz="1300" dirty="0" smtClean="0"/>
          </a:p>
        </p:txBody>
      </p:sp>
      <p:sp>
        <p:nvSpPr>
          <p:cNvPr id="26317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31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324613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41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EA727EC-C03F-4056-BCDA-7BC5A6ABF65F}" type="slidenum">
              <a:rPr lang="de-DE" altLang="de-DE" sz="1300" smtClean="0"/>
              <a:pPr eaLnBrk="1" hangingPunct="1">
                <a:spcBef>
                  <a:spcPct val="0"/>
                </a:spcBef>
              </a:pPr>
              <a:t>111</a:t>
            </a:fld>
            <a:endParaRPr lang="de-DE" altLang="de-DE" sz="1300" dirty="0" smtClean="0"/>
          </a:p>
        </p:txBody>
      </p:sp>
      <p:sp>
        <p:nvSpPr>
          <p:cNvPr id="26419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41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644430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4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6553427-1761-4356-847A-BE7A0AB294F2}" type="slidenum">
              <a:rPr lang="de-DE" altLang="de-DE" sz="1300" smtClean="0"/>
              <a:pPr eaLnBrk="1" hangingPunct="1">
                <a:spcBef>
                  <a:spcPct val="0"/>
                </a:spcBef>
              </a:pPr>
              <a:t>112</a:t>
            </a:fld>
            <a:endParaRPr lang="de-DE" altLang="de-DE" sz="1300" dirty="0" smtClean="0"/>
          </a:p>
        </p:txBody>
      </p:sp>
      <p:sp>
        <p:nvSpPr>
          <p:cNvPr id="26624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624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8977575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72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332CFB7-94A7-4C77-8C2D-3747DF185AB0}" type="slidenum">
              <a:rPr lang="de-DE" altLang="de-DE" sz="1300" smtClean="0"/>
              <a:pPr eaLnBrk="1" hangingPunct="1">
                <a:spcBef>
                  <a:spcPct val="0"/>
                </a:spcBef>
              </a:pPr>
              <a:t>116</a:t>
            </a:fld>
            <a:endParaRPr lang="de-DE" altLang="de-DE" sz="1300" dirty="0" smtClean="0"/>
          </a:p>
        </p:txBody>
      </p:sp>
      <p:sp>
        <p:nvSpPr>
          <p:cNvPr id="26726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72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11761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70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236CC15-03E3-444A-BA75-7BF280CA750A}" type="slidenum">
              <a:rPr lang="de-DE" altLang="de-DE" sz="1300" smtClean="0"/>
              <a:pPr eaLnBrk="1" hangingPunct="1">
                <a:spcBef>
                  <a:spcPct val="0"/>
                </a:spcBef>
              </a:pPr>
              <a:t>9</a:t>
            </a:fld>
            <a:endParaRPr lang="de-DE" altLang="de-DE" sz="1300" dirty="0" smtClean="0"/>
          </a:p>
        </p:txBody>
      </p:sp>
      <p:sp>
        <p:nvSpPr>
          <p:cNvPr id="21709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709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0148023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82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EFBA84D-6C22-49C4-A050-104C1572F342}" type="slidenum">
              <a:rPr lang="de-DE" altLang="de-DE" sz="1300" smtClean="0"/>
              <a:pPr eaLnBrk="1" hangingPunct="1">
                <a:spcBef>
                  <a:spcPct val="0"/>
                </a:spcBef>
              </a:pPr>
              <a:t>117</a:t>
            </a:fld>
            <a:endParaRPr lang="de-DE" altLang="de-DE" sz="1300" dirty="0" smtClean="0"/>
          </a:p>
        </p:txBody>
      </p:sp>
      <p:sp>
        <p:nvSpPr>
          <p:cNvPr id="268291"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829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49891618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93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FB27724-00E1-4807-BD92-3EA07C601DD6}" type="slidenum">
              <a:rPr lang="de-DE" altLang="de-DE" sz="1300" smtClean="0"/>
              <a:pPr eaLnBrk="1" hangingPunct="1">
                <a:spcBef>
                  <a:spcPct val="0"/>
                </a:spcBef>
              </a:pPr>
              <a:t>118</a:t>
            </a:fld>
            <a:endParaRPr lang="de-DE" altLang="de-DE" sz="1300" dirty="0" smtClean="0"/>
          </a:p>
        </p:txBody>
      </p:sp>
      <p:sp>
        <p:nvSpPr>
          <p:cNvPr id="269315"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93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5866497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03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9BBA3B1-1FF0-411A-A3F0-9A77570C502A}" type="slidenum">
              <a:rPr lang="de-DE" altLang="de-DE" sz="1300" smtClean="0"/>
              <a:pPr eaLnBrk="1" hangingPunct="1">
                <a:spcBef>
                  <a:spcPct val="0"/>
                </a:spcBef>
              </a:pPr>
              <a:t>119</a:t>
            </a:fld>
            <a:endParaRPr lang="de-DE" altLang="de-DE" sz="1300" dirty="0" smtClean="0"/>
          </a:p>
        </p:txBody>
      </p:sp>
      <p:sp>
        <p:nvSpPr>
          <p:cNvPr id="270339"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03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3531478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23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5AE1C85-220B-465B-A5CD-E70C8D6E646F}" type="slidenum">
              <a:rPr lang="de-DE" altLang="de-DE" sz="1300" smtClean="0"/>
              <a:pPr eaLnBrk="1" hangingPunct="1">
                <a:spcBef>
                  <a:spcPct val="0"/>
                </a:spcBef>
              </a:pPr>
              <a:t>122</a:t>
            </a:fld>
            <a:endParaRPr lang="de-DE" altLang="de-DE" sz="1300" dirty="0" smtClean="0"/>
          </a:p>
        </p:txBody>
      </p:sp>
      <p:sp>
        <p:nvSpPr>
          <p:cNvPr id="27238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23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442799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34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4737B65-6A21-4568-9452-7862F52BC91F}" type="slidenum">
              <a:rPr lang="de-DE" altLang="de-DE" sz="1300" smtClean="0"/>
              <a:pPr eaLnBrk="1" hangingPunct="1">
                <a:spcBef>
                  <a:spcPct val="0"/>
                </a:spcBef>
              </a:pPr>
              <a:t>123</a:t>
            </a:fld>
            <a:endParaRPr lang="de-DE" altLang="de-DE" sz="1300" dirty="0" smtClean="0"/>
          </a:p>
        </p:txBody>
      </p:sp>
      <p:sp>
        <p:nvSpPr>
          <p:cNvPr id="27341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34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120204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124</a:t>
            </a:fld>
            <a:endParaRPr lang="de-DE" dirty="0"/>
          </a:p>
        </p:txBody>
      </p:sp>
    </p:spTree>
    <p:extLst>
      <p:ext uri="{BB962C8B-B14F-4D97-AF65-F5344CB8AC3E}">
        <p14:creationId xmlns:p14="http://schemas.microsoft.com/office/powerpoint/2010/main" val="13914686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44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5D9A4C5-9DF2-4F65-ADAD-55B58FD6ABBF}" type="slidenum">
              <a:rPr lang="de-DE" altLang="de-DE" sz="1300" smtClean="0"/>
              <a:pPr eaLnBrk="1" hangingPunct="1">
                <a:spcBef>
                  <a:spcPct val="0"/>
                </a:spcBef>
              </a:pPr>
              <a:t>125</a:t>
            </a:fld>
            <a:endParaRPr lang="de-DE" altLang="de-DE" sz="1300" dirty="0" smtClean="0"/>
          </a:p>
        </p:txBody>
      </p:sp>
      <p:sp>
        <p:nvSpPr>
          <p:cNvPr id="2744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44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3745283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545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2A58732-79A9-4953-B876-A005F37F989C}" type="slidenum">
              <a:rPr lang="de-DE" altLang="de-DE" sz="1300" smtClean="0"/>
              <a:pPr eaLnBrk="1" hangingPunct="1">
                <a:spcBef>
                  <a:spcPct val="0"/>
                </a:spcBef>
              </a:pPr>
              <a:t>126</a:t>
            </a:fld>
            <a:endParaRPr lang="de-DE" altLang="de-DE" sz="1300" dirty="0" smtClean="0"/>
          </a:p>
        </p:txBody>
      </p:sp>
      <p:sp>
        <p:nvSpPr>
          <p:cNvPr id="27545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546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7318453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4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7DE7682-41A8-4C4E-802F-1789D2DD4205}" type="slidenum">
              <a:rPr lang="de-DE" altLang="de-DE" sz="1300" smtClean="0"/>
              <a:pPr eaLnBrk="1" hangingPunct="1">
                <a:spcBef>
                  <a:spcPct val="0"/>
                </a:spcBef>
              </a:pPr>
              <a:t>127</a:t>
            </a:fld>
            <a:endParaRPr lang="de-DE" altLang="de-DE" sz="1300" dirty="0" smtClean="0"/>
          </a:p>
        </p:txBody>
      </p:sp>
      <p:sp>
        <p:nvSpPr>
          <p:cNvPr id="2764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64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90227343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750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F7F104A-0A3E-4462-877C-9FCE4F45D2B7}" type="slidenum">
              <a:rPr lang="de-DE" altLang="de-DE" sz="1300" smtClean="0"/>
              <a:pPr eaLnBrk="1" hangingPunct="1">
                <a:spcBef>
                  <a:spcPct val="0"/>
                </a:spcBef>
              </a:pPr>
              <a:t>128</a:t>
            </a:fld>
            <a:endParaRPr lang="de-DE" altLang="de-DE" sz="1300" dirty="0" smtClean="0"/>
          </a:p>
        </p:txBody>
      </p:sp>
      <p:sp>
        <p:nvSpPr>
          <p:cNvPr id="27750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750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312336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13</a:t>
            </a:fld>
            <a:endParaRPr lang="de-DE" dirty="0"/>
          </a:p>
        </p:txBody>
      </p:sp>
    </p:spTree>
    <p:extLst>
      <p:ext uri="{BB962C8B-B14F-4D97-AF65-F5344CB8AC3E}">
        <p14:creationId xmlns:p14="http://schemas.microsoft.com/office/powerpoint/2010/main" val="31511374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853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6DC9D6E-45D4-4B8D-8EEA-B28579DD119C}" type="slidenum">
              <a:rPr lang="de-DE" altLang="de-DE" sz="1300" smtClean="0"/>
              <a:pPr eaLnBrk="1" hangingPunct="1">
                <a:spcBef>
                  <a:spcPct val="0"/>
                </a:spcBef>
              </a:pPr>
              <a:t>129</a:t>
            </a:fld>
            <a:endParaRPr lang="de-DE" altLang="de-DE" sz="1300" dirty="0" smtClean="0"/>
          </a:p>
        </p:txBody>
      </p:sp>
      <p:sp>
        <p:nvSpPr>
          <p:cNvPr id="27853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853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55746896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131</a:t>
            </a:fld>
            <a:endParaRPr lang="de-DE" dirty="0"/>
          </a:p>
        </p:txBody>
      </p:sp>
    </p:spTree>
    <p:extLst>
      <p:ext uri="{BB962C8B-B14F-4D97-AF65-F5344CB8AC3E}">
        <p14:creationId xmlns:p14="http://schemas.microsoft.com/office/powerpoint/2010/main" val="364962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955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6BCB3E7-B7F3-4132-853C-84BF99881045}" type="slidenum">
              <a:rPr lang="de-DE" altLang="de-DE" sz="1300" smtClean="0"/>
              <a:pPr eaLnBrk="1" hangingPunct="1">
                <a:spcBef>
                  <a:spcPct val="0"/>
                </a:spcBef>
              </a:pPr>
              <a:t>133</a:t>
            </a:fld>
            <a:endParaRPr lang="de-DE" altLang="de-DE" sz="1300" dirty="0" smtClean="0"/>
          </a:p>
        </p:txBody>
      </p:sp>
      <p:sp>
        <p:nvSpPr>
          <p:cNvPr id="27955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955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3068129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057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F7F0E93-D739-4FDB-97DE-CC168B415FA8}" type="slidenum">
              <a:rPr lang="de-DE" altLang="de-DE" sz="1300" smtClean="0"/>
              <a:pPr eaLnBrk="1" hangingPunct="1">
                <a:spcBef>
                  <a:spcPct val="0"/>
                </a:spcBef>
              </a:pPr>
              <a:t>134</a:t>
            </a:fld>
            <a:endParaRPr lang="de-DE" altLang="de-DE" sz="1300" dirty="0" smtClean="0"/>
          </a:p>
        </p:txBody>
      </p:sp>
      <p:sp>
        <p:nvSpPr>
          <p:cNvPr id="280579"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0580"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431613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16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5D608C-E3F5-4301-9D66-945A6EA6FBA0}" type="slidenum">
              <a:rPr lang="de-DE" altLang="de-DE" sz="1300" smtClean="0"/>
              <a:pPr eaLnBrk="1" hangingPunct="1">
                <a:spcBef>
                  <a:spcPct val="0"/>
                </a:spcBef>
              </a:pPr>
              <a:t>136</a:t>
            </a:fld>
            <a:endParaRPr lang="de-DE" altLang="de-DE" sz="1300" dirty="0" smtClean="0"/>
          </a:p>
        </p:txBody>
      </p:sp>
      <p:sp>
        <p:nvSpPr>
          <p:cNvPr id="28160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16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40716576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262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C0B0172-F2B9-40A8-93C9-3845D907CAB1}" type="slidenum">
              <a:rPr lang="de-DE" altLang="de-DE" sz="1300" smtClean="0"/>
              <a:pPr eaLnBrk="1" hangingPunct="1">
                <a:spcBef>
                  <a:spcPct val="0"/>
                </a:spcBef>
              </a:pPr>
              <a:t>138</a:t>
            </a:fld>
            <a:endParaRPr lang="de-DE" altLang="de-DE" sz="1300" dirty="0" smtClean="0"/>
          </a:p>
        </p:txBody>
      </p:sp>
      <p:sp>
        <p:nvSpPr>
          <p:cNvPr id="28262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262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4380348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365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4DE1B1A-0512-4559-A1D9-828082029D4E}" type="slidenum">
              <a:rPr lang="de-DE" altLang="de-DE" sz="1300" smtClean="0"/>
              <a:pPr eaLnBrk="1" hangingPunct="1">
                <a:spcBef>
                  <a:spcPct val="0"/>
                </a:spcBef>
              </a:pPr>
              <a:t>143</a:t>
            </a:fld>
            <a:endParaRPr lang="de-DE" altLang="de-DE" sz="1300" dirty="0" smtClean="0"/>
          </a:p>
        </p:txBody>
      </p:sp>
      <p:sp>
        <p:nvSpPr>
          <p:cNvPr id="28365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365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2691302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467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FB7AEB3-5018-4DC5-850F-7CB87795B159}" type="slidenum">
              <a:rPr lang="de-DE" altLang="de-DE" sz="1300" smtClean="0"/>
              <a:pPr eaLnBrk="1" hangingPunct="1">
                <a:spcBef>
                  <a:spcPct val="0"/>
                </a:spcBef>
              </a:pPr>
              <a:t>146</a:t>
            </a:fld>
            <a:endParaRPr lang="de-DE" altLang="de-DE" sz="1300" dirty="0" smtClean="0"/>
          </a:p>
        </p:txBody>
      </p:sp>
      <p:sp>
        <p:nvSpPr>
          <p:cNvPr id="28467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467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7011220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569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800533D-8391-4DD4-B70C-67052ECBF20E}" type="slidenum">
              <a:rPr lang="de-DE" altLang="de-DE" sz="1300" smtClean="0"/>
              <a:pPr eaLnBrk="1" hangingPunct="1">
                <a:spcBef>
                  <a:spcPct val="0"/>
                </a:spcBef>
              </a:pPr>
              <a:t>147</a:t>
            </a:fld>
            <a:endParaRPr lang="de-DE" altLang="de-DE" sz="1300" dirty="0" smtClean="0"/>
          </a:p>
        </p:txBody>
      </p:sp>
      <p:sp>
        <p:nvSpPr>
          <p:cNvPr id="28569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570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13814029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2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486B5A9-07B8-460D-8E5F-26517BEDE37D}" type="slidenum">
              <a:rPr lang="de-DE" altLang="de-DE" sz="1300" smtClean="0"/>
              <a:pPr eaLnBrk="1" hangingPunct="1">
                <a:spcBef>
                  <a:spcPct val="0"/>
                </a:spcBef>
              </a:pPr>
              <a:t>148</a:t>
            </a:fld>
            <a:endParaRPr lang="de-DE" altLang="de-DE" sz="1300" dirty="0" smtClean="0"/>
          </a:p>
        </p:txBody>
      </p:sp>
      <p:sp>
        <p:nvSpPr>
          <p:cNvPr id="28672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67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498838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81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3001BD1-1367-4536-B0B9-D74A1AEAA678}" type="slidenum">
              <a:rPr lang="de-DE" altLang="de-DE" sz="1300" smtClean="0"/>
              <a:pPr eaLnBrk="1" hangingPunct="1">
                <a:spcBef>
                  <a:spcPct val="0"/>
                </a:spcBef>
              </a:pPr>
              <a:t>16</a:t>
            </a:fld>
            <a:endParaRPr lang="de-DE" altLang="de-DE" sz="1300" dirty="0" smtClean="0"/>
          </a:p>
        </p:txBody>
      </p:sp>
      <p:sp>
        <p:nvSpPr>
          <p:cNvPr id="21811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81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31297772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77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FA24CFD-659C-4513-88C5-F815EB11795B}" type="slidenum">
              <a:rPr lang="de-DE" altLang="de-DE" sz="1300" smtClean="0"/>
              <a:pPr eaLnBrk="1" hangingPunct="1">
                <a:spcBef>
                  <a:spcPct val="0"/>
                </a:spcBef>
              </a:pPr>
              <a:t>149</a:t>
            </a:fld>
            <a:endParaRPr lang="de-DE" altLang="de-DE" sz="1300" dirty="0" smtClean="0"/>
          </a:p>
        </p:txBody>
      </p:sp>
      <p:sp>
        <p:nvSpPr>
          <p:cNvPr id="2877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77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76956362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87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5DFB2DD-F3B1-40D9-82F9-E0A899623564}" type="slidenum">
              <a:rPr lang="de-DE" altLang="de-DE" sz="1300" smtClean="0"/>
              <a:pPr eaLnBrk="1" hangingPunct="1">
                <a:spcBef>
                  <a:spcPct val="0"/>
                </a:spcBef>
              </a:pPr>
              <a:t>150</a:t>
            </a:fld>
            <a:endParaRPr lang="de-DE" altLang="de-DE" sz="1300" dirty="0" smtClean="0"/>
          </a:p>
        </p:txBody>
      </p:sp>
      <p:sp>
        <p:nvSpPr>
          <p:cNvPr id="288771"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87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17679701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97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31FD0B1-9508-4B63-B928-4067887893D2}" type="slidenum">
              <a:rPr lang="de-DE" altLang="de-DE" sz="1300" smtClean="0"/>
              <a:pPr eaLnBrk="1" hangingPunct="1">
                <a:spcBef>
                  <a:spcPct val="0"/>
                </a:spcBef>
              </a:pPr>
              <a:t>151</a:t>
            </a:fld>
            <a:endParaRPr lang="de-DE" altLang="de-DE" sz="1300" dirty="0" smtClean="0"/>
          </a:p>
        </p:txBody>
      </p:sp>
      <p:sp>
        <p:nvSpPr>
          <p:cNvPr id="289795"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97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41024655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081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3BC627A-E0E5-4103-9FCF-58E6EEAA6338}" type="slidenum">
              <a:rPr lang="de-DE" altLang="de-DE" sz="1300" smtClean="0"/>
              <a:pPr eaLnBrk="1" hangingPunct="1">
                <a:spcBef>
                  <a:spcPct val="0"/>
                </a:spcBef>
              </a:pPr>
              <a:t>152</a:t>
            </a:fld>
            <a:endParaRPr lang="de-DE" altLang="de-DE" sz="1300" dirty="0" smtClean="0"/>
          </a:p>
        </p:txBody>
      </p:sp>
      <p:sp>
        <p:nvSpPr>
          <p:cNvPr id="290819"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082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9054316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184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6984DFA-4F74-40C0-94DF-9CC0C041A7F5}" type="slidenum">
              <a:rPr lang="de-DE" altLang="de-DE" sz="1300" smtClean="0"/>
              <a:pPr eaLnBrk="1" hangingPunct="1">
                <a:spcBef>
                  <a:spcPct val="0"/>
                </a:spcBef>
              </a:pPr>
              <a:t>153</a:t>
            </a:fld>
            <a:endParaRPr lang="de-DE" altLang="de-DE" sz="1300" dirty="0" smtClean="0"/>
          </a:p>
        </p:txBody>
      </p:sp>
      <p:sp>
        <p:nvSpPr>
          <p:cNvPr id="291843"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184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74663152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28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879B1A7-B085-4722-9D77-3392CFC8553B}" type="slidenum">
              <a:rPr lang="de-DE" altLang="de-DE" sz="1300" smtClean="0"/>
              <a:pPr eaLnBrk="1" hangingPunct="1">
                <a:spcBef>
                  <a:spcPct val="0"/>
                </a:spcBef>
              </a:pPr>
              <a:t>156</a:t>
            </a:fld>
            <a:endParaRPr lang="de-DE" altLang="de-DE" sz="1300" dirty="0" smtClean="0"/>
          </a:p>
        </p:txBody>
      </p:sp>
      <p:sp>
        <p:nvSpPr>
          <p:cNvPr id="292867"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28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7206419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38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619B509-5E13-4C53-A6A0-CE574801A0A7}" type="slidenum">
              <a:rPr lang="de-DE" altLang="de-DE" sz="1300" smtClean="0"/>
              <a:pPr eaLnBrk="1" hangingPunct="1">
                <a:spcBef>
                  <a:spcPct val="0"/>
                </a:spcBef>
              </a:pPr>
              <a:t>159</a:t>
            </a:fld>
            <a:endParaRPr lang="de-DE" altLang="de-DE" sz="1300" dirty="0" smtClean="0"/>
          </a:p>
        </p:txBody>
      </p:sp>
      <p:sp>
        <p:nvSpPr>
          <p:cNvPr id="293891"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389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9919427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33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DAB2F9-D11D-4334-94D4-F5DC24E6AD7B}" type="slidenum">
              <a:rPr lang="de-DE" altLang="de-DE" sz="1300" smtClean="0"/>
              <a:pPr eaLnBrk="1" hangingPunct="1">
                <a:spcBef>
                  <a:spcPct val="0"/>
                </a:spcBef>
              </a:pPr>
              <a:t>163</a:t>
            </a:fld>
            <a:endParaRPr lang="de-DE" altLang="de-DE" sz="1300" dirty="0" smtClean="0"/>
          </a:p>
        </p:txBody>
      </p:sp>
      <p:sp>
        <p:nvSpPr>
          <p:cNvPr id="3133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33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25672228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10" name="Rectangle 8"/>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9pPr>
          </a:lstStyle>
          <a:p>
            <a:pPr eaLnBrk="1" hangingPunct="1"/>
            <a:fld id="{8C390B59-A0D3-43AB-B327-1EBF58691439}" type="slidenum">
              <a:rPr lang="de-DE" altLang="de-DE" sz="1300" smtClean="0">
                <a:solidFill>
                  <a:srgbClr val="000000"/>
                </a:solidFill>
                <a:ea typeface="Lucida Sans Unicode" pitchFamily="34" charset="0"/>
              </a:rPr>
              <a:pPr eaLnBrk="1" hangingPunct="1"/>
              <a:t>185</a:t>
            </a:fld>
            <a:endParaRPr lang="de-DE" altLang="de-DE" sz="1300" dirty="0" smtClean="0">
              <a:solidFill>
                <a:srgbClr val="000000"/>
              </a:solidFill>
              <a:ea typeface="Lucida Sans Unicode" pitchFamily="34" charset="0"/>
            </a:endParaRPr>
          </a:p>
        </p:txBody>
      </p:sp>
      <p:sp>
        <p:nvSpPr>
          <p:cNvPr id="145411" name="Rectangle 2"/>
          <p:cNvSpPr>
            <a:spLocks noGrp="1" noRot="1" noChangeAspect="1" noChangeArrowheads="1" noTextEdit="1"/>
          </p:cNvSpPr>
          <p:nvPr>
            <p:ph type="sldImg"/>
          </p:nvPr>
        </p:nvSpPr>
        <p:spPr>
          <a:xfrm>
            <a:off x="992188" y="768350"/>
            <a:ext cx="5114925" cy="3836988"/>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5412" name="Rectangle 3"/>
          <p:cNvSpPr>
            <a:spLocks noGrp="1" noChangeArrowheads="1"/>
          </p:cNvSpPr>
          <p:nvPr>
            <p:ph type="body" idx="1"/>
          </p:nvPr>
        </p:nvSpPr>
        <p:spPr>
          <a:xfrm>
            <a:off x="946150" y="4860925"/>
            <a:ext cx="5205413" cy="4605338"/>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p>
            <a:endParaRPr lang="de-DE" altLang="de-DE" dirty="0" smtClean="0"/>
          </a:p>
        </p:txBody>
      </p:sp>
    </p:spTree>
    <p:extLst>
      <p:ext uri="{BB962C8B-B14F-4D97-AF65-F5344CB8AC3E}">
        <p14:creationId xmlns:p14="http://schemas.microsoft.com/office/powerpoint/2010/main" val="127349299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5410" name="Rectangle 8"/>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200">
                <a:solidFill>
                  <a:schemeClr val="bg1"/>
                </a:solidFill>
                <a:latin typeface="Times New Roman" pitchFamily="18" charset="0"/>
              </a:defRPr>
            </a:lvl9pPr>
          </a:lstStyle>
          <a:p>
            <a:pPr eaLnBrk="1" hangingPunct="1"/>
            <a:fld id="{8C390B59-A0D3-43AB-B327-1EBF58691439}" type="slidenum">
              <a:rPr lang="de-DE" altLang="de-DE" sz="1300" smtClean="0">
                <a:solidFill>
                  <a:srgbClr val="000000"/>
                </a:solidFill>
                <a:ea typeface="Lucida Sans Unicode" pitchFamily="34" charset="0"/>
              </a:rPr>
              <a:pPr eaLnBrk="1" hangingPunct="1"/>
              <a:t>186</a:t>
            </a:fld>
            <a:endParaRPr lang="de-DE" altLang="de-DE" sz="1300" dirty="0" smtClean="0">
              <a:solidFill>
                <a:srgbClr val="000000"/>
              </a:solidFill>
              <a:ea typeface="Lucida Sans Unicode" pitchFamily="34" charset="0"/>
            </a:endParaRPr>
          </a:p>
        </p:txBody>
      </p:sp>
      <p:sp>
        <p:nvSpPr>
          <p:cNvPr id="145411" name="Rectangle 2"/>
          <p:cNvSpPr>
            <a:spLocks noGrp="1" noRot="1" noChangeAspect="1" noChangeArrowheads="1" noTextEdit="1"/>
          </p:cNvSpPr>
          <p:nvPr>
            <p:ph type="sldImg"/>
          </p:nvPr>
        </p:nvSpPr>
        <p:spPr>
          <a:xfrm>
            <a:off x="992188" y="768350"/>
            <a:ext cx="5114925" cy="3836988"/>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45412" name="Rectangle 3"/>
          <p:cNvSpPr>
            <a:spLocks noGrp="1" noChangeArrowheads="1"/>
          </p:cNvSpPr>
          <p:nvPr>
            <p:ph type="body" idx="1"/>
          </p:nvPr>
        </p:nvSpPr>
        <p:spPr>
          <a:xfrm>
            <a:off x="946150" y="4860925"/>
            <a:ext cx="5205413" cy="4605338"/>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p>
            <a:endParaRPr lang="de-DE" altLang="de-DE" dirty="0" smtClean="0"/>
          </a:p>
        </p:txBody>
      </p:sp>
    </p:spTree>
    <p:extLst>
      <p:ext uri="{BB962C8B-B14F-4D97-AF65-F5344CB8AC3E}">
        <p14:creationId xmlns:p14="http://schemas.microsoft.com/office/powerpoint/2010/main" val="1675867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19</a:t>
            </a:fld>
            <a:endParaRPr lang="de-DE" dirty="0"/>
          </a:p>
        </p:txBody>
      </p:sp>
    </p:spTree>
    <p:extLst>
      <p:ext uri="{BB962C8B-B14F-4D97-AF65-F5344CB8AC3E}">
        <p14:creationId xmlns:p14="http://schemas.microsoft.com/office/powerpoint/2010/main" val="148219629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49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8BD2753-4880-472C-87DE-AF9316263144}" type="slidenum">
              <a:rPr lang="de-DE" altLang="de-DE" sz="1300" smtClean="0"/>
              <a:pPr eaLnBrk="1" hangingPunct="1">
                <a:spcBef>
                  <a:spcPct val="0"/>
                </a:spcBef>
              </a:pPr>
              <a:t>190</a:t>
            </a:fld>
            <a:endParaRPr lang="de-DE" altLang="de-DE" sz="1300" dirty="0" smtClean="0"/>
          </a:p>
        </p:txBody>
      </p:sp>
      <p:sp>
        <p:nvSpPr>
          <p:cNvPr id="29491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49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1171865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59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9ADDCA6-D0C2-49ED-9211-C78E7A4A2062}" type="slidenum">
              <a:rPr lang="de-DE" altLang="de-DE" sz="1300" smtClean="0"/>
              <a:pPr eaLnBrk="1" hangingPunct="1">
                <a:spcBef>
                  <a:spcPct val="0"/>
                </a:spcBef>
              </a:pPr>
              <a:t>191</a:t>
            </a:fld>
            <a:endParaRPr lang="de-DE" altLang="de-DE" sz="1300" dirty="0" smtClean="0"/>
          </a:p>
        </p:txBody>
      </p:sp>
      <p:sp>
        <p:nvSpPr>
          <p:cNvPr id="2959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59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6821813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79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3B06C74-F408-4834-8CCD-1589408B0CC6}" type="slidenum">
              <a:rPr lang="de-DE" altLang="de-DE" sz="1300" smtClean="0"/>
              <a:pPr eaLnBrk="1" hangingPunct="1">
                <a:spcBef>
                  <a:spcPct val="0"/>
                </a:spcBef>
              </a:pPr>
              <a:t>192</a:t>
            </a:fld>
            <a:endParaRPr lang="de-DE" altLang="de-DE" sz="1300" dirty="0" smtClean="0"/>
          </a:p>
        </p:txBody>
      </p:sp>
      <p:sp>
        <p:nvSpPr>
          <p:cNvPr id="29798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79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8010250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6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6FA8E37-41A7-4AD5-8F68-14C96BCE6055}" type="slidenum">
              <a:rPr lang="de-DE" altLang="de-DE" sz="1300" smtClean="0"/>
              <a:pPr eaLnBrk="1" hangingPunct="1">
                <a:spcBef>
                  <a:spcPct val="0"/>
                </a:spcBef>
              </a:pPr>
              <a:t>193</a:t>
            </a:fld>
            <a:endParaRPr lang="de-DE" altLang="de-DE" sz="1300" dirty="0" smtClean="0"/>
          </a:p>
        </p:txBody>
      </p:sp>
      <p:sp>
        <p:nvSpPr>
          <p:cNvPr id="296963"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6964"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19536377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90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B95884D-9E20-4157-934F-F14C53ED076A}" type="slidenum">
              <a:rPr lang="de-DE" altLang="de-DE" sz="1300" smtClean="0"/>
              <a:pPr eaLnBrk="1" hangingPunct="1">
                <a:spcBef>
                  <a:spcPct val="0"/>
                </a:spcBef>
              </a:pPr>
              <a:t>197</a:t>
            </a:fld>
            <a:endParaRPr lang="de-DE" altLang="de-DE" sz="1300" dirty="0" smtClean="0"/>
          </a:p>
        </p:txBody>
      </p:sp>
      <p:sp>
        <p:nvSpPr>
          <p:cNvPr id="29901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90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10183591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00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AFB0BBA-D61E-4B35-8B37-5510F938A9DA}" type="slidenum">
              <a:rPr lang="de-DE" altLang="de-DE" sz="1300" smtClean="0"/>
              <a:pPr eaLnBrk="1" hangingPunct="1">
                <a:spcBef>
                  <a:spcPct val="0"/>
                </a:spcBef>
              </a:pPr>
              <a:t>198</a:t>
            </a:fld>
            <a:endParaRPr lang="de-DE" altLang="de-DE" sz="1300" dirty="0" smtClean="0"/>
          </a:p>
        </p:txBody>
      </p:sp>
      <p:sp>
        <p:nvSpPr>
          <p:cNvPr id="3000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00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11806525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105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BBA0EDA-9B31-44DA-81AE-8B09E84A4DEB}" type="slidenum">
              <a:rPr lang="de-DE" altLang="de-DE" sz="1300" smtClean="0"/>
              <a:pPr eaLnBrk="1" hangingPunct="1">
                <a:spcBef>
                  <a:spcPct val="0"/>
                </a:spcBef>
              </a:pPr>
              <a:t>199</a:t>
            </a:fld>
            <a:endParaRPr lang="de-DE" altLang="de-DE" sz="1300" dirty="0" smtClean="0"/>
          </a:p>
        </p:txBody>
      </p:sp>
      <p:sp>
        <p:nvSpPr>
          <p:cNvPr id="30105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106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26928590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20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01BBF10-490D-46D5-A287-33C770D82A09}" type="slidenum">
              <a:rPr lang="de-DE" altLang="de-DE" sz="1300" smtClean="0"/>
              <a:pPr eaLnBrk="1" hangingPunct="1">
                <a:spcBef>
                  <a:spcPct val="0"/>
                </a:spcBef>
              </a:pPr>
              <a:t>200</a:t>
            </a:fld>
            <a:endParaRPr lang="de-DE" altLang="de-DE" sz="1300" dirty="0" smtClean="0"/>
          </a:p>
        </p:txBody>
      </p:sp>
      <p:sp>
        <p:nvSpPr>
          <p:cNvPr id="3020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20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12639529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310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7AF7730-9C78-48C7-84A2-44743813C0B4}" type="slidenum">
              <a:rPr lang="de-DE" altLang="de-DE" sz="1300" smtClean="0"/>
              <a:pPr eaLnBrk="1" hangingPunct="1">
                <a:spcBef>
                  <a:spcPct val="0"/>
                </a:spcBef>
              </a:pPr>
              <a:t>202</a:t>
            </a:fld>
            <a:endParaRPr lang="de-DE" altLang="de-DE" sz="1300" dirty="0" smtClean="0"/>
          </a:p>
        </p:txBody>
      </p:sp>
      <p:sp>
        <p:nvSpPr>
          <p:cNvPr id="30310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310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00741172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413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A7E6385D-CC4E-4323-9C6F-E193C69B3C21}" type="slidenum">
              <a:rPr lang="de-DE" altLang="de-DE" sz="1300" smtClean="0"/>
              <a:pPr eaLnBrk="1" hangingPunct="1">
                <a:spcBef>
                  <a:spcPct val="0"/>
                </a:spcBef>
              </a:pPr>
              <a:t>203</a:t>
            </a:fld>
            <a:endParaRPr lang="de-DE" altLang="de-DE" sz="1300" dirty="0" smtClean="0"/>
          </a:p>
        </p:txBody>
      </p:sp>
      <p:sp>
        <p:nvSpPr>
          <p:cNvPr id="30413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413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61587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solidFill>
            <a:schemeClr val="accent1"/>
          </a:solidFill>
        </p:spPr>
        <p:txBody>
          <a:bodyPr/>
          <a:lstStyle/>
          <a:p>
            <a:r>
              <a:rPr lang="de-DE" dirty="0" smtClean="0"/>
              <a:t>Titelmasterformat durch Klicken bearbeiten</a:t>
            </a:r>
            <a:endParaRPr lang="de-DE" dirty="0"/>
          </a:p>
        </p:txBody>
      </p:sp>
      <p:sp>
        <p:nvSpPr>
          <p:cNvPr id="3" name="Inhaltsplatzhalter 2"/>
          <p:cNvSpPr>
            <a:spLocks noGrp="1"/>
          </p:cNvSpPr>
          <p:nvPr>
            <p:ph idx="1"/>
          </p:nvPr>
        </p:nvSpPr>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Rectangle 3"/>
          <p:cNvSpPr>
            <a:spLocks noGrp="1" noChangeArrowheads="1"/>
          </p:cNvSpPr>
          <p:nvPr>
            <p:ph type="ftr" idx="10"/>
          </p:nvPr>
        </p:nvSpPr>
        <p:spPr>
          <a:xfrm>
            <a:off x="2555875" y="6237288"/>
            <a:ext cx="4105275" cy="823912"/>
          </a:xfrm>
        </p:spPr>
        <p:txBody>
          <a:bodyPr/>
          <a:lstStyle>
            <a:lvl1pPr>
              <a:defRPr dirty="0" smtClean="0"/>
            </a:lvl1pPr>
          </a:lstStyle>
          <a:p>
            <a:pPr>
              <a:defRPr/>
            </a:pPr>
            <a:r>
              <a:rPr lang="de-DE" dirty="0" smtClean="0"/>
              <a:t>Ada-Basiskurs © 2024 Grein</a:t>
            </a:r>
            <a:endParaRPr lang="de-DE" dirty="0"/>
          </a:p>
        </p:txBody>
      </p:sp>
      <p:sp>
        <p:nvSpPr>
          <p:cNvPr id="5" name="Rectangle 4"/>
          <p:cNvSpPr>
            <a:spLocks noGrp="1" noChangeArrowheads="1"/>
          </p:cNvSpPr>
          <p:nvPr>
            <p:ph type="sldNum" idx="11"/>
          </p:nvPr>
        </p:nvSpPr>
        <p:spPr>
          <a:xfrm>
            <a:off x="7451725" y="6248400"/>
            <a:ext cx="973138" cy="458788"/>
          </a:xfrm>
        </p:spPr>
        <p:txBody>
          <a:bodyPr/>
          <a:lstStyle>
            <a:lvl1pPr>
              <a:defRPr/>
            </a:lvl1pPr>
          </a:lstStyle>
          <a:p>
            <a:pPr>
              <a:defRPr/>
            </a:pPr>
            <a:fld id="{BD1DEB15-19F0-4B46-ACC4-5C2E329B4A2D}" type="slidenum">
              <a:rPr lang="de-DE"/>
              <a:pPr>
                <a:defRPr/>
              </a:pPr>
              <a:t>‹Nr.›</a:t>
            </a:fld>
            <a:endParaRPr lang="de-DE" dirty="0"/>
          </a:p>
        </p:txBody>
      </p:sp>
    </p:spTree>
    <p:extLst>
      <p:ext uri="{BB962C8B-B14F-4D97-AF65-F5344CB8AC3E}">
        <p14:creationId xmlns:p14="http://schemas.microsoft.com/office/powerpoint/2010/main" val="171860782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3"/>
          <p:cNvSpPr>
            <a:spLocks noGrp="1" noChangeArrowheads="1"/>
          </p:cNvSpPr>
          <p:nvPr>
            <p:ph type="ftr" idx="10"/>
          </p:nvPr>
        </p:nvSpPr>
        <p:spPr>
          <a:ln/>
        </p:spPr>
        <p:txBody>
          <a:bodyPr/>
          <a:lstStyle>
            <a:lvl1pPr>
              <a:defRPr/>
            </a:lvl1pPr>
          </a:lstStyle>
          <a:p>
            <a:pPr>
              <a:defRPr/>
            </a:pPr>
            <a:r>
              <a:rPr lang="de-DE" dirty="0" smtClean="0"/>
              <a:t>Ada-Basiskurs © 2024 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A60483AF-ED8D-448A-851A-4E05774185E2}" type="slidenum">
              <a:rPr lang="de-DE"/>
              <a:pPr>
                <a:defRPr/>
              </a:pPr>
              <a:t>‹Nr.›</a:t>
            </a:fld>
            <a:endParaRPr lang="de-DE" dirty="0"/>
          </a:p>
        </p:txBody>
      </p:sp>
    </p:spTree>
    <p:extLst>
      <p:ext uri="{BB962C8B-B14F-4D97-AF65-F5344CB8AC3E}">
        <p14:creationId xmlns:p14="http://schemas.microsoft.com/office/powerpoint/2010/main" val="1119548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491288" y="463550"/>
            <a:ext cx="1933575" cy="5751513"/>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685800" y="463550"/>
            <a:ext cx="5653088" cy="5751513"/>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3"/>
          <p:cNvSpPr>
            <a:spLocks noGrp="1" noChangeArrowheads="1"/>
          </p:cNvSpPr>
          <p:nvPr>
            <p:ph type="ftr" idx="10"/>
          </p:nvPr>
        </p:nvSpPr>
        <p:spPr>
          <a:ln/>
        </p:spPr>
        <p:txBody>
          <a:bodyPr/>
          <a:lstStyle>
            <a:lvl1pPr>
              <a:defRPr/>
            </a:lvl1pPr>
          </a:lstStyle>
          <a:p>
            <a:pPr>
              <a:defRPr/>
            </a:pPr>
            <a:r>
              <a:rPr lang="de-DE" dirty="0" smtClean="0"/>
              <a:t>Ada-Basiskurs © 2024 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79D77900-A48D-4250-921C-0BEDEDF1F117}" type="slidenum">
              <a:rPr lang="de-DE"/>
              <a:pPr>
                <a:defRPr/>
              </a:pPr>
              <a:t>‹Nr.›</a:t>
            </a:fld>
            <a:endParaRPr lang="de-DE" dirty="0"/>
          </a:p>
        </p:txBody>
      </p:sp>
    </p:spTree>
    <p:extLst>
      <p:ext uri="{BB962C8B-B14F-4D97-AF65-F5344CB8AC3E}">
        <p14:creationId xmlns:p14="http://schemas.microsoft.com/office/powerpoint/2010/main" val="2787986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433513"/>
          </a:xfrm>
          <a:solidFill>
            <a:schemeClr val="accent1"/>
          </a:solidFill>
        </p:spPr>
        <p:txBody>
          <a:bodyPr/>
          <a:lstStyle/>
          <a:p>
            <a:r>
              <a:rPr lang="de-DE" dirty="0" smtClean="0"/>
              <a:t>Titelmasterformat durch Klicken bearbeiten</a:t>
            </a:r>
            <a:endParaRPr lang="de-DE" dirty="0"/>
          </a:p>
        </p:txBody>
      </p:sp>
      <p:sp>
        <p:nvSpPr>
          <p:cNvPr id="3" name="Rectangle 3"/>
          <p:cNvSpPr>
            <a:spLocks noGrp="1" noChangeArrowheads="1"/>
          </p:cNvSpPr>
          <p:nvPr>
            <p:ph type="ftr" idx="10"/>
          </p:nvPr>
        </p:nvSpPr>
        <p:spPr>
          <a:xfrm>
            <a:off x="2195513" y="6248400"/>
            <a:ext cx="4176712" cy="823913"/>
          </a:xfrm>
        </p:spPr>
        <p:txBody>
          <a:bodyPr/>
          <a:lstStyle>
            <a:lvl1pPr>
              <a:defRPr smtClean="0"/>
            </a:lvl1pPr>
          </a:lstStyle>
          <a:p>
            <a:pPr>
              <a:defRPr/>
            </a:pPr>
            <a:r>
              <a:rPr lang="de-DE" dirty="0" smtClean="0"/>
              <a:t>Ada-Basiskurs © 2024 Grein</a:t>
            </a:r>
            <a:endParaRPr lang="de-DE" dirty="0"/>
          </a:p>
        </p:txBody>
      </p:sp>
      <p:sp>
        <p:nvSpPr>
          <p:cNvPr id="4" name="Rectangle 4"/>
          <p:cNvSpPr>
            <a:spLocks noGrp="1" noChangeArrowheads="1"/>
          </p:cNvSpPr>
          <p:nvPr>
            <p:ph type="sldNum" idx="11"/>
          </p:nvPr>
        </p:nvSpPr>
        <p:spPr>
          <a:xfrm>
            <a:off x="7524750" y="6248400"/>
            <a:ext cx="900113" cy="458788"/>
          </a:xfrm>
        </p:spPr>
        <p:txBody>
          <a:bodyPr/>
          <a:lstStyle>
            <a:lvl1pPr>
              <a:defRPr/>
            </a:lvl1pPr>
          </a:lstStyle>
          <a:p>
            <a:pPr>
              <a:defRPr/>
            </a:pPr>
            <a:fld id="{9DF953BB-2499-4FA9-8882-B6B5F02EA927}" type="slidenum">
              <a:rPr lang="de-DE"/>
              <a:pPr>
                <a:defRPr/>
              </a:pPr>
              <a:t>‹Nr.›</a:t>
            </a:fld>
            <a:endParaRPr lang="de-DE" dirty="0"/>
          </a:p>
        </p:txBody>
      </p:sp>
    </p:spTree>
    <p:extLst>
      <p:ext uri="{BB962C8B-B14F-4D97-AF65-F5344CB8AC3E}">
        <p14:creationId xmlns:p14="http://schemas.microsoft.com/office/powerpoint/2010/main" val="1596456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marL="0" indent="0">
              <a:defRPr/>
            </a:lvl1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1" name="Fußzeilenplatzhalter 10"/>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12" name="Foliennummernplatzhalter 11"/>
          <p:cNvSpPr>
            <a:spLocks noGrp="1"/>
          </p:cNvSpPr>
          <p:nvPr>
            <p:ph type="sldNum" idx="12"/>
          </p:nvPr>
        </p:nvSpPr>
        <p:spPr/>
        <p:txBody>
          <a:bodyPr/>
          <a:lstStyle/>
          <a:p>
            <a:pPr>
              <a:defRPr/>
            </a:pPr>
            <a:fld id="{07EE7876-F019-44D9-97C0-2BB067FB97CE}" type="slidenum">
              <a:rPr lang="de-DE" smtClean="0"/>
              <a:pPr>
                <a:defRPr/>
              </a:pPr>
              <a:t>‹Nr.›</a:t>
            </a:fld>
            <a:endParaRPr lang="de-DE" dirty="0"/>
          </a:p>
        </p:txBody>
      </p:sp>
      <p:sp>
        <p:nvSpPr>
          <p:cNvPr id="4" name="Titel 3"/>
          <p:cNvSpPr>
            <a:spLocks noGrp="1"/>
          </p:cNvSpPr>
          <p:nvPr>
            <p:ph type="title"/>
          </p:nvPr>
        </p:nvSpPr>
        <p:spPr/>
        <p:txBody>
          <a:bodyPr/>
          <a:lstStyle/>
          <a:p>
            <a:r>
              <a:rPr lang="de-DE" smtClean="0"/>
              <a:t>Titelmasterformat durch Klicken bearbeiten</a:t>
            </a:r>
            <a:endParaRPr lang="de-DE"/>
          </a:p>
        </p:txBody>
      </p:sp>
    </p:spTree>
    <p:extLst>
      <p:ext uri="{BB962C8B-B14F-4D97-AF65-F5344CB8AC3E}">
        <p14:creationId xmlns:p14="http://schemas.microsoft.com/office/powerpoint/2010/main" val="402221178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685800" y="1981200"/>
            <a:ext cx="3808413"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6613" y="1981200"/>
            <a:ext cx="3808412"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7" name="Rectangle 5"/>
          <p:cNvSpPr>
            <a:spLocks noGrp="1" noChangeArrowheads="1"/>
          </p:cNvSpPr>
          <p:nvPr>
            <p:ph type="sldNum" idx="12"/>
          </p:nvPr>
        </p:nvSpPr>
        <p:spPr>
          <a:ln/>
        </p:spPr>
        <p:txBody>
          <a:bodyPr/>
          <a:lstStyle>
            <a:lvl1pPr>
              <a:defRPr/>
            </a:lvl1pPr>
          </a:lstStyle>
          <a:p>
            <a:pPr>
              <a:defRPr/>
            </a:pPr>
            <a:fld id="{D43FA8A2-15F4-4F0A-B747-44819F613A03}" type="slidenum">
              <a:rPr lang="de-DE"/>
              <a:pPr>
                <a:defRPr/>
              </a:pPr>
              <a:t>‹Nr.›</a:t>
            </a:fld>
            <a:endParaRPr lang="de-DE" dirty="0"/>
          </a:p>
        </p:txBody>
      </p:sp>
    </p:spTree>
    <p:extLst>
      <p:ext uri="{BB962C8B-B14F-4D97-AF65-F5344CB8AC3E}">
        <p14:creationId xmlns:p14="http://schemas.microsoft.com/office/powerpoint/2010/main" val="36209461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8"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9" name="Rectangle 5"/>
          <p:cNvSpPr>
            <a:spLocks noGrp="1" noChangeArrowheads="1"/>
          </p:cNvSpPr>
          <p:nvPr>
            <p:ph type="sldNum" idx="12"/>
          </p:nvPr>
        </p:nvSpPr>
        <p:spPr>
          <a:ln/>
        </p:spPr>
        <p:txBody>
          <a:bodyPr/>
          <a:lstStyle>
            <a:lvl1pPr>
              <a:defRPr/>
            </a:lvl1pPr>
          </a:lstStyle>
          <a:p>
            <a:pPr>
              <a:defRPr/>
            </a:pPr>
            <a:fld id="{F8C36801-236E-4F2F-A993-BE44A3F9705A}" type="slidenum">
              <a:rPr lang="de-DE"/>
              <a:pPr>
                <a:defRPr/>
              </a:pPr>
              <a:t>‹Nr.›</a:t>
            </a:fld>
            <a:endParaRPr lang="de-DE" dirty="0"/>
          </a:p>
        </p:txBody>
      </p:sp>
    </p:spTree>
    <p:extLst>
      <p:ext uri="{BB962C8B-B14F-4D97-AF65-F5344CB8AC3E}">
        <p14:creationId xmlns:p14="http://schemas.microsoft.com/office/powerpoint/2010/main" val="17385887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4"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5" name="Rectangle 5"/>
          <p:cNvSpPr>
            <a:spLocks noGrp="1" noChangeArrowheads="1"/>
          </p:cNvSpPr>
          <p:nvPr>
            <p:ph type="sldNum" idx="12"/>
          </p:nvPr>
        </p:nvSpPr>
        <p:spPr>
          <a:ln/>
        </p:spPr>
        <p:txBody>
          <a:bodyPr/>
          <a:lstStyle>
            <a:lvl1pPr>
              <a:defRPr/>
            </a:lvl1pPr>
          </a:lstStyle>
          <a:p>
            <a:pPr>
              <a:defRPr/>
            </a:pPr>
            <a:fld id="{FFF91636-28B9-4510-8159-28DC29345A3A}" type="slidenum">
              <a:rPr lang="de-DE"/>
              <a:pPr>
                <a:defRPr/>
              </a:pPr>
              <a:t>‹Nr.›</a:t>
            </a:fld>
            <a:endParaRPr lang="de-DE" dirty="0"/>
          </a:p>
        </p:txBody>
      </p:sp>
    </p:spTree>
    <p:extLst>
      <p:ext uri="{BB962C8B-B14F-4D97-AF65-F5344CB8AC3E}">
        <p14:creationId xmlns:p14="http://schemas.microsoft.com/office/powerpoint/2010/main" val="25549100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3"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4" name="Rectangle 5"/>
          <p:cNvSpPr>
            <a:spLocks noGrp="1" noChangeArrowheads="1"/>
          </p:cNvSpPr>
          <p:nvPr>
            <p:ph type="sldNum" idx="12"/>
          </p:nvPr>
        </p:nvSpPr>
        <p:spPr>
          <a:ln/>
        </p:spPr>
        <p:txBody>
          <a:bodyPr/>
          <a:lstStyle>
            <a:lvl1pPr>
              <a:defRPr/>
            </a:lvl1pPr>
          </a:lstStyle>
          <a:p>
            <a:pPr>
              <a:defRPr/>
            </a:pPr>
            <a:fld id="{9B16DCD6-95C7-4B6C-9314-E39D4EE23FDA}" type="slidenum">
              <a:rPr lang="de-DE"/>
              <a:pPr>
                <a:defRPr/>
              </a:pPr>
              <a:t>‹Nr.›</a:t>
            </a:fld>
            <a:endParaRPr lang="de-DE" dirty="0"/>
          </a:p>
        </p:txBody>
      </p:sp>
    </p:spTree>
    <p:extLst>
      <p:ext uri="{BB962C8B-B14F-4D97-AF65-F5344CB8AC3E}">
        <p14:creationId xmlns:p14="http://schemas.microsoft.com/office/powerpoint/2010/main" val="6544820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69225" cy="1433513"/>
          </a:xfrm>
        </p:spPr>
        <p:txBody>
          <a:bodyPr/>
          <a:lstStyle/>
          <a:p>
            <a:r>
              <a:rPr lang="de-DE" smtClean="0"/>
              <a:t>Titelmasterformat durch Klicken bearbeiten</a:t>
            </a:r>
            <a:endParaRPr lang="de-DE"/>
          </a:p>
        </p:txBody>
      </p:sp>
      <p:sp>
        <p:nvSpPr>
          <p:cNvPr id="4"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5" name="Rectangle 5"/>
          <p:cNvSpPr>
            <a:spLocks noGrp="1" noChangeArrowheads="1"/>
          </p:cNvSpPr>
          <p:nvPr>
            <p:ph type="sldNum" idx="12"/>
          </p:nvPr>
        </p:nvSpPr>
        <p:spPr>
          <a:ln/>
        </p:spPr>
        <p:txBody>
          <a:bodyPr/>
          <a:lstStyle>
            <a:lvl1pPr>
              <a:defRPr/>
            </a:lvl1pPr>
          </a:lstStyle>
          <a:p>
            <a:pPr>
              <a:defRPr/>
            </a:pPr>
            <a:fld id="{EC663720-7D67-49D9-AFB6-73B10936D8D2}" type="slidenum">
              <a:rPr lang="de-DE"/>
              <a:pPr>
                <a:defRPr/>
              </a:pPr>
              <a:t>‹Nr.›</a:t>
            </a:fld>
            <a:endParaRPr lang="de-DE" dirty="0"/>
          </a:p>
        </p:txBody>
      </p:sp>
    </p:spTree>
    <p:extLst>
      <p:ext uri="{BB962C8B-B14F-4D97-AF65-F5344CB8AC3E}">
        <p14:creationId xmlns:p14="http://schemas.microsoft.com/office/powerpoint/2010/main" val="384910678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marL="0" indent="0">
              <a:defRPr/>
            </a:lvl1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1" name="Fußzeilenplatzhalter 10"/>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12" name="Foliennummernplatzhalter 11"/>
          <p:cNvSpPr>
            <a:spLocks noGrp="1"/>
          </p:cNvSpPr>
          <p:nvPr>
            <p:ph type="sldNum" idx="12"/>
          </p:nvPr>
        </p:nvSpPr>
        <p:spPr/>
        <p:txBody>
          <a:bodyPr/>
          <a:lstStyle/>
          <a:p>
            <a:pPr>
              <a:defRPr/>
            </a:pPr>
            <a:fld id="{07EE7876-F019-44D9-97C0-2BB067FB97CE}" type="slidenum">
              <a:rPr lang="de-DE" smtClean="0"/>
              <a:pPr>
                <a:defRPr/>
              </a:pPr>
              <a:t>‹Nr.›</a:t>
            </a:fld>
            <a:endParaRPr lang="de-DE" dirty="0"/>
          </a:p>
        </p:txBody>
      </p:sp>
      <p:sp>
        <p:nvSpPr>
          <p:cNvPr id="4" name="Titel 3"/>
          <p:cNvSpPr>
            <a:spLocks noGrp="1"/>
          </p:cNvSpPr>
          <p:nvPr>
            <p:ph type="title"/>
          </p:nvPr>
        </p:nvSpPr>
        <p:spPr/>
        <p:txBody>
          <a:bodyPr/>
          <a:lstStyle/>
          <a:p>
            <a:r>
              <a:rPr lang="de-DE" smtClean="0"/>
              <a:t>Titelmasterformat durch Klicken bearbeiten</a:t>
            </a:r>
            <a:endParaRPr lang="de-DE"/>
          </a:p>
        </p:txBody>
      </p:sp>
    </p:spTree>
    <p:extLst>
      <p:ext uri="{BB962C8B-B14F-4D97-AF65-F5344CB8AC3E}">
        <p14:creationId xmlns:p14="http://schemas.microsoft.com/office/powerpoint/2010/main" val="179660049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3"/>
          <p:cNvSpPr>
            <a:spLocks noGrp="1" noChangeArrowheads="1"/>
          </p:cNvSpPr>
          <p:nvPr>
            <p:ph type="ftr" idx="10"/>
          </p:nvPr>
        </p:nvSpPr>
        <p:spPr>
          <a:ln/>
        </p:spPr>
        <p:txBody>
          <a:bodyPr/>
          <a:lstStyle>
            <a:lvl1pPr>
              <a:defRPr/>
            </a:lvl1pPr>
          </a:lstStyle>
          <a:p>
            <a:pPr>
              <a:defRPr/>
            </a:pPr>
            <a:r>
              <a:rPr lang="de-DE" dirty="0" smtClean="0"/>
              <a:t>Ada-Basiskurs © 2024 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6A7BC4DC-A12A-4763-B677-CCF5762EE09E}" type="slidenum">
              <a:rPr lang="de-DE"/>
              <a:pPr>
                <a:defRPr/>
              </a:pPr>
              <a:t>‹Nr.›</a:t>
            </a:fld>
            <a:endParaRPr lang="de-DE" dirty="0"/>
          </a:p>
        </p:txBody>
      </p:sp>
    </p:spTree>
    <p:extLst>
      <p:ext uri="{BB962C8B-B14F-4D97-AF65-F5344CB8AC3E}">
        <p14:creationId xmlns:p14="http://schemas.microsoft.com/office/powerpoint/2010/main" val="25933152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685800" y="1981200"/>
            <a:ext cx="3808413"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6613" y="1981200"/>
            <a:ext cx="3808412"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7" name="Rectangle 5"/>
          <p:cNvSpPr>
            <a:spLocks noGrp="1" noChangeArrowheads="1"/>
          </p:cNvSpPr>
          <p:nvPr>
            <p:ph type="sldNum" idx="12"/>
          </p:nvPr>
        </p:nvSpPr>
        <p:spPr>
          <a:ln/>
        </p:spPr>
        <p:txBody>
          <a:bodyPr/>
          <a:lstStyle>
            <a:lvl1pPr>
              <a:defRPr/>
            </a:lvl1pPr>
          </a:lstStyle>
          <a:p>
            <a:pPr>
              <a:defRPr/>
            </a:pPr>
            <a:fld id="{D43FA8A2-15F4-4F0A-B747-44819F613A03}" type="slidenum">
              <a:rPr lang="de-DE"/>
              <a:pPr>
                <a:defRPr/>
              </a:pPr>
              <a:t>‹Nr.›</a:t>
            </a:fld>
            <a:endParaRPr lang="de-DE" dirty="0"/>
          </a:p>
        </p:txBody>
      </p:sp>
    </p:spTree>
    <p:extLst>
      <p:ext uri="{BB962C8B-B14F-4D97-AF65-F5344CB8AC3E}">
        <p14:creationId xmlns:p14="http://schemas.microsoft.com/office/powerpoint/2010/main" val="25323508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8"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9" name="Rectangle 5"/>
          <p:cNvSpPr>
            <a:spLocks noGrp="1" noChangeArrowheads="1"/>
          </p:cNvSpPr>
          <p:nvPr>
            <p:ph type="sldNum" idx="12"/>
          </p:nvPr>
        </p:nvSpPr>
        <p:spPr>
          <a:ln/>
        </p:spPr>
        <p:txBody>
          <a:bodyPr/>
          <a:lstStyle>
            <a:lvl1pPr>
              <a:defRPr/>
            </a:lvl1pPr>
          </a:lstStyle>
          <a:p>
            <a:pPr>
              <a:defRPr/>
            </a:pPr>
            <a:fld id="{F8C36801-236E-4F2F-A993-BE44A3F9705A}" type="slidenum">
              <a:rPr lang="de-DE"/>
              <a:pPr>
                <a:defRPr/>
              </a:pPr>
              <a:t>‹Nr.›</a:t>
            </a:fld>
            <a:endParaRPr lang="de-DE" dirty="0"/>
          </a:p>
        </p:txBody>
      </p:sp>
    </p:spTree>
    <p:extLst>
      <p:ext uri="{BB962C8B-B14F-4D97-AF65-F5344CB8AC3E}">
        <p14:creationId xmlns:p14="http://schemas.microsoft.com/office/powerpoint/2010/main" val="23530353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4"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5" name="Rectangle 5"/>
          <p:cNvSpPr>
            <a:spLocks noGrp="1" noChangeArrowheads="1"/>
          </p:cNvSpPr>
          <p:nvPr>
            <p:ph type="sldNum" idx="12"/>
          </p:nvPr>
        </p:nvSpPr>
        <p:spPr>
          <a:ln/>
        </p:spPr>
        <p:txBody>
          <a:bodyPr/>
          <a:lstStyle>
            <a:lvl1pPr>
              <a:defRPr/>
            </a:lvl1pPr>
          </a:lstStyle>
          <a:p>
            <a:pPr>
              <a:defRPr/>
            </a:pPr>
            <a:fld id="{FFF91636-28B9-4510-8159-28DC29345A3A}" type="slidenum">
              <a:rPr lang="de-DE"/>
              <a:pPr>
                <a:defRPr/>
              </a:pPr>
              <a:t>‹Nr.›</a:t>
            </a:fld>
            <a:endParaRPr lang="de-DE" dirty="0"/>
          </a:p>
        </p:txBody>
      </p:sp>
    </p:spTree>
    <p:extLst>
      <p:ext uri="{BB962C8B-B14F-4D97-AF65-F5344CB8AC3E}">
        <p14:creationId xmlns:p14="http://schemas.microsoft.com/office/powerpoint/2010/main" val="22285764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3"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4" name="Rectangle 5"/>
          <p:cNvSpPr>
            <a:spLocks noGrp="1" noChangeArrowheads="1"/>
          </p:cNvSpPr>
          <p:nvPr>
            <p:ph type="sldNum" idx="12"/>
          </p:nvPr>
        </p:nvSpPr>
        <p:spPr>
          <a:ln/>
        </p:spPr>
        <p:txBody>
          <a:bodyPr/>
          <a:lstStyle>
            <a:lvl1pPr>
              <a:defRPr/>
            </a:lvl1pPr>
          </a:lstStyle>
          <a:p>
            <a:pPr>
              <a:defRPr/>
            </a:pPr>
            <a:fld id="{9B16DCD6-95C7-4B6C-9314-E39D4EE23FDA}" type="slidenum">
              <a:rPr lang="de-DE"/>
              <a:pPr>
                <a:defRPr/>
              </a:pPr>
              <a:t>‹Nr.›</a:t>
            </a:fld>
            <a:endParaRPr lang="de-DE" dirty="0"/>
          </a:p>
        </p:txBody>
      </p:sp>
    </p:spTree>
    <p:extLst>
      <p:ext uri="{BB962C8B-B14F-4D97-AF65-F5344CB8AC3E}">
        <p14:creationId xmlns:p14="http://schemas.microsoft.com/office/powerpoint/2010/main" val="22181066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69225" cy="1433513"/>
          </a:xfrm>
        </p:spPr>
        <p:txBody>
          <a:bodyPr/>
          <a:lstStyle/>
          <a:p>
            <a:r>
              <a:rPr lang="de-DE" smtClean="0"/>
              <a:t>Titelmasterformat durch Klicken bearbeiten</a:t>
            </a:r>
            <a:endParaRPr lang="de-DE"/>
          </a:p>
        </p:txBody>
      </p:sp>
      <p:sp>
        <p:nvSpPr>
          <p:cNvPr id="4"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5" name="Rectangle 5"/>
          <p:cNvSpPr>
            <a:spLocks noGrp="1" noChangeArrowheads="1"/>
          </p:cNvSpPr>
          <p:nvPr>
            <p:ph type="sldNum" idx="12"/>
          </p:nvPr>
        </p:nvSpPr>
        <p:spPr>
          <a:ln/>
        </p:spPr>
        <p:txBody>
          <a:bodyPr/>
          <a:lstStyle>
            <a:lvl1pPr>
              <a:defRPr/>
            </a:lvl1pPr>
          </a:lstStyle>
          <a:p>
            <a:pPr>
              <a:defRPr/>
            </a:pPr>
            <a:fld id="{EC663720-7D67-49D9-AFB6-73B10936D8D2}" type="slidenum">
              <a:rPr lang="de-DE"/>
              <a:pPr>
                <a:defRPr/>
              </a:pPr>
              <a:t>‹Nr.›</a:t>
            </a:fld>
            <a:endParaRPr lang="de-DE" dirty="0"/>
          </a:p>
        </p:txBody>
      </p:sp>
    </p:spTree>
    <p:extLst>
      <p:ext uri="{BB962C8B-B14F-4D97-AF65-F5344CB8AC3E}">
        <p14:creationId xmlns:p14="http://schemas.microsoft.com/office/powerpoint/2010/main" val="417520136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marL="0" indent="0">
              <a:defRPr/>
            </a:lvl1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1" name="Fußzeilenplatzhalter 10"/>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12" name="Foliennummernplatzhalter 11"/>
          <p:cNvSpPr>
            <a:spLocks noGrp="1"/>
          </p:cNvSpPr>
          <p:nvPr>
            <p:ph type="sldNum" idx="12"/>
          </p:nvPr>
        </p:nvSpPr>
        <p:spPr/>
        <p:txBody>
          <a:bodyPr/>
          <a:lstStyle/>
          <a:p>
            <a:pPr>
              <a:defRPr/>
            </a:pPr>
            <a:fld id="{07EE7876-F019-44D9-97C0-2BB067FB97CE}" type="slidenum">
              <a:rPr lang="de-DE" smtClean="0"/>
              <a:pPr>
                <a:defRPr/>
              </a:pPr>
              <a:t>‹Nr.›</a:t>
            </a:fld>
            <a:endParaRPr lang="de-DE" dirty="0"/>
          </a:p>
        </p:txBody>
      </p:sp>
      <p:sp>
        <p:nvSpPr>
          <p:cNvPr id="4" name="Titel 3"/>
          <p:cNvSpPr>
            <a:spLocks noGrp="1"/>
          </p:cNvSpPr>
          <p:nvPr>
            <p:ph type="title"/>
          </p:nvPr>
        </p:nvSpPr>
        <p:spPr/>
        <p:txBody>
          <a:bodyPr/>
          <a:lstStyle/>
          <a:p>
            <a:r>
              <a:rPr lang="de-DE" smtClean="0"/>
              <a:t>Titelmasterformat durch Klicken bearbeiten</a:t>
            </a:r>
            <a:endParaRPr lang="de-DE"/>
          </a:p>
        </p:txBody>
      </p:sp>
    </p:spTree>
    <p:extLst>
      <p:ext uri="{BB962C8B-B14F-4D97-AF65-F5344CB8AC3E}">
        <p14:creationId xmlns:p14="http://schemas.microsoft.com/office/powerpoint/2010/main" val="41831272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685800" y="1981200"/>
            <a:ext cx="3808413"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6613" y="1981200"/>
            <a:ext cx="3808412"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7" name="Rectangle 5"/>
          <p:cNvSpPr>
            <a:spLocks noGrp="1" noChangeArrowheads="1"/>
          </p:cNvSpPr>
          <p:nvPr>
            <p:ph type="sldNum" idx="12"/>
          </p:nvPr>
        </p:nvSpPr>
        <p:spPr>
          <a:ln/>
        </p:spPr>
        <p:txBody>
          <a:bodyPr/>
          <a:lstStyle>
            <a:lvl1pPr>
              <a:defRPr/>
            </a:lvl1pPr>
          </a:lstStyle>
          <a:p>
            <a:pPr>
              <a:defRPr/>
            </a:pPr>
            <a:fld id="{D43FA8A2-15F4-4F0A-B747-44819F613A03}" type="slidenum">
              <a:rPr lang="de-DE"/>
              <a:pPr>
                <a:defRPr/>
              </a:pPr>
              <a:t>‹Nr.›</a:t>
            </a:fld>
            <a:endParaRPr lang="de-DE" dirty="0"/>
          </a:p>
        </p:txBody>
      </p:sp>
    </p:spTree>
    <p:extLst>
      <p:ext uri="{BB962C8B-B14F-4D97-AF65-F5344CB8AC3E}">
        <p14:creationId xmlns:p14="http://schemas.microsoft.com/office/powerpoint/2010/main" val="113671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8"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9" name="Rectangle 5"/>
          <p:cNvSpPr>
            <a:spLocks noGrp="1" noChangeArrowheads="1"/>
          </p:cNvSpPr>
          <p:nvPr>
            <p:ph type="sldNum" idx="12"/>
          </p:nvPr>
        </p:nvSpPr>
        <p:spPr>
          <a:ln/>
        </p:spPr>
        <p:txBody>
          <a:bodyPr/>
          <a:lstStyle>
            <a:lvl1pPr>
              <a:defRPr/>
            </a:lvl1pPr>
          </a:lstStyle>
          <a:p>
            <a:pPr>
              <a:defRPr/>
            </a:pPr>
            <a:fld id="{F8C36801-236E-4F2F-A993-BE44A3F9705A}" type="slidenum">
              <a:rPr lang="de-DE"/>
              <a:pPr>
                <a:defRPr/>
              </a:pPr>
              <a:t>‹Nr.›</a:t>
            </a:fld>
            <a:endParaRPr lang="de-DE" dirty="0"/>
          </a:p>
        </p:txBody>
      </p:sp>
    </p:spTree>
    <p:extLst>
      <p:ext uri="{BB962C8B-B14F-4D97-AF65-F5344CB8AC3E}">
        <p14:creationId xmlns:p14="http://schemas.microsoft.com/office/powerpoint/2010/main" val="36208460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4"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5" name="Rectangle 5"/>
          <p:cNvSpPr>
            <a:spLocks noGrp="1" noChangeArrowheads="1"/>
          </p:cNvSpPr>
          <p:nvPr>
            <p:ph type="sldNum" idx="12"/>
          </p:nvPr>
        </p:nvSpPr>
        <p:spPr>
          <a:ln/>
        </p:spPr>
        <p:txBody>
          <a:bodyPr/>
          <a:lstStyle>
            <a:lvl1pPr>
              <a:defRPr/>
            </a:lvl1pPr>
          </a:lstStyle>
          <a:p>
            <a:pPr>
              <a:defRPr/>
            </a:pPr>
            <a:fld id="{FFF91636-28B9-4510-8159-28DC29345A3A}" type="slidenum">
              <a:rPr lang="de-DE"/>
              <a:pPr>
                <a:defRPr/>
              </a:pPr>
              <a:t>‹Nr.›</a:t>
            </a:fld>
            <a:endParaRPr lang="de-DE" dirty="0"/>
          </a:p>
        </p:txBody>
      </p:sp>
    </p:spTree>
    <p:extLst>
      <p:ext uri="{BB962C8B-B14F-4D97-AF65-F5344CB8AC3E}">
        <p14:creationId xmlns:p14="http://schemas.microsoft.com/office/powerpoint/2010/main" val="14824674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3"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4" name="Rectangle 5"/>
          <p:cNvSpPr>
            <a:spLocks noGrp="1" noChangeArrowheads="1"/>
          </p:cNvSpPr>
          <p:nvPr>
            <p:ph type="sldNum" idx="12"/>
          </p:nvPr>
        </p:nvSpPr>
        <p:spPr>
          <a:ln/>
        </p:spPr>
        <p:txBody>
          <a:bodyPr/>
          <a:lstStyle>
            <a:lvl1pPr>
              <a:defRPr/>
            </a:lvl1pPr>
          </a:lstStyle>
          <a:p>
            <a:pPr>
              <a:defRPr/>
            </a:pPr>
            <a:fld id="{9B16DCD6-95C7-4B6C-9314-E39D4EE23FDA}" type="slidenum">
              <a:rPr lang="de-DE"/>
              <a:pPr>
                <a:defRPr/>
              </a:pPr>
              <a:t>‹Nr.›</a:t>
            </a:fld>
            <a:endParaRPr lang="de-DE" dirty="0"/>
          </a:p>
        </p:txBody>
      </p:sp>
    </p:spTree>
    <p:extLst>
      <p:ext uri="{BB962C8B-B14F-4D97-AF65-F5344CB8AC3E}">
        <p14:creationId xmlns:p14="http://schemas.microsoft.com/office/powerpoint/2010/main" val="2072741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3"/>
          <p:cNvSpPr>
            <a:spLocks noGrp="1" noChangeArrowheads="1"/>
          </p:cNvSpPr>
          <p:nvPr>
            <p:ph type="ftr" idx="10"/>
          </p:nvPr>
        </p:nvSpPr>
        <p:spPr>
          <a:ln/>
        </p:spPr>
        <p:txBody>
          <a:bodyPr/>
          <a:lstStyle>
            <a:lvl1pPr>
              <a:defRPr/>
            </a:lvl1pPr>
          </a:lstStyle>
          <a:p>
            <a:pPr>
              <a:defRPr/>
            </a:pPr>
            <a:r>
              <a:rPr lang="de-DE" dirty="0" smtClean="0"/>
              <a:t>Ada-Basiskurs © 2024 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5AF92AA6-14FD-4BB3-8743-645D53F097B7}" type="slidenum">
              <a:rPr lang="de-DE"/>
              <a:pPr>
                <a:defRPr/>
              </a:pPr>
              <a:t>‹Nr.›</a:t>
            </a:fld>
            <a:endParaRPr lang="de-DE" dirty="0"/>
          </a:p>
        </p:txBody>
      </p:sp>
    </p:spTree>
    <p:extLst>
      <p:ext uri="{BB962C8B-B14F-4D97-AF65-F5344CB8AC3E}">
        <p14:creationId xmlns:p14="http://schemas.microsoft.com/office/powerpoint/2010/main" val="28029194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69225" cy="1433513"/>
          </a:xfrm>
        </p:spPr>
        <p:txBody>
          <a:bodyPr/>
          <a:lstStyle/>
          <a:p>
            <a:r>
              <a:rPr lang="de-DE" smtClean="0"/>
              <a:t>Titelmasterformat durch Klicken bearbeiten</a:t>
            </a:r>
            <a:endParaRPr lang="de-DE"/>
          </a:p>
        </p:txBody>
      </p:sp>
      <p:sp>
        <p:nvSpPr>
          <p:cNvPr id="4" name="Rectangle 4"/>
          <p:cNvSpPr>
            <a:spLocks noGrp="1" noChangeArrowheads="1"/>
          </p:cNvSpPr>
          <p:nvPr>
            <p:ph type="ftr" idx="11"/>
          </p:nvPr>
        </p:nvSpPr>
        <p:spPr>
          <a:ln/>
        </p:spPr>
        <p:txBody>
          <a:bodyPr/>
          <a:lstStyle>
            <a:lvl1pPr>
              <a:defRPr/>
            </a:lvl1pPr>
          </a:lstStyle>
          <a:p>
            <a:pPr>
              <a:defRPr/>
            </a:pPr>
            <a:r>
              <a:rPr lang="de-DE" dirty="0" smtClean="0"/>
              <a:t>Ada-Basiskurs © 2024 Grein</a:t>
            </a:r>
            <a:endParaRPr lang="de-DE" dirty="0">
              <a:cs typeface="Times New Roman" pitchFamily="18" charset="0"/>
            </a:endParaRPr>
          </a:p>
        </p:txBody>
      </p:sp>
      <p:sp>
        <p:nvSpPr>
          <p:cNvPr id="5" name="Rectangle 5"/>
          <p:cNvSpPr>
            <a:spLocks noGrp="1" noChangeArrowheads="1"/>
          </p:cNvSpPr>
          <p:nvPr>
            <p:ph type="sldNum" idx="12"/>
          </p:nvPr>
        </p:nvSpPr>
        <p:spPr>
          <a:ln/>
        </p:spPr>
        <p:txBody>
          <a:bodyPr/>
          <a:lstStyle>
            <a:lvl1pPr>
              <a:defRPr/>
            </a:lvl1pPr>
          </a:lstStyle>
          <a:p>
            <a:pPr>
              <a:defRPr/>
            </a:pPr>
            <a:fld id="{EC663720-7D67-49D9-AFB6-73B10936D8D2}" type="slidenum">
              <a:rPr lang="de-DE"/>
              <a:pPr>
                <a:defRPr/>
              </a:pPr>
              <a:t>‹Nr.›</a:t>
            </a:fld>
            <a:endParaRPr lang="de-DE" dirty="0"/>
          </a:p>
        </p:txBody>
      </p:sp>
    </p:spTree>
    <p:extLst>
      <p:ext uri="{BB962C8B-B14F-4D97-AF65-F5344CB8AC3E}">
        <p14:creationId xmlns:p14="http://schemas.microsoft.com/office/powerpoint/2010/main" val="375315960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685800" y="1981200"/>
            <a:ext cx="3792538"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Inhaltsplatzhalter 3"/>
          <p:cNvSpPr>
            <a:spLocks noGrp="1"/>
          </p:cNvSpPr>
          <p:nvPr>
            <p:ph sz="half" idx="2"/>
          </p:nvPr>
        </p:nvSpPr>
        <p:spPr>
          <a:xfrm>
            <a:off x="4630738" y="1981200"/>
            <a:ext cx="3794125"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3"/>
          <p:cNvSpPr>
            <a:spLocks noGrp="1" noChangeArrowheads="1"/>
          </p:cNvSpPr>
          <p:nvPr>
            <p:ph type="ftr" idx="10"/>
          </p:nvPr>
        </p:nvSpPr>
        <p:spPr/>
        <p:txBody>
          <a:bodyPr/>
          <a:lstStyle>
            <a:lvl1pPr>
              <a:defRPr smtClean="0"/>
            </a:lvl1pPr>
          </a:lstStyle>
          <a:p>
            <a:pPr>
              <a:defRPr/>
            </a:pPr>
            <a:r>
              <a:rPr lang="de-DE" dirty="0" smtClean="0"/>
              <a:t>Ada-Basiskurs © 2024 Grein</a:t>
            </a:r>
            <a:endParaRPr lang="de-DE" dirty="0"/>
          </a:p>
        </p:txBody>
      </p:sp>
      <p:sp>
        <p:nvSpPr>
          <p:cNvPr id="6" name="Rectangle 4"/>
          <p:cNvSpPr>
            <a:spLocks noGrp="1" noChangeArrowheads="1"/>
          </p:cNvSpPr>
          <p:nvPr>
            <p:ph type="sldNum" idx="11"/>
          </p:nvPr>
        </p:nvSpPr>
        <p:spPr>
          <a:xfrm>
            <a:off x="7451725" y="6248400"/>
            <a:ext cx="973138" cy="458788"/>
          </a:xfrm>
        </p:spPr>
        <p:txBody>
          <a:bodyPr/>
          <a:lstStyle>
            <a:lvl1pPr>
              <a:defRPr/>
            </a:lvl1pPr>
          </a:lstStyle>
          <a:p>
            <a:pPr>
              <a:defRPr/>
            </a:pPr>
            <a:fld id="{26FE7B6B-6847-4D19-82C1-CACF0FD4DDA1}" type="slidenum">
              <a:rPr lang="de-DE"/>
              <a:pPr>
                <a:defRPr/>
              </a:pPr>
              <a:t>‹Nr.›</a:t>
            </a:fld>
            <a:endParaRPr lang="de-DE" dirty="0"/>
          </a:p>
        </p:txBody>
      </p:sp>
    </p:spTree>
    <p:extLst>
      <p:ext uri="{BB962C8B-B14F-4D97-AF65-F5344CB8AC3E}">
        <p14:creationId xmlns:p14="http://schemas.microsoft.com/office/powerpoint/2010/main" val="2251919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3"/>
          <p:cNvSpPr>
            <a:spLocks noGrp="1" noChangeArrowheads="1"/>
          </p:cNvSpPr>
          <p:nvPr>
            <p:ph type="ftr" idx="10"/>
          </p:nvPr>
        </p:nvSpPr>
        <p:spPr>
          <a:ln/>
        </p:spPr>
        <p:txBody>
          <a:bodyPr/>
          <a:lstStyle>
            <a:lvl1pPr>
              <a:defRPr/>
            </a:lvl1pPr>
          </a:lstStyle>
          <a:p>
            <a:pPr>
              <a:defRPr/>
            </a:pPr>
            <a:r>
              <a:rPr lang="de-DE" dirty="0" smtClean="0"/>
              <a:t>Ada-Basiskurs © 2024 Grein</a:t>
            </a:r>
            <a:endParaRPr lang="de-DE" dirty="0"/>
          </a:p>
        </p:txBody>
      </p:sp>
      <p:sp>
        <p:nvSpPr>
          <p:cNvPr id="8" name="Rectangle 4"/>
          <p:cNvSpPr>
            <a:spLocks noGrp="1" noChangeArrowheads="1"/>
          </p:cNvSpPr>
          <p:nvPr>
            <p:ph type="sldNum" idx="11"/>
          </p:nvPr>
        </p:nvSpPr>
        <p:spPr>
          <a:ln/>
        </p:spPr>
        <p:txBody>
          <a:bodyPr/>
          <a:lstStyle>
            <a:lvl1pPr>
              <a:defRPr/>
            </a:lvl1pPr>
          </a:lstStyle>
          <a:p>
            <a:pPr>
              <a:defRPr/>
            </a:pPr>
            <a:fld id="{6C9B2D2F-F139-4D4B-B06A-3B85EA8E5832}" type="slidenum">
              <a:rPr lang="de-DE"/>
              <a:pPr>
                <a:defRPr/>
              </a:pPr>
              <a:t>‹Nr.›</a:t>
            </a:fld>
            <a:endParaRPr lang="de-DE" dirty="0"/>
          </a:p>
        </p:txBody>
      </p:sp>
    </p:spTree>
    <p:extLst>
      <p:ext uri="{BB962C8B-B14F-4D97-AF65-F5344CB8AC3E}">
        <p14:creationId xmlns:p14="http://schemas.microsoft.com/office/powerpoint/2010/main" val="4060769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3"/>
          <p:cNvSpPr>
            <a:spLocks noGrp="1" noChangeArrowheads="1"/>
          </p:cNvSpPr>
          <p:nvPr>
            <p:ph type="ftr" idx="10"/>
          </p:nvPr>
        </p:nvSpPr>
        <p:spPr>
          <a:ln/>
        </p:spPr>
        <p:txBody>
          <a:bodyPr/>
          <a:lstStyle>
            <a:lvl1pPr>
              <a:defRPr/>
            </a:lvl1pPr>
          </a:lstStyle>
          <a:p>
            <a:pPr>
              <a:defRPr/>
            </a:pPr>
            <a:r>
              <a:rPr lang="de-DE" dirty="0" smtClean="0"/>
              <a:t>Ada-Basiskurs © 2024 Grein</a:t>
            </a:r>
            <a:endParaRPr lang="de-DE" dirty="0"/>
          </a:p>
        </p:txBody>
      </p:sp>
      <p:sp>
        <p:nvSpPr>
          <p:cNvPr id="4" name="Rectangle 4"/>
          <p:cNvSpPr>
            <a:spLocks noGrp="1" noChangeArrowheads="1"/>
          </p:cNvSpPr>
          <p:nvPr>
            <p:ph type="sldNum" idx="11"/>
          </p:nvPr>
        </p:nvSpPr>
        <p:spPr>
          <a:ln/>
        </p:spPr>
        <p:txBody>
          <a:bodyPr/>
          <a:lstStyle>
            <a:lvl1pPr>
              <a:defRPr/>
            </a:lvl1pPr>
          </a:lstStyle>
          <a:p>
            <a:pPr>
              <a:defRPr/>
            </a:pPr>
            <a:fld id="{DA1E1920-96A0-4C45-9D55-888EA03B2769}" type="slidenum">
              <a:rPr lang="de-DE"/>
              <a:pPr>
                <a:defRPr/>
              </a:pPr>
              <a:t>‹Nr.›</a:t>
            </a:fld>
            <a:endParaRPr lang="de-DE" dirty="0"/>
          </a:p>
        </p:txBody>
      </p:sp>
    </p:spTree>
    <p:extLst>
      <p:ext uri="{BB962C8B-B14F-4D97-AF65-F5344CB8AC3E}">
        <p14:creationId xmlns:p14="http://schemas.microsoft.com/office/powerpoint/2010/main" val="2909044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3"/>
          <p:cNvSpPr>
            <a:spLocks noGrp="1" noChangeArrowheads="1"/>
          </p:cNvSpPr>
          <p:nvPr>
            <p:ph type="ftr" idx="10"/>
          </p:nvPr>
        </p:nvSpPr>
        <p:spPr>
          <a:ln/>
        </p:spPr>
        <p:txBody>
          <a:bodyPr/>
          <a:lstStyle>
            <a:lvl1pPr>
              <a:defRPr/>
            </a:lvl1pPr>
          </a:lstStyle>
          <a:p>
            <a:pPr>
              <a:defRPr/>
            </a:pPr>
            <a:r>
              <a:rPr lang="de-DE" dirty="0" smtClean="0"/>
              <a:t>Ada-Basiskurs © 2024 Grein</a:t>
            </a:r>
            <a:endParaRPr lang="de-DE" dirty="0"/>
          </a:p>
        </p:txBody>
      </p:sp>
      <p:sp>
        <p:nvSpPr>
          <p:cNvPr id="3" name="Rectangle 4"/>
          <p:cNvSpPr>
            <a:spLocks noGrp="1" noChangeArrowheads="1"/>
          </p:cNvSpPr>
          <p:nvPr>
            <p:ph type="sldNum" idx="11"/>
          </p:nvPr>
        </p:nvSpPr>
        <p:spPr>
          <a:ln/>
        </p:spPr>
        <p:txBody>
          <a:bodyPr/>
          <a:lstStyle>
            <a:lvl1pPr>
              <a:defRPr/>
            </a:lvl1pPr>
          </a:lstStyle>
          <a:p>
            <a:pPr>
              <a:defRPr/>
            </a:pPr>
            <a:fld id="{84D954CA-63EA-4D97-ADBC-1D894F0EA83B}" type="slidenum">
              <a:rPr lang="de-DE"/>
              <a:pPr>
                <a:defRPr/>
              </a:pPr>
              <a:t>‹Nr.›</a:t>
            </a:fld>
            <a:endParaRPr lang="de-DE" dirty="0"/>
          </a:p>
        </p:txBody>
      </p:sp>
    </p:spTree>
    <p:extLst>
      <p:ext uri="{BB962C8B-B14F-4D97-AF65-F5344CB8AC3E}">
        <p14:creationId xmlns:p14="http://schemas.microsoft.com/office/powerpoint/2010/main" val="2759132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3"/>
          <p:cNvSpPr>
            <a:spLocks noGrp="1" noChangeArrowheads="1"/>
          </p:cNvSpPr>
          <p:nvPr>
            <p:ph type="ftr" idx="10"/>
          </p:nvPr>
        </p:nvSpPr>
        <p:spPr>
          <a:ln/>
        </p:spPr>
        <p:txBody>
          <a:bodyPr/>
          <a:lstStyle>
            <a:lvl1pPr>
              <a:defRPr/>
            </a:lvl1pPr>
          </a:lstStyle>
          <a:p>
            <a:pPr>
              <a:defRPr/>
            </a:pPr>
            <a:r>
              <a:rPr lang="de-DE" dirty="0" smtClean="0"/>
              <a:t>Ada-Basiskurs © 2024 Grein</a:t>
            </a:r>
            <a:endParaRPr lang="de-DE" dirty="0"/>
          </a:p>
        </p:txBody>
      </p:sp>
      <p:sp>
        <p:nvSpPr>
          <p:cNvPr id="6" name="Rectangle 4"/>
          <p:cNvSpPr>
            <a:spLocks noGrp="1" noChangeArrowheads="1"/>
          </p:cNvSpPr>
          <p:nvPr>
            <p:ph type="sldNum" idx="11"/>
          </p:nvPr>
        </p:nvSpPr>
        <p:spPr>
          <a:ln/>
        </p:spPr>
        <p:txBody>
          <a:bodyPr/>
          <a:lstStyle>
            <a:lvl1pPr>
              <a:defRPr/>
            </a:lvl1pPr>
          </a:lstStyle>
          <a:p>
            <a:pPr>
              <a:defRPr/>
            </a:pPr>
            <a:fld id="{9C77F37B-7E85-4B47-AAEB-2C18CE81A5FB}" type="slidenum">
              <a:rPr lang="de-DE"/>
              <a:pPr>
                <a:defRPr/>
              </a:pPr>
              <a:t>‹Nr.›</a:t>
            </a:fld>
            <a:endParaRPr lang="de-DE" dirty="0"/>
          </a:p>
        </p:txBody>
      </p:sp>
    </p:spTree>
    <p:extLst>
      <p:ext uri="{BB962C8B-B14F-4D97-AF65-F5344CB8AC3E}">
        <p14:creationId xmlns:p14="http://schemas.microsoft.com/office/powerpoint/2010/main" val="1793753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dirty="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3"/>
          <p:cNvSpPr>
            <a:spLocks noGrp="1" noChangeArrowheads="1"/>
          </p:cNvSpPr>
          <p:nvPr>
            <p:ph type="ftr" idx="10"/>
          </p:nvPr>
        </p:nvSpPr>
        <p:spPr>
          <a:ln/>
        </p:spPr>
        <p:txBody>
          <a:bodyPr/>
          <a:lstStyle>
            <a:lvl1pPr>
              <a:defRPr/>
            </a:lvl1pPr>
          </a:lstStyle>
          <a:p>
            <a:pPr>
              <a:defRPr/>
            </a:pPr>
            <a:r>
              <a:rPr lang="de-DE" dirty="0" smtClean="0"/>
              <a:t>Ada-Basiskurs © 2024 Grein</a:t>
            </a:r>
            <a:endParaRPr lang="de-DE" dirty="0"/>
          </a:p>
        </p:txBody>
      </p:sp>
      <p:sp>
        <p:nvSpPr>
          <p:cNvPr id="6" name="Rectangle 4"/>
          <p:cNvSpPr>
            <a:spLocks noGrp="1" noChangeArrowheads="1"/>
          </p:cNvSpPr>
          <p:nvPr>
            <p:ph type="sldNum" idx="11"/>
          </p:nvPr>
        </p:nvSpPr>
        <p:spPr>
          <a:ln/>
        </p:spPr>
        <p:txBody>
          <a:bodyPr/>
          <a:lstStyle>
            <a:lvl1pPr>
              <a:defRPr/>
            </a:lvl1pPr>
          </a:lstStyle>
          <a:p>
            <a:pPr>
              <a:defRPr/>
            </a:pPr>
            <a:fld id="{A75724E9-8E5B-4DD2-B85B-C0CD1A0B6AD1}" type="slidenum">
              <a:rPr lang="de-DE"/>
              <a:pPr>
                <a:defRPr/>
              </a:pPr>
              <a:t>‹Nr.›</a:t>
            </a:fld>
            <a:endParaRPr lang="de-DE" dirty="0"/>
          </a:p>
        </p:txBody>
      </p:sp>
    </p:spTree>
    <p:extLst>
      <p:ext uri="{BB962C8B-B14F-4D97-AF65-F5344CB8AC3E}">
        <p14:creationId xmlns:p14="http://schemas.microsoft.com/office/powerpoint/2010/main" val="2313455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463550"/>
            <a:ext cx="7739063" cy="1433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p>
            <a:pPr lvl="0"/>
            <a:r>
              <a:rPr lang="en-GB" altLang="de-DE" smtClean="0"/>
              <a:t>Klicken Sie, um das Format des Titeltextes zu bearbeiten</a:t>
            </a:r>
          </a:p>
        </p:txBody>
      </p:sp>
      <p:sp>
        <p:nvSpPr>
          <p:cNvPr id="1027" name="Rectangle 2"/>
          <p:cNvSpPr>
            <a:spLocks noGrp="1" noChangeArrowheads="1"/>
          </p:cNvSpPr>
          <p:nvPr>
            <p:ph type="body" idx="1"/>
          </p:nvPr>
        </p:nvSpPr>
        <p:spPr bwMode="auto">
          <a:xfrm>
            <a:off x="685800" y="1981200"/>
            <a:ext cx="7739063" cy="4233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de-DE" smtClean="0"/>
              <a:t>Klicken Sie, um die Formate des Gliederungstextes zu bearbeiten</a:t>
            </a:r>
          </a:p>
          <a:p>
            <a:pPr lvl="1"/>
            <a:r>
              <a:rPr lang="en-GB" altLang="de-DE" smtClean="0"/>
              <a:t>Zweite Gliederungsebene</a:t>
            </a:r>
          </a:p>
          <a:p>
            <a:pPr lvl="2"/>
            <a:r>
              <a:rPr lang="en-GB" altLang="de-DE" smtClean="0"/>
              <a:t>Dritte Gliederungsebene</a:t>
            </a:r>
          </a:p>
          <a:p>
            <a:pPr lvl="3"/>
            <a:r>
              <a:rPr lang="en-GB" altLang="de-DE" smtClean="0"/>
              <a:t>Vierte Gliederungsebene</a:t>
            </a:r>
          </a:p>
          <a:p>
            <a:pPr lvl="4"/>
            <a:r>
              <a:rPr lang="en-GB" altLang="de-DE" smtClean="0"/>
              <a:t>Fünfte Gliederungsebene</a:t>
            </a:r>
          </a:p>
          <a:p>
            <a:pPr lvl="4"/>
            <a:r>
              <a:rPr lang="en-GB" altLang="de-DE" smtClean="0"/>
              <a:t>Sechste Gliederungsebene</a:t>
            </a:r>
          </a:p>
          <a:p>
            <a:pPr lvl="4"/>
            <a:r>
              <a:rPr lang="en-GB" altLang="de-DE" smtClean="0"/>
              <a:t>Siebente Gliederungsebene</a:t>
            </a:r>
          </a:p>
          <a:p>
            <a:pPr lvl="4"/>
            <a:r>
              <a:rPr lang="en-GB" altLang="de-DE" smtClean="0"/>
              <a:t>Achte Gliederungsebene</a:t>
            </a:r>
          </a:p>
          <a:p>
            <a:pPr lvl="4"/>
            <a:r>
              <a:rPr lang="en-GB" altLang="de-DE" smtClean="0"/>
              <a:t>Neunte Gliederungsebene</a:t>
            </a:r>
          </a:p>
        </p:txBody>
      </p:sp>
      <p:sp>
        <p:nvSpPr>
          <p:cNvPr id="2" name="Rectangle 3"/>
          <p:cNvSpPr>
            <a:spLocks noGrp="1" noChangeArrowheads="1"/>
          </p:cNvSpPr>
          <p:nvPr>
            <p:ph type="ftr"/>
          </p:nvPr>
        </p:nvSpPr>
        <p:spPr bwMode="auto">
          <a:xfrm>
            <a:off x="2555875" y="6248400"/>
            <a:ext cx="4176713" cy="82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mtClean="0">
                <a:solidFill>
                  <a:srgbClr val="000000"/>
                </a:solidFill>
                <a:latin typeface="Times New Roman" pitchFamily="16" charset="0"/>
              </a:defRPr>
            </a:lvl1pPr>
          </a:lstStyle>
          <a:p>
            <a:pPr>
              <a:defRPr/>
            </a:pPr>
            <a:r>
              <a:rPr lang="de-DE" dirty="0" smtClean="0"/>
              <a:t>Ada-Basiskurs © 2024 Grein</a:t>
            </a:r>
            <a:endParaRPr lang="de-DE" dirty="0"/>
          </a:p>
        </p:txBody>
      </p:sp>
      <p:sp>
        <p:nvSpPr>
          <p:cNvPr id="1028" name="Rectangle 4"/>
          <p:cNvSpPr>
            <a:spLocks noGrp="1" noChangeArrowheads="1"/>
          </p:cNvSpPr>
          <p:nvPr>
            <p:ph type="sldNum"/>
          </p:nvPr>
        </p:nvSpPr>
        <p:spPr bwMode="auto">
          <a:xfrm>
            <a:off x="7164388" y="6248400"/>
            <a:ext cx="1260475" cy="458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Times New Roman" pitchFamily="18" charset="0"/>
              </a:defRPr>
            </a:lvl1pPr>
          </a:lstStyle>
          <a:p>
            <a:pPr>
              <a:defRPr/>
            </a:pPr>
            <a:fld id="{42F99982-6AE2-43FF-B808-63F90D368AC0}"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4167" r:id="rId1"/>
    <p:sldLayoutId id="2147484158" r:id="rId2"/>
    <p:sldLayoutId id="2147484159" r:id="rId3"/>
    <p:sldLayoutId id="2147484168" r:id="rId4"/>
    <p:sldLayoutId id="2147484160" r:id="rId5"/>
    <p:sldLayoutId id="2147484161" r:id="rId6"/>
    <p:sldLayoutId id="2147484162" r:id="rId7"/>
    <p:sldLayoutId id="2147484163" r:id="rId8"/>
    <p:sldLayoutId id="2147484164" r:id="rId9"/>
    <p:sldLayoutId id="2147484165" r:id="rId10"/>
    <p:sldLayoutId id="2147484166" r:id="rId11"/>
    <p:sldLayoutId id="2147484169" r:id="rId12"/>
  </p:sldLayoutIdLst>
  <p:timing>
    <p:tnLst>
      <p:par>
        <p:cTn id="1" dur="indefinite" restart="never" nodeType="tmRoot"/>
      </p:par>
    </p:tnLst>
  </p:timing>
  <p:hf hdr="0" dt="0"/>
  <p:txStyles>
    <p:titleStyle>
      <a:lvl1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25146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29718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34290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38862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463550"/>
            <a:ext cx="7769225" cy="1433513"/>
          </a:xfrm>
          <a:prstGeom prst="rect">
            <a:avLst/>
          </a:prstGeom>
          <a:solidFill>
            <a:srgbClr val="FF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de-DE" smtClean="0"/>
              <a:t>Klicken Sie, um das Format des Titeltextes zu bearbeiten</a:t>
            </a:r>
          </a:p>
        </p:txBody>
      </p:sp>
      <p:sp>
        <p:nvSpPr>
          <p:cNvPr id="1027" name="Rectangle 2"/>
          <p:cNvSpPr>
            <a:spLocks noGrp="1" noChangeArrowheads="1"/>
          </p:cNvSpPr>
          <p:nvPr>
            <p:ph type="body" idx="1"/>
          </p:nvPr>
        </p:nvSpPr>
        <p:spPr bwMode="auto">
          <a:xfrm>
            <a:off x="685800" y="1981200"/>
            <a:ext cx="7769225" cy="4233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de-DE" smtClean="0"/>
              <a:t>Klicken Sie, um die Formate des Gliederungstextes zu bearbeiten</a:t>
            </a:r>
          </a:p>
          <a:p>
            <a:pPr lvl="1"/>
            <a:r>
              <a:rPr lang="en-GB" altLang="de-DE" smtClean="0"/>
              <a:t>Zweite Gliederungsebene</a:t>
            </a:r>
          </a:p>
          <a:p>
            <a:pPr lvl="2"/>
            <a:r>
              <a:rPr lang="en-GB" altLang="de-DE" smtClean="0"/>
              <a:t>Dritte Gliederungsebene</a:t>
            </a:r>
          </a:p>
          <a:p>
            <a:pPr lvl="3"/>
            <a:r>
              <a:rPr lang="en-GB" altLang="de-DE" smtClean="0"/>
              <a:t>Vierte Gliederungsebene</a:t>
            </a:r>
          </a:p>
          <a:p>
            <a:pPr lvl="4"/>
            <a:r>
              <a:rPr lang="en-GB" altLang="de-DE" smtClean="0"/>
              <a:t>Fünfte Gliederungsebene</a:t>
            </a:r>
          </a:p>
          <a:p>
            <a:pPr lvl="4"/>
            <a:r>
              <a:rPr lang="en-GB" altLang="de-DE" smtClean="0"/>
              <a:t>Sechste Gliederungsebene</a:t>
            </a:r>
          </a:p>
          <a:p>
            <a:pPr lvl="4"/>
            <a:r>
              <a:rPr lang="en-GB" altLang="de-DE" smtClean="0"/>
              <a:t>Siebente Gliederungsebene</a:t>
            </a:r>
          </a:p>
          <a:p>
            <a:pPr lvl="4"/>
            <a:r>
              <a:rPr lang="en-GB" altLang="de-DE" smtClean="0"/>
              <a:t>Achte Gliederungsebene</a:t>
            </a:r>
          </a:p>
          <a:p>
            <a:pPr lvl="4"/>
            <a:r>
              <a:rPr lang="en-GB" altLang="de-DE" smtClean="0"/>
              <a:t>Neunte Gliederungsebene</a:t>
            </a:r>
          </a:p>
        </p:txBody>
      </p:sp>
      <p:sp>
        <p:nvSpPr>
          <p:cNvPr id="1028" name="Rectangle 4"/>
          <p:cNvSpPr>
            <a:spLocks noGrp="1" noChangeArrowheads="1"/>
          </p:cNvSpPr>
          <p:nvPr>
            <p:ph type="ftr"/>
          </p:nvPr>
        </p:nvSpPr>
        <p:spPr bwMode="auto">
          <a:xfrm>
            <a:off x="2627313" y="6248400"/>
            <a:ext cx="3889375" cy="82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defRPr>
            </a:lvl1pPr>
          </a:lstStyle>
          <a:p>
            <a:pPr>
              <a:defRPr/>
            </a:pPr>
            <a:r>
              <a:rPr lang="de-DE" sz="2200" dirty="0" smtClean="0"/>
              <a:t>Ada-Basiskurs © 2024 Grein</a:t>
            </a:r>
            <a:endParaRPr lang="de-DE" sz="2200" dirty="0">
              <a:cs typeface="Times New Roman" pitchFamily="18" charset="0"/>
            </a:endParaRPr>
          </a:p>
        </p:txBody>
      </p:sp>
      <p:sp>
        <p:nvSpPr>
          <p:cNvPr id="1029" name="Rectangle 5"/>
          <p:cNvSpPr>
            <a:spLocks noGrp="1" noChangeArrowheads="1"/>
          </p:cNvSpPr>
          <p:nvPr>
            <p:ph type="sldNum"/>
          </p:nvPr>
        </p:nvSpPr>
        <p:spPr bwMode="auto">
          <a:xfrm>
            <a:off x="7380288" y="6248400"/>
            <a:ext cx="1074737" cy="458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defRPr>
            </a:lvl1pPr>
          </a:lstStyle>
          <a:p>
            <a:pPr>
              <a:defRPr/>
            </a:pPr>
            <a:fld id="{07EE7876-F019-44D9-97C0-2BB067FB97CE}" type="slidenum">
              <a:rPr lang="de-DE"/>
              <a:pPr>
                <a:defRPr/>
              </a:pPr>
              <a:t>‹Nr.›</a:t>
            </a:fld>
            <a:endParaRPr lang="de-DE" dirty="0"/>
          </a:p>
        </p:txBody>
      </p:sp>
    </p:spTree>
    <p:extLst>
      <p:ext uri="{BB962C8B-B14F-4D97-AF65-F5344CB8AC3E}">
        <p14:creationId xmlns:p14="http://schemas.microsoft.com/office/powerpoint/2010/main" val="3247604947"/>
      </p:ext>
    </p:extLst>
  </p:cSld>
  <p:clrMap bg1="lt1" tx1="dk1" bg2="lt2" tx2="dk2" accent1="accent1" accent2="accent2" accent3="accent3" accent4="accent4" accent5="accent5" accent6="accent6" hlink="hlink" folHlink="folHlink"/>
  <p:sldLayoutIdLst>
    <p:sldLayoutId id="2147484171" r:id="rId1"/>
    <p:sldLayoutId id="2147484172" r:id="rId2"/>
    <p:sldLayoutId id="2147484173" r:id="rId3"/>
    <p:sldLayoutId id="2147484174" r:id="rId4"/>
    <p:sldLayoutId id="2147484175" r:id="rId5"/>
    <p:sldLayoutId id="2147484176" r:id="rId6"/>
  </p:sldLayoutIdLst>
  <p:timing>
    <p:tnLst>
      <p:par>
        <p:cTn id="1" dur="indefinite" restart="never" nodeType="tmRoot"/>
      </p:par>
    </p:tnLst>
  </p:timing>
  <p:hf hdr="0" dt="0"/>
  <p:txStyles>
    <p:titleStyle>
      <a:lvl1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25146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29718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34290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38862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8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463550"/>
            <a:ext cx="7769225" cy="1433513"/>
          </a:xfrm>
          <a:prstGeom prst="rect">
            <a:avLst/>
          </a:prstGeom>
          <a:solidFill>
            <a:srgbClr val="FF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de-DE" smtClean="0"/>
              <a:t>Klicken Sie, um das Format des Titeltextes zu bearbeiten</a:t>
            </a:r>
          </a:p>
        </p:txBody>
      </p:sp>
      <p:sp>
        <p:nvSpPr>
          <p:cNvPr id="1027" name="Rectangle 2"/>
          <p:cNvSpPr>
            <a:spLocks noGrp="1" noChangeArrowheads="1"/>
          </p:cNvSpPr>
          <p:nvPr>
            <p:ph type="body" idx="1"/>
          </p:nvPr>
        </p:nvSpPr>
        <p:spPr bwMode="auto">
          <a:xfrm>
            <a:off x="685800" y="1981200"/>
            <a:ext cx="7769225" cy="4233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de-DE" smtClean="0"/>
              <a:t>Klicken Sie, um die Formate des Gliederungstextes zu bearbeiten</a:t>
            </a:r>
          </a:p>
          <a:p>
            <a:pPr lvl="1"/>
            <a:r>
              <a:rPr lang="en-GB" altLang="de-DE" smtClean="0"/>
              <a:t>Zweite Gliederungsebene</a:t>
            </a:r>
          </a:p>
          <a:p>
            <a:pPr lvl="2"/>
            <a:r>
              <a:rPr lang="en-GB" altLang="de-DE" smtClean="0"/>
              <a:t>Dritte Gliederungsebene</a:t>
            </a:r>
          </a:p>
          <a:p>
            <a:pPr lvl="3"/>
            <a:r>
              <a:rPr lang="en-GB" altLang="de-DE" smtClean="0"/>
              <a:t>Vierte Gliederungsebene</a:t>
            </a:r>
          </a:p>
          <a:p>
            <a:pPr lvl="4"/>
            <a:r>
              <a:rPr lang="en-GB" altLang="de-DE" smtClean="0"/>
              <a:t>Fünfte Gliederungsebene</a:t>
            </a:r>
          </a:p>
          <a:p>
            <a:pPr lvl="4"/>
            <a:r>
              <a:rPr lang="en-GB" altLang="de-DE" smtClean="0"/>
              <a:t>Sechste Gliederungsebene</a:t>
            </a:r>
          </a:p>
          <a:p>
            <a:pPr lvl="4"/>
            <a:r>
              <a:rPr lang="en-GB" altLang="de-DE" smtClean="0"/>
              <a:t>Siebente Gliederungsebene</a:t>
            </a:r>
          </a:p>
          <a:p>
            <a:pPr lvl="4"/>
            <a:r>
              <a:rPr lang="en-GB" altLang="de-DE" smtClean="0"/>
              <a:t>Achte Gliederungsebene</a:t>
            </a:r>
          </a:p>
          <a:p>
            <a:pPr lvl="4"/>
            <a:r>
              <a:rPr lang="en-GB" altLang="de-DE" smtClean="0"/>
              <a:t>Neunte Gliederungsebene</a:t>
            </a:r>
          </a:p>
        </p:txBody>
      </p:sp>
      <p:sp>
        <p:nvSpPr>
          <p:cNvPr id="1028" name="Rectangle 4"/>
          <p:cNvSpPr>
            <a:spLocks noGrp="1" noChangeArrowheads="1"/>
          </p:cNvSpPr>
          <p:nvPr>
            <p:ph type="ftr"/>
          </p:nvPr>
        </p:nvSpPr>
        <p:spPr bwMode="auto">
          <a:xfrm>
            <a:off x="2627313" y="6248400"/>
            <a:ext cx="3889375" cy="82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defRPr>
            </a:lvl1pPr>
          </a:lstStyle>
          <a:p>
            <a:pPr>
              <a:defRPr/>
            </a:pPr>
            <a:r>
              <a:rPr lang="de-DE" sz="2200" dirty="0" smtClean="0"/>
              <a:t>Ada-Basiskurs © 2024 Grein</a:t>
            </a:r>
            <a:endParaRPr lang="de-DE" sz="2200" dirty="0">
              <a:cs typeface="Times New Roman" pitchFamily="18" charset="0"/>
            </a:endParaRPr>
          </a:p>
        </p:txBody>
      </p:sp>
      <p:sp>
        <p:nvSpPr>
          <p:cNvPr id="1029" name="Rectangle 5"/>
          <p:cNvSpPr>
            <a:spLocks noGrp="1" noChangeArrowheads="1"/>
          </p:cNvSpPr>
          <p:nvPr>
            <p:ph type="sldNum"/>
          </p:nvPr>
        </p:nvSpPr>
        <p:spPr bwMode="auto">
          <a:xfrm>
            <a:off x="7380288" y="6248400"/>
            <a:ext cx="1074737" cy="458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defRPr>
            </a:lvl1pPr>
          </a:lstStyle>
          <a:p>
            <a:pPr>
              <a:defRPr/>
            </a:pPr>
            <a:fld id="{07EE7876-F019-44D9-97C0-2BB067FB97CE}" type="slidenum">
              <a:rPr lang="de-DE"/>
              <a:pPr>
                <a:defRPr/>
              </a:pPr>
              <a:t>‹Nr.›</a:t>
            </a:fld>
            <a:endParaRPr lang="de-DE" dirty="0"/>
          </a:p>
        </p:txBody>
      </p:sp>
    </p:spTree>
    <p:extLst>
      <p:ext uri="{BB962C8B-B14F-4D97-AF65-F5344CB8AC3E}">
        <p14:creationId xmlns:p14="http://schemas.microsoft.com/office/powerpoint/2010/main" val="589794884"/>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Lst>
  <p:timing>
    <p:tnLst>
      <p:par>
        <p:cTn id="1" dur="indefinite" restart="never" nodeType="tmRoot"/>
      </p:par>
    </p:tnLst>
  </p:timing>
  <p:hf hdr="0" dt="0"/>
  <p:txStyles>
    <p:titleStyle>
      <a:lvl1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25146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29718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34290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38862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8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463550"/>
            <a:ext cx="7769225" cy="1433513"/>
          </a:xfrm>
          <a:prstGeom prst="rect">
            <a:avLst/>
          </a:prstGeom>
          <a:solidFill>
            <a:srgbClr val="FF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de-DE" smtClean="0"/>
              <a:t>Klicken Sie, um das Format des Titeltextes zu bearbeiten</a:t>
            </a:r>
          </a:p>
        </p:txBody>
      </p:sp>
      <p:sp>
        <p:nvSpPr>
          <p:cNvPr id="1027" name="Rectangle 2"/>
          <p:cNvSpPr>
            <a:spLocks noGrp="1" noChangeArrowheads="1"/>
          </p:cNvSpPr>
          <p:nvPr>
            <p:ph type="body" idx="1"/>
          </p:nvPr>
        </p:nvSpPr>
        <p:spPr bwMode="auto">
          <a:xfrm>
            <a:off x="685800" y="1981200"/>
            <a:ext cx="7769225" cy="4233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de-DE" smtClean="0"/>
              <a:t>Klicken Sie, um die Formate des Gliederungstextes zu bearbeiten</a:t>
            </a:r>
          </a:p>
          <a:p>
            <a:pPr lvl="1"/>
            <a:r>
              <a:rPr lang="en-GB" altLang="de-DE" smtClean="0"/>
              <a:t>Zweite Gliederungsebene</a:t>
            </a:r>
          </a:p>
          <a:p>
            <a:pPr lvl="2"/>
            <a:r>
              <a:rPr lang="en-GB" altLang="de-DE" smtClean="0"/>
              <a:t>Dritte Gliederungsebene</a:t>
            </a:r>
          </a:p>
          <a:p>
            <a:pPr lvl="3"/>
            <a:r>
              <a:rPr lang="en-GB" altLang="de-DE" smtClean="0"/>
              <a:t>Vierte Gliederungsebene</a:t>
            </a:r>
          </a:p>
          <a:p>
            <a:pPr lvl="4"/>
            <a:r>
              <a:rPr lang="en-GB" altLang="de-DE" smtClean="0"/>
              <a:t>Fünfte Gliederungsebene</a:t>
            </a:r>
          </a:p>
          <a:p>
            <a:pPr lvl="4"/>
            <a:r>
              <a:rPr lang="en-GB" altLang="de-DE" smtClean="0"/>
              <a:t>Sechste Gliederungsebene</a:t>
            </a:r>
          </a:p>
          <a:p>
            <a:pPr lvl="4"/>
            <a:r>
              <a:rPr lang="en-GB" altLang="de-DE" smtClean="0"/>
              <a:t>Siebente Gliederungsebene</a:t>
            </a:r>
          </a:p>
          <a:p>
            <a:pPr lvl="4"/>
            <a:r>
              <a:rPr lang="en-GB" altLang="de-DE" smtClean="0"/>
              <a:t>Achte Gliederungsebene</a:t>
            </a:r>
          </a:p>
          <a:p>
            <a:pPr lvl="4"/>
            <a:r>
              <a:rPr lang="en-GB" altLang="de-DE" smtClean="0"/>
              <a:t>Neunte Gliederungsebene</a:t>
            </a:r>
          </a:p>
        </p:txBody>
      </p:sp>
      <p:sp>
        <p:nvSpPr>
          <p:cNvPr id="1028" name="Rectangle 4"/>
          <p:cNvSpPr>
            <a:spLocks noGrp="1" noChangeArrowheads="1"/>
          </p:cNvSpPr>
          <p:nvPr>
            <p:ph type="ftr"/>
          </p:nvPr>
        </p:nvSpPr>
        <p:spPr bwMode="auto">
          <a:xfrm>
            <a:off x="2627313" y="6248400"/>
            <a:ext cx="3889375" cy="82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defRPr>
            </a:lvl1pPr>
          </a:lstStyle>
          <a:p>
            <a:pPr>
              <a:defRPr/>
            </a:pPr>
            <a:r>
              <a:rPr lang="de-DE" sz="2200" dirty="0" smtClean="0"/>
              <a:t>Ada-Basiskurs © 2024 Grein</a:t>
            </a:r>
            <a:endParaRPr lang="de-DE" sz="2200" dirty="0">
              <a:cs typeface="Times New Roman" pitchFamily="18" charset="0"/>
            </a:endParaRPr>
          </a:p>
        </p:txBody>
      </p:sp>
      <p:sp>
        <p:nvSpPr>
          <p:cNvPr id="1029" name="Rectangle 5"/>
          <p:cNvSpPr>
            <a:spLocks noGrp="1" noChangeArrowheads="1"/>
          </p:cNvSpPr>
          <p:nvPr>
            <p:ph type="sldNum"/>
          </p:nvPr>
        </p:nvSpPr>
        <p:spPr bwMode="auto">
          <a:xfrm>
            <a:off x="7380288" y="6248400"/>
            <a:ext cx="1074737" cy="458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defRPr>
            </a:lvl1pPr>
          </a:lstStyle>
          <a:p>
            <a:pPr>
              <a:defRPr/>
            </a:pPr>
            <a:fld id="{07EE7876-F019-44D9-97C0-2BB067FB97CE}" type="slidenum">
              <a:rPr lang="de-DE"/>
              <a:pPr>
                <a:defRPr/>
              </a:pPr>
              <a:t>‹Nr.›</a:t>
            </a:fld>
            <a:endParaRPr lang="de-DE" dirty="0"/>
          </a:p>
        </p:txBody>
      </p:sp>
    </p:spTree>
    <p:extLst>
      <p:ext uri="{BB962C8B-B14F-4D97-AF65-F5344CB8AC3E}">
        <p14:creationId xmlns:p14="http://schemas.microsoft.com/office/powerpoint/2010/main" val="3502601091"/>
      </p:ext>
    </p:extLst>
  </p:cSld>
  <p:clrMap bg1="lt1" tx1="dk1" bg2="lt2" tx2="dk2" accent1="accent1" accent2="accent2" accent3="accent3" accent4="accent4" accent5="accent5" accent6="accent6" hlink="hlink" folHlink="folHlink"/>
  <p:sldLayoutIdLst>
    <p:sldLayoutId id="2147484185" r:id="rId1"/>
    <p:sldLayoutId id="2147484186" r:id="rId2"/>
    <p:sldLayoutId id="2147484187" r:id="rId3"/>
    <p:sldLayoutId id="2147484188" r:id="rId4"/>
    <p:sldLayoutId id="2147484189" r:id="rId5"/>
    <p:sldLayoutId id="2147484190" r:id="rId6"/>
  </p:sldLayoutIdLst>
  <p:timing>
    <p:tnLst>
      <p:par>
        <p:cTn id="1" dur="indefinite" restart="never" nodeType="tmRoot"/>
      </p:par>
    </p:tnLst>
  </p:timing>
  <p:hf hdr="0" dt="0"/>
  <p:txStyles>
    <p:titleStyle>
      <a:lvl1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25146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29718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34290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38862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8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hyperlink" Target="https://www.adaic.org/ada-resources/tools-libraries/" TargetMode="External"/><Relationship Id="rId7" Type="http://schemas.openxmlformats.org/officeDocument/2006/relationships/hyperlink" Target="http://www.christ-usch-grein.homepage.t-online.de/"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s://www.ada-deutschland.de/sites/default/files/AdaTourCD/AdaTourCD2004/Ada%20Magica/Inhalt.html" TargetMode="External"/><Relationship Id="rId5" Type="http://schemas.openxmlformats.org/officeDocument/2006/relationships/hyperlink" Target="https://www.ada-deutschland.de/de/ada-in-deutschland/ressourcen/" TargetMode="External"/><Relationship Id="rId4" Type="http://schemas.openxmlformats.org/officeDocument/2006/relationships/hyperlink" Target="http://archive.adaic.com/tools/CKWG/CKWG.htm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hyperlink" Target="https://en.wikipedia.org/wiki/Ackermann_function" TargetMode="External"/><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slide" Target="slide423.xml"/></Relationships>
</file>

<file path=ppt/slides/_rels/slide111.xml.rels><?xml version="1.0" encoding="UTF-8" standalone="yes"?>
<Relationships xmlns="http://schemas.openxmlformats.org/package/2006/relationships"><Relationship Id="rId3" Type="http://schemas.openxmlformats.org/officeDocument/2006/relationships/slide" Target="slide424.xml"/><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slide" Target="slide425.xml"/><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0.xml.rels><?xml version="1.0" encoding="UTF-8" standalone="yes"?>
<Relationships xmlns="http://schemas.openxmlformats.org/package/2006/relationships"><Relationship Id="rId3" Type="http://schemas.openxmlformats.org/officeDocument/2006/relationships/slide" Target="slide458.xml"/><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dl.acm.org/doi/10.1145/216578.216583" TargetMode="External"/><Relationship Id="rId2" Type="http://schemas.openxmlformats.org/officeDocument/2006/relationships/hyperlink" Target="http://electronicdesign.com/iot/comparing-ada-and-c" TargetMode="External"/><Relationship Id="rId1" Type="http://schemas.openxmlformats.org/officeDocument/2006/relationships/slideLayout" Target="../slideLayouts/slideLayout5.xml"/><Relationship Id="rId4" Type="http://schemas.openxmlformats.org/officeDocument/2006/relationships/hyperlink" Target="https://www2.seas.gwu.edu/~adagroup/sigada-website/lawlis.html" TargetMode="Externa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7.xml.rels><?xml version="1.0" encoding="UTF-8" standalone="yes"?>
<Relationships xmlns="http://schemas.openxmlformats.org/package/2006/relationships"><Relationship Id="rId2" Type="http://schemas.openxmlformats.org/officeDocument/2006/relationships/slide" Target="slide445.xml"/><Relationship Id="rId1" Type="http://schemas.openxmlformats.org/officeDocument/2006/relationships/slideLayout" Target="../slideLayouts/slideLayout19.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0.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3" Type="http://schemas.openxmlformats.org/officeDocument/2006/relationships/slide" Target="slide426.xml"/><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3" Type="http://schemas.openxmlformats.org/officeDocument/2006/relationships/slide" Target="slide427.xml"/><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2" Type="http://schemas.openxmlformats.org/officeDocument/2006/relationships/slide" Target="slide444.xml"/><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 Target="slide431.xml"/><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3" Type="http://schemas.openxmlformats.org/officeDocument/2006/relationships/slide" Target="slide438.xml"/><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2.xml"/><Relationship Id="rId1" Type="http://schemas.openxmlformats.org/officeDocument/2006/relationships/slideLayout" Target="../slideLayouts/slideLayout1.xml"/><Relationship Id="rId4" Type="http://schemas.openxmlformats.org/officeDocument/2006/relationships/slide" Target="slide453.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8.xml.rels><?xml version="1.0" encoding="UTF-8" standalone="yes"?>
<Relationships xmlns="http://schemas.openxmlformats.org/package/2006/relationships"><Relationship Id="rId3" Type="http://schemas.openxmlformats.org/officeDocument/2006/relationships/slide" Target="slide428.xml"/><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3" Type="http://schemas.openxmlformats.org/officeDocument/2006/relationships/slide" Target="slide446.xml"/><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2" Type="http://schemas.openxmlformats.org/officeDocument/2006/relationships/slide" Target="slide452.xml"/><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3" Type="http://schemas.openxmlformats.org/officeDocument/2006/relationships/slide" Target="slide429.xml"/><Relationship Id="rId2" Type="http://schemas.openxmlformats.org/officeDocument/2006/relationships/notesSlide" Target="../notesSlides/notesSlide150.xml"/><Relationship Id="rId1" Type="http://schemas.openxmlformats.org/officeDocument/2006/relationships/slideLayout" Target="../slideLayouts/slideLayout1.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3.xml.rels><?xml version="1.0" encoding="UTF-8" standalone="yes"?>
<Relationships xmlns="http://schemas.openxmlformats.org/package/2006/relationships"><Relationship Id="rId3" Type="http://schemas.openxmlformats.org/officeDocument/2006/relationships/hyperlink" Target="https://en.wikibooks.org/wiki/Ada_Programming/Attributes/'Bit_Order" TargetMode="External"/><Relationship Id="rId2" Type="http://schemas.openxmlformats.org/officeDocument/2006/relationships/image" Target="../media/image8.tiff"/><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2" Type="http://schemas.openxmlformats.org/officeDocument/2006/relationships/slide" Target="slide451.xml"/><Relationship Id="rId1" Type="http://schemas.openxmlformats.org/officeDocument/2006/relationships/slideLayout" Target="../slideLayouts/slideLayout1.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20.xml.rels><?xml version="1.0" encoding="UTF-8" standalone="yes"?>
<Relationships xmlns="http://schemas.openxmlformats.org/package/2006/relationships"><Relationship Id="rId2" Type="http://schemas.openxmlformats.org/officeDocument/2006/relationships/slide" Target="slide457.xml"/><Relationship Id="rId1" Type="http://schemas.openxmlformats.org/officeDocument/2006/relationships/slideLayout" Target="../slideLayouts/slideLayout1.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5.xml.rels><?xml version="1.0" encoding="UTF-8" standalone="yes"?>
<Relationships xmlns="http://schemas.openxmlformats.org/package/2006/relationships"><Relationship Id="rId2" Type="http://schemas.openxmlformats.org/officeDocument/2006/relationships/slide" Target="slide430.xml"/><Relationship Id="rId1" Type="http://schemas.openxmlformats.org/officeDocument/2006/relationships/slideLayout" Target="../slideLayouts/slideLayout1.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4.xml.rels><?xml version="1.0" encoding="UTF-8" standalone="yes"?>
<Relationships xmlns="http://schemas.openxmlformats.org/package/2006/relationships"><Relationship Id="rId3" Type="http://schemas.openxmlformats.org/officeDocument/2006/relationships/hyperlink" Target="https://www.ada-europe.org/auj/archive" TargetMode="External"/><Relationship Id="rId2" Type="http://schemas.openxmlformats.org/officeDocument/2006/relationships/hyperlink" Target="https://www.adacore.com/documentation#SPARK" TargetMode="External"/><Relationship Id="rId1" Type="http://schemas.openxmlformats.org/officeDocument/2006/relationships/slideLayout" Target="../slideLayouts/slideLayout1.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7.xml.rels><?xml version="1.0" encoding="UTF-8" standalone="yes"?>
<Relationships xmlns="http://schemas.openxmlformats.org/package/2006/relationships"><Relationship Id="rId2" Type="http://schemas.openxmlformats.org/officeDocument/2006/relationships/slide" Target="slide432.xml"/><Relationship Id="rId1" Type="http://schemas.openxmlformats.org/officeDocument/2006/relationships/slideLayout" Target="../slideLayouts/slideLayout1.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6.xml.rels><?xml version="1.0" encoding="UTF-8" standalone="yes"?>
<Relationships xmlns="http://schemas.openxmlformats.org/package/2006/relationships"><Relationship Id="rId2" Type="http://schemas.openxmlformats.org/officeDocument/2006/relationships/slide" Target="slide455.xml"/><Relationship Id="rId1" Type="http://schemas.openxmlformats.org/officeDocument/2006/relationships/slideLayout" Target="../slideLayouts/slideLayout1.xml"/></Relationships>
</file>

<file path=ppt/slides/_rels/slide37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7.xml.rels><?xml version="1.0" encoding="UTF-8" standalone="yes"?>
<Relationships xmlns="http://schemas.openxmlformats.org/package/2006/relationships"><Relationship Id="rId2" Type="http://schemas.openxmlformats.org/officeDocument/2006/relationships/slide" Target="slide433.xml"/><Relationship Id="rId1" Type="http://schemas.openxmlformats.org/officeDocument/2006/relationships/slideLayout" Target="../slideLayouts/slideLayout1.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hyperlink" Target="http://ada-auth.org/AI22-SUMMARY.HTML" TargetMode="External"/><Relationship Id="rId1" Type="http://schemas.openxmlformats.org/officeDocument/2006/relationships/slideLayout" Target="../slideLayouts/slideLayout1.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398.xml.rels><?xml version="1.0" encoding="UTF-8" standalone="yes"?>
<Relationships xmlns="http://schemas.openxmlformats.org/package/2006/relationships"><Relationship Id="rId2" Type="http://schemas.openxmlformats.org/officeDocument/2006/relationships/hyperlink" Target="https://projecteuler.net/problem=40" TargetMode="External"/><Relationship Id="rId1" Type="http://schemas.openxmlformats.org/officeDocument/2006/relationships/slideLayout" Target="../slideLayouts/slideLayout4.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0.xml.rels><?xml version="1.0" encoding="UTF-8" standalone="yes"?>
<Relationships xmlns="http://schemas.openxmlformats.org/package/2006/relationships"><Relationship Id="rId2" Type="http://schemas.openxmlformats.org/officeDocument/2006/relationships/slide" Target="slide454.xml"/><Relationship Id="rId1" Type="http://schemas.openxmlformats.org/officeDocument/2006/relationships/slideLayout" Target="../slideLayouts/slideLayout1.xml"/></Relationships>
</file>

<file path=ppt/slides/_rels/slide40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en.wikipedia.org/wiki/Kaprekar_number" TargetMode="External"/><Relationship Id="rId1" Type="http://schemas.openxmlformats.org/officeDocument/2006/relationships/slideLayout" Target="../slideLayouts/slideLayout1.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slide" Target="slide416.xml"/><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xml"/></Relationships>
</file>

<file path=ppt/slides/_rels/slide417.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1.xml"/></Relationships>
</file>

<file path=ppt/slides/_rels/slide418.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154.xml"/><Relationship Id="rId1" Type="http://schemas.openxmlformats.org/officeDocument/2006/relationships/slideLayout" Target="../slideLayouts/slideLayout1.xml"/></Relationships>
</file>

<file path=ppt/slides/_rels/slide419.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0.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1.xml"/></Relationships>
</file>

<file path=ppt/slides/_rels/slide421.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xml"/></Relationships>
</file>

<file path=ppt/slides/_rels/slide422.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notesSlide" Target="../notesSlides/notesSlide157.xml"/><Relationship Id="rId1" Type="http://schemas.openxmlformats.org/officeDocument/2006/relationships/slideLayout" Target="../slideLayouts/slideLayout1.xml"/></Relationships>
</file>

<file path=ppt/slides/_rels/slide423.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notesSlide" Target="../notesSlides/notesSlide158.xml"/><Relationship Id="rId1" Type="http://schemas.openxmlformats.org/officeDocument/2006/relationships/slideLayout" Target="../slideLayouts/slideLayout1.xml"/></Relationships>
</file>

<file path=ppt/slides/_rels/slide424.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notesSlide" Target="../notesSlides/notesSlide159.xml"/><Relationship Id="rId1" Type="http://schemas.openxmlformats.org/officeDocument/2006/relationships/slideLayout" Target="../slideLayouts/slideLayout1.xml"/></Relationships>
</file>

<file path=ppt/slides/_rels/slide425.xml.rels><?xml version="1.0" encoding="UTF-8" standalone="yes"?>
<Relationships xmlns="http://schemas.openxmlformats.org/package/2006/relationships"><Relationship Id="rId3" Type="http://schemas.openxmlformats.org/officeDocument/2006/relationships/slide" Target="slide120.xml"/><Relationship Id="rId2" Type="http://schemas.openxmlformats.org/officeDocument/2006/relationships/notesSlide" Target="../notesSlides/notesSlide160.xml"/><Relationship Id="rId1" Type="http://schemas.openxmlformats.org/officeDocument/2006/relationships/slideLayout" Target="../slideLayouts/slideLayout1.xml"/></Relationships>
</file>

<file path=ppt/slides/_rels/slide426.xml.rels><?xml version="1.0" encoding="UTF-8" standalone="yes"?>
<Relationships xmlns="http://schemas.openxmlformats.org/package/2006/relationships"><Relationship Id="rId3" Type="http://schemas.openxmlformats.org/officeDocument/2006/relationships/slide" Target="slide193.xml"/><Relationship Id="rId2" Type="http://schemas.openxmlformats.org/officeDocument/2006/relationships/notesSlide" Target="../notesSlides/notesSlide161.xml"/><Relationship Id="rId1" Type="http://schemas.openxmlformats.org/officeDocument/2006/relationships/slideLayout" Target="../slideLayouts/slideLayout1.xml"/></Relationships>
</file>

<file path=ppt/slides/_rels/slide427.xml.rels><?xml version="1.0" encoding="UTF-8" standalone="yes"?>
<Relationships xmlns="http://schemas.openxmlformats.org/package/2006/relationships"><Relationship Id="rId3" Type="http://schemas.openxmlformats.org/officeDocument/2006/relationships/slide" Target="slide203.xml"/><Relationship Id="rId2" Type="http://schemas.openxmlformats.org/officeDocument/2006/relationships/notesSlide" Target="../notesSlides/notesSlide162.xml"/><Relationship Id="rId1" Type="http://schemas.openxmlformats.org/officeDocument/2006/relationships/slideLayout" Target="../slideLayouts/slideLayout1.xml"/></Relationships>
</file>

<file path=ppt/slides/_rels/slide428.xml.rels><?xml version="1.0" encoding="UTF-8" standalone="yes"?>
<Relationships xmlns="http://schemas.openxmlformats.org/package/2006/relationships"><Relationship Id="rId3" Type="http://schemas.openxmlformats.org/officeDocument/2006/relationships/slide" Target="slide249.xml"/><Relationship Id="rId2" Type="http://schemas.openxmlformats.org/officeDocument/2006/relationships/notesSlide" Target="../notesSlides/notesSlide163.xml"/><Relationship Id="rId1" Type="http://schemas.openxmlformats.org/officeDocument/2006/relationships/slideLayout" Target="../slideLayouts/slideLayout1.xml"/></Relationships>
</file>

<file path=ppt/slides/_rels/slide429.xml.rels><?xml version="1.0" encoding="UTF-8" standalone="yes"?>
<Relationships xmlns="http://schemas.openxmlformats.org/package/2006/relationships"><Relationship Id="rId3" Type="http://schemas.openxmlformats.org/officeDocument/2006/relationships/slide" Target="slide296.xml"/><Relationship Id="rId2" Type="http://schemas.openxmlformats.org/officeDocument/2006/relationships/notesSlide" Target="../notesSlides/notesSlide164.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30.xml.rels><?xml version="1.0" encoding="UTF-8" standalone="yes"?>
<Relationships xmlns="http://schemas.openxmlformats.org/package/2006/relationships"><Relationship Id="rId2" Type="http://schemas.openxmlformats.org/officeDocument/2006/relationships/slide" Target="slide326.xml"/><Relationship Id="rId1" Type="http://schemas.openxmlformats.org/officeDocument/2006/relationships/slideLayout" Target="../slideLayouts/slideLayout1.xml"/></Relationships>
</file>

<file path=ppt/slides/_rels/slide43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4.xml"/></Relationships>
</file>

<file path=ppt/slides/_rels/slide432.xml.rels><?xml version="1.0" encoding="UTF-8" standalone="yes"?>
<Relationships xmlns="http://schemas.openxmlformats.org/package/2006/relationships"><Relationship Id="rId2" Type="http://schemas.openxmlformats.org/officeDocument/2006/relationships/slide" Target="slide368.xml"/><Relationship Id="rId1" Type="http://schemas.openxmlformats.org/officeDocument/2006/relationships/slideLayout" Target="../slideLayouts/slideLayout1.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388.xml"/><Relationship Id="rId1" Type="http://schemas.openxmlformats.org/officeDocument/2006/relationships/slideLayout" Target="../slideLayouts/slideLayout1.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43.xml.rels><?xml version="1.0" encoding="UTF-8" standalone="yes"?>
<Relationships xmlns="http://schemas.openxmlformats.org/package/2006/relationships"><Relationship Id="rId2" Type="http://schemas.openxmlformats.org/officeDocument/2006/relationships/slide" Target="slide234.xml"/><Relationship Id="rId1" Type="http://schemas.openxmlformats.org/officeDocument/2006/relationships/slideLayout" Target="../slideLayouts/slideLayout25.xml"/></Relationships>
</file>

<file path=ppt/slides/_rels/slide444.xml.rels><?xml version="1.0" encoding="UTF-8" standalone="yes"?>
<Relationships xmlns="http://schemas.openxmlformats.org/package/2006/relationships"><Relationship Id="rId2" Type="http://schemas.openxmlformats.org/officeDocument/2006/relationships/slide" Target="slide226.xml"/><Relationship Id="rId1" Type="http://schemas.openxmlformats.org/officeDocument/2006/relationships/slideLayout" Target="../slideLayouts/slideLayout25.xml"/></Relationships>
</file>

<file path=ppt/slides/_rels/slide445.xml.rels><?xml version="1.0" encoding="UTF-8" standalone="yes"?>
<Relationships xmlns="http://schemas.openxmlformats.org/package/2006/relationships"><Relationship Id="rId2" Type="http://schemas.openxmlformats.org/officeDocument/2006/relationships/slide" Target="slide177.xml"/><Relationship Id="rId1" Type="http://schemas.openxmlformats.org/officeDocument/2006/relationships/slideLayout" Target="../slideLayouts/slideLayout26.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9.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slide" Target="slide456.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50.xml.rels><?xml version="1.0" encoding="UTF-8" standalone="yes"?>
<Relationships xmlns="http://schemas.openxmlformats.org/package/2006/relationships"><Relationship Id="rId2" Type="http://schemas.openxmlformats.org/officeDocument/2006/relationships/slide" Target="slide262.xml"/><Relationship Id="rId1" Type="http://schemas.openxmlformats.org/officeDocument/2006/relationships/slideLayout" Target="../slideLayouts/slideLayout1.xml"/></Relationships>
</file>

<file path=ppt/slides/_rels/slide451.xml.rels><?xml version="1.0" encoding="UTF-8" standalone="yes"?>
<Relationships xmlns="http://schemas.openxmlformats.org/package/2006/relationships"><Relationship Id="rId2" Type="http://schemas.openxmlformats.org/officeDocument/2006/relationships/slide" Target="slide304.xml"/><Relationship Id="rId1" Type="http://schemas.openxmlformats.org/officeDocument/2006/relationships/slideLayout" Target="../slideLayouts/slideLayout1.xml"/></Relationships>
</file>

<file path=ppt/slides/_rels/slide452.xml.rels><?xml version="1.0" encoding="UTF-8" standalone="yes"?>
<Relationships xmlns="http://schemas.openxmlformats.org/package/2006/relationships"><Relationship Id="rId2" Type="http://schemas.openxmlformats.org/officeDocument/2006/relationships/slide" Target="slide272.xml"/><Relationship Id="rId1" Type="http://schemas.openxmlformats.org/officeDocument/2006/relationships/slideLayout" Target="../slideLayouts/slideLayout1.xml"/></Relationships>
</file>

<file path=ppt/slides/_rels/slide453.xml.rels><?xml version="1.0" encoding="UTF-8" standalone="yes"?>
<Relationships xmlns="http://schemas.openxmlformats.org/package/2006/relationships"><Relationship Id="rId2" Type="http://schemas.openxmlformats.org/officeDocument/2006/relationships/slide" Target="slide241.xml"/><Relationship Id="rId1" Type="http://schemas.openxmlformats.org/officeDocument/2006/relationships/slideLayout" Target="../slideLayouts/slideLayout5.xml"/></Relationships>
</file>

<file path=ppt/slides/_rels/slide454.xml.rels><?xml version="1.0" encoding="UTF-8" standalone="yes"?>
<Relationships xmlns="http://schemas.openxmlformats.org/package/2006/relationships"><Relationship Id="rId2" Type="http://schemas.openxmlformats.org/officeDocument/2006/relationships/slide" Target="slide400.xml"/><Relationship Id="rId1" Type="http://schemas.openxmlformats.org/officeDocument/2006/relationships/slideLayout" Target="../slideLayouts/slideLayout1.xml"/></Relationships>
</file>

<file path=ppt/slides/_rels/slide455.xml.rels><?xml version="1.0" encoding="UTF-8" standalone="yes"?>
<Relationships xmlns="http://schemas.openxmlformats.org/package/2006/relationships"><Relationship Id="rId2" Type="http://schemas.openxmlformats.org/officeDocument/2006/relationships/slide" Target="slide376.xml"/><Relationship Id="rId1" Type="http://schemas.openxmlformats.org/officeDocument/2006/relationships/slideLayout" Target="../slideLayouts/slideLayout1.xml"/></Relationships>
</file>

<file path=ppt/slides/_rels/slide456.xml.rels><?xml version="1.0" encoding="UTF-8" standalone="yes"?>
<Relationships xmlns="http://schemas.openxmlformats.org/package/2006/relationships"><Relationship Id="rId3" Type="http://schemas.openxmlformats.org/officeDocument/2006/relationships/hyperlink" Target="https://oeis.org/A000043" TargetMode="External"/><Relationship Id="rId2" Type="http://schemas.openxmlformats.org/officeDocument/2006/relationships/hyperlink" Target="https://de.wikipedia.org/wiki/Mersenne-Zahl" TargetMode="External"/><Relationship Id="rId1" Type="http://schemas.openxmlformats.org/officeDocument/2006/relationships/slideLayout" Target="../slideLayouts/slideLayout1.xml"/><Relationship Id="rId4" Type="http://schemas.openxmlformats.org/officeDocument/2006/relationships/slide" Target="slide45.xml"/></Relationships>
</file>

<file path=ppt/slides/_rels/slide457.xml.rels><?xml version="1.0" encoding="UTF-8" standalone="yes"?>
<Relationships xmlns="http://schemas.openxmlformats.org/package/2006/relationships"><Relationship Id="rId3" Type="http://schemas.openxmlformats.org/officeDocument/2006/relationships/hyperlink" Target="https://github.com/Ada-Rapporteur-Group/User-Community-Input/issues/86" TargetMode="External"/><Relationship Id="rId2" Type="http://schemas.openxmlformats.org/officeDocument/2006/relationships/hyperlink" Target="https://github.com/Ada-Rapporteur-Group/User-Community-Input" TargetMode="External"/><Relationship Id="rId1" Type="http://schemas.openxmlformats.org/officeDocument/2006/relationships/slideLayout" Target="../slideLayouts/slideLayout1.xml"/><Relationship Id="rId4" Type="http://schemas.openxmlformats.org/officeDocument/2006/relationships/slide" Target="slide320.xml"/></Relationships>
</file>

<file path=ppt/slides/_rels/slide458.xml.rels><?xml version="1.0" encoding="UTF-8" standalone="yes"?>
<Relationships xmlns="http://schemas.openxmlformats.org/package/2006/relationships"><Relationship Id="rId2" Type="http://schemas.openxmlformats.org/officeDocument/2006/relationships/slide" Target="slide150.xml"/><Relationship Id="rId1" Type="http://schemas.openxmlformats.org/officeDocument/2006/relationships/slideLayout" Target="../slideLayouts/slideLayout1.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460.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1.xml"/></Relationships>
</file>

<file path=ppt/slides/_rels/slide461.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xml"/></Relationships>
</file>

<file path=ppt/slides/_rels/slide462.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www.adaic.org/ada-resources/standards/"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ada-europe.org/archive/auj/auj-41-1-withcovers.pdf" TargetMode="External"/><Relationship Id="rId2" Type="http://schemas.openxmlformats.org/officeDocument/2006/relationships/hyperlink" Target="http://www.adaic.org/learn/materials/" TargetMode="Externa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slide" Target="slide418.xml"/><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slide" Target="slide419.xml"/><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slide" Target="slide420.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archive.adaic.com/docs/reports/lawlis/3.htm"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slide" Target="slide421.xml"/><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a:xfrm>
            <a:off x="6084888" y="1484313"/>
            <a:ext cx="2663825"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solidFill>
                  <a:srgbClr val="FF0000"/>
                </a:solidFill>
              </a:rPr>
              <a:t>Basiskurs</a:t>
            </a:r>
          </a:p>
        </p:txBody>
      </p:sp>
      <p:sp>
        <p:nvSpPr>
          <p:cNvPr id="5126" name="Fußzeilenplatzhalter 1"/>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de-DE" altLang="de-DE" dirty="0" smtClean="0">
                <a:solidFill>
                  <a:srgbClr val="000000"/>
                </a:solidFill>
              </a:rPr>
              <a:t>Ada-Basiskurs © 2024 Grein</a:t>
            </a:r>
            <a:endParaRPr lang="de-DE" altLang="de-DE" dirty="0">
              <a:solidFill>
                <a:srgbClr val="000000"/>
              </a:solidFill>
            </a:endParaRPr>
          </a:p>
        </p:txBody>
      </p:sp>
      <p:sp>
        <p:nvSpPr>
          <p:cNvPr id="5127" name="Foliennummernplatzhalter 2"/>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0E04A4C0-796D-4C54-B3C6-AA07D53FE080}" type="slidenum">
              <a:rPr lang="de-DE" altLang="de-DE" smtClean="0">
                <a:solidFill>
                  <a:srgbClr val="000000"/>
                </a:solidFill>
              </a:rPr>
              <a:pPr eaLnBrk="1" hangingPunct="1"/>
              <a:t>1</a:t>
            </a:fld>
            <a:endParaRPr lang="de-DE" altLang="de-DE" dirty="0" smtClean="0">
              <a:solidFill>
                <a:srgbClr val="000000"/>
              </a:solidFill>
            </a:endParaRPr>
          </a:p>
        </p:txBody>
      </p:sp>
      <p:sp>
        <p:nvSpPr>
          <p:cNvPr id="5123" name="Rectangle 2"/>
          <p:cNvSpPr>
            <a:spLocks noGrp="1" noChangeArrowheads="1"/>
          </p:cNvSpPr>
          <p:nvPr>
            <p:ph type="subTitle" idx="4294967295"/>
          </p:nvPr>
        </p:nvSpPr>
        <p:spPr>
          <a:xfrm>
            <a:off x="1115616" y="3285853"/>
            <a:ext cx="6984776" cy="2890539"/>
          </a:xfrm>
        </p:spPr>
        <p:txBody>
          <a:bodyPr/>
          <a:lstStyle/>
          <a:p>
            <a:pPr marL="0" indent="0" algn="ctr"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300" dirty="0" smtClean="0"/>
              <a:t>Christoph Karl Walter Grein</a:t>
            </a:r>
            <a:br>
              <a:rPr lang="de-DE" altLang="de-DE" sz="2300" dirty="0" smtClean="0"/>
            </a:br>
            <a:r>
              <a:rPr lang="de-DE" altLang="de-DE" sz="2300" dirty="0" smtClean="0"/>
              <a:t>Ada Magica</a:t>
            </a:r>
          </a:p>
          <a:p>
            <a:pPr marL="0" indent="0" algn="ctr" eaLnBrk="1" hangingPunct="1">
              <a:spcBef>
                <a:spcPts val="45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t>(nicht für Programmieranfänger)</a:t>
            </a:r>
          </a:p>
          <a:p>
            <a:pPr marL="0" indent="0" algn="ctr" eaLnBrk="1" hangingPunct="1">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t>Ada-Kode: </a:t>
            </a:r>
            <a:r>
              <a:rPr lang="de-DE" altLang="de-DE" sz="1600" dirty="0" smtClean="0">
                <a:solidFill>
                  <a:srgbClr val="CCCCFF"/>
                </a:solidFill>
                <a:hlinkClick r:id="rId3"/>
              </a:rPr>
              <a:t>https</a:t>
            </a:r>
            <a:r>
              <a:rPr lang="de-DE" altLang="de-DE" sz="1600" dirty="0">
                <a:solidFill>
                  <a:srgbClr val="CCCCFF"/>
                </a:solidFill>
                <a:hlinkClick r:id="rId3"/>
              </a:rPr>
              <a:t>://</a:t>
            </a:r>
            <a:r>
              <a:rPr lang="de-DE" altLang="de-DE" sz="1600" dirty="0" smtClean="0">
                <a:solidFill>
                  <a:srgbClr val="CCCCFF"/>
                </a:solidFill>
                <a:hlinkClick r:id="rId3"/>
              </a:rPr>
              <a:t>www.adaic.org/ada-resources/tools-libraries/</a:t>
            </a:r>
            <a:r>
              <a:rPr lang="de-DE" altLang="de-DE" sz="1600" dirty="0" smtClean="0">
                <a:solidFill>
                  <a:srgbClr val="CCCCFF"/>
                </a:solidFill>
              </a:rPr>
              <a:t/>
            </a:r>
            <a:br>
              <a:rPr lang="de-DE" altLang="de-DE" sz="1600" dirty="0" smtClean="0">
                <a:solidFill>
                  <a:srgbClr val="CCCCFF"/>
                </a:solidFill>
              </a:rPr>
            </a:br>
            <a:r>
              <a:rPr lang="de-DE" altLang="de-DE" sz="1600" dirty="0" smtClean="0"/>
              <a:t>  (siehe </a:t>
            </a:r>
            <a:r>
              <a:rPr lang="de-DE" altLang="de-DE" sz="1600" i="1" dirty="0" smtClean="0"/>
              <a:t>Christoph Grein’s Essentials</a:t>
            </a:r>
            <a:r>
              <a:rPr lang="de-DE" altLang="de-DE" sz="1600" dirty="0" smtClean="0"/>
              <a:t>)</a:t>
            </a:r>
            <a:br>
              <a:rPr lang="de-DE" altLang="de-DE" sz="1600" dirty="0" smtClean="0"/>
            </a:br>
            <a:r>
              <a:rPr lang="de-DE" altLang="de-DE" sz="1600" dirty="0" smtClean="0"/>
              <a:t>                 </a:t>
            </a:r>
            <a:r>
              <a:rPr lang="de-DE" altLang="de-DE" sz="1600" dirty="0" smtClean="0">
                <a:hlinkClick r:id="rId4"/>
              </a:rPr>
              <a:t>http://archive.adaic.com/tools/CKWG/CKWG.html</a:t>
            </a:r>
            <a:endParaRPr lang="de-DE" altLang="de-DE" sz="1600" dirty="0" smtClean="0"/>
          </a:p>
          <a:p>
            <a:pPr marL="0" indent="0" algn="ctr" eaLnBrk="1" hangingPunct="1">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t>Ada Magica: </a:t>
            </a:r>
            <a:r>
              <a:rPr lang="de-DE" altLang="de-DE" sz="1600" dirty="0">
                <a:hlinkClick r:id="rId5"/>
              </a:rPr>
              <a:t>https://www.ada-deutschland.de/de/ada-in-deutschland/ressourcen/ </a:t>
            </a:r>
            <a:r>
              <a:rPr lang="de-DE" altLang="de-DE" sz="1600" dirty="0"/>
              <a:t>(</a:t>
            </a:r>
            <a:r>
              <a:rPr lang="de-DE" altLang="de-DE" sz="1600" dirty="0" smtClean="0"/>
              <a:t>siehe </a:t>
            </a:r>
            <a:r>
              <a:rPr lang="de-DE" altLang="de-DE" sz="1600" i="1" dirty="0" smtClean="0"/>
              <a:t>Ada lernen</a:t>
            </a:r>
            <a:r>
              <a:rPr lang="de-DE" altLang="de-DE" sz="1600" dirty="0" smtClean="0"/>
              <a:t>)</a:t>
            </a:r>
            <a:br>
              <a:rPr lang="de-DE" altLang="de-DE" sz="1600" dirty="0" smtClean="0"/>
            </a:br>
            <a:r>
              <a:rPr lang="de-DE" altLang="de-DE" sz="1600" dirty="0">
                <a:hlinkClick r:id="rId6"/>
              </a:rPr>
              <a:t>https://www.ada-deutschland.de/sites/default/files/AdaTourCD/AdaTourCD2004</a:t>
            </a:r>
            <a:r>
              <a:rPr lang="de-DE" altLang="de-DE" sz="1600" dirty="0" smtClean="0">
                <a:hlinkClick r:id="rId6"/>
              </a:rPr>
              <a:t>/</a:t>
            </a:r>
            <a:br>
              <a:rPr lang="de-DE" altLang="de-DE" sz="1600" dirty="0" smtClean="0">
                <a:hlinkClick r:id="rId6"/>
              </a:rPr>
            </a:br>
            <a:r>
              <a:rPr lang="de-DE" altLang="de-DE" sz="1600" dirty="0" smtClean="0">
                <a:hlinkClick r:id="rId6"/>
              </a:rPr>
              <a:t>Ada Magica/Inhalt.html</a:t>
            </a:r>
            <a:endParaRPr lang="de-DE" altLang="de-DE" sz="1600" b="1" dirty="0" smtClean="0">
              <a:solidFill>
                <a:srgbClr val="CCCCFF"/>
              </a:solidFill>
              <a:hlinkClick r:id="rId7"/>
            </a:endParaRPr>
          </a:p>
        </p:txBody>
      </p:sp>
      <p:pic>
        <p:nvPicPr>
          <p:cNvPr id="5124" name="Grafik 1"/>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89300" y="188640"/>
            <a:ext cx="2592388"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
          <p:cNvSpPr txBox="1">
            <a:spLocks noChangeArrowheads="1"/>
          </p:cNvSpPr>
          <p:nvPr/>
        </p:nvSpPr>
        <p:spPr bwMode="auto">
          <a:xfrm>
            <a:off x="468313" y="1484313"/>
            <a:ext cx="2663825" cy="1143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25146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29718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34290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38862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kern="0" dirty="0" smtClean="0">
                <a:solidFill>
                  <a:srgbClr val="FF0000"/>
                </a:solidFill>
              </a:rPr>
              <a:t>Ada</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Industriedesign</a:t>
            </a:r>
            <a:br>
              <a:rPr lang="de-DE" dirty="0" smtClean="0"/>
            </a:br>
            <a:r>
              <a:rPr lang="de-DE" dirty="0" smtClean="0"/>
              <a:t>Dieter Rams (70er Jahre)</a:t>
            </a:r>
            <a:endParaRPr lang="de-DE" dirty="0"/>
          </a:p>
        </p:txBody>
      </p:sp>
      <p:pic>
        <p:nvPicPr>
          <p:cNvPr id="8" name="Inhaltsplatzhalt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63688" y="1981200"/>
            <a:ext cx="4187131" cy="4233863"/>
          </a:xfrm>
        </p:spPr>
      </p:pic>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6A7BC4DC-A12A-4763-B677-CCF5762EE09E}" type="slidenum">
              <a:rPr lang="de-DE" smtClean="0"/>
              <a:pPr>
                <a:defRPr/>
              </a:pPr>
              <a:t>10</a:t>
            </a:fld>
            <a:endParaRPr lang="de-DE" dirty="0"/>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4168" y="3489968"/>
            <a:ext cx="1856528" cy="1739232"/>
          </a:xfrm>
          <a:prstGeom prst="rect">
            <a:avLst/>
          </a:prstGeom>
        </p:spPr>
      </p:pic>
      <p:sp>
        <p:nvSpPr>
          <p:cNvPr id="2" name="Textfeld 1"/>
          <p:cNvSpPr txBox="1"/>
          <p:nvPr/>
        </p:nvSpPr>
        <p:spPr>
          <a:xfrm>
            <a:off x="6084168" y="2083035"/>
            <a:ext cx="2016224" cy="1200329"/>
          </a:xfrm>
          <a:prstGeom prst="rect">
            <a:avLst/>
          </a:prstGeom>
          <a:solidFill>
            <a:srgbClr val="FFDAA3"/>
          </a:solidFill>
          <a:ln w="19050">
            <a:solidFill>
              <a:srgbClr val="FFB64B"/>
            </a:solidFill>
          </a:ln>
        </p:spPr>
        <p:txBody>
          <a:bodyPr wrap="square" rtlCol="0">
            <a:spAutoFit/>
          </a:bodyPr>
          <a:lstStyle/>
          <a:p>
            <a:pPr algn="ctr"/>
            <a:r>
              <a:rPr lang="de-DE" sz="1200" dirty="0" smtClean="0">
                <a:solidFill>
                  <a:srgbClr val="FF6600"/>
                </a:solidFill>
              </a:rPr>
              <a:t>Siehe auch </a:t>
            </a:r>
            <a:r>
              <a:rPr lang="de-DE" sz="1200" b="1" dirty="0" smtClean="0">
                <a:solidFill>
                  <a:srgbClr val="FF6600"/>
                </a:solidFill>
              </a:rPr>
              <a:t>Enzo Mari</a:t>
            </a:r>
            <a:r>
              <a:rPr lang="de-DE" sz="1200" dirty="0" smtClean="0">
                <a:solidFill>
                  <a:srgbClr val="FF6600"/>
                </a:solidFill>
              </a:rPr>
              <a:t>, einen italienischen Designer, der ähnliche Prinzipien verfolgte:</a:t>
            </a:r>
          </a:p>
          <a:p>
            <a:pPr algn="ctr"/>
            <a:r>
              <a:rPr lang="de-DE" sz="1200" dirty="0" smtClean="0">
                <a:solidFill>
                  <a:srgbClr val="FF6600"/>
                </a:solidFill>
              </a:rPr>
              <a:t>Gutes Design ist nachhaltig, langlebig, unprätentiös und schön.</a:t>
            </a:r>
            <a:endParaRPr lang="de-DE" sz="1200" dirty="0">
              <a:solidFill>
                <a:srgbClr val="FF6600"/>
              </a:solidFill>
            </a:endParaRPr>
          </a:p>
        </p:txBody>
      </p:sp>
      <p:sp>
        <p:nvSpPr>
          <p:cNvPr id="9" name="Textfeld 8"/>
          <p:cNvSpPr txBox="1"/>
          <p:nvPr/>
        </p:nvSpPr>
        <p:spPr>
          <a:xfrm>
            <a:off x="6100714" y="5377044"/>
            <a:ext cx="2863773" cy="646331"/>
          </a:xfrm>
          <a:prstGeom prst="rect">
            <a:avLst/>
          </a:prstGeom>
          <a:solidFill>
            <a:srgbClr val="EAB3A4"/>
          </a:solidFill>
          <a:ln w="19050">
            <a:solidFill>
              <a:srgbClr val="CC3300"/>
            </a:solidFill>
          </a:ln>
        </p:spPr>
        <p:txBody>
          <a:bodyPr wrap="square" rtlCol="0">
            <a:spAutoFit/>
          </a:bodyPr>
          <a:lstStyle/>
          <a:p>
            <a:pPr algn="ctr"/>
            <a:r>
              <a:rPr lang="de-DE" sz="1200" dirty="0" smtClean="0">
                <a:solidFill>
                  <a:srgbClr val="CC3300"/>
                </a:solidFill>
              </a:rPr>
              <a:t>Einer </a:t>
            </a:r>
            <a:r>
              <a:rPr lang="de-DE" sz="1200" dirty="0">
                <a:solidFill>
                  <a:srgbClr val="CC3300"/>
                </a:solidFill>
              </a:rPr>
              <a:t>der prägendsten deutschen Gestalter und Graphikdesigner </a:t>
            </a:r>
            <a:r>
              <a:rPr lang="de-DE" sz="1200" dirty="0" smtClean="0">
                <a:solidFill>
                  <a:srgbClr val="CC3300"/>
                </a:solidFill>
              </a:rPr>
              <a:t>des 20</a:t>
            </a:r>
            <a:r>
              <a:rPr lang="de-DE" sz="1200" dirty="0">
                <a:solidFill>
                  <a:srgbClr val="CC3300"/>
                </a:solidFill>
              </a:rPr>
              <a:t>. Jahrhunderts</a:t>
            </a:r>
          </a:p>
          <a:p>
            <a:pPr algn="ctr"/>
            <a:r>
              <a:rPr lang="de-DE" sz="1200" dirty="0">
                <a:solidFill>
                  <a:srgbClr val="CC3300"/>
                </a:solidFill>
              </a:rPr>
              <a:t>w</a:t>
            </a:r>
            <a:r>
              <a:rPr lang="de-DE" sz="1200" dirty="0" smtClean="0">
                <a:solidFill>
                  <a:srgbClr val="CC3300"/>
                </a:solidFill>
              </a:rPr>
              <a:t>ar Otto „</a:t>
            </a:r>
            <a:r>
              <a:rPr lang="de-DE" sz="1200" b="1" dirty="0" smtClean="0">
                <a:solidFill>
                  <a:srgbClr val="CC3300"/>
                </a:solidFill>
              </a:rPr>
              <a:t>Otl“ Aicher</a:t>
            </a:r>
            <a:r>
              <a:rPr lang="de-DE" sz="1200" dirty="0" smtClean="0">
                <a:solidFill>
                  <a:srgbClr val="CC3300"/>
                </a:solidFill>
              </a:rPr>
              <a:t>, </a:t>
            </a:r>
            <a:endParaRPr lang="de-DE" sz="1200" dirty="0">
              <a:solidFill>
                <a:srgbClr val="CC3300"/>
              </a:solidFill>
            </a:endParaRPr>
          </a:p>
        </p:txBody>
      </p:sp>
    </p:spTree>
    <p:extLst>
      <p:ext uri="{BB962C8B-B14F-4D97-AF65-F5344CB8AC3E}">
        <p14:creationId xmlns:p14="http://schemas.microsoft.com/office/powerpoint/2010/main" val="1216242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Parametermodi</a:t>
            </a:r>
            <a:endParaRPr lang="de-DE" dirty="0"/>
          </a:p>
        </p:txBody>
      </p:sp>
      <p:sp>
        <p:nvSpPr>
          <p:cNvPr id="3" name="Inhaltsplatzhalter 2"/>
          <p:cNvSpPr>
            <a:spLocks noGrp="1"/>
          </p:cNvSpPr>
          <p:nvPr>
            <p:ph idx="1"/>
          </p:nvPr>
        </p:nvSpPr>
        <p:spPr/>
        <p:txBody>
          <a:bodyPr/>
          <a:lstStyle/>
          <a:p>
            <a:pPr marL="0" indent="0"/>
            <a:r>
              <a:rPr lang="de-DE" sz="1800" dirty="0"/>
              <a:t>Der Parametermodus ist hauptsächlich zur </a:t>
            </a:r>
            <a:r>
              <a:rPr lang="de-DE" sz="1800" dirty="0" smtClean="0"/>
              <a:t>Information für den </a:t>
            </a:r>
            <a:r>
              <a:rPr lang="de-DE" sz="1800" i="1" dirty="0"/>
              <a:t>Anwender</a:t>
            </a:r>
            <a:r>
              <a:rPr lang="de-DE" sz="1800" dirty="0"/>
              <a:t> des Unterprogramms über die </a:t>
            </a:r>
            <a:r>
              <a:rPr lang="de-DE" sz="1800" dirty="0">
                <a:solidFill>
                  <a:schemeClr val="accent2"/>
                </a:solidFill>
              </a:rPr>
              <a:t>Richtung des </a:t>
            </a:r>
            <a:r>
              <a:rPr lang="de-DE" sz="1800" dirty="0" smtClean="0">
                <a:solidFill>
                  <a:schemeClr val="accent2"/>
                </a:solidFill>
              </a:rPr>
              <a:t>Datenflusses</a:t>
            </a:r>
            <a:r>
              <a:rPr lang="de-DE" sz="1800" dirty="0" smtClean="0"/>
              <a:t> gedacht</a:t>
            </a:r>
            <a:r>
              <a:rPr lang="de-DE" sz="1800" dirty="0"/>
              <a:t>; er hat nichts mit der </a:t>
            </a:r>
            <a:r>
              <a:rPr lang="de-DE" sz="1800" dirty="0">
                <a:solidFill>
                  <a:srgbClr val="FF3399"/>
                </a:solidFill>
              </a:rPr>
              <a:t>Übergabemethode</a:t>
            </a:r>
            <a:r>
              <a:rPr lang="de-DE" sz="1800" dirty="0"/>
              <a:t> (durch Kopie oder durch Referenz) zu </a:t>
            </a:r>
            <a:r>
              <a:rPr lang="de-DE" sz="1800" dirty="0" smtClean="0"/>
              <a:t>tun.</a:t>
            </a:r>
          </a:p>
          <a:p>
            <a:pPr marL="0" indent="0"/>
            <a:r>
              <a:rPr lang="de-DE" sz="1800" dirty="0" smtClean="0"/>
              <a:t>Die </a:t>
            </a:r>
            <a:r>
              <a:rPr lang="de-DE" sz="1800" dirty="0"/>
              <a:t>Übergabemethode ist aus Problemsicht ja </a:t>
            </a:r>
            <a:r>
              <a:rPr lang="de-DE" sz="1800" dirty="0" smtClean="0"/>
              <a:t>völlig uninteressant</a:t>
            </a:r>
            <a:r>
              <a:rPr lang="de-DE" sz="1800" dirty="0"/>
              <a:t>; man kann davon ausgehen, dass der Übersetzer die sinnvollste Methode wählt.</a:t>
            </a:r>
          </a:p>
          <a:p>
            <a:pPr marL="0" indent="0"/>
            <a:r>
              <a:rPr lang="de-DE" sz="1800" b="1" dirty="0"/>
              <a:t>Bedeutung des Parametermodus</a:t>
            </a:r>
          </a:p>
          <a:p>
            <a:pPr marL="268288" lvl="0" indent="-268288">
              <a:buFont typeface="Arial" panose="020B0604020202020204" pitchFamily="34" charset="0"/>
              <a:buChar char="•"/>
              <a:tabLst>
                <a:tab pos="981075" algn="l"/>
              </a:tabLst>
            </a:pPr>
            <a:r>
              <a:rPr lang="de-DE" sz="1800" b="1" dirty="0"/>
              <a:t>in</a:t>
            </a:r>
            <a:r>
              <a:rPr lang="de-DE" sz="1800" dirty="0"/>
              <a:t>	Der Parameter </a:t>
            </a:r>
            <a:r>
              <a:rPr lang="de-DE" sz="1800" dirty="0" smtClean="0"/>
              <a:t>fließt in das Unterprogramm hinein und ist eine</a:t>
            </a:r>
            <a:br>
              <a:rPr lang="de-DE" sz="1800" dirty="0" smtClean="0"/>
            </a:br>
            <a:r>
              <a:rPr lang="de-DE" sz="1800" dirty="0" smtClean="0"/>
              <a:t>	Konstante </a:t>
            </a:r>
            <a:r>
              <a:rPr lang="de-DE" sz="1800" dirty="0"/>
              <a:t>während des Aufrufs.</a:t>
            </a:r>
          </a:p>
          <a:p>
            <a:pPr marL="268288" lvl="0" indent="-268288">
              <a:buFont typeface="Arial" panose="020B0604020202020204" pitchFamily="34" charset="0"/>
              <a:buChar char="•"/>
              <a:tabLst>
                <a:tab pos="981075" algn="l"/>
              </a:tabLst>
            </a:pPr>
            <a:r>
              <a:rPr lang="de-DE" sz="1800" b="1" dirty="0"/>
              <a:t>out</a:t>
            </a:r>
            <a:r>
              <a:rPr lang="de-DE" sz="1800" dirty="0"/>
              <a:t>	</a:t>
            </a:r>
            <a:r>
              <a:rPr lang="de-DE" sz="1800" dirty="0" smtClean="0"/>
              <a:t>Der </a:t>
            </a:r>
            <a:r>
              <a:rPr lang="de-DE" sz="1800" dirty="0"/>
              <a:t>P</a:t>
            </a:r>
            <a:r>
              <a:rPr lang="de-DE" sz="1800" dirty="0" smtClean="0"/>
              <a:t>arameter wird im Unterprogramm bestimmt und zurückgegeben.	(Der </a:t>
            </a:r>
            <a:r>
              <a:rPr lang="de-DE" sz="1800" dirty="0"/>
              <a:t>Eingangswert ist </a:t>
            </a:r>
            <a:r>
              <a:rPr lang="de-DE" sz="1800" dirty="0" smtClean="0"/>
              <a:t>irrelevant; jeder </a:t>
            </a:r>
            <a:r>
              <a:rPr lang="de-DE" sz="1800" dirty="0"/>
              <a:t>Wert ist möglich, auch </a:t>
            </a:r>
            <a:r>
              <a:rPr lang="de-DE" sz="1800" dirty="0" smtClean="0"/>
              <a:t>unini-	tialisiert, d.h. möglicherweise ungültig.)</a:t>
            </a:r>
            <a:endParaRPr lang="de-DE" sz="1800" dirty="0"/>
          </a:p>
          <a:p>
            <a:pPr marL="268288" lvl="0" indent="-268288">
              <a:buFont typeface="Arial" panose="020B0604020202020204" pitchFamily="34" charset="0"/>
              <a:buChar char="•"/>
              <a:tabLst>
                <a:tab pos="981075" algn="l"/>
              </a:tabLst>
            </a:pPr>
            <a:r>
              <a:rPr lang="de-DE" sz="1800" b="1" dirty="0"/>
              <a:t>i</a:t>
            </a:r>
            <a:r>
              <a:rPr lang="de-DE" sz="1800" b="1" dirty="0" smtClean="0"/>
              <a:t>n </a:t>
            </a:r>
            <a:r>
              <a:rPr lang="de-DE" sz="1800" b="1" dirty="0"/>
              <a:t>out</a:t>
            </a:r>
            <a:r>
              <a:rPr lang="de-DE" sz="1800" dirty="0"/>
              <a:t>	Der Eingabewert wird möglicherweise gebraucht und kann </a:t>
            </a:r>
            <a:r>
              <a:rPr lang="de-DE" sz="1800" dirty="0" smtClean="0"/>
              <a:t>verändert	werden</a:t>
            </a:r>
            <a:r>
              <a:rPr lang="de-DE" sz="1800" dirty="0"/>
              <a:t>.</a:t>
            </a:r>
          </a:p>
          <a:p>
            <a:pPr marL="0" indent="0"/>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100</a:t>
            </a:fld>
            <a:endParaRPr lang="de-DE" dirty="0"/>
          </a:p>
        </p:txBody>
      </p:sp>
    </p:spTree>
    <p:extLst>
      <p:ext uri="{BB962C8B-B14F-4D97-AF65-F5344CB8AC3E}">
        <p14:creationId xmlns:p14="http://schemas.microsoft.com/office/powerpoint/2010/main" val="340320351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Übergabemethode</a:t>
            </a:r>
          </a:p>
        </p:txBody>
      </p:sp>
      <p:sp>
        <p:nvSpPr>
          <p:cNvPr id="3" name="Inhaltsplatzhalter 2"/>
          <p:cNvSpPr>
            <a:spLocks noGrp="1"/>
          </p:cNvSpPr>
          <p:nvPr>
            <p:ph idx="1"/>
          </p:nvPr>
        </p:nvSpPr>
        <p:spPr/>
        <p:txBody>
          <a:bodyPr/>
          <a:lstStyle/>
          <a:p>
            <a:pPr marL="0" indent="0"/>
            <a:r>
              <a:rPr lang="de-DE" dirty="0"/>
              <a:t>Die Übergabemethode hängt vom Datentyp ab. Ada legt sie nur für einige Typen fest:</a:t>
            </a:r>
          </a:p>
          <a:p>
            <a:pPr marL="0" lvl="0" indent="0"/>
            <a:r>
              <a:rPr lang="de-DE" b="1" dirty="0"/>
              <a:t>Skalare Typen:</a:t>
            </a:r>
            <a:r>
              <a:rPr lang="de-DE" dirty="0"/>
              <a:t> durch Kopie</a:t>
            </a:r>
          </a:p>
          <a:p>
            <a:pPr marL="0" lvl="0" indent="0"/>
            <a:r>
              <a:rPr lang="de-DE" b="1" dirty="0"/>
              <a:t>Limiterte Typen:</a:t>
            </a:r>
            <a:r>
              <a:rPr lang="de-DE" dirty="0"/>
              <a:t> durch Referenz</a:t>
            </a:r>
          </a:p>
          <a:p>
            <a:pPr marL="0" lvl="0" indent="0"/>
            <a:r>
              <a:rPr lang="de-DE" b="1" dirty="0">
                <a:solidFill>
                  <a:schemeClr val="bg2">
                    <a:lumMod val="75000"/>
                  </a:schemeClr>
                </a:solidFill>
              </a:rPr>
              <a:t>Etikettierte (</a:t>
            </a:r>
            <a:r>
              <a:rPr lang="de-DE" b="1" i="1" dirty="0">
                <a:solidFill>
                  <a:schemeClr val="bg2">
                    <a:lumMod val="75000"/>
                  </a:schemeClr>
                </a:solidFill>
              </a:rPr>
              <a:t>tagged</a:t>
            </a:r>
            <a:r>
              <a:rPr lang="de-DE" b="1" dirty="0">
                <a:solidFill>
                  <a:schemeClr val="bg2">
                    <a:lumMod val="75000"/>
                  </a:schemeClr>
                </a:solidFill>
              </a:rPr>
              <a:t>) Typen:</a:t>
            </a:r>
            <a:r>
              <a:rPr lang="de-DE" dirty="0">
                <a:solidFill>
                  <a:schemeClr val="bg2">
                    <a:lumMod val="75000"/>
                  </a:schemeClr>
                </a:solidFill>
              </a:rPr>
              <a:t> durch </a:t>
            </a:r>
            <a:r>
              <a:rPr lang="de-DE" dirty="0" smtClean="0">
                <a:solidFill>
                  <a:schemeClr val="bg2">
                    <a:lumMod val="75000"/>
                  </a:schemeClr>
                </a:solidFill>
              </a:rPr>
              <a:t>Referenz </a:t>
            </a:r>
            <a:r>
              <a:rPr lang="de-DE" sz="2000" dirty="0" smtClean="0">
                <a:solidFill>
                  <a:schemeClr val="bg2">
                    <a:lumMod val="75000"/>
                  </a:schemeClr>
                </a:solidFill>
              </a:rPr>
              <a:t>(nicht Teil dieses Kurses)</a:t>
            </a:r>
            <a:endParaRPr lang="de-DE" sz="2000" dirty="0">
              <a:solidFill>
                <a:schemeClr val="bg2">
                  <a:lumMod val="75000"/>
                </a:schemeClr>
              </a:solidFill>
            </a:endParaRPr>
          </a:p>
          <a:p>
            <a:pPr marL="0" lvl="0" indent="0"/>
            <a:r>
              <a:rPr lang="de-DE" dirty="0"/>
              <a:t>Alle anderen: Der Übersetzer macht’s schon </a:t>
            </a:r>
            <a:r>
              <a:rPr lang="de-DE" dirty="0" smtClean="0"/>
              <a:t>richtig.</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101</a:t>
            </a:fld>
            <a:endParaRPr lang="de-DE" dirty="0"/>
          </a:p>
        </p:txBody>
      </p:sp>
    </p:spTree>
    <p:extLst>
      <p:ext uri="{BB962C8B-B14F-4D97-AF65-F5344CB8AC3E}">
        <p14:creationId xmlns:p14="http://schemas.microsoft.com/office/powerpoint/2010/main" val="408543832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Hintergrund</a:t>
            </a:r>
            <a:endParaRPr lang="de-DE" dirty="0"/>
          </a:p>
        </p:txBody>
      </p:sp>
      <p:sp>
        <p:nvSpPr>
          <p:cNvPr id="3" name="Inhaltsplatzhalter 2"/>
          <p:cNvSpPr>
            <a:spLocks noGrp="1"/>
          </p:cNvSpPr>
          <p:nvPr>
            <p:ph idx="1"/>
          </p:nvPr>
        </p:nvSpPr>
        <p:spPr/>
        <p:txBody>
          <a:bodyPr/>
          <a:lstStyle/>
          <a:p>
            <a:pPr marL="0" indent="0"/>
            <a:r>
              <a:rPr lang="de-DE" sz="1600" dirty="0"/>
              <a:t>Es existiert eine Reihe von Regeln, was für in- und out-Parameter beim Aufruf übergeben wird. Die Grundidee ist, dass Dinge wie Grenzen und Diskriminanten übergeben werden, während anderes übergeben werden könnte oder auch nicht. Das kann zu Überraschungen führen, da </a:t>
            </a:r>
            <a:r>
              <a:rPr lang="de-DE" sz="1400" b="1" dirty="0">
                <a:latin typeface="Courier New" panose="02070309020205020404" pitchFamily="49" charset="0"/>
                <a:cs typeface="Courier New" panose="02070309020205020404" pitchFamily="49" charset="0"/>
              </a:rPr>
              <a:t>out</a:t>
            </a:r>
            <a:r>
              <a:rPr lang="de-DE" sz="1600" dirty="0"/>
              <a:t> und </a:t>
            </a:r>
            <a:r>
              <a:rPr lang="de-DE" sz="1400" b="1" dirty="0" smtClean="0">
                <a:latin typeface="Courier New" panose="02070309020205020404" pitchFamily="49" charset="0"/>
                <a:cs typeface="Courier New" panose="02070309020205020404" pitchFamily="49" charset="0"/>
              </a:rPr>
              <a:t>in out</a:t>
            </a:r>
            <a:r>
              <a:rPr lang="de-DE" sz="1600" dirty="0" smtClean="0"/>
              <a:t> </a:t>
            </a:r>
            <a:r>
              <a:rPr lang="de-DE" sz="1600" dirty="0"/>
              <a:t>für den Übersetzer oft dasselbe sind.</a:t>
            </a:r>
          </a:p>
          <a:p>
            <a:pPr marL="0" indent="0"/>
            <a:r>
              <a:rPr lang="de-DE" sz="1600" dirty="0"/>
              <a:t>out-Parameter werden somit möglichst wenig überprüft beim Weg nach drinnen, während in-out-Parameter alle Prüfungen durchlaufen müssen, die vorgeschrieben sind.</a:t>
            </a:r>
          </a:p>
          <a:p>
            <a:pPr marL="0" indent="0"/>
            <a:r>
              <a:rPr lang="de-DE" sz="1600" dirty="0"/>
              <a:t>Somit hängt die Sicherheit Ihres Kodes davon ab, ob der abstrakte Datentyp (ADT), den Sie verwenden, auch wohldesignt ist in Bezug auf den </a:t>
            </a:r>
            <a:r>
              <a:rPr lang="de-DE" sz="1600" dirty="0" smtClean="0"/>
              <a:t>Parametermodus (das ist der Fall für die Container-Bibliothek</a:t>
            </a:r>
            <a:r>
              <a:rPr lang="de-DE" sz="1600" dirty="0"/>
              <a:t>)</a:t>
            </a:r>
            <a:r>
              <a:rPr lang="de-DE" sz="1600" dirty="0" smtClean="0"/>
              <a:t>. </a:t>
            </a:r>
            <a:r>
              <a:rPr lang="de-DE" sz="1600" dirty="0"/>
              <a:t>Daher denken auch Sie beim Design eines ADT an eine sichere Implementierung.</a:t>
            </a:r>
          </a:p>
          <a:p>
            <a:pPr marL="0" indent="0"/>
            <a:r>
              <a:rPr lang="de-DE" sz="1600" dirty="0"/>
              <a:t>Wenn Sie also einen Parameter als </a:t>
            </a:r>
            <a:r>
              <a:rPr lang="de-DE" sz="1400" b="1" dirty="0">
                <a:latin typeface="Courier New" panose="02070309020205020404" pitchFamily="49" charset="0"/>
                <a:cs typeface="Courier New" panose="02070309020205020404" pitchFamily="49" charset="0"/>
              </a:rPr>
              <a:t>out</a:t>
            </a:r>
            <a:r>
              <a:rPr lang="de-DE" sz="1600" dirty="0"/>
              <a:t> deklarieren, versichern Sie dem Anwender, dass der Eingabewert nicht und bei zusammengesetzten Typen auch kein Teil davon verwendet </a:t>
            </a:r>
            <a:r>
              <a:rPr lang="de-DE" sz="1600" dirty="0" smtClean="0"/>
              <a:t>wird; </a:t>
            </a:r>
            <a:r>
              <a:rPr lang="de-DE" sz="1600" dirty="0"/>
              <a:t>jeder </a:t>
            </a:r>
            <a:r>
              <a:rPr lang="de-DE" sz="1600" dirty="0" smtClean="0"/>
              <a:t>Eingangswert </a:t>
            </a:r>
            <a:r>
              <a:rPr lang="de-DE" sz="1600" dirty="0"/>
              <a:t>ist möglich, auch </a:t>
            </a:r>
            <a:r>
              <a:rPr lang="de-DE" sz="1600" dirty="0" smtClean="0"/>
              <a:t>uninitialisiert.</a:t>
            </a:r>
            <a:endParaRPr lang="de-DE" sz="1600" dirty="0"/>
          </a:p>
          <a:p>
            <a:pPr marL="0" indent="0"/>
            <a:r>
              <a:rPr lang="de-DE" sz="1600" dirty="0"/>
              <a:t>Deklarieren Sie ihn dagegen als </a:t>
            </a:r>
            <a:r>
              <a:rPr lang="de-DE" sz="1400" b="1" dirty="0">
                <a:latin typeface="Courier New" panose="02070309020205020404" pitchFamily="49" charset="0"/>
                <a:cs typeface="Courier New" panose="02070309020205020404" pitchFamily="49" charset="0"/>
              </a:rPr>
              <a:t>in out</a:t>
            </a:r>
            <a:r>
              <a:rPr lang="de-DE" sz="1600" dirty="0"/>
              <a:t>, sagen Sie dem Anwender, sie erwarten einen Wert übergeben zu bekommen, der sinnvoll verwendet werden kann.</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102</a:t>
            </a:fld>
            <a:endParaRPr lang="de-DE" dirty="0"/>
          </a:p>
        </p:txBody>
      </p:sp>
      <p:sp>
        <p:nvSpPr>
          <p:cNvPr id="6" name="Textfeld 5"/>
          <p:cNvSpPr txBox="1"/>
          <p:nvPr/>
        </p:nvSpPr>
        <p:spPr>
          <a:xfrm>
            <a:off x="5076056" y="5255622"/>
            <a:ext cx="3600400" cy="261610"/>
          </a:xfrm>
          <a:prstGeom prst="rect">
            <a:avLst/>
          </a:prstGeom>
          <a:solidFill>
            <a:srgbClr val="DBE7ED"/>
          </a:solidFill>
          <a:ln>
            <a:solidFill>
              <a:srgbClr val="3333CC"/>
            </a:solidFill>
          </a:ln>
        </p:spPr>
        <p:txBody>
          <a:bodyPr wrap="square" rtlCol="0">
            <a:spAutoFit/>
          </a:bodyPr>
          <a:lstStyle/>
          <a:p>
            <a:r>
              <a:rPr lang="de-DE" sz="1100" dirty="0">
                <a:solidFill>
                  <a:schemeClr val="accent2"/>
                </a:solidFill>
              </a:rPr>
              <a:t>Bezüglich Diskriminanten beachten Sie jedoch Folien 113ff.</a:t>
            </a:r>
          </a:p>
        </p:txBody>
      </p:sp>
    </p:spTree>
    <p:extLst>
      <p:ext uri="{BB962C8B-B14F-4D97-AF65-F5344CB8AC3E}">
        <p14:creationId xmlns:p14="http://schemas.microsoft.com/office/powerpoint/2010/main" val="309062541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Unterprogramm-Aufruf</a:t>
            </a:r>
          </a:p>
        </p:txBody>
      </p:sp>
      <p:sp>
        <p:nvSpPr>
          <p:cNvPr id="74755" name="Rectangle 2"/>
          <p:cNvSpPr>
            <a:spLocks noGrp="1" noChangeArrowheads="1"/>
          </p:cNvSpPr>
          <p:nvPr>
            <p:ph idx="1"/>
          </p:nvPr>
        </p:nvSpPr>
        <p:spPr>
          <a:xfrm>
            <a:off x="611560" y="1916113"/>
            <a:ext cx="7918648" cy="4283075"/>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cs typeface="Times New Roman" pitchFamily="18" charset="0"/>
              </a:rPr>
              <a:t>Parameterzuordnung ist positionell, namentlich oder gemischt. Im letzteren Fall kommen die positionellen Parameter zuerst. Bei namentlicher Zuordnung ist die Reihenfolge gleichgültig. Parameter mit Voreinstellungswert (wie </a:t>
            </a:r>
            <a:r>
              <a:rPr lang="de-DE" altLang="de-DE" sz="2000" dirty="0" smtClean="0">
                <a:latin typeface="Courier New" panose="02070309020205020404" pitchFamily="49" charset="0"/>
                <a:cs typeface="Courier New" panose="02070309020205020404" pitchFamily="49" charset="0"/>
              </a:rPr>
              <a:t>Y</a:t>
            </a:r>
            <a:r>
              <a:rPr lang="de-DE" altLang="de-DE" sz="2400" dirty="0" smtClean="0">
                <a:cs typeface="Times New Roman" pitchFamily="18" charset="0"/>
              </a:rPr>
              <a:t>) können entfallen.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Times New Roman" pitchFamily="18" charset="0"/>
              </a:rPr>
              <a:t>procedure</a:t>
            </a:r>
            <a:r>
              <a:rPr lang="de-DE" altLang="de-DE" sz="1800" dirty="0" smtClean="0">
                <a:latin typeface="Courier New" pitchFamily="49" charset="0"/>
                <a:cs typeface="Times New Roman" pitchFamily="18" charset="0"/>
              </a:rPr>
              <a:t> P (X: X_Typ; Y: Y_Typ </a:t>
            </a:r>
            <a:r>
              <a:rPr lang="de-DE" altLang="de-DE" sz="1800" dirty="0" smtClean="0">
                <a:solidFill>
                  <a:schemeClr val="accent2"/>
                </a:solidFill>
                <a:latin typeface="Courier New" pitchFamily="49" charset="0"/>
                <a:cs typeface="Times New Roman" pitchFamily="18" charset="0"/>
              </a:rPr>
              <a:t>:= Y0</a:t>
            </a:r>
            <a:r>
              <a:rPr lang="de-DE" altLang="de-DE" sz="1800" dirty="0" smtClean="0">
                <a:latin typeface="Courier New" pitchFamily="49" charset="0"/>
                <a:cs typeface="Times New Roman" pitchFamily="18" charset="0"/>
              </a:rPr>
              <a:t>; Z: Z_Typ);</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Times New Roman" pitchFamily="18" charset="0"/>
              </a:rPr>
              <a:t>P (A, B, C);                 -- </a:t>
            </a:r>
            <a:r>
              <a:rPr lang="de-DE" altLang="de-DE" sz="1800" i="1" dirty="0" smtClean="0">
                <a:latin typeface="Courier New" pitchFamily="49" charset="0"/>
                <a:cs typeface="Times New Roman" pitchFamily="18" charset="0"/>
              </a:rPr>
              <a:t>positionell</a:t>
            </a:r>
            <a:r>
              <a:rPr lang="de-DE" altLang="de-DE" sz="1800" dirty="0" smtClean="0">
                <a:latin typeface="Courier New" pitchFamily="49" charset="0"/>
                <a:cs typeface="Times New Roman" pitchFamily="18" charset="0"/>
              </a:rPr>
              <a:t/>
            </a:r>
            <a:br>
              <a:rPr lang="de-DE" altLang="de-DE" sz="1800" dirty="0" smtClean="0">
                <a:latin typeface="Courier New" pitchFamily="49" charset="0"/>
                <a:cs typeface="Times New Roman" pitchFamily="18" charset="0"/>
              </a:rPr>
            </a:br>
            <a:r>
              <a:rPr lang="de-DE" altLang="de-DE" sz="1800" dirty="0" smtClean="0">
                <a:latin typeface="Courier New" pitchFamily="49" charset="0"/>
                <a:cs typeface="Times New Roman" pitchFamily="18" charset="0"/>
              </a:rPr>
              <a:t>P (Z =&gt; C, X =&gt; A, Y =&gt; B);  -- </a:t>
            </a:r>
            <a:r>
              <a:rPr lang="de-DE" altLang="de-DE" sz="1800" i="1" dirty="0" smtClean="0">
                <a:latin typeface="Courier New" pitchFamily="49" charset="0"/>
                <a:cs typeface="Times New Roman" pitchFamily="18" charset="0"/>
              </a:rPr>
              <a:t>namentlich, dasselbe</a:t>
            </a:r>
            <a:r>
              <a:rPr lang="de-DE" altLang="de-DE" sz="1800" dirty="0" smtClean="0">
                <a:latin typeface="Courier New" pitchFamily="49" charset="0"/>
                <a:cs typeface="Times New Roman" pitchFamily="18" charset="0"/>
              </a:rPr>
              <a:t/>
            </a:r>
            <a:br>
              <a:rPr lang="de-DE" altLang="de-DE" sz="1800" dirty="0" smtClean="0">
                <a:latin typeface="Courier New" pitchFamily="49" charset="0"/>
                <a:cs typeface="Times New Roman" pitchFamily="18" charset="0"/>
              </a:rPr>
            </a:br>
            <a:r>
              <a:rPr lang="de-DE" altLang="de-DE" sz="1800" dirty="0" smtClean="0">
                <a:latin typeface="Courier New" pitchFamily="49" charset="0"/>
                <a:cs typeface="Times New Roman" pitchFamily="18" charset="0"/>
              </a:rPr>
              <a:t>P (A, Z =&gt; C, Y =&gt; B);       -- </a:t>
            </a:r>
            <a:r>
              <a:rPr lang="de-DE" altLang="de-DE" sz="1800" i="1" dirty="0" smtClean="0">
                <a:latin typeface="Courier New" pitchFamily="49" charset="0"/>
                <a:cs typeface="Times New Roman" pitchFamily="18" charset="0"/>
              </a:rPr>
              <a:t>gemischt, dasselbe</a:t>
            </a:r>
            <a:r>
              <a:rPr lang="de-DE" altLang="de-DE" sz="1800" dirty="0" smtClean="0">
                <a:latin typeface="Courier New" pitchFamily="49" charset="0"/>
                <a:cs typeface="Times New Roman" pitchFamily="18" charset="0"/>
              </a:rPr>
              <a:t/>
            </a:r>
            <a:br>
              <a:rPr lang="de-DE" altLang="de-DE" sz="1800" dirty="0" smtClean="0">
                <a:latin typeface="Courier New" pitchFamily="49" charset="0"/>
                <a:cs typeface="Times New Roman" pitchFamily="18" charset="0"/>
              </a:rPr>
            </a:br>
            <a:r>
              <a:rPr lang="de-DE" altLang="de-DE" sz="1800" dirty="0" smtClean="0">
                <a:latin typeface="Courier New" pitchFamily="49" charset="0"/>
                <a:cs typeface="Times New Roman" pitchFamily="18" charset="0"/>
              </a:rPr>
              <a:t>P (A, Z =&gt; C);               -- </a:t>
            </a:r>
            <a:r>
              <a:rPr lang="de-DE" altLang="de-DE" sz="1800" i="1" dirty="0" smtClean="0">
                <a:latin typeface="Courier New" pitchFamily="49" charset="0"/>
                <a:cs typeface="Times New Roman" pitchFamily="18" charset="0"/>
              </a:rPr>
              <a:t>Y ausgelassen, Wert </a:t>
            </a:r>
            <a:r>
              <a:rPr lang="de-DE" altLang="de-DE" sz="1800" i="1" dirty="0" smtClean="0">
                <a:solidFill>
                  <a:schemeClr val="accent2"/>
                </a:solidFill>
                <a:latin typeface="Courier New" pitchFamily="49" charset="0"/>
                <a:cs typeface="Times New Roman" pitchFamily="18" charset="0"/>
              </a:rPr>
              <a:t>Y0</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cs typeface="Times New Roman" pitchFamily="18" charset="0"/>
              </a:rPr>
              <a:t>Parameter mit Voreinstellungswert sollten zuletzt kommen, da sonst bei Auslassung zwingend namentliche Notation erforderlich ist.</a:t>
            </a:r>
          </a:p>
        </p:txBody>
      </p:sp>
      <p:sp>
        <p:nvSpPr>
          <p:cNvPr id="7475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7475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0B477F4-9725-47F4-9A92-D0FA0014CB5E}" type="slidenum">
              <a:rPr lang="de-DE" altLang="de-DE" sz="2400" smtClean="0"/>
              <a:pPr eaLnBrk="1" hangingPunct="1">
                <a:spcBef>
                  <a:spcPct val="0"/>
                </a:spcBef>
              </a:pPr>
              <a:t>103</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
          <p:cNvSpPr>
            <a:spLocks noGrp="1" noChangeArrowheads="1"/>
          </p:cNvSpPr>
          <p:nvPr>
            <p:ph type="title"/>
          </p:nvPr>
        </p:nvSpPr>
        <p:spPr>
          <a:xfrm>
            <a:off x="684213" y="549275"/>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Namentliche Parameterzuordnung</a:t>
            </a:r>
          </a:p>
        </p:txBody>
      </p:sp>
      <p:sp>
        <p:nvSpPr>
          <p:cNvPr id="75779" name="Rectangle 2"/>
          <p:cNvSpPr>
            <a:spLocks noGrp="1" noChangeArrowheads="1"/>
          </p:cNvSpPr>
          <p:nvPr>
            <p:ph idx="1"/>
          </p:nvPr>
        </p:nvSpPr>
        <p:spPr>
          <a:xfrm>
            <a:off x="685800" y="1981200"/>
            <a:ext cx="7772400" cy="4217988"/>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cs typeface="Times New Roman" pitchFamily="18" charset="0"/>
              </a:rPr>
              <a:t>Namentliche Zuordnung sollte immer dann verwendet werden, wenn sie zusätzliche Information liefert.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solidFill>
                  <a:srgbClr val="FF3399"/>
                </a:solidFill>
                <a:latin typeface="Courier New" pitchFamily="49" charset="0"/>
                <a:cs typeface="Times New Roman" pitchFamily="18" charset="0"/>
              </a:rPr>
              <a:t>Lies (42);           -- </a:t>
            </a:r>
            <a:r>
              <a:rPr lang="de-DE" altLang="de-DE" sz="1800" i="1" dirty="0" smtClean="0">
                <a:solidFill>
                  <a:srgbClr val="FF3399"/>
                </a:solidFill>
                <a:latin typeface="Courier New" pitchFamily="49" charset="0"/>
                <a:cs typeface="Times New Roman" pitchFamily="18" charset="0"/>
              </a:rPr>
              <a:t>Was bedeutet hier die 42?</a:t>
            </a:r>
            <a:br>
              <a:rPr lang="de-DE" altLang="de-DE" sz="1800" i="1" dirty="0" smtClean="0">
                <a:solidFill>
                  <a:srgbClr val="FF3399"/>
                </a:solidFill>
                <a:latin typeface="Courier New" pitchFamily="49" charset="0"/>
                <a:cs typeface="Times New Roman" pitchFamily="18" charset="0"/>
              </a:rPr>
            </a:br>
            <a:r>
              <a:rPr lang="de-DE" altLang="de-DE" sz="1800" dirty="0" smtClean="0">
                <a:solidFill>
                  <a:srgbClr val="002060"/>
                </a:solidFill>
                <a:latin typeface="Courier New" pitchFamily="49" charset="0"/>
                <a:cs typeface="Times New Roman" pitchFamily="18" charset="0"/>
              </a:rPr>
              <a:t>Lies (Zeile =&gt; 42);  -- </a:t>
            </a:r>
            <a:r>
              <a:rPr lang="de-DE" altLang="de-DE" sz="1800" i="1" dirty="0" smtClean="0">
                <a:solidFill>
                  <a:srgbClr val="002060"/>
                </a:solidFill>
                <a:latin typeface="Courier New" pitchFamily="49" charset="0"/>
                <a:cs typeface="Times New Roman" pitchFamily="18" charset="0"/>
              </a:rPr>
              <a:t>Aha!</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solidFill>
                  <a:schemeClr val="tx1"/>
                </a:solidFill>
                <a:cs typeface="Times New Roman" pitchFamily="18" charset="0"/>
              </a:rPr>
              <a:t>Bei Namensgleichheit von formalem und aktuellem Parameter ist sie gewöhnlich sinnlos.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solidFill>
                  <a:srgbClr val="FF3399"/>
                </a:solidFill>
                <a:latin typeface="Courier New" pitchFamily="49" charset="0"/>
                <a:cs typeface="Times New Roman" pitchFamily="18" charset="0"/>
              </a:rPr>
              <a:t>P (X =&gt; X);  -- </a:t>
            </a:r>
            <a:r>
              <a:rPr lang="de-DE" altLang="de-DE" sz="1800" i="1" dirty="0" smtClean="0">
                <a:solidFill>
                  <a:srgbClr val="FF3399"/>
                </a:solidFill>
                <a:latin typeface="Courier New" pitchFamily="49" charset="0"/>
                <a:cs typeface="Times New Roman" pitchFamily="18" charset="0"/>
              </a:rPr>
              <a:t>ziemlich unsinnig</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u="sng" dirty="0">
                <a:solidFill>
                  <a:schemeClr val="tx1"/>
                </a:solidFill>
                <a:cs typeface="Times New Roman" pitchFamily="18" charset="0"/>
              </a:rPr>
              <a:t>Aber </a:t>
            </a:r>
            <a:r>
              <a:rPr lang="de-DE" altLang="de-DE" sz="2400" u="sng" dirty="0" smtClean="0">
                <a:solidFill>
                  <a:schemeClr val="tx1"/>
                </a:solidFill>
                <a:cs typeface="Times New Roman" pitchFamily="18" charset="0"/>
              </a:rPr>
              <a:t>(außerordentlich </a:t>
            </a:r>
            <a:r>
              <a:rPr lang="de-DE" altLang="de-DE" sz="2400" u="sng" dirty="0">
                <a:solidFill>
                  <a:schemeClr val="tx1"/>
                </a:solidFill>
                <a:cs typeface="Times New Roman" pitchFamily="18" charset="0"/>
              </a:rPr>
              <a:t>wichtig):</a:t>
            </a:r>
            <a:endParaRPr lang="de-DE" altLang="de-DE" sz="2400" u="sng" dirty="0" smtClean="0">
              <a:solidFill>
                <a:schemeClr val="tx1"/>
              </a:solidFill>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solidFill>
                  <a:srgbClr val="FF3399"/>
                </a:solidFill>
                <a:latin typeface="Courier New" pitchFamily="49" charset="0"/>
                <a:cs typeface="Times New Roman" pitchFamily="18" charset="0"/>
              </a:rPr>
              <a:t>Arctan (A, B);            -- </a:t>
            </a:r>
            <a:r>
              <a:rPr lang="de-DE" altLang="de-DE" sz="1800" i="1" dirty="0" smtClean="0">
                <a:solidFill>
                  <a:srgbClr val="FF3399"/>
                </a:solidFill>
                <a:latin typeface="Courier New" pitchFamily="49" charset="0"/>
                <a:cs typeface="Times New Roman" pitchFamily="18" charset="0"/>
              </a:rPr>
              <a:t>welches Koordinatensystem</a:t>
            </a:r>
            <a:r>
              <a:rPr lang="de-DE" altLang="de-DE" sz="1600" i="1" dirty="0" smtClean="0">
                <a:solidFill>
                  <a:srgbClr val="FF3399"/>
                </a:solidFill>
                <a:latin typeface="Courier New" pitchFamily="49" charset="0"/>
                <a:cs typeface="Times New Roman" pitchFamily="18" charset="0"/>
              </a:rPr>
              <a:t>?</a:t>
            </a:r>
            <a:br>
              <a:rPr lang="de-DE" altLang="de-DE" sz="1600" i="1" dirty="0" smtClean="0">
                <a:solidFill>
                  <a:srgbClr val="FF3399"/>
                </a:solidFill>
                <a:latin typeface="Courier New" pitchFamily="49" charset="0"/>
                <a:cs typeface="Times New Roman" pitchFamily="18" charset="0"/>
              </a:rPr>
            </a:br>
            <a:r>
              <a:rPr lang="de-DE" altLang="de-DE" sz="1800" dirty="0" smtClean="0">
                <a:solidFill>
                  <a:srgbClr val="002060"/>
                </a:solidFill>
                <a:latin typeface="Courier New" pitchFamily="49" charset="0"/>
                <a:cs typeface="Times New Roman" pitchFamily="18" charset="0"/>
              </a:rPr>
              <a:t>Arctan (Y =&gt; A, X =&gt; B);  -- </a:t>
            </a:r>
            <a:r>
              <a:rPr lang="de-DE" altLang="de-DE" sz="1800" i="1" dirty="0" smtClean="0">
                <a:solidFill>
                  <a:srgbClr val="002060"/>
                </a:solidFill>
                <a:latin typeface="Courier New" pitchFamily="49" charset="0"/>
                <a:cs typeface="Times New Roman" pitchFamily="18" charset="0"/>
              </a:rPr>
              <a:t>keine Zweifel</a:t>
            </a:r>
            <a:br>
              <a:rPr lang="de-DE" altLang="de-DE" sz="1800" i="1" dirty="0" smtClean="0">
                <a:solidFill>
                  <a:srgbClr val="002060"/>
                </a:solidFill>
                <a:latin typeface="Courier New" pitchFamily="49" charset="0"/>
                <a:cs typeface="Times New Roman" pitchFamily="18" charset="0"/>
              </a:rPr>
            </a:br>
            <a:r>
              <a:rPr lang="de-DE" altLang="de-DE" sz="1800" dirty="0" smtClean="0">
                <a:latin typeface="Courier New" pitchFamily="49" charset="0"/>
                <a:cs typeface="Times New Roman" pitchFamily="18" charset="0"/>
              </a:rPr>
              <a:t>Arctan (Y =&gt; X, X =&gt; Y);  -- </a:t>
            </a:r>
            <a:r>
              <a:rPr lang="de-DE" altLang="de-DE" sz="1800" i="1" dirty="0" smtClean="0">
                <a:latin typeface="Courier New" pitchFamily="49" charset="0"/>
                <a:cs typeface="Times New Roman" pitchFamily="18" charset="0"/>
              </a:rPr>
              <a:t>Arccot</a:t>
            </a:r>
          </a:p>
        </p:txBody>
      </p:sp>
      <p:sp>
        <p:nvSpPr>
          <p:cNvPr id="7578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7578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1AFAB78-1E14-4B7E-82F6-8B89B9CDF2D1}" type="slidenum">
              <a:rPr lang="de-DE" altLang="de-DE" sz="2400" smtClean="0"/>
              <a:pPr eaLnBrk="1" hangingPunct="1">
                <a:spcBef>
                  <a:spcPct val="0"/>
                </a:spcBef>
              </a:pPr>
              <a:t>104</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Überladung</a:t>
            </a:r>
            <a:endParaRPr lang="de-DE" dirty="0"/>
          </a:p>
        </p:txBody>
      </p:sp>
      <p:sp>
        <p:nvSpPr>
          <p:cNvPr id="3" name="Inhaltsplatzhalter 2"/>
          <p:cNvSpPr>
            <a:spLocks noGrp="1"/>
          </p:cNvSpPr>
          <p:nvPr>
            <p:ph idx="1"/>
          </p:nvPr>
        </p:nvSpPr>
        <p:spPr>
          <a:xfrm>
            <a:off x="685800" y="1981201"/>
            <a:ext cx="7739063" cy="3896072"/>
          </a:xfrm>
        </p:spPr>
        <p:txBody>
          <a:bodyPr/>
          <a:lstStyle/>
          <a:p>
            <a:pPr marL="0" indent="0"/>
            <a:r>
              <a:rPr lang="de-DE" sz="2400" dirty="0" smtClean="0"/>
              <a:t>Unterprogramme können überladen werden; die Auflösung, welches Unterprogramm gemeint ist, geschieht anhand des Parameterprofils und, bei Funktionen, des Rückgabewerts.</a:t>
            </a:r>
          </a:p>
          <a:p>
            <a:r>
              <a:rPr lang="de-DE" sz="2400" dirty="0" smtClean="0"/>
              <a:t>Alle numerischen Operatoren sind überladen.</a:t>
            </a:r>
          </a:p>
          <a:p>
            <a:endParaRPr lang="de-DE" sz="2400" dirty="0" smtClean="0"/>
          </a:p>
          <a:p>
            <a:pPr marL="0" indent="0"/>
            <a:r>
              <a:rPr lang="de-DE" sz="2000" b="1" dirty="0">
                <a:latin typeface="Courier New" panose="02070309020205020404" pitchFamily="49" charset="0"/>
                <a:cs typeface="Courier New" panose="02070309020205020404" pitchFamily="49" charset="0"/>
              </a:rPr>
              <a:t>function</a:t>
            </a:r>
            <a:r>
              <a:rPr lang="de-DE" sz="2000" dirty="0">
                <a:latin typeface="Courier New" panose="02070309020205020404" pitchFamily="49" charset="0"/>
                <a:cs typeface="Courier New" panose="02070309020205020404" pitchFamily="49" charset="0"/>
              </a:rPr>
              <a:t> F (X: Integer) </a:t>
            </a:r>
            <a:r>
              <a:rPr lang="de-DE" sz="2000" b="1" dirty="0">
                <a:latin typeface="Courier New" panose="02070309020205020404" pitchFamily="49" charset="0"/>
                <a:cs typeface="Courier New" panose="02070309020205020404" pitchFamily="49" charset="0"/>
              </a:rPr>
              <a:t>return</a:t>
            </a:r>
            <a:r>
              <a:rPr lang="de-DE" sz="2000" dirty="0">
                <a:latin typeface="Courier New" panose="02070309020205020404" pitchFamily="49" charset="0"/>
                <a:cs typeface="Courier New" panose="02070309020205020404" pitchFamily="49" charset="0"/>
              </a:rPr>
              <a:t> Float;</a:t>
            </a:r>
            <a:br>
              <a:rPr lang="de-DE" sz="2000" dirty="0">
                <a:latin typeface="Courier New" panose="02070309020205020404" pitchFamily="49" charset="0"/>
                <a:cs typeface="Courier New" panose="02070309020205020404" pitchFamily="49" charset="0"/>
              </a:rPr>
            </a:br>
            <a:r>
              <a:rPr lang="de-DE" sz="2000" b="1" dirty="0">
                <a:latin typeface="Courier New" panose="02070309020205020404" pitchFamily="49" charset="0"/>
                <a:cs typeface="Courier New" panose="02070309020205020404" pitchFamily="49" charset="0"/>
              </a:rPr>
              <a:t>function</a:t>
            </a:r>
            <a:r>
              <a:rPr lang="de-DE" sz="2000" dirty="0">
                <a:latin typeface="Courier New" panose="02070309020205020404" pitchFamily="49" charset="0"/>
                <a:cs typeface="Courier New" panose="02070309020205020404" pitchFamily="49" charset="0"/>
              </a:rPr>
              <a:t> F (X: Integer) </a:t>
            </a:r>
            <a:r>
              <a:rPr lang="de-DE" sz="2000" b="1" dirty="0">
                <a:latin typeface="Courier New" panose="02070309020205020404" pitchFamily="49" charset="0"/>
                <a:cs typeface="Courier New" panose="02070309020205020404" pitchFamily="49" charset="0"/>
              </a:rPr>
              <a:t>return</a:t>
            </a:r>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Boolean;</a:t>
            </a:r>
          </a:p>
          <a:p>
            <a:pPr marL="0" indent="0"/>
            <a:endParaRPr lang="de-DE" sz="1200" dirty="0">
              <a:latin typeface="Courier New" panose="02070309020205020404" pitchFamily="49" charset="0"/>
              <a:cs typeface="Courier New" panose="02070309020205020404" pitchFamily="49" charset="0"/>
            </a:endParaRPr>
          </a:p>
          <a:p>
            <a:pPr marL="0" indent="0"/>
            <a:r>
              <a:rPr lang="de-DE" sz="2000" b="1" dirty="0">
                <a:latin typeface="Courier New" panose="02070309020205020404" pitchFamily="49" charset="0"/>
                <a:cs typeface="Courier New" panose="02070309020205020404" pitchFamily="49" charset="0"/>
              </a:rPr>
              <a:t>i</a:t>
            </a:r>
            <a:r>
              <a:rPr lang="de-DE" sz="2000" b="1" dirty="0" smtClean="0">
                <a:latin typeface="Courier New" panose="02070309020205020404" pitchFamily="49" charset="0"/>
                <a:cs typeface="Courier New" panose="02070309020205020404" pitchFamily="49" charset="0"/>
              </a:rPr>
              <a:t>f</a:t>
            </a:r>
            <a:r>
              <a:rPr lang="de-DE" sz="2000" dirty="0" smtClean="0">
                <a:latin typeface="Courier New" panose="02070309020205020404" pitchFamily="49" charset="0"/>
                <a:cs typeface="Courier New" panose="02070309020205020404" pitchFamily="49" charset="0"/>
              </a:rPr>
              <a:t> F (I) </a:t>
            </a:r>
            <a:r>
              <a:rPr lang="de-DE" sz="2000" b="1" dirty="0" smtClean="0">
                <a:latin typeface="Courier New" panose="02070309020205020404" pitchFamily="49" charset="0"/>
                <a:cs typeface="Courier New" panose="02070309020205020404" pitchFamily="49" charset="0"/>
              </a:rPr>
              <a:t>then</a:t>
            </a:r>
            <a:r>
              <a:rPr lang="de-DE" sz="2000" dirty="0" smtClean="0">
                <a:latin typeface="Courier New" panose="02070309020205020404" pitchFamily="49" charset="0"/>
                <a:cs typeface="Courier New" panose="02070309020205020404" pitchFamily="49" charset="0"/>
              </a:rPr>
              <a:t> …  -- </a:t>
            </a:r>
            <a:r>
              <a:rPr lang="de-DE" sz="2000" i="1" dirty="0" smtClean="0">
                <a:latin typeface="Courier New" panose="02070309020205020404" pitchFamily="49" charset="0"/>
                <a:cs typeface="Courier New" panose="02070309020205020404" pitchFamily="49" charset="0"/>
              </a:rPr>
              <a:t>kann nur die zweite sein</a:t>
            </a:r>
            <a:endParaRPr lang="de-DE" sz="2000" i="1" dirty="0">
              <a:latin typeface="Courier New" panose="02070309020205020404" pitchFamily="49" charset="0"/>
              <a:cs typeface="Courier New" panose="02070309020205020404" pitchFamily="49" charset="0"/>
            </a:endParaRPr>
          </a:p>
          <a:p>
            <a:pPr marL="0" indent="0"/>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105</a:t>
            </a:fld>
            <a:endParaRPr lang="de-DE" dirty="0"/>
          </a:p>
        </p:txBody>
      </p:sp>
      <p:sp>
        <p:nvSpPr>
          <p:cNvPr id="6" name="Textfeld 5"/>
          <p:cNvSpPr txBox="1"/>
          <p:nvPr/>
        </p:nvSpPr>
        <p:spPr>
          <a:xfrm>
            <a:off x="6588088" y="3637964"/>
            <a:ext cx="1727274" cy="338554"/>
          </a:xfrm>
          <a:prstGeom prst="rect">
            <a:avLst/>
          </a:prstGeom>
          <a:solidFill>
            <a:srgbClr val="31DBE3"/>
          </a:solidFill>
          <a:ln>
            <a:solidFill>
              <a:srgbClr val="0070C0"/>
            </a:solidFill>
          </a:ln>
        </p:spPr>
        <p:txBody>
          <a:bodyPr wrap="square" rtlCol="0">
            <a:spAutoFit/>
          </a:bodyPr>
          <a:lstStyle/>
          <a:p>
            <a:r>
              <a:rPr lang="de-DE" sz="1600" dirty="0" smtClean="0">
                <a:solidFill>
                  <a:schemeClr val="tx1"/>
                </a:solidFill>
              </a:rPr>
              <a:t>Siehe Folien 157f</a:t>
            </a:r>
            <a:endParaRPr lang="de-DE" sz="1600" dirty="0">
              <a:solidFill>
                <a:schemeClr val="tx1"/>
              </a:solidFill>
            </a:endParaRPr>
          </a:p>
        </p:txBody>
      </p:sp>
    </p:spTree>
    <p:extLst>
      <p:ext uri="{BB962C8B-B14F-4D97-AF65-F5344CB8AC3E}">
        <p14:creationId xmlns:p14="http://schemas.microsoft.com/office/powerpoint/2010/main" val="255490621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Namenswahl – Stil</a:t>
            </a:r>
          </a:p>
        </p:txBody>
      </p:sp>
      <p:sp>
        <p:nvSpPr>
          <p:cNvPr id="77827" name="Rectangle 2"/>
          <p:cNvSpPr>
            <a:spLocks noGrp="1" noChangeArrowheads="1"/>
          </p:cNvSpPr>
          <p:nvPr>
            <p:ph idx="1"/>
          </p:nvPr>
        </p:nvSpPr>
        <p:spPr>
          <a:xfrm>
            <a:off x="685800" y="1773238"/>
            <a:ext cx="7772400" cy="4392612"/>
          </a:xfrm>
        </p:spPr>
        <p:txBody>
          <a:bodyPr/>
          <a:lstStyle/>
          <a:p>
            <a:pPr marL="0" indent="0">
              <a:buFont typeface="Times New Roman" pitchFamily="16" charset="0"/>
              <a:buNone/>
              <a:defRPr/>
            </a:pPr>
            <a:r>
              <a:rPr lang="en-US" sz="2000" dirty="0" smtClean="0">
                <a:cs typeface="Courier New" pitchFamily="49" charset="0"/>
              </a:rPr>
              <a:t>Verwenden Sie keine Abkürzungen. Gute Namen machen ein Programm verständlich. Was ist </a:t>
            </a:r>
            <a:r>
              <a:rPr lang="en-US" sz="1800" dirty="0" smtClean="0">
                <a:latin typeface="Courier New" pitchFamily="49" charset="0"/>
                <a:cs typeface="Courier New" pitchFamily="49" charset="0"/>
              </a:rPr>
              <a:t>Wpn</a:t>
            </a:r>
            <a:r>
              <a:rPr lang="en-US" sz="2000" dirty="0" smtClean="0">
                <a:cs typeface="Courier New" pitchFamily="49" charset="0"/>
              </a:rPr>
              <a:t>?</a:t>
            </a:r>
          </a:p>
          <a:p>
            <a:pPr marL="174625" indent="0">
              <a:buFont typeface="Times New Roman" pitchFamily="16" charset="0"/>
              <a:buNone/>
              <a:defRPr/>
            </a:pPr>
            <a:r>
              <a:rPr lang="en-US" sz="1600" b="1" dirty="0" smtClean="0">
                <a:latin typeface="Courier New" pitchFamily="49" charset="0"/>
                <a:cs typeface="Courier New" pitchFamily="49" charset="0"/>
              </a:rPr>
              <a:t>type</a:t>
            </a:r>
            <a:r>
              <a:rPr lang="en-US" sz="1600" dirty="0" smtClean="0">
                <a:latin typeface="Courier New" pitchFamily="49" charset="0"/>
                <a:cs typeface="Courier New" pitchFamily="49" charset="0"/>
              </a:rPr>
              <a:t> </a:t>
            </a:r>
            <a:r>
              <a:rPr lang="en-US" sz="1600" dirty="0">
                <a:latin typeface="Courier New" pitchFamily="49" charset="0"/>
                <a:cs typeface="Courier New" pitchFamily="49" charset="0"/>
              </a:rPr>
              <a:t>Weapon</a:t>
            </a:r>
            <a:r>
              <a:rPr lang="en-US" sz="1600" dirty="0">
                <a:solidFill>
                  <a:srgbClr val="C00000"/>
                </a:solidFill>
                <a:latin typeface="Courier New" pitchFamily="49" charset="0"/>
                <a:cs typeface="Courier New" pitchFamily="49" charset="0"/>
              </a:rPr>
              <a:t>_Type</a:t>
            </a:r>
            <a:r>
              <a:rPr lang="en-US" sz="1600" dirty="0">
                <a:latin typeface="Courier New" pitchFamily="49" charset="0"/>
                <a:cs typeface="Courier New" pitchFamily="49" charset="0"/>
              </a:rPr>
              <a:t> </a:t>
            </a:r>
            <a:r>
              <a:rPr lang="en-US" sz="1600" b="1" dirty="0">
                <a:latin typeface="Courier New" pitchFamily="49" charset="0"/>
                <a:cs typeface="Courier New" pitchFamily="49" charset="0"/>
              </a:rPr>
              <a:t>is</a:t>
            </a:r>
            <a:r>
              <a:rPr lang="en-US" sz="1600" dirty="0">
                <a:latin typeface="Courier New" pitchFamily="49" charset="0"/>
                <a:cs typeface="Courier New" pitchFamily="49" charset="0"/>
              </a:rPr>
              <a:t> (Broadsword, Catapult, Bow_and_Arrow</a:t>
            </a:r>
            <a:r>
              <a:rPr lang="en-US" sz="1600" dirty="0" smtClean="0">
                <a:latin typeface="Courier New" pitchFamily="49" charset="0"/>
                <a:cs typeface="Courier New" pitchFamily="49" charset="0"/>
              </a:rPr>
              <a:t>);</a:t>
            </a:r>
          </a:p>
          <a:p>
            <a:pPr marL="174625" indent="0">
              <a:buFont typeface="Times New Roman" pitchFamily="16" charset="0"/>
              <a:buNone/>
              <a:defRPr/>
            </a:pPr>
            <a:r>
              <a:rPr lang="de-DE" sz="1600" b="1" dirty="0" smtClean="0">
                <a:latin typeface="Courier New" pitchFamily="49" charset="0"/>
                <a:cs typeface="Courier New" pitchFamily="49" charset="0"/>
              </a:rPr>
              <a:t>procedure</a:t>
            </a:r>
            <a:r>
              <a:rPr lang="de-DE" sz="1600" dirty="0" smtClean="0">
                <a:latin typeface="Courier New" pitchFamily="49" charset="0"/>
                <a:cs typeface="Courier New" pitchFamily="49" charset="0"/>
              </a:rPr>
              <a:t> </a:t>
            </a:r>
            <a:r>
              <a:rPr lang="de-DE" sz="1600" dirty="0">
                <a:latin typeface="Courier New" pitchFamily="49" charset="0"/>
                <a:cs typeface="Courier New" pitchFamily="49" charset="0"/>
              </a:rPr>
              <a:t>Attack_Using (Weapon: Weapon</a:t>
            </a:r>
            <a:r>
              <a:rPr lang="de-DE" sz="1600" dirty="0">
                <a:solidFill>
                  <a:srgbClr val="C00000"/>
                </a:solidFill>
                <a:latin typeface="Courier New" pitchFamily="49" charset="0"/>
                <a:cs typeface="Courier New" pitchFamily="49" charset="0"/>
              </a:rPr>
              <a:t>_Type</a:t>
            </a:r>
            <a:r>
              <a:rPr lang="de-DE" sz="1600" dirty="0" smtClean="0">
                <a:latin typeface="Courier New" pitchFamily="49" charset="0"/>
                <a:cs typeface="Courier New" pitchFamily="49" charset="0"/>
              </a:rPr>
              <a:t>);</a:t>
            </a:r>
          </a:p>
          <a:p>
            <a:pPr marL="174625" indent="0">
              <a:buFont typeface="Times New Roman" pitchFamily="16" charset="0"/>
              <a:buNone/>
              <a:defRPr/>
            </a:pPr>
            <a:r>
              <a:rPr lang="de-DE" sz="1600" dirty="0" smtClean="0">
                <a:latin typeface="Courier New" pitchFamily="49" charset="0"/>
                <a:cs typeface="Courier New" pitchFamily="49" charset="0"/>
              </a:rPr>
              <a:t>Weapon</a:t>
            </a:r>
            <a:r>
              <a:rPr lang="de-DE" sz="1600" dirty="0">
                <a:latin typeface="Courier New" pitchFamily="49" charset="0"/>
                <a:cs typeface="Courier New" pitchFamily="49" charset="0"/>
              </a:rPr>
              <a:t>: Weapon</a:t>
            </a:r>
            <a:r>
              <a:rPr lang="de-DE" sz="1600" dirty="0">
                <a:solidFill>
                  <a:srgbClr val="C00000"/>
                </a:solidFill>
                <a:latin typeface="Courier New" pitchFamily="49" charset="0"/>
                <a:cs typeface="Courier New" pitchFamily="49" charset="0"/>
              </a:rPr>
              <a:t>_Type</a:t>
            </a:r>
            <a:r>
              <a:rPr lang="de-DE" sz="1600" dirty="0">
                <a:latin typeface="Courier New" pitchFamily="49" charset="0"/>
                <a:cs typeface="Courier New" pitchFamily="49" charset="0"/>
              </a:rPr>
              <a:t>;</a:t>
            </a:r>
          </a:p>
          <a:p>
            <a:pPr marL="174625" indent="0">
              <a:buFont typeface="Times New Roman" pitchFamily="16" charset="0"/>
              <a:buNone/>
              <a:defRPr/>
            </a:pPr>
            <a:r>
              <a:rPr lang="en-US" sz="1600" dirty="0">
                <a:latin typeface="Courier New" pitchFamily="49" charset="0"/>
                <a:cs typeface="Courier New" pitchFamily="49" charset="0"/>
              </a:rPr>
              <a:t>Attack_Using (Weapon =&gt; Catapult</a:t>
            </a:r>
            <a:r>
              <a:rPr lang="en-US" sz="1600" dirty="0" smtClean="0">
                <a:latin typeface="Courier New" pitchFamily="49" charset="0"/>
                <a:cs typeface="Courier New" pitchFamily="49" charset="0"/>
              </a:rPr>
              <a:t>);  </a:t>
            </a:r>
            <a:r>
              <a:rPr lang="en-US" sz="1600" dirty="0">
                <a:latin typeface="Courier New" pitchFamily="49" charset="0"/>
                <a:cs typeface="Courier New" pitchFamily="49" charset="0"/>
              </a:rPr>
              <a:t>-- </a:t>
            </a:r>
            <a:r>
              <a:rPr lang="en-US" sz="1600" i="1" dirty="0" smtClean="0">
                <a:solidFill>
                  <a:srgbClr val="FF3399"/>
                </a:solidFill>
                <a:latin typeface="Courier New" pitchFamily="49" charset="0"/>
                <a:cs typeface="Courier New" pitchFamily="49" charset="0"/>
              </a:rPr>
              <a:t>ein wenig geschwätzig</a:t>
            </a:r>
            <a:r>
              <a:rPr lang="en-US" sz="1600" dirty="0" smtClean="0">
                <a:latin typeface="Courier New" pitchFamily="49" charset="0"/>
                <a:cs typeface="Courier New" pitchFamily="49" charset="0"/>
              </a:rPr>
              <a:t/>
            </a:r>
            <a:br>
              <a:rPr lang="en-US" sz="1600" dirty="0" smtClean="0">
                <a:latin typeface="Courier New" pitchFamily="49" charset="0"/>
                <a:cs typeface="Courier New" pitchFamily="49" charset="0"/>
              </a:rPr>
            </a:br>
            <a:r>
              <a:rPr lang="en-US" sz="1600" dirty="0" smtClean="0">
                <a:latin typeface="Courier New" pitchFamily="49" charset="0"/>
                <a:cs typeface="Courier New" pitchFamily="49" charset="0"/>
              </a:rPr>
              <a:t>Attack_Using </a:t>
            </a:r>
            <a:r>
              <a:rPr lang="en-US" sz="1600" dirty="0">
                <a:latin typeface="Courier New" pitchFamily="49" charset="0"/>
                <a:cs typeface="Courier New" pitchFamily="49" charset="0"/>
              </a:rPr>
              <a:t>(Catapult</a:t>
            </a:r>
            <a:r>
              <a:rPr lang="en-US" sz="1600" dirty="0" smtClean="0">
                <a:latin typeface="Courier New" pitchFamily="49" charset="0"/>
                <a:cs typeface="Courier New" pitchFamily="49" charset="0"/>
              </a:rPr>
              <a:t>);  </a:t>
            </a:r>
            <a:r>
              <a:rPr lang="en-US" sz="1600" dirty="0">
                <a:latin typeface="Courier New" pitchFamily="49" charset="0"/>
                <a:cs typeface="Courier New" pitchFamily="49" charset="0"/>
              </a:rPr>
              <a:t>-- </a:t>
            </a:r>
            <a:r>
              <a:rPr lang="en-US" sz="1600" i="1" dirty="0" smtClean="0">
                <a:solidFill>
                  <a:schemeClr val="accent2"/>
                </a:solidFill>
                <a:latin typeface="Courier New" pitchFamily="49" charset="0"/>
                <a:cs typeface="Courier New" pitchFamily="49" charset="0"/>
              </a:rPr>
              <a:t>gut nur mit positioneller Z.</a:t>
            </a:r>
            <a:endParaRPr lang="en-US" sz="1600" i="1" dirty="0">
              <a:solidFill>
                <a:schemeClr val="accent2"/>
              </a:solidFill>
              <a:latin typeface="Courier New" pitchFamily="49" charset="0"/>
              <a:cs typeface="Courier New" pitchFamily="49" charset="0"/>
            </a:endParaRPr>
          </a:p>
          <a:p>
            <a:pPr>
              <a:buFont typeface="Times New Roman" pitchFamily="16" charset="0"/>
              <a:buNone/>
              <a:defRPr/>
            </a:pPr>
            <a:r>
              <a:rPr lang="de-DE" sz="2000" dirty="0"/>
              <a:t>versus</a:t>
            </a:r>
          </a:p>
          <a:p>
            <a:pPr marL="174625" indent="0">
              <a:buFont typeface="Times New Roman" pitchFamily="16" charset="0"/>
              <a:buNone/>
              <a:tabLst>
                <a:tab pos="174625" algn="l"/>
              </a:tabLst>
              <a:defRPr/>
            </a:pPr>
            <a:r>
              <a:rPr lang="en-US" sz="1600" b="1" dirty="0">
                <a:latin typeface="Courier New" pitchFamily="49" charset="0"/>
                <a:cs typeface="Courier New" pitchFamily="49" charset="0"/>
              </a:rPr>
              <a:t>type</a:t>
            </a:r>
            <a:r>
              <a:rPr lang="en-US" sz="1600" dirty="0">
                <a:latin typeface="Courier New" pitchFamily="49" charset="0"/>
                <a:cs typeface="Courier New" pitchFamily="49" charset="0"/>
              </a:rPr>
              <a:t> </a:t>
            </a:r>
            <a:r>
              <a:rPr lang="en-US" sz="1600" dirty="0">
                <a:solidFill>
                  <a:srgbClr val="C00000"/>
                </a:solidFill>
                <a:latin typeface="Courier New" pitchFamily="49" charset="0"/>
                <a:cs typeface="Courier New" pitchFamily="49" charset="0"/>
              </a:rPr>
              <a:t>Weapon</a:t>
            </a:r>
            <a:r>
              <a:rPr lang="en-US" sz="1600" dirty="0">
                <a:latin typeface="Courier New" pitchFamily="49" charset="0"/>
                <a:cs typeface="Courier New" pitchFamily="49" charset="0"/>
              </a:rPr>
              <a:t> </a:t>
            </a:r>
            <a:r>
              <a:rPr lang="en-US" sz="1600" b="1" dirty="0">
                <a:latin typeface="Courier New" pitchFamily="49" charset="0"/>
                <a:cs typeface="Courier New" pitchFamily="49" charset="0"/>
              </a:rPr>
              <a:t>is</a:t>
            </a:r>
            <a:r>
              <a:rPr lang="en-US" sz="1600" dirty="0">
                <a:latin typeface="Courier New" pitchFamily="49" charset="0"/>
                <a:cs typeface="Courier New" pitchFamily="49" charset="0"/>
              </a:rPr>
              <a:t> (Broadsword, Catapult, Bow_and_Arrow);</a:t>
            </a:r>
          </a:p>
          <a:p>
            <a:pPr marL="174625" indent="0">
              <a:buFont typeface="Times New Roman" pitchFamily="16" charset="0"/>
              <a:buNone/>
              <a:tabLst>
                <a:tab pos="174625" algn="l"/>
              </a:tabLst>
              <a:defRPr/>
            </a:pPr>
            <a:r>
              <a:rPr lang="de-DE" sz="1600" b="1" dirty="0">
                <a:latin typeface="Courier New" pitchFamily="49" charset="0"/>
                <a:cs typeface="Courier New" pitchFamily="49" charset="0"/>
              </a:rPr>
              <a:t>procedure</a:t>
            </a:r>
            <a:r>
              <a:rPr lang="de-DE" sz="1600" dirty="0">
                <a:latin typeface="Courier New" pitchFamily="49" charset="0"/>
                <a:cs typeface="Courier New" pitchFamily="49" charset="0"/>
              </a:rPr>
              <a:t> Attack (Using: </a:t>
            </a:r>
            <a:r>
              <a:rPr lang="de-DE" sz="1600" dirty="0">
                <a:solidFill>
                  <a:srgbClr val="C00000"/>
                </a:solidFill>
                <a:latin typeface="Courier New" pitchFamily="49" charset="0"/>
                <a:cs typeface="Courier New" pitchFamily="49" charset="0"/>
              </a:rPr>
              <a:t>Weapon</a:t>
            </a:r>
            <a:r>
              <a:rPr lang="de-DE" sz="1600" dirty="0">
                <a:latin typeface="Courier New" pitchFamily="49" charset="0"/>
                <a:cs typeface="Courier New" pitchFamily="49" charset="0"/>
              </a:rPr>
              <a:t>);</a:t>
            </a:r>
          </a:p>
          <a:p>
            <a:pPr marL="174625" indent="0">
              <a:buFont typeface="Times New Roman" pitchFamily="16" charset="0"/>
              <a:buNone/>
              <a:tabLst>
                <a:tab pos="174625" algn="l"/>
              </a:tabLst>
              <a:defRPr/>
            </a:pPr>
            <a:r>
              <a:rPr lang="de-DE" sz="1600" dirty="0">
                <a:solidFill>
                  <a:schemeClr val="accent2"/>
                </a:solidFill>
                <a:latin typeface="Courier New" pitchFamily="49" charset="0"/>
                <a:cs typeface="Courier New" pitchFamily="49" charset="0"/>
              </a:rPr>
              <a:t>My_</a:t>
            </a:r>
            <a:r>
              <a:rPr lang="de-DE" sz="1600" dirty="0">
                <a:latin typeface="Courier New" pitchFamily="49" charset="0"/>
                <a:cs typeface="Courier New" pitchFamily="49" charset="0"/>
              </a:rPr>
              <a:t>Weapon, </a:t>
            </a:r>
            <a:r>
              <a:rPr lang="de-DE" sz="1600" dirty="0">
                <a:solidFill>
                  <a:schemeClr val="accent2"/>
                </a:solidFill>
                <a:latin typeface="Courier New" pitchFamily="49" charset="0"/>
                <a:cs typeface="Courier New" pitchFamily="49" charset="0"/>
              </a:rPr>
              <a:t>Foes_</a:t>
            </a:r>
            <a:r>
              <a:rPr lang="de-DE" sz="1600" dirty="0">
                <a:latin typeface="Courier New" pitchFamily="49" charset="0"/>
                <a:cs typeface="Courier New" pitchFamily="49" charset="0"/>
              </a:rPr>
              <a:t>Weapon: </a:t>
            </a:r>
            <a:r>
              <a:rPr lang="de-DE" sz="1600" dirty="0">
                <a:solidFill>
                  <a:srgbClr val="C00000"/>
                </a:solidFill>
                <a:latin typeface="Courier New" pitchFamily="49" charset="0"/>
                <a:cs typeface="Courier New" pitchFamily="49" charset="0"/>
              </a:rPr>
              <a:t>Weapon</a:t>
            </a:r>
            <a:r>
              <a:rPr lang="de-DE" sz="1600" dirty="0">
                <a:latin typeface="Courier New" pitchFamily="49" charset="0"/>
                <a:cs typeface="Courier New" pitchFamily="49" charset="0"/>
              </a:rPr>
              <a:t>;</a:t>
            </a:r>
          </a:p>
          <a:p>
            <a:pPr marL="174625" indent="0">
              <a:buFont typeface="Times New Roman" pitchFamily="16" charset="0"/>
              <a:buNone/>
              <a:tabLst>
                <a:tab pos="174625" algn="l"/>
              </a:tabLst>
              <a:defRPr/>
            </a:pPr>
            <a:r>
              <a:rPr lang="en-US" sz="1600" dirty="0">
                <a:latin typeface="Courier New" pitchFamily="49" charset="0"/>
                <a:cs typeface="Courier New" pitchFamily="49" charset="0"/>
              </a:rPr>
              <a:t>Attack (Using =&gt; Catapult</a:t>
            </a:r>
            <a:r>
              <a:rPr lang="en-US" sz="1600" dirty="0" smtClean="0">
                <a:latin typeface="Courier New" pitchFamily="49" charset="0"/>
                <a:cs typeface="Courier New" pitchFamily="49" charset="0"/>
              </a:rPr>
              <a:t>);  </a:t>
            </a:r>
            <a:r>
              <a:rPr lang="en-US" sz="1600" dirty="0">
                <a:latin typeface="Courier New" pitchFamily="49" charset="0"/>
                <a:cs typeface="Courier New" pitchFamily="49" charset="0"/>
              </a:rPr>
              <a:t>-- </a:t>
            </a:r>
            <a:r>
              <a:rPr lang="en-US" sz="1600" i="1" dirty="0" smtClean="0">
                <a:solidFill>
                  <a:schemeClr val="accent2"/>
                </a:solidFill>
                <a:latin typeface="Courier New" pitchFamily="49" charset="0"/>
                <a:cs typeface="Courier New" pitchFamily="49" charset="0"/>
              </a:rPr>
              <a:t>gut nur mit namentlicher Z.</a:t>
            </a:r>
            <a:br>
              <a:rPr lang="en-US" sz="1600" i="1" dirty="0" smtClean="0">
                <a:solidFill>
                  <a:schemeClr val="accent2"/>
                </a:solidFill>
                <a:latin typeface="Courier New" pitchFamily="49" charset="0"/>
                <a:cs typeface="Courier New" pitchFamily="49" charset="0"/>
              </a:rPr>
            </a:br>
            <a:r>
              <a:rPr lang="en-US" sz="1600" dirty="0" smtClean="0">
                <a:latin typeface="Courier New" pitchFamily="49" charset="0"/>
                <a:cs typeface="Courier New" pitchFamily="49" charset="0"/>
              </a:rPr>
              <a:t>Attack </a:t>
            </a:r>
            <a:r>
              <a:rPr lang="en-US" sz="1600" dirty="0">
                <a:latin typeface="Courier New" pitchFamily="49" charset="0"/>
                <a:cs typeface="Courier New" pitchFamily="49" charset="0"/>
              </a:rPr>
              <a:t>(Catapult</a:t>
            </a:r>
            <a:r>
              <a:rPr lang="en-US" sz="1600" dirty="0" smtClean="0">
                <a:latin typeface="Courier New" pitchFamily="49" charset="0"/>
                <a:cs typeface="Courier New" pitchFamily="49" charset="0"/>
              </a:rPr>
              <a:t>);  </a:t>
            </a:r>
            <a:r>
              <a:rPr lang="en-US" sz="1600" dirty="0">
                <a:latin typeface="Courier New" pitchFamily="49" charset="0"/>
                <a:cs typeface="Courier New" pitchFamily="49" charset="0"/>
              </a:rPr>
              <a:t>-- </a:t>
            </a:r>
            <a:r>
              <a:rPr lang="en-US" sz="1600" i="1" dirty="0" smtClean="0">
                <a:solidFill>
                  <a:srgbClr val="FF3399"/>
                </a:solidFill>
                <a:latin typeface="Courier New" pitchFamily="49" charset="0"/>
                <a:cs typeface="Courier New" pitchFamily="49" charset="0"/>
              </a:rPr>
              <a:t>Greifen wir das Katapult an oder was?</a:t>
            </a:r>
            <a:endParaRPr lang="de-DE" sz="1600" i="1" dirty="0" smtClean="0">
              <a:solidFill>
                <a:srgbClr val="FF3399"/>
              </a:solidFill>
              <a:latin typeface="Courier New" pitchFamily="49" charset="0"/>
              <a:cs typeface="Courier New" pitchFamily="49" charset="0"/>
            </a:endParaRPr>
          </a:p>
        </p:txBody>
      </p:sp>
      <p:sp>
        <p:nvSpPr>
          <p:cNvPr id="7680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7680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D931288-E29D-4AFC-BD52-DE8E98C1CCE6}" type="slidenum">
              <a:rPr lang="de-DE" altLang="de-DE" sz="2400" smtClean="0"/>
              <a:pPr eaLnBrk="1" hangingPunct="1">
                <a:spcBef>
                  <a:spcPct val="0"/>
                </a:spcBef>
              </a:pPr>
              <a:t>106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el 1"/>
          <p:cNvSpPr>
            <a:spLocks noGrp="1"/>
          </p:cNvSpPr>
          <p:nvPr>
            <p:ph type="title"/>
          </p:nvPr>
        </p:nvSpPr>
        <p:spPr/>
        <p:txBody>
          <a:bodyPr/>
          <a:lstStyle/>
          <a:p>
            <a:r>
              <a:rPr lang="de-DE" altLang="de-DE" dirty="0" smtClean="0"/>
              <a:t>Namenswahl (Fortsetzung)</a:t>
            </a:r>
          </a:p>
        </p:txBody>
      </p:sp>
      <p:sp>
        <p:nvSpPr>
          <p:cNvPr id="77827" name="Inhaltsplatzhalter 2"/>
          <p:cNvSpPr>
            <a:spLocks noGrp="1"/>
          </p:cNvSpPr>
          <p:nvPr>
            <p:ph idx="1"/>
          </p:nvPr>
        </p:nvSpPr>
        <p:spPr>
          <a:xfrm>
            <a:off x="685800" y="1981200"/>
            <a:ext cx="7739063" cy="4256088"/>
          </a:xfrm>
        </p:spPr>
        <p:txBody>
          <a:bodyPr/>
          <a:lstStyle/>
          <a:p>
            <a:pPr marL="0" indent="0"/>
            <a:r>
              <a:rPr lang="de-DE" altLang="de-DE" sz="2400" dirty="0" smtClean="0"/>
              <a:t>Typnamen mit dem Fortsatz </a:t>
            </a:r>
            <a:r>
              <a:rPr lang="de-DE" altLang="de-DE" sz="2000" dirty="0" smtClean="0">
                <a:latin typeface="Courier New" panose="02070309020205020404" pitchFamily="49" charset="0"/>
                <a:cs typeface="Courier New" panose="02070309020205020404" pitchFamily="49" charset="0"/>
              </a:rPr>
              <a:t>_T</a:t>
            </a:r>
            <a:r>
              <a:rPr lang="de-DE" altLang="de-DE" sz="2400" dirty="0" smtClean="0"/>
              <a:t> oder </a:t>
            </a:r>
            <a:r>
              <a:rPr lang="de-DE" altLang="de-DE" sz="2000" dirty="0" smtClean="0">
                <a:latin typeface="Courier New" panose="02070309020205020404" pitchFamily="49" charset="0"/>
                <a:cs typeface="Courier New" panose="02070309020205020404" pitchFamily="49" charset="0"/>
              </a:rPr>
              <a:t>_Typ</a:t>
            </a:r>
            <a:r>
              <a:rPr lang="de-DE" altLang="de-DE" sz="2000" dirty="0" smtClean="0"/>
              <a:t> </a:t>
            </a:r>
            <a:r>
              <a:rPr lang="de-DE" altLang="de-DE" sz="2400" dirty="0" smtClean="0"/>
              <a:t>zu versehen, zeugt meiner Meinung nach von unzureichender Mühe, gute Namen zu erfinden.</a:t>
            </a:r>
          </a:p>
          <a:p>
            <a:pPr marL="0" indent="0"/>
            <a:r>
              <a:rPr lang="de-DE" altLang="de-DE" sz="2400" dirty="0" smtClean="0"/>
              <a:t>Ähnliche Ideen gibt es zu Aufzählungsliteralen (Vorsatz z. B. </a:t>
            </a:r>
            <a:r>
              <a:rPr lang="de-DE" altLang="de-DE" sz="2000" dirty="0" smtClean="0">
                <a:latin typeface="Courier New" pitchFamily="49" charset="0"/>
                <a:cs typeface="Courier New" pitchFamily="49" charset="0"/>
              </a:rPr>
              <a:t>E_</a:t>
            </a:r>
            <a:r>
              <a:rPr lang="de-DE" altLang="de-DE" sz="2400" dirty="0" smtClean="0"/>
              <a:t> wg. englisch </a:t>
            </a:r>
            <a:r>
              <a:rPr lang="de-DE" altLang="de-DE" sz="2400" i="1" dirty="0" smtClean="0"/>
              <a:t>enumeration</a:t>
            </a:r>
            <a:r>
              <a:rPr lang="de-DE" altLang="de-DE" sz="2400" dirty="0" smtClean="0"/>
              <a:t>, </a:t>
            </a:r>
            <a:r>
              <a:rPr lang="de-DE" altLang="de-DE" sz="2000" dirty="0" smtClean="0">
                <a:latin typeface="Courier New" pitchFamily="49" charset="0"/>
                <a:cs typeface="Courier New" pitchFamily="49" charset="0"/>
              </a:rPr>
              <a:t>E_Catapult</a:t>
            </a:r>
            <a:r>
              <a:rPr lang="de-DE" altLang="de-DE" sz="2400" dirty="0" smtClean="0"/>
              <a:t>).</a:t>
            </a:r>
          </a:p>
          <a:p>
            <a:pPr marL="0" indent="0"/>
            <a:r>
              <a:rPr lang="de-DE" altLang="de-DE" sz="2800" dirty="0" smtClean="0">
                <a:solidFill>
                  <a:schemeClr val="accent2"/>
                </a:solidFill>
              </a:rPr>
              <a:t>Es lohnt die Mühe, gute Namen zu erfinden.</a:t>
            </a:r>
          </a:p>
          <a:p>
            <a:pPr marL="0" indent="0" algn="ctr"/>
            <a:r>
              <a:rPr lang="de-DE" sz="2400" dirty="0">
                <a:solidFill>
                  <a:schemeClr val="accent2"/>
                </a:solidFill>
                <a:latin typeface="Courier New" pitchFamily="49" charset="0"/>
                <a:cs typeface="Courier New" pitchFamily="49" charset="0"/>
              </a:rPr>
              <a:t>My_</a:t>
            </a:r>
            <a:r>
              <a:rPr lang="de-DE" sz="2400" dirty="0">
                <a:solidFill>
                  <a:srgbClr val="C00000"/>
                </a:solidFill>
                <a:latin typeface="Courier New" pitchFamily="49" charset="0"/>
                <a:cs typeface="Courier New" pitchFamily="49" charset="0"/>
              </a:rPr>
              <a:t>Weapon</a:t>
            </a:r>
            <a:r>
              <a:rPr lang="de-DE" sz="2400" dirty="0">
                <a:latin typeface="Courier New" pitchFamily="49" charset="0"/>
                <a:cs typeface="Courier New" pitchFamily="49" charset="0"/>
              </a:rPr>
              <a:t>, </a:t>
            </a:r>
            <a:r>
              <a:rPr lang="de-DE" sz="2400" dirty="0">
                <a:solidFill>
                  <a:schemeClr val="accent2"/>
                </a:solidFill>
                <a:latin typeface="Courier New" pitchFamily="49" charset="0"/>
                <a:cs typeface="Courier New" pitchFamily="49" charset="0"/>
              </a:rPr>
              <a:t>Foes_</a:t>
            </a:r>
            <a:r>
              <a:rPr lang="de-DE" sz="2400" dirty="0">
                <a:solidFill>
                  <a:srgbClr val="C00000"/>
                </a:solidFill>
                <a:latin typeface="Courier New" pitchFamily="49" charset="0"/>
                <a:cs typeface="Courier New" pitchFamily="49" charset="0"/>
              </a:rPr>
              <a:t>Weapon</a:t>
            </a:r>
            <a:endParaRPr lang="de-DE" altLang="de-DE" sz="2400" dirty="0" smtClean="0">
              <a:solidFill>
                <a:srgbClr val="C00000"/>
              </a:solidFill>
            </a:endParaRPr>
          </a:p>
          <a:p>
            <a:pPr marL="0" indent="0"/>
            <a:r>
              <a:rPr lang="de-DE" altLang="de-DE" sz="2400" dirty="0" smtClean="0">
                <a:solidFill>
                  <a:schemeClr val="tx1"/>
                </a:solidFill>
              </a:rPr>
              <a:t>Der Typ hat den </a:t>
            </a:r>
            <a:r>
              <a:rPr lang="de-DE" altLang="de-DE" sz="2400" dirty="0" smtClean="0">
                <a:solidFill>
                  <a:srgbClr val="C00000"/>
                </a:solidFill>
              </a:rPr>
              <a:t>allgemeinen</a:t>
            </a:r>
            <a:r>
              <a:rPr lang="de-DE" altLang="de-DE" sz="2400" dirty="0" smtClean="0">
                <a:solidFill>
                  <a:schemeClr val="tx1"/>
                </a:solidFill>
              </a:rPr>
              <a:t> Namen, Objekte den </a:t>
            </a:r>
            <a:r>
              <a:rPr lang="de-DE" altLang="de-DE" sz="2400" dirty="0" smtClean="0">
                <a:solidFill>
                  <a:schemeClr val="accent2"/>
                </a:solidFill>
              </a:rPr>
              <a:t>speziellen</a:t>
            </a:r>
            <a:r>
              <a:rPr lang="de-DE" altLang="de-DE" sz="2400" dirty="0" smtClean="0">
                <a:solidFill>
                  <a:schemeClr val="tx1"/>
                </a:solidFill>
              </a:rPr>
              <a:t>.</a:t>
            </a:r>
          </a:p>
          <a:p>
            <a:pPr marL="0" indent="0"/>
            <a:r>
              <a:rPr lang="de-DE" altLang="de-DE" sz="2400" dirty="0" smtClean="0"/>
              <a:t>Einbuchstabige Namen haben nur Platz für lokale kurzlebige Variablen.</a:t>
            </a:r>
          </a:p>
        </p:txBody>
      </p:sp>
      <p:sp>
        <p:nvSpPr>
          <p:cNvPr id="77828"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77829"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E36EAE5-321E-43DF-BFA1-1076EDA2F55E}" type="slidenum">
              <a:rPr lang="de-DE" altLang="de-DE" sz="2400" smtClean="0"/>
              <a:pPr eaLnBrk="1" hangingPunct="1">
                <a:spcBef>
                  <a:spcPct val="0"/>
                </a:spcBef>
              </a:pPr>
              <a:t>107</a:t>
            </a:fld>
            <a:endParaRPr lang="de-DE" altLang="de-DE" sz="2400" dirty="0" smtClean="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
          <p:cNvSpPr>
            <a:spLocks noGrp="1" noChangeArrowheads="1"/>
          </p:cNvSpPr>
          <p:nvPr>
            <p:ph type="title"/>
          </p:nvPr>
        </p:nvSpPr>
        <p:spPr>
          <a:xfrm>
            <a:off x="685800" y="463550"/>
            <a:ext cx="7772400" cy="11652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Frühe Rückkehr aus Prozedur</a:t>
            </a:r>
          </a:p>
        </p:txBody>
      </p:sp>
      <p:sp>
        <p:nvSpPr>
          <p:cNvPr id="78851" name="Rectangle 2"/>
          <p:cNvSpPr>
            <a:spLocks noGrp="1" noChangeArrowheads="1"/>
          </p:cNvSpPr>
          <p:nvPr>
            <p:ph idx="1"/>
          </p:nvPr>
        </p:nvSpPr>
        <p:spPr>
          <a:xfrm>
            <a:off x="685800" y="1628775"/>
            <a:ext cx="7772400" cy="4518025"/>
          </a:xfrm>
        </p:spPr>
        <p:txBody>
          <a:bodyPr/>
          <a:lstStyle/>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procedure</a:t>
            </a:r>
            <a:r>
              <a:rPr lang="de-DE" altLang="de-DE" sz="2000" dirty="0" smtClean="0">
                <a:latin typeface="Courier New" pitchFamily="49" charset="0"/>
              </a:rPr>
              <a:t> P (X: </a:t>
            </a:r>
            <a:r>
              <a:rPr lang="de-DE" altLang="de-DE" sz="2000" b="1" dirty="0" smtClean="0">
                <a:latin typeface="Courier New" pitchFamily="49" charset="0"/>
              </a:rPr>
              <a:t>in out</a:t>
            </a:r>
            <a:r>
              <a:rPr lang="de-DE" altLang="de-DE" sz="2000" dirty="0" smtClean="0">
                <a:latin typeface="Courier New" pitchFamily="49" charset="0"/>
              </a:rPr>
              <a:t> Parameter) </a:t>
            </a:r>
            <a:r>
              <a:rPr lang="de-DE" altLang="de-DE" sz="2000" b="1" dirty="0" smtClean="0">
                <a:latin typeface="Courier New" pitchFamily="49" charset="0"/>
              </a:rPr>
              <a:t>is</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begin</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t>
            </a:r>
            <a:r>
              <a:rPr lang="de-DE" altLang="de-DE" sz="2000" b="1" dirty="0" smtClean="0">
                <a:latin typeface="Courier New" pitchFamily="49" charset="0"/>
              </a:rPr>
              <a:t>if</a:t>
            </a:r>
            <a:r>
              <a:rPr lang="de-DE" altLang="de-DE" sz="2000" dirty="0" smtClean="0">
                <a:latin typeface="Courier New" pitchFamily="49" charset="0"/>
              </a:rPr>
              <a:t> Bedingung_1 </a:t>
            </a:r>
            <a:r>
              <a:rPr lang="de-DE" altLang="de-DE" sz="2000" b="1" dirty="0" smtClean="0">
                <a:latin typeface="Courier New" pitchFamily="49" charset="0"/>
              </a:rPr>
              <a:t>then   if not </a:t>
            </a:r>
            <a:r>
              <a:rPr lang="de-DE" altLang="de-DE" sz="2000" dirty="0" smtClean="0">
                <a:latin typeface="Courier New" pitchFamily="49" charset="0"/>
              </a:rPr>
              <a:t>Bedingung_1</a:t>
            </a:r>
            <a:r>
              <a:rPr lang="de-DE" altLang="de-DE" sz="2000" b="1" dirty="0" smtClean="0">
                <a:latin typeface="Courier New" pitchFamily="49" charset="0"/>
              </a:rPr>
              <a:t> then</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t>
            </a:r>
            <a:r>
              <a:rPr lang="de-DE" altLang="de-DE" sz="2000" b="1" dirty="0" smtClean="0">
                <a:solidFill>
                  <a:schemeClr val="accent2"/>
                </a:solidFill>
                <a:latin typeface="Courier New" pitchFamily="49" charset="0"/>
              </a:rPr>
              <a:t>return</a:t>
            </a:r>
            <a:r>
              <a:rPr lang="de-DE" altLang="de-DE" sz="2000" dirty="0" smtClean="0">
                <a:latin typeface="Courier New" pitchFamily="49" charset="0"/>
              </a:rPr>
              <a:t>;               Anweisungen_1;</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t>
            </a:r>
            <a:r>
              <a:rPr lang="de-DE" altLang="de-DE" sz="2000" b="1" dirty="0" smtClean="0">
                <a:latin typeface="Courier New" pitchFamily="49" charset="0"/>
              </a:rPr>
              <a:t>end if</a:t>
            </a:r>
            <a:r>
              <a:rPr lang="de-DE" altLang="de-DE" sz="2000" dirty="0" smtClean="0">
                <a:latin typeface="Courier New" pitchFamily="49" charset="0"/>
              </a:rPr>
              <a:t>;</a:t>
            </a:r>
            <a:r>
              <a:rPr lang="de-DE" altLang="de-DE" sz="2000" b="1" dirty="0" smtClean="0">
                <a:latin typeface="Courier New" pitchFamily="49" charset="0"/>
              </a:rPr>
              <a:t>                 if not </a:t>
            </a:r>
            <a:r>
              <a:rPr lang="de-DE" altLang="de-DE" sz="2000" dirty="0" smtClean="0">
                <a:latin typeface="Courier New" pitchFamily="49" charset="0"/>
              </a:rPr>
              <a:t>Bedingung_2</a:t>
            </a:r>
            <a:r>
              <a:rPr lang="de-DE" altLang="de-DE" sz="2000" b="1" dirty="0" smtClean="0">
                <a:latin typeface="Courier New" pitchFamily="49" charset="0"/>
              </a:rPr>
              <a:t> then</a:t>
            </a:r>
            <a:endParaRPr lang="de-DE" altLang="de-DE" sz="2000" dirty="0" smtClean="0">
              <a:latin typeface="Courier New" pitchFamily="49" charset="0"/>
            </a:endParaRP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Anweisungen_1;            Anweisungen_2;</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  if </a:t>
            </a:r>
            <a:r>
              <a:rPr lang="de-DE" altLang="de-DE" sz="2000" dirty="0" smtClean="0">
                <a:latin typeface="Courier New" pitchFamily="49" charset="0"/>
              </a:rPr>
              <a:t>Bedingung_2</a:t>
            </a:r>
            <a:r>
              <a:rPr lang="de-DE" altLang="de-DE" sz="2000" b="1" dirty="0" smtClean="0">
                <a:latin typeface="Courier New" pitchFamily="49" charset="0"/>
              </a:rPr>
              <a:t> then     end if</a:t>
            </a:r>
            <a:r>
              <a:rPr lang="de-DE" altLang="de-DE" sz="2000" dirty="0" smtClean="0">
                <a:latin typeface="Courier New" pitchFamily="49" charset="0"/>
              </a:rPr>
              <a:t>;</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t>
            </a:r>
            <a:r>
              <a:rPr lang="de-DE" altLang="de-DE" sz="2000" b="1" dirty="0" smtClean="0">
                <a:solidFill>
                  <a:schemeClr val="accent2"/>
                </a:solidFill>
                <a:latin typeface="Courier New" pitchFamily="49" charset="0"/>
              </a:rPr>
              <a:t>return</a:t>
            </a:r>
            <a:r>
              <a:rPr lang="de-DE" altLang="de-DE" sz="2000" dirty="0" smtClean="0">
                <a:latin typeface="Courier New" pitchFamily="49" charset="0"/>
              </a:rPr>
              <a:t>;             </a:t>
            </a:r>
            <a:r>
              <a:rPr lang="de-DE" altLang="de-DE" sz="2000" b="1" dirty="0" smtClean="0">
                <a:latin typeface="Courier New" pitchFamily="49" charset="0"/>
              </a:rPr>
              <a:t>end if</a:t>
            </a:r>
            <a:r>
              <a:rPr lang="de-DE" altLang="de-DE" sz="2000" dirty="0" smtClean="0">
                <a:latin typeface="Courier New" pitchFamily="49" charset="0"/>
              </a:rPr>
              <a:t>;</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t>
            </a:r>
            <a:r>
              <a:rPr lang="de-DE" altLang="de-DE" sz="2000" b="1" dirty="0" smtClean="0">
                <a:latin typeface="Courier New" pitchFamily="49" charset="0"/>
              </a:rPr>
              <a:t>end if</a:t>
            </a:r>
            <a:r>
              <a:rPr lang="de-DE" altLang="de-DE" sz="2000" dirty="0" smtClean="0">
                <a:latin typeface="Courier New" pitchFamily="49" charset="0"/>
              </a:rPr>
              <a:t>;</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end</a:t>
            </a:r>
            <a:r>
              <a:rPr lang="de-DE" altLang="de-DE" sz="2000" dirty="0" smtClean="0">
                <a:latin typeface="Courier New" pitchFamily="49" charset="0"/>
              </a:rPr>
              <a:t> P;</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de-DE" altLang="de-DE" sz="100" dirty="0" smtClean="0">
              <a:latin typeface="Courier New" pitchFamily="49" charset="0"/>
            </a:endParaRP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Das entspricht dem </a:t>
            </a:r>
            <a:r>
              <a:rPr lang="de-DE" altLang="de-DE" sz="2000" b="1" dirty="0" smtClean="0">
                <a:latin typeface="Courier New" panose="02070309020205020404" pitchFamily="49" charset="0"/>
                <a:cs typeface="Courier New" panose="02070309020205020404" pitchFamily="49" charset="0"/>
              </a:rPr>
              <a:t>goto</a:t>
            </a:r>
            <a:r>
              <a:rPr lang="de-DE" altLang="de-DE" sz="2400" dirty="0" smtClean="0"/>
              <a:t> (Folien 89-91) bzw. </a:t>
            </a:r>
            <a:r>
              <a:rPr lang="de-DE" altLang="de-DE" sz="2000" b="1" dirty="0" smtClean="0">
                <a:latin typeface="Courier New" panose="02070309020205020404" pitchFamily="49" charset="0"/>
                <a:cs typeface="Courier New" panose="02070309020205020404" pitchFamily="49" charset="0"/>
              </a:rPr>
              <a:t>exit</a:t>
            </a:r>
            <a:r>
              <a:rPr lang="de-DE" altLang="de-DE" sz="2400" dirty="0" smtClean="0"/>
              <a:t> (Folie 84) in der Schleife.</a:t>
            </a:r>
          </a:p>
        </p:txBody>
      </p:sp>
      <p:sp>
        <p:nvSpPr>
          <p:cNvPr id="78853"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78854"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71BC719-C22C-40D7-92F7-B7F766044AE0}" type="slidenum">
              <a:rPr lang="de-DE" altLang="de-DE" sz="2400" smtClean="0"/>
              <a:pPr eaLnBrk="1" hangingPunct="1">
                <a:spcBef>
                  <a:spcPct val="0"/>
                </a:spcBef>
              </a:pPr>
              <a:t>108</a:t>
            </a:fld>
            <a:endParaRPr lang="de-DE" altLang="de-DE" sz="2400" dirty="0" smtClean="0"/>
          </a:p>
        </p:txBody>
      </p:sp>
      <p:cxnSp>
        <p:nvCxnSpPr>
          <p:cNvPr id="78852" name="Gerade Verbindung 2"/>
          <p:cNvCxnSpPr>
            <a:cxnSpLocks noChangeShapeType="1"/>
          </p:cNvCxnSpPr>
          <p:nvPr/>
        </p:nvCxnSpPr>
        <p:spPr bwMode="auto">
          <a:xfrm flipH="1">
            <a:off x="4211638" y="2348880"/>
            <a:ext cx="322" cy="223264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extfeld 1"/>
          <p:cNvSpPr txBox="1"/>
          <p:nvPr/>
        </p:nvSpPr>
        <p:spPr>
          <a:xfrm>
            <a:off x="3347864" y="4859868"/>
            <a:ext cx="2627784" cy="369332"/>
          </a:xfrm>
          <a:prstGeom prst="rect">
            <a:avLst/>
          </a:prstGeom>
          <a:noFill/>
        </p:spPr>
        <p:txBody>
          <a:bodyPr wrap="square" rtlCol="0">
            <a:spAutoFit/>
          </a:bodyPr>
          <a:lstStyle/>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solidFill>
                  <a:srgbClr val="CC3300"/>
                </a:solidFill>
              </a:rPr>
              <a:t>Was </a:t>
            </a:r>
            <a:r>
              <a:rPr lang="de-DE" altLang="de-DE" sz="2000" dirty="0">
                <a:solidFill>
                  <a:srgbClr val="CC3300"/>
                </a:solidFill>
              </a:rPr>
              <a:t>ist übersichtlicher</a:t>
            </a:r>
            <a:r>
              <a:rPr lang="de-DE" altLang="de-DE" sz="2000" dirty="0" smtClean="0">
                <a:solidFill>
                  <a:srgbClr val="CC3300"/>
                </a:solidFill>
              </a:rPr>
              <a:t>?</a:t>
            </a:r>
            <a:endParaRPr lang="de-DE" altLang="de-DE" sz="2000" dirty="0">
              <a:solidFill>
                <a:srgbClr val="CC33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
          <p:cNvSpPr>
            <a:spLocks noGrp="1" noChangeArrowheads="1"/>
          </p:cNvSpPr>
          <p:nvPr>
            <p:ph type="title"/>
          </p:nvPr>
        </p:nvSpPr>
        <p:spPr>
          <a:xfrm>
            <a:off x="685800" y="463550"/>
            <a:ext cx="7772400" cy="11652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Frühe Rückkehr aus Funktion</a:t>
            </a:r>
          </a:p>
        </p:txBody>
      </p:sp>
      <p:sp>
        <p:nvSpPr>
          <p:cNvPr id="79875" name="Rectangle 2"/>
          <p:cNvSpPr>
            <a:spLocks noGrp="1" noChangeArrowheads="1"/>
          </p:cNvSpPr>
          <p:nvPr>
            <p:ph idx="1"/>
          </p:nvPr>
        </p:nvSpPr>
        <p:spPr>
          <a:xfrm>
            <a:off x="685800" y="1981200"/>
            <a:ext cx="7772400" cy="4165600"/>
          </a:xfrm>
        </p:spPr>
        <p:txBody>
          <a:bodyPr/>
          <a:lstStyle/>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function </a:t>
            </a:r>
            <a:r>
              <a:rPr lang="de-DE" altLang="de-DE" sz="2000" dirty="0" smtClean="0">
                <a:latin typeface="Courier New" pitchFamily="49" charset="0"/>
              </a:rPr>
              <a:t>F (X: Parameter) </a:t>
            </a:r>
            <a:r>
              <a:rPr lang="de-DE" altLang="de-DE" sz="2000" b="1" dirty="0" smtClean="0">
                <a:latin typeface="Courier New" pitchFamily="49" charset="0"/>
              </a:rPr>
              <a:t>is</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begin</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t>
            </a:r>
            <a:r>
              <a:rPr lang="de-DE" altLang="de-DE" sz="2000" b="1" dirty="0" smtClean="0">
                <a:latin typeface="Courier New" pitchFamily="49" charset="0"/>
              </a:rPr>
              <a:t>if</a:t>
            </a:r>
            <a:r>
              <a:rPr lang="de-DE" altLang="de-DE" sz="2000" dirty="0" smtClean="0">
                <a:latin typeface="Courier New" pitchFamily="49" charset="0"/>
              </a:rPr>
              <a:t> Bedingung </a:t>
            </a:r>
            <a:r>
              <a:rPr lang="de-DE" altLang="de-DE" sz="2000" b="1" dirty="0" smtClean="0">
                <a:latin typeface="Courier New" pitchFamily="49" charset="0"/>
              </a:rPr>
              <a:t>then       if </a:t>
            </a:r>
            <a:r>
              <a:rPr lang="de-DE" altLang="de-DE" sz="2000" dirty="0" smtClean="0">
                <a:latin typeface="Courier New" pitchFamily="49" charset="0"/>
              </a:rPr>
              <a:t>Bedingung_1</a:t>
            </a:r>
            <a:r>
              <a:rPr lang="de-DE" altLang="de-DE" sz="2000" b="1" dirty="0" smtClean="0">
                <a:latin typeface="Courier New" pitchFamily="49" charset="0"/>
              </a:rPr>
              <a:t> then</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t>
            </a:r>
            <a:r>
              <a:rPr lang="de-DE" altLang="de-DE" sz="2000" b="1" dirty="0" smtClean="0">
                <a:solidFill>
                  <a:schemeClr val="accent2"/>
                </a:solidFill>
                <a:latin typeface="Courier New" pitchFamily="49" charset="0"/>
              </a:rPr>
              <a:t>return</a:t>
            </a:r>
            <a:r>
              <a:rPr lang="de-DE" altLang="de-DE" sz="2000" dirty="0" smtClean="0">
                <a:solidFill>
                  <a:schemeClr val="accent2"/>
                </a:solidFill>
                <a:latin typeface="Courier New" pitchFamily="49" charset="0"/>
              </a:rPr>
              <a:t> </a:t>
            </a:r>
            <a:r>
              <a:rPr lang="de-DE" altLang="de-DE" sz="2000" dirty="0" smtClean="0">
                <a:latin typeface="Courier New" pitchFamily="49" charset="0"/>
              </a:rPr>
              <a:t>Wert;            Wert := Ausdruck;</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t>
            </a:r>
            <a:r>
              <a:rPr lang="de-DE" altLang="de-DE" sz="2000" b="1" dirty="0" smtClean="0">
                <a:latin typeface="Courier New" pitchFamily="49" charset="0"/>
              </a:rPr>
              <a:t>end if</a:t>
            </a:r>
            <a:r>
              <a:rPr lang="de-DE" altLang="de-DE" sz="2000" dirty="0" smtClean="0">
                <a:latin typeface="Courier New" pitchFamily="49" charset="0"/>
              </a:rPr>
              <a:t>;</a:t>
            </a:r>
            <a:r>
              <a:rPr lang="de-DE" altLang="de-DE" sz="2000" b="1" dirty="0" smtClean="0">
                <a:latin typeface="Courier New" pitchFamily="49" charset="0"/>
              </a:rPr>
              <a:t>                   if </a:t>
            </a:r>
            <a:r>
              <a:rPr lang="de-DE" altLang="de-DE" sz="2000" dirty="0" smtClean="0">
                <a:latin typeface="Courier New" pitchFamily="49" charset="0"/>
              </a:rPr>
              <a:t>Bedingung_2</a:t>
            </a:r>
            <a:r>
              <a:rPr lang="de-DE" altLang="de-DE" sz="2000" b="1" dirty="0" smtClean="0">
                <a:latin typeface="Courier New" pitchFamily="49" charset="0"/>
              </a:rPr>
              <a:t> then</a:t>
            </a:r>
            <a:endParaRPr lang="de-DE" altLang="de-DE" sz="2000" dirty="0" smtClean="0">
              <a:latin typeface="Courier New" pitchFamily="49" charset="0"/>
            </a:endParaRPr>
          </a:p>
          <a:p>
            <a:pPr marL="0" indent="0" eaLnBrk="1" hangingPunct="1">
              <a:lnSpc>
                <a:spcPct val="90000"/>
              </a:lnSpc>
              <a:spcBef>
                <a:spcPts val="500"/>
              </a:spcBef>
              <a:buClrTx/>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Anweisungen;                Wert := Ausdruck;</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                            end if</a:t>
            </a:r>
            <a:r>
              <a:rPr lang="de-DE" altLang="de-DE" sz="2000" dirty="0" smtClean="0">
                <a:latin typeface="Courier New" pitchFamily="49" charset="0"/>
              </a:rPr>
              <a:t>;</a:t>
            </a:r>
          </a:p>
          <a:p>
            <a:pPr marL="0" indent="0" eaLnBrk="1" hangingPunct="1">
              <a:lnSpc>
                <a:spcPct val="90000"/>
              </a:lnSpc>
              <a:spcBef>
                <a:spcPts val="500"/>
              </a:spcBef>
              <a:buClrTx/>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                          end if</a:t>
            </a:r>
            <a:r>
              <a:rPr lang="de-DE" altLang="de-DE" sz="2000" dirty="0" smtClean="0">
                <a:latin typeface="Courier New" pitchFamily="49" charset="0"/>
              </a:rPr>
              <a:t>;</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t>
            </a:r>
            <a:r>
              <a:rPr lang="de-DE" altLang="de-DE" sz="2000" b="1" dirty="0" smtClean="0">
                <a:latin typeface="Courier New" pitchFamily="49" charset="0"/>
              </a:rPr>
              <a:t>return</a:t>
            </a:r>
            <a:r>
              <a:rPr lang="de-DE" altLang="de-DE" sz="2000" dirty="0" smtClean="0">
                <a:latin typeface="Courier New" pitchFamily="49" charset="0"/>
              </a:rPr>
              <a:t> Wert;</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end</a:t>
            </a:r>
            <a:r>
              <a:rPr lang="de-DE" altLang="de-DE" sz="2000" dirty="0" smtClean="0">
                <a:latin typeface="Courier New" pitchFamily="49" charset="0"/>
              </a:rPr>
              <a:t> F;</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de-DE" altLang="de-DE" sz="800" dirty="0" smtClean="0">
              <a:latin typeface="Courier New" pitchFamily="49" charset="0"/>
            </a:endParaRP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solidFill>
                  <a:srgbClr val="CC3300"/>
                </a:solidFill>
              </a:rPr>
              <a:t>Was ist übersichtlicher?</a:t>
            </a:r>
          </a:p>
        </p:txBody>
      </p:sp>
      <p:sp>
        <p:nvSpPr>
          <p:cNvPr id="79877"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79878"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2F12032-E15F-4D3F-B9AB-6966BD835014}" type="slidenum">
              <a:rPr lang="de-DE" altLang="de-DE" sz="2400" smtClean="0"/>
              <a:pPr eaLnBrk="1" hangingPunct="1">
                <a:spcBef>
                  <a:spcPct val="0"/>
                </a:spcBef>
              </a:pPr>
              <a:t>109</a:t>
            </a:fld>
            <a:endParaRPr lang="de-DE" altLang="de-DE" sz="2400" dirty="0" smtClean="0"/>
          </a:p>
        </p:txBody>
      </p:sp>
      <p:cxnSp>
        <p:nvCxnSpPr>
          <p:cNvPr id="79876" name="Gerade Verbindung 2"/>
          <p:cNvCxnSpPr>
            <a:cxnSpLocks noChangeShapeType="1"/>
          </p:cNvCxnSpPr>
          <p:nvPr/>
        </p:nvCxnSpPr>
        <p:spPr bwMode="auto">
          <a:xfrm>
            <a:off x="4211638" y="2781300"/>
            <a:ext cx="0" cy="1871663"/>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332656"/>
            <a:ext cx="7739063" cy="1165250"/>
          </a:xfrm>
        </p:spPr>
        <p:txBody>
          <a:bodyPr/>
          <a:lstStyle/>
          <a:p>
            <a:r>
              <a:rPr lang="de-DE" dirty="0" smtClean="0"/>
              <a:t>Zitate</a:t>
            </a:r>
            <a:endParaRPr lang="de-DE" dirty="0"/>
          </a:p>
        </p:txBody>
      </p:sp>
      <p:sp>
        <p:nvSpPr>
          <p:cNvPr id="3" name="Inhaltsplatzhalter 2"/>
          <p:cNvSpPr>
            <a:spLocks noGrp="1"/>
          </p:cNvSpPr>
          <p:nvPr>
            <p:ph idx="1"/>
          </p:nvPr>
        </p:nvSpPr>
        <p:spPr>
          <a:xfrm>
            <a:off x="685800" y="1484784"/>
            <a:ext cx="7739063" cy="4752504"/>
          </a:xfrm>
        </p:spPr>
        <p:txBody>
          <a:bodyPr/>
          <a:lstStyle/>
          <a:p>
            <a:pPr marL="0" indent="0"/>
            <a:r>
              <a:rPr lang="en-US" sz="2000" dirty="0" smtClean="0"/>
              <a:t>C.A.R</a:t>
            </a:r>
            <a:r>
              <a:rPr lang="en-US" sz="2000" dirty="0"/>
              <a:t>. </a:t>
            </a:r>
            <a:r>
              <a:rPr lang="en-US" sz="2000" dirty="0" smtClean="0"/>
              <a:t>Hoare about Design</a:t>
            </a:r>
          </a:p>
          <a:p>
            <a:pPr marL="363538" indent="0"/>
            <a:r>
              <a:rPr lang="en-US" sz="1800" dirty="0" smtClean="0"/>
              <a:t>There </a:t>
            </a:r>
            <a:r>
              <a:rPr lang="en-US" sz="1800" dirty="0"/>
              <a:t>are two ways of constructing a software </a:t>
            </a:r>
            <a:r>
              <a:rPr lang="en-US" sz="1800" dirty="0" smtClean="0"/>
              <a:t>design.</a:t>
            </a:r>
            <a:br>
              <a:rPr lang="en-US" sz="1800" dirty="0" smtClean="0"/>
            </a:br>
            <a:r>
              <a:rPr lang="en-US" sz="1800" dirty="0" smtClean="0"/>
              <a:t>One </a:t>
            </a:r>
            <a:r>
              <a:rPr lang="en-US" sz="1800" dirty="0"/>
              <a:t>way is to make it so simple that there are obviously no </a:t>
            </a:r>
            <a:r>
              <a:rPr lang="en-US" sz="1800" dirty="0" smtClean="0"/>
              <a:t>deficiencies.</a:t>
            </a:r>
            <a:br>
              <a:rPr lang="en-US" sz="1800" dirty="0" smtClean="0"/>
            </a:br>
            <a:r>
              <a:rPr lang="en-US" sz="1800" dirty="0" smtClean="0"/>
              <a:t>The </a:t>
            </a:r>
            <a:r>
              <a:rPr lang="en-US" sz="1800" dirty="0"/>
              <a:t>other way is to make it so complicated that there are no obvious </a:t>
            </a:r>
            <a:r>
              <a:rPr lang="en-US" sz="1800" dirty="0" smtClean="0"/>
              <a:t>deficiencies.</a:t>
            </a:r>
            <a:br>
              <a:rPr lang="en-US" sz="1800" dirty="0" smtClean="0"/>
            </a:br>
            <a:r>
              <a:rPr lang="en-US" sz="1800" dirty="0" smtClean="0"/>
              <a:t>The </a:t>
            </a:r>
            <a:r>
              <a:rPr lang="en-US" sz="1800" dirty="0"/>
              <a:t>first method is far more difficult</a:t>
            </a:r>
            <a:r>
              <a:rPr lang="en-US" sz="1800" dirty="0" smtClean="0"/>
              <a:t>.</a:t>
            </a:r>
          </a:p>
          <a:p>
            <a:pPr marL="0" indent="0"/>
            <a:r>
              <a:rPr lang="en-US" sz="2000" dirty="0"/>
              <a:t>Edsger </a:t>
            </a:r>
            <a:r>
              <a:rPr lang="en-US" sz="2000" dirty="0" smtClean="0"/>
              <a:t>Dijkstra about Debugging</a:t>
            </a:r>
          </a:p>
          <a:p>
            <a:pPr marL="363538" indent="0"/>
            <a:r>
              <a:rPr lang="en-US" sz="1800" dirty="0" smtClean="0"/>
              <a:t>If </a:t>
            </a:r>
            <a:r>
              <a:rPr lang="en-US" sz="1800" dirty="0"/>
              <a:t>debugging is the process of removing software bugs, then programming must be the process of putting them in</a:t>
            </a:r>
            <a:r>
              <a:rPr lang="en-US" sz="1800" dirty="0" smtClean="0"/>
              <a:t>.</a:t>
            </a:r>
          </a:p>
          <a:p>
            <a:pPr marL="0" indent="0"/>
            <a:r>
              <a:rPr lang="en-US" sz="2000" dirty="0"/>
              <a:t>Niels </a:t>
            </a:r>
            <a:r>
              <a:rPr lang="en-US" sz="2000" dirty="0" smtClean="0"/>
              <a:t>Bohr</a:t>
            </a:r>
          </a:p>
          <a:p>
            <a:pPr marL="357188" indent="0"/>
            <a:r>
              <a:rPr lang="en-US" sz="1800" dirty="0" smtClean="0"/>
              <a:t>An </a:t>
            </a:r>
            <a:r>
              <a:rPr lang="en-US" sz="1800" dirty="0"/>
              <a:t>expert is a man who has made all the mistakes which can be made in a very narrow field</a:t>
            </a:r>
            <a:r>
              <a:rPr lang="en-US" sz="1800" dirty="0" smtClean="0"/>
              <a:t>.</a:t>
            </a:r>
          </a:p>
          <a:p>
            <a:pPr marL="0" indent="0"/>
            <a:r>
              <a:rPr lang="en-US" sz="2000" dirty="0" smtClean="0"/>
              <a:t>Anonymous</a:t>
            </a:r>
          </a:p>
          <a:p>
            <a:pPr marL="357188" indent="0"/>
            <a:r>
              <a:rPr lang="en-US" sz="1800" dirty="0"/>
              <a:t>Experience is the comb life gives you after you have lost your hair</a:t>
            </a:r>
            <a:r>
              <a:rPr lang="en-US" sz="1800" dirty="0" smtClean="0"/>
              <a:t>.</a:t>
            </a:r>
            <a:endParaRPr lang="en-US"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11</a:t>
            </a:fld>
            <a:endParaRPr lang="de-DE" dirty="0"/>
          </a:p>
        </p:txBody>
      </p:sp>
      <p:sp>
        <p:nvSpPr>
          <p:cNvPr id="6" name="Textfeld 5"/>
          <p:cNvSpPr txBox="1"/>
          <p:nvPr/>
        </p:nvSpPr>
        <p:spPr>
          <a:xfrm>
            <a:off x="6695343" y="2780928"/>
            <a:ext cx="1621073" cy="1015663"/>
          </a:xfrm>
          <a:prstGeom prst="rect">
            <a:avLst/>
          </a:prstGeom>
          <a:solidFill>
            <a:srgbClr val="FFEFFF"/>
          </a:solidFill>
          <a:ln>
            <a:solidFill>
              <a:srgbClr val="FF9900"/>
            </a:solidFill>
          </a:ln>
        </p:spPr>
        <p:txBody>
          <a:bodyPr wrap="square" rtlCol="0">
            <a:spAutoFit/>
          </a:bodyPr>
          <a:lstStyle/>
          <a:p>
            <a:pPr algn="ctr"/>
            <a:r>
              <a:rPr lang="en-GB" sz="2000" dirty="0" smtClean="0">
                <a:solidFill>
                  <a:srgbClr val="C00000"/>
                </a:solidFill>
              </a:rPr>
              <a:t>Design a little</a:t>
            </a:r>
          </a:p>
          <a:p>
            <a:pPr algn="ctr"/>
            <a:r>
              <a:rPr lang="en-GB" sz="2000" dirty="0" smtClean="0">
                <a:solidFill>
                  <a:srgbClr val="C00000"/>
                </a:solidFill>
              </a:rPr>
              <a:t>Code a little</a:t>
            </a:r>
          </a:p>
          <a:p>
            <a:pPr algn="ctr"/>
            <a:r>
              <a:rPr lang="en-GB" sz="2000" dirty="0" smtClean="0">
                <a:solidFill>
                  <a:srgbClr val="C00000"/>
                </a:solidFill>
              </a:rPr>
              <a:t>Test a little</a:t>
            </a:r>
            <a:endParaRPr lang="en-GB" sz="2000" dirty="0">
              <a:solidFill>
                <a:srgbClr val="C00000"/>
              </a:solidFill>
            </a:endParaRPr>
          </a:p>
        </p:txBody>
      </p:sp>
      <p:sp>
        <p:nvSpPr>
          <p:cNvPr id="7" name="Textfeld 6"/>
          <p:cNvSpPr txBox="1"/>
          <p:nvPr/>
        </p:nvSpPr>
        <p:spPr>
          <a:xfrm>
            <a:off x="6516216" y="1556792"/>
            <a:ext cx="1774440" cy="584775"/>
          </a:xfrm>
          <a:prstGeom prst="rect">
            <a:avLst/>
          </a:prstGeom>
          <a:solidFill>
            <a:srgbClr val="31DBE3"/>
          </a:solidFill>
          <a:ln>
            <a:solidFill>
              <a:srgbClr val="0070C0"/>
            </a:solidFill>
          </a:ln>
        </p:spPr>
        <p:txBody>
          <a:bodyPr wrap="square" rtlCol="0">
            <a:spAutoFit/>
          </a:bodyPr>
          <a:lstStyle/>
          <a:p>
            <a:pPr algn="ctr"/>
            <a:r>
              <a:rPr lang="de-DE" altLang="de-DE" sz="1600" dirty="0" smtClean="0">
                <a:solidFill>
                  <a:schemeClr val="accent2"/>
                </a:solidFill>
              </a:rPr>
              <a:t>Siehe Dokumente:</a:t>
            </a:r>
          </a:p>
          <a:p>
            <a:pPr algn="ctr"/>
            <a:r>
              <a:rPr lang="de-DE" altLang="de-DE" sz="1600" dirty="0" smtClean="0">
                <a:solidFill>
                  <a:schemeClr val="accent2"/>
                </a:solidFill>
              </a:rPr>
              <a:t>Dijkstra, Hoare</a:t>
            </a:r>
            <a:endParaRPr lang="en-US" altLang="de-DE" sz="1400" dirty="0">
              <a:solidFill>
                <a:schemeClr val="accent2"/>
              </a:solidFill>
            </a:endParaRPr>
          </a:p>
        </p:txBody>
      </p:sp>
      <p:sp>
        <p:nvSpPr>
          <p:cNvPr id="8" name="Textfeld 7"/>
          <p:cNvSpPr txBox="1"/>
          <p:nvPr/>
        </p:nvSpPr>
        <p:spPr>
          <a:xfrm>
            <a:off x="2915816" y="5157192"/>
            <a:ext cx="5760641" cy="784830"/>
          </a:xfrm>
          <a:prstGeom prst="rect">
            <a:avLst/>
          </a:prstGeom>
          <a:solidFill>
            <a:srgbClr val="31DBE3"/>
          </a:solidFill>
          <a:ln>
            <a:solidFill>
              <a:srgbClr val="0070C0"/>
            </a:solidFill>
          </a:ln>
        </p:spPr>
        <p:txBody>
          <a:bodyPr wrap="square" rtlCol="0" anchor="ctr">
            <a:spAutoFit/>
          </a:bodyPr>
          <a:lstStyle/>
          <a:p>
            <a:pPr algn="ctr"/>
            <a:r>
              <a:rPr lang="de-DE" altLang="de-DE" sz="1500" dirty="0" smtClean="0">
                <a:solidFill>
                  <a:schemeClr val="accent2"/>
                </a:solidFill>
              </a:rPr>
              <a:t>Dijkstra </a:t>
            </a:r>
            <a:r>
              <a:rPr lang="de-DE" altLang="de-DE" sz="1500" dirty="0">
                <a:solidFill>
                  <a:schemeClr val="accent2"/>
                </a:solidFill>
              </a:rPr>
              <a:t>u</a:t>
            </a:r>
            <a:r>
              <a:rPr lang="de-DE" altLang="de-DE" sz="1500" dirty="0" smtClean="0">
                <a:solidFill>
                  <a:schemeClr val="accent2"/>
                </a:solidFill>
              </a:rPr>
              <a:t>nd Hoare</a:t>
            </a:r>
            <a:r>
              <a:rPr lang="de-DE" altLang="de-DE" sz="1500" dirty="0" smtClean="0">
                <a:solidFill>
                  <a:schemeClr val="tx1"/>
                </a:solidFill>
              </a:rPr>
              <a:t>, </a:t>
            </a:r>
            <a:r>
              <a:rPr lang="de-DE" sz="1500" dirty="0">
                <a:solidFill>
                  <a:srgbClr val="3333CC"/>
                </a:solidFill>
              </a:rPr>
              <a:t>hoch geachtete Experten, haben vernichtende Urteile über Ada gefällt. </a:t>
            </a:r>
            <a:r>
              <a:rPr lang="de-DE" sz="1500" dirty="0" smtClean="0">
                <a:solidFill>
                  <a:srgbClr val="3333CC"/>
                </a:solidFill>
              </a:rPr>
              <a:t>Beide </a:t>
            </a:r>
            <a:r>
              <a:rPr lang="de-DE" sz="1500" dirty="0">
                <a:solidFill>
                  <a:srgbClr val="3333CC"/>
                </a:solidFill>
              </a:rPr>
              <a:t>lagen damit völlig falsch, wie die Erfahrung </a:t>
            </a:r>
            <a:r>
              <a:rPr lang="de-DE" sz="1500" dirty="0" smtClean="0">
                <a:solidFill>
                  <a:srgbClr val="3333CC"/>
                </a:solidFill>
              </a:rPr>
              <a:t>gezeigt hat, </a:t>
            </a:r>
            <a:r>
              <a:rPr lang="de-DE" sz="1500" dirty="0">
                <a:solidFill>
                  <a:srgbClr val="3333CC"/>
                </a:solidFill>
              </a:rPr>
              <a:t>aber Ada leidet noch immer an den Nachwirkungen.</a:t>
            </a:r>
          </a:p>
        </p:txBody>
      </p:sp>
    </p:spTree>
    <p:extLst>
      <p:ext uri="{BB962C8B-B14F-4D97-AF65-F5344CB8AC3E}">
        <p14:creationId xmlns:p14="http://schemas.microsoft.com/office/powerpoint/2010/main" val="2339592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
          <p:cNvSpPr>
            <a:spLocks noGrp="1" noChangeArrowheads="1"/>
          </p:cNvSpPr>
          <p:nvPr>
            <p:ph type="title"/>
          </p:nvPr>
        </p:nvSpPr>
        <p:spPr>
          <a:xfrm>
            <a:off x="685800" y="463550"/>
            <a:ext cx="7772400" cy="11557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Rekursion</a:t>
            </a:r>
          </a:p>
        </p:txBody>
      </p:sp>
      <p:sp>
        <p:nvSpPr>
          <p:cNvPr id="80899" name="Rectangle 2"/>
          <p:cNvSpPr>
            <a:spLocks noGrp="1" noChangeArrowheads="1"/>
          </p:cNvSpPr>
          <p:nvPr>
            <p:ph idx="1"/>
          </p:nvPr>
        </p:nvSpPr>
        <p:spPr>
          <a:xfrm>
            <a:off x="685800" y="1772816"/>
            <a:ext cx="7772400" cy="4320480"/>
          </a:xfrm>
        </p:spPr>
        <p:txBody>
          <a:bodyPr/>
          <a:lstStyle/>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600" dirty="0" smtClean="0"/>
              <a:t>Schreiben Sie die Ackermann-Funktion:</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600" dirty="0" smtClean="0"/>
          </a:p>
          <a:p>
            <a:pPr marL="3635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Seien n, m </a:t>
            </a:r>
            <a:r>
              <a:rPr lang="de-DE" altLang="de-DE" sz="2400" dirty="0" smtClean="0">
                <a:cs typeface="Times New Roman" pitchFamily="18" charset="0"/>
              </a:rPr>
              <a:t>nicht negativ.</a:t>
            </a:r>
          </a:p>
          <a:p>
            <a:pPr marL="3635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600" dirty="0" smtClean="0"/>
          </a:p>
          <a:p>
            <a:pPr marL="3635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Ack (     0,     n) := n + 1</a:t>
            </a:r>
          </a:p>
          <a:p>
            <a:pPr marL="3635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Ack (m+1,     0) := Ack (m, 1)</a:t>
            </a:r>
          </a:p>
          <a:p>
            <a:pPr marL="3635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Ack (m+1, n+1) := Ack (m, Ack (m+1, n))</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0" dirty="0" smtClean="0"/>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latin typeface="Courier New" pitchFamily="49" charset="0"/>
              </a:rPr>
              <a:t>Put_Line (Integer</a:t>
            </a:r>
            <a:r>
              <a:rPr lang="de-DE" altLang="de-DE" sz="2400" dirty="0" smtClean="0">
                <a:solidFill>
                  <a:srgbClr val="C00000"/>
                </a:solidFill>
                <a:latin typeface="Courier New" pitchFamily="49" charset="0"/>
              </a:rPr>
              <a:t>'Image</a:t>
            </a:r>
            <a:r>
              <a:rPr lang="de-DE" altLang="de-DE" sz="2400" dirty="0" smtClean="0">
                <a:latin typeface="Courier New" pitchFamily="49" charset="0"/>
              </a:rPr>
              <a:t> (Ack (2, 3)));</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0" dirty="0">
              <a:latin typeface="Courier New" pitchFamily="49" charset="0"/>
            </a:endParaRPr>
          </a:p>
          <a:p>
            <a:pPr marL="0" indent="0" algn="ctr"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600" dirty="0" smtClean="0">
                <a:solidFill>
                  <a:srgbClr val="FF3399"/>
                </a:solidFill>
              </a:rPr>
              <a:t>Achtung vor zu großem ersten Argument!</a:t>
            </a:r>
          </a:p>
          <a:p>
            <a:pPr marL="0" indent="0" algn="ctr"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800" dirty="0" smtClean="0">
              <a:solidFill>
                <a:srgbClr val="FF3399"/>
              </a:solidFill>
            </a:endParaRPr>
          </a:p>
          <a:p>
            <a:pPr marL="0" indent="0" algn="ctr"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a:solidFill>
                  <a:schemeClr val="tx1"/>
                </a:solidFill>
                <a:hlinkClick r:id="rId3"/>
              </a:rPr>
              <a:t>https://en.wikipedia.org/wiki/Ackermann_function</a:t>
            </a:r>
            <a:endParaRPr lang="de-DE" altLang="de-DE" sz="1800" dirty="0" smtClean="0">
              <a:solidFill>
                <a:schemeClr val="tx1"/>
              </a:solidFill>
            </a:endParaRPr>
          </a:p>
        </p:txBody>
      </p:sp>
      <p:sp>
        <p:nvSpPr>
          <p:cNvPr id="8090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8090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A4A7CF4-654B-4FFC-9639-2129ECCC8107}" type="slidenum">
              <a:rPr lang="de-DE" altLang="de-DE" sz="2400" smtClean="0"/>
              <a:pPr eaLnBrk="1" hangingPunct="1">
                <a:spcBef>
                  <a:spcPct val="0"/>
                </a:spcBef>
              </a:pPr>
              <a:t>110</a:t>
            </a:fld>
            <a:endParaRPr lang="de-DE" altLang="de-DE" sz="2400" dirty="0" smtClean="0"/>
          </a:p>
        </p:txBody>
      </p:sp>
      <p:sp>
        <p:nvSpPr>
          <p:cNvPr id="2" name="Textfeld 1"/>
          <p:cNvSpPr txBox="1"/>
          <p:nvPr/>
        </p:nvSpPr>
        <p:spPr>
          <a:xfrm>
            <a:off x="7451725" y="5345892"/>
            <a:ext cx="1296144" cy="523220"/>
          </a:xfrm>
          <a:prstGeom prst="rect">
            <a:avLst/>
          </a:prstGeom>
          <a:noFill/>
        </p:spPr>
        <p:txBody>
          <a:bodyPr wrap="square" rtlCol="0">
            <a:spAutoFit/>
          </a:bodyPr>
          <a:lstStyle/>
          <a:p>
            <a:pPr algn="ctr"/>
            <a:r>
              <a:rPr lang="de-DE" sz="2800" dirty="0" smtClean="0">
                <a:hlinkClick r:id="rId4" action="ppaction://hlinksldjump"/>
              </a:rPr>
              <a:t>Lösung</a:t>
            </a:r>
            <a:endParaRPr lang="de-DE" sz="2800" dirty="0"/>
          </a:p>
        </p:txBody>
      </p:sp>
      <p:sp>
        <p:nvSpPr>
          <p:cNvPr id="3" name="Textfeld 2"/>
          <p:cNvSpPr txBox="1"/>
          <p:nvPr/>
        </p:nvSpPr>
        <p:spPr>
          <a:xfrm>
            <a:off x="6012160" y="2545740"/>
            <a:ext cx="2412703" cy="523220"/>
          </a:xfrm>
          <a:prstGeom prst="rect">
            <a:avLst/>
          </a:prstGeom>
          <a:solidFill>
            <a:srgbClr val="F5E0DF"/>
          </a:solidFill>
          <a:ln>
            <a:solidFill>
              <a:srgbClr val="C00000"/>
            </a:solidFill>
          </a:ln>
        </p:spPr>
        <p:txBody>
          <a:bodyPr wrap="square" rtlCol="0">
            <a:spAutoFit/>
          </a:bodyPr>
          <a:lstStyle/>
          <a:p>
            <a:pPr algn="ctr"/>
            <a:r>
              <a:rPr lang="de-DE" sz="1400" dirty="0" smtClean="0">
                <a:solidFill>
                  <a:srgbClr val="C00000"/>
                </a:solidFill>
              </a:rPr>
              <a:t>Siehe Kode für Robert Dewars Meinung zu diesem Beispiel.</a:t>
            </a:r>
            <a:endParaRPr lang="de-DE" sz="1400" dirty="0">
              <a:solidFill>
                <a:srgbClr val="C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
          <p:cNvSpPr>
            <a:spLocks noGrp="1" noChangeArrowheads="1"/>
          </p:cNvSpPr>
          <p:nvPr>
            <p:ph type="title"/>
          </p:nvPr>
        </p:nvSpPr>
        <p:spPr>
          <a:xfrm>
            <a:off x="685800" y="476672"/>
            <a:ext cx="7772400" cy="127592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Ackermann-Funktion</a:t>
            </a:r>
            <a:br>
              <a:rPr lang="de-DE" altLang="de-DE" dirty="0" smtClean="0"/>
            </a:br>
            <a:r>
              <a:rPr lang="de-DE" altLang="de-DE" dirty="0" smtClean="0"/>
              <a:t>mit Rekursionstiefe</a:t>
            </a:r>
          </a:p>
        </p:txBody>
      </p:sp>
      <p:sp>
        <p:nvSpPr>
          <p:cNvPr id="16387" name="Rectangle 2"/>
          <p:cNvSpPr>
            <a:spLocks noGrp="1" noChangeArrowheads="1"/>
          </p:cNvSpPr>
          <p:nvPr>
            <p:ph idx="1"/>
          </p:nvPr>
        </p:nvSpPr>
        <p:spPr>
          <a:xfrm>
            <a:off x="685800" y="1772816"/>
            <a:ext cx="7772400" cy="4464496"/>
          </a:xfrm>
        </p:spPr>
        <p:txBody>
          <a:bodyPr/>
          <a:lstStyle/>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t>Ändern Sie den Kode so, dass die Rekursionstiefe abgefragt werden kann:</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Put_Line (Integer'Image (Ack (2, 3)) &amp;</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Integer'Image (</a:t>
            </a:r>
            <a:r>
              <a:rPr lang="de-DE" altLang="de-DE" sz="1800" dirty="0" smtClean="0">
                <a:solidFill>
                  <a:srgbClr val="FF3399"/>
                </a:solidFill>
                <a:latin typeface="Courier New" pitchFamily="49" charset="0"/>
              </a:rPr>
              <a:t>Rekursionstiefe</a:t>
            </a:r>
            <a:r>
              <a:rPr lang="de-DE" altLang="de-DE" sz="1800" dirty="0" smtClean="0">
                <a:latin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000" dirty="0" smtClean="0">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600" dirty="0" smtClean="0">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cs typeface="Times New Roman" pitchFamily="18" charset="0"/>
              </a:rPr>
              <a:t>function</a:t>
            </a:r>
            <a:r>
              <a:rPr lang="de-DE" altLang="de-DE" sz="1600" dirty="0" smtClean="0">
                <a:latin typeface="Courier New" pitchFamily="49" charset="0"/>
                <a:cs typeface="Times New Roman" pitchFamily="18" charset="0"/>
              </a:rPr>
              <a:t> Ackermann (M, N: Natural) </a:t>
            </a:r>
            <a:r>
              <a:rPr lang="de-DE" altLang="de-DE" sz="1600" b="1" dirty="0" smtClean="0">
                <a:latin typeface="Courier New" pitchFamily="49" charset="0"/>
                <a:cs typeface="Times New Roman" pitchFamily="18" charset="0"/>
              </a:rPr>
              <a:t>return</a:t>
            </a:r>
            <a:r>
              <a:rPr lang="de-DE" altLang="de-DE" sz="1600" dirty="0" smtClean="0">
                <a:latin typeface="Courier New" pitchFamily="49" charset="0"/>
                <a:cs typeface="Times New Roman" pitchFamily="18" charset="0"/>
              </a:rPr>
              <a:t> Natural </a:t>
            </a:r>
            <a:r>
              <a:rPr lang="de-DE" altLang="de-DE" sz="1600" b="1" dirty="0" smtClean="0">
                <a:latin typeface="Courier New" pitchFamily="49" charset="0"/>
                <a:cs typeface="Times New Roman" pitchFamily="18" charset="0"/>
              </a:rPr>
              <a:t>is</a:t>
            </a:r>
            <a:br>
              <a:rPr lang="de-DE" altLang="de-DE" sz="1600" b="1" dirty="0" smtClean="0">
                <a:latin typeface="Courier New" pitchFamily="49" charset="0"/>
                <a:cs typeface="Times New Roman" pitchFamily="18" charset="0"/>
              </a:rPr>
            </a:br>
            <a:r>
              <a:rPr lang="de-DE" altLang="de-DE" sz="1600" b="1" dirty="0" smtClean="0">
                <a:latin typeface="Courier New" pitchFamily="49" charset="0"/>
                <a:cs typeface="Times New Roman" pitchFamily="18" charset="0"/>
              </a:rPr>
              <a:t>begin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600" dirty="0" smtClean="0">
              <a:solidFill>
                <a:srgbClr val="FF3399"/>
              </a:solidFill>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cs typeface="Times New Roman" pitchFamily="18" charset="0"/>
              </a:rPr>
              <a:t/>
            </a:r>
            <a:br>
              <a:rPr lang="de-DE" altLang="de-DE" sz="1600" b="1"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a:r>
            <a:br>
              <a:rPr lang="de-DE" altLang="de-DE" sz="1600" dirty="0" smtClean="0">
                <a:latin typeface="Courier New" pitchFamily="49" charset="0"/>
                <a:cs typeface="Times New Roman" pitchFamily="18" charset="0"/>
              </a:rPr>
            </a:br>
            <a:r>
              <a:rPr lang="de-DE" altLang="de-DE" sz="1600" b="1" dirty="0" smtClean="0">
                <a:latin typeface="Courier New" pitchFamily="49" charset="0"/>
                <a:cs typeface="Times New Roman" pitchFamily="18" charset="0"/>
              </a:rPr>
              <a:t/>
            </a:r>
            <a:br>
              <a:rPr lang="de-DE" altLang="de-DE" sz="1600" b="1"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a:r>
            <a:br>
              <a:rPr lang="de-DE" altLang="de-DE" sz="1600" dirty="0" smtClean="0">
                <a:latin typeface="Courier New" pitchFamily="49" charset="0"/>
                <a:cs typeface="Times New Roman" pitchFamily="18" charset="0"/>
              </a:rPr>
            </a:br>
            <a:r>
              <a:rPr lang="de-DE" altLang="de-DE" sz="1600" b="1" dirty="0" smtClean="0">
                <a:latin typeface="Courier New" pitchFamily="49" charset="0"/>
                <a:cs typeface="Times New Roman" pitchFamily="18" charset="0"/>
              </a:rPr>
              <a:t/>
            </a:r>
            <a:br>
              <a:rPr lang="de-DE" altLang="de-DE" sz="1600" b="1"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a:r>
            <a:br>
              <a:rPr lang="de-DE" altLang="de-DE" sz="1600"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a:r>
            <a:br>
              <a:rPr lang="de-DE" altLang="de-DE" sz="1600" dirty="0" smtClean="0">
                <a:latin typeface="Courier New" pitchFamily="49" charset="0"/>
                <a:cs typeface="Times New Roman" pitchFamily="18" charset="0"/>
              </a:rPr>
            </a:br>
            <a:r>
              <a:rPr lang="de-DE" altLang="de-DE" sz="1800" b="1" dirty="0" smtClean="0">
                <a:latin typeface="Courier New" pitchFamily="49" charset="0"/>
                <a:cs typeface="Times New Roman" pitchFamily="18" charset="0"/>
              </a:rPr>
              <a:t>end</a:t>
            </a:r>
            <a:r>
              <a:rPr lang="de-DE" altLang="de-DE" sz="1800" dirty="0" smtClean="0">
                <a:latin typeface="Courier New" pitchFamily="49" charset="0"/>
                <a:cs typeface="Times New Roman" pitchFamily="18" charset="0"/>
              </a:rPr>
              <a:t> Ackermann;</a:t>
            </a:r>
          </a:p>
        </p:txBody>
      </p:sp>
      <p:sp>
        <p:nvSpPr>
          <p:cNvPr id="8192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8192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5368199-1E43-4B95-947B-FE4895DDA174}" type="slidenum">
              <a:rPr lang="de-DE" altLang="de-DE" sz="2400" smtClean="0"/>
              <a:pPr eaLnBrk="1" hangingPunct="1">
                <a:spcBef>
                  <a:spcPct val="0"/>
                </a:spcBef>
              </a:pPr>
              <a:t>111</a:t>
            </a:fld>
            <a:endParaRPr lang="de-DE" altLang="de-DE" sz="2400" dirty="0" smtClean="0"/>
          </a:p>
        </p:txBody>
      </p:sp>
      <p:cxnSp>
        <p:nvCxnSpPr>
          <p:cNvPr id="3" name="Gerade Verbindung 2"/>
          <p:cNvCxnSpPr/>
          <p:nvPr/>
        </p:nvCxnSpPr>
        <p:spPr bwMode="auto">
          <a:xfrm>
            <a:off x="827584" y="2852936"/>
            <a:ext cx="7344816"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Abgerundetes Rechteck 1"/>
          <p:cNvSpPr/>
          <p:nvPr/>
        </p:nvSpPr>
        <p:spPr bwMode="auto">
          <a:xfrm>
            <a:off x="5796137" y="4293096"/>
            <a:ext cx="1368152" cy="576064"/>
          </a:xfrm>
          <a:prstGeom prst="round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2800" dirty="0" smtClean="0">
                <a:solidFill>
                  <a:schemeClr val="tx1"/>
                </a:solidFill>
                <a:hlinkClick r:id="rId3" action="ppaction://hlinksldjump"/>
              </a:rPr>
              <a:t>Lösung</a:t>
            </a:r>
            <a:endParaRPr kumimoji="0" lang="de-DE" sz="18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484747657"/>
      </p:ext>
    </p:extLst>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Typ-Umwandlung und</a:t>
            </a:r>
            <a:br>
              <a:rPr lang="de-DE" altLang="de-DE" dirty="0" smtClean="0"/>
            </a:br>
            <a:r>
              <a:rPr lang="de-DE" altLang="de-DE" dirty="0" smtClean="0"/>
              <a:t>out-Parameter</a:t>
            </a:r>
          </a:p>
        </p:txBody>
      </p:sp>
      <p:sp>
        <p:nvSpPr>
          <p:cNvPr id="83971" name="Rectangle 2"/>
          <p:cNvSpPr>
            <a:spLocks noGrp="1" noChangeArrowheads="1"/>
          </p:cNvSpPr>
          <p:nvPr>
            <p:ph idx="1"/>
          </p:nvPr>
        </p:nvSpPr>
        <p:spPr>
          <a:xfrm>
            <a:off x="685800" y="1988841"/>
            <a:ext cx="7772400" cy="3024336"/>
          </a:xfrm>
        </p:spPr>
        <p:txBody>
          <a:bodyPr/>
          <a:lstStyle/>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Sie haben zwei Zugriffsoperationen für eine reelle Größe, wollen sie jedoch ganzzahlig haben.</a:t>
            </a:r>
          </a:p>
          <a:p>
            <a:pPr marL="447675"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procedure</a:t>
            </a:r>
            <a:r>
              <a:rPr lang="de-DE" altLang="de-DE" sz="2000" dirty="0" smtClean="0">
                <a:latin typeface="Courier New" pitchFamily="49" charset="0"/>
              </a:rPr>
              <a:t> Put (X: </a:t>
            </a:r>
            <a:r>
              <a:rPr lang="de-DE" altLang="de-DE" sz="2000" b="1" dirty="0" smtClean="0">
                <a:latin typeface="Courier New" pitchFamily="49" charset="0"/>
              </a:rPr>
              <a:t>in</a:t>
            </a:r>
            <a:r>
              <a:rPr lang="de-DE" altLang="de-DE" sz="2000" dirty="0" smtClean="0">
                <a:latin typeface="Courier New" pitchFamily="49" charset="0"/>
              </a:rPr>
              <a:t>  Float);</a:t>
            </a:r>
          </a:p>
          <a:p>
            <a:pPr marL="447675"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procedure</a:t>
            </a:r>
            <a:r>
              <a:rPr lang="de-DE" altLang="de-DE" sz="2000" dirty="0" smtClean="0">
                <a:latin typeface="Courier New" pitchFamily="49" charset="0"/>
              </a:rPr>
              <a:t> Get (X: </a:t>
            </a:r>
            <a:r>
              <a:rPr lang="de-DE" altLang="de-DE" sz="2000" b="1" dirty="0" smtClean="0">
                <a:latin typeface="Courier New" pitchFamily="49" charset="0"/>
              </a:rPr>
              <a:t>out</a:t>
            </a:r>
            <a:r>
              <a:rPr lang="de-DE" altLang="de-DE" sz="2000" dirty="0" smtClean="0">
                <a:latin typeface="Courier New" pitchFamily="49" charset="0"/>
              </a:rPr>
              <a:t> Float);</a:t>
            </a:r>
          </a:p>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de-DE" altLang="de-DE" sz="2000" dirty="0" smtClean="0">
              <a:latin typeface="Courier New" pitchFamily="49" charset="0"/>
            </a:endParaRPr>
          </a:p>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I: Integer := 42;</a:t>
            </a:r>
          </a:p>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solidFill>
                  <a:srgbClr val="FF0000"/>
                </a:solidFill>
                <a:latin typeface="Courier New" pitchFamily="49" charset="0"/>
              </a:rPr>
              <a:t>F: Float;</a:t>
            </a:r>
          </a:p>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de-DE" altLang="de-DE" sz="600" dirty="0" smtClean="0">
              <a:latin typeface="Courier New" pitchFamily="49" charset="0"/>
            </a:endParaRPr>
          </a:p>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Put (Float (I));  -- </a:t>
            </a:r>
            <a:r>
              <a:rPr lang="de-DE" altLang="de-DE" sz="2000" i="1" dirty="0" smtClean="0">
                <a:latin typeface="Courier New" pitchFamily="49" charset="0"/>
              </a:rPr>
              <a:t>abspeichern</a:t>
            </a:r>
          </a:p>
        </p:txBody>
      </p:sp>
      <p:sp>
        <p:nvSpPr>
          <p:cNvPr id="83973"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83974"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D60CDF7-B590-456B-AAE6-82E68A54BFE2}" type="slidenum">
              <a:rPr lang="de-DE" altLang="de-DE" sz="2400" smtClean="0"/>
              <a:pPr eaLnBrk="1" hangingPunct="1">
                <a:spcBef>
                  <a:spcPct val="0"/>
                </a:spcBef>
              </a:pPr>
              <a:t>112</a:t>
            </a:fld>
            <a:endParaRPr lang="de-DE" altLang="de-DE" sz="2400" dirty="0" smtClean="0"/>
          </a:p>
        </p:txBody>
      </p:sp>
      <p:sp>
        <p:nvSpPr>
          <p:cNvPr id="2" name="Abgerundete rechteckige Legende 1"/>
          <p:cNvSpPr/>
          <p:nvPr/>
        </p:nvSpPr>
        <p:spPr bwMode="auto">
          <a:xfrm>
            <a:off x="3809075" y="3501008"/>
            <a:ext cx="1656184" cy="936104"/>
          </a:xfrm>
          <a:prstGeom prst="wedgeRoundRectCallout">
            <a:avLst>
              <a:gd name="adj1" fmla="val -140529"/>
              <a:gd name="adj2" fmla="val 66911"/>
              <a:gd name="adj3" fmla="val 16667"/>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rPr>
              <a:t>Umwandlung von </a:t>
            </a:r>
            <a:r>
              <a:rPr kumimoji="0" lang="de-DE" sz="18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Integer</a:t>
            </a:r>
            <a:r>
              <a:rPr kumimoji="0" lang="de-DE" sz="1800" b="0" i="0" u="none" strike="noStrike" cap="none" normalizeH="0" baseline="0" dirty="0" smtClean="0">
                <a:ln>
                  <a:noFill/>
                </a:ln>
                <a:solidFill>
                  <a:schemeClr val="tx1"/>
                </a:solidFill>
                <a:effectLst/>
              </a:rPr>
              <a:t> in </a:t>
            </a:r>
            <a:r>
              <a:rPr kumimoji="0" lang="de-DE" sz="18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Float</a:t>
            </a:r>
          </a:p>
        </p:txBody>
      </p:sp>
      <p:sp>
        <p:nvSpPr>
          <p:cNvPr id="3" name="Abgerundete rechteckige Legende 2"/>
          <p:cNvSpPr/>
          <p:nvPr/>
        </p:nvSpPr>
        <p:spPr bwMode="auto">
          <a:xfrm>
            <a:off x="6516216" y="2996952"/>
            <a:ext cx="1656184" cy="1584176"/>
          </a:xfrm>
          <a:prstGeom prst="wedgeRoundRectCallout">
            <a:avLst>
              <a:gd name="adj1" fmla="val -78324"/>
              <a:gd name="adj2" fmla="val 104785"/>
              <a:gd name="adj3" fmla="val 16667"/>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rPr>
              <a:t>Umwandlung in die </a:t>
            </a:r>
            <a:r>
              <a:rPr kumimoji="0" lang="de-DE" sz="1800" b="1" u="none" strike="noStrike" cap="none" normalizeH="0" baseline="0" dirty="0" smtClean="0">
                <a:ln>
                  <a:noFill/>
                </a:ln>
                <a:solidFill>
                  <a:schemeClr val="tx1"/>
                </a:solidFill>
                <a:effectLst/>
              </a:rPr>
              <a:t>andere</a:t>
            </a:r>
            <a:r>
              <a:rPr kumimoji="0" lang="de-DE" sz="1800" b="1" u="none" strike="noStrike" cap="none" normalizeH="0" dirty="0" smtClean="0">
                <a:ln>
                  <a:noFill/>
                </a:ln>
                <a:solidFill>
                  <a:schemeClr val="tx1"/>
                </a:solidFill>
                <a:effectLst/>
              </a:rPr>
              <a:t> Richtung</a:t>
            </a:r>
            <a:r>
              <a:rPr kumimoji="0" lang="de-DE" sz="1800" b="0" i="0" u="none" strike="noStrike" cap="none" normalizeH="0" dirty="0" smtClean="0">
                <a:ln>
                  <a:noFill/>
                </a:ln>
                <a:solidFill>
                  <a:schemeClr val="tx1"/>
                </a:solidFill>
                <a:effectLst/>
              </a:rPr>
              <a:t>: von </a:t>
            </a:r>
            <a:r>
              <a:rPr kumimoji="0" lang="de-DE" sz="1800" b="0" i="0" u="none" strike="noStrike" cap="none" normalizeH="0" dirty="0" smtClean="0">
                <a:ln>
                  <a:noFill/>
                </a:ln>
                <a:solidFill>
                  <a:schemeClr val="tx1"/>
                </a:solidFill>
                <a:effectLst/>
                <a:latin typeface="Courier New" panose="02070309020205020404" pitchFamily="49" charset="0"/>
                <a:cs typeface="Courier New" panose="02070309020205020404" pitchFamily="49" charset="0"/>
              </a:rPr>
              <a:t>Float</a:t>
            </a:r>
            <a:r>
              <a:rPr kumimoji="0" lang="de-DE" sz="1800" b="0" i="0" u="none" strike="noStrike" cap="none" normalizeH="0" dirty="0" smtClean="0">
                <a:ln>
                  <a:noFill/>
                </a:ln>
                <a:solidFill>
                  <a:schemeClr val="tx1"/>
                </a:solidFill>
                <a:effectLst/>
              </a:rPr>
              <a:t> in </a:t>
            </a:r>
            <a:r>
              <a:rPr kumimoji="0" lang="de-DE" sz="1800" b="0" i="0" u="none" strike="noStrike" cap="none" normalizeH="0" dirty="0" smtClean="0">
                <a:ln>
                  <a:noFill/>
                </a:ln>
                <a:solidFill>
                  <a:schemeClr val="tx1"/>
                </a:solidFill>
                <a:effectLst/>
                <a:latin typeface="Courier New" panose="02070309020205020404" pitchFamily="49" charset="0"/>
                <a:cs typeface="Courier New" panose="02070309020205020404" pitchFamily="49" charset="0"/>
              </a:rPr>
              <a:t>Integer</a:t>
            </a:r>
            <a:endParaRPr kumimoji="0" lang="de-DE" sz="18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endParaRPr>
          </a:p>
        </p:txBody>
      </p:sp>
      <p:sp>
        <p:nvSpPr>
          <p:cNvPr id="4" name="Textfeld 3"/>
          <p:cNvSpPr txBox="1"/>
          <p:nvPr/>
        </p:nvSpPr>
        <p:spPr>
          <a:xfrm>
            <a:off x="683567" y="5053157"/>
            <a:ext cx="3600401" cy="1051570"/>
          </a:xfrm>
          <a:prstGeom prst="rect">
            <a:avLst/>
          </a:prstGeom>
          <a:noFill/>
        </p:spPr>
        <p:txBody>
          <a:bodyPr wrap="square" rtlCol="0">
            <a:spAutoFit/>
          </a:bodyPr>
          <a:lstStyle/>
          <a:p>
            <a:pPr lvl="0">
              <a:lnSpc>
                <a:spcPct val="90000"/>
              </a:lnSpc>
              <a:spcBef>
                <a:spcPts val="500"/>
              </a:spcBef>
              <a:buClrTx/>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kern="0" dirty="0">
                <a:solidFill>
                  <a:srgbClr val="FF0000"/>
                </a:solidFill>
                <a:latin typeface="Courier New" pitchFamily="49" charset="0"/>
              </a:rPr>
              <a:t>-- </a:t>
            </a:r>
            <a:r>
              <a:rPr lang="de-DE" altLang="de-DE" sz="2000" i="1" kern="0" dirty="0">
                <a:solidFill>
                  <a:srgbClr val="FF0000"/>
                </a:solidFill>
                <a:latin typeface="Courier New" pitchFamily="49" charset="0"/>
              </a:rPr>
              <a:t>lesen (</a:t>
            </a:r>
            <a:r>
              <a:rPr lang="de-DE" altLang="de-DE" sz="2000" i="1" kern="0" dirty="0" smtClean="0">
                <a:solidFill>
                  <a:srgbClr val="FF0000"/>
                </a:solidFill>
                <a:latin typeface="Courier New" pitchFamily="49" charset="0"/>
              </a:rPr>
              <a:t>umständlich)</a:t>
            </a:r>
            <a:endParaRPr lang="de-DE" altLang="de-DE" sz="2000" kern="0" dirty="0" smtClean="0">
              <a:solidFill>
                <a:srgbClr val="FF0000"/>
              </a:solidFill>
              <a:latin typeface="Courier New" pitchFamily="49" charset="0"/>
            </a:endParaRPr>
          </a:p>
          <a:p>
            <a:pPr lvl="0">
              <a:lnSpc>
                <a:spcPct val="90000"/>
              </a:lnSpc>
              <a:spcBef>
                <a:spcPts val="500"/>
              </a:spcBef>
              <a:buClrTx/>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kern="0" dirty="0" smtClean="0">
                <a:solidFill>
                  <a:srgbClr val="FF0000"/>
                </a:solidFill>
                <a:latin typeface="Courier New" pitchFamily="49" charset="0"/>
              </a:rPr>
              <a:t>Get </a:t>
            </a:r>
            <a:r>
              <a:rPr lang="de-DE" altLang="de-DE" sz="2000" kern="0" dirty="0">
                <a:solidFill>
                  <a:srgbClr val="FF0000"/>
                </a:solidFill>
                <a:latin typeface="Courier New" pitchFamily="49" charset="0"/>
              </a:rPr>
              <a:t>(F</a:t>
            </a:r>
            <a:r>
              <a:rPr lang="de-DE" altLang="de-DE" sz="2000" kern="0" dirty="0" smtClean="0">
                <a:solidFill>
                  <a:srgbClr val="FF0000"/>
                </a:solidFill>
                <a:latin typeface="Courier New" pitchFamily="49" charset="0"/>
              </a:rPr>
              <a:t>);</a:t>
            </a:r>
          </a:p>
          <a:p>
            <a:pPr lvl="0">
              <a:lnSpc>
                <a:spcPct val="90000"/>
              </a:lnSpc>
              <a:spcBef>
                <a:spcPts val="500"/>
              </a:spcBef>
              <a:buClrTx/>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kern="0" dirty="0" smtClean="0">
                <a:solidFill>
                  <a:srgbClr val="FF0000"/>
                </a:solidFill>
                <a:latin typeface="Courier New" pitchFamily="49" charset="0"/>
              </a:rPr>
              <a:t>I </a:t>
            </a:r>
            <a:r>
              <a:rPr lang="de-DE" altLang="de-DE" sz="2000" kern="0" dirty="0">
                <a:solidFill>
                  <a:srgbClr val="FF0000"/>
                </a:solidFill>
                <a:latin typeface="Courier New" pitchFamily="49" charset="0"/>
              </a:rPr>
              <a:t>:= Integer (F</a:t>
            </a:r>
            <a:r>
              <a:rPr lang="de-DE" altLang="de-DE" sz="2000" kern="0" dirty="0" smtClean="0">
                <a:solidFill>
                  <a:srgbClr val="FF0000"/>
                </a:solidFill>
                <a:latin typeface="Courier New" pitchFamily="49" charset="0"/>
              </a:rPr>
              <a:t>);</a:t>
            </a:r>
            <a:endParaRPr lang="de-DE" altLang="de-DE" sz="2000" kern="0" dirty="0">
              <a:solidFill>
                <a:srgbClr val="FF0000"/>
              </a:solidFill>
              <a:latin typeface="Courier New" pitchFamily="49" charset="0"/>
            </a:endParaRPr>
          </a:p>
        </p:txBody>
      </p:sp>
      <p:sp>
        <p:nvSpPr>
          <p:cNvPr id="5" name="Textfeld 4"/>
          <p:cNvSpPr txBox="1"/>
          <p:nvPr/>
        </p:nvSpPr>
        <p:spPr>
          <a:xfrm>
            <a:off x="4329688" y="5060960"/>
            <a:ext cx="2646878" cy="718145"/>
          </a:xfrm>
          <a:prstGeom prst="rect">
            <a:avLst/>
          </a:prstGeom>
          <a:noFill/>
        </p:spPr>
        <p:txBody>
          <a:bodyPr wrap="none" rtlCol="0">
            <a:spAutoFit/>
          </a:bodyPr>
          <a:lstStyle/>
          <a:p>
            <a:pPr lvl="0">
              <a:lnSpc>
                <a:spcPct val="90000"/>
              </a:lnSpc>
              <a:spcBef>
                <a:spcPts val="500"/>
              </a:spcBef>
              <a:buClrTx/>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kern="0" dirty="0" smtClean="0">
                <a:solidFill>
                  <a:srgbClr val="0000FF"/>
                </a:solidFill>
                <a:latin typeface="Courier New" pitchFamily="49" charset="0"/>
              </a:rPr>
              <a:t>-- </a:t>
            </a:r>
            <a:r>
              <a:rPr lang="de-DE" altLang="de-DE" sz="2000" i="1" kern="0" dirty="0">
                <a:solidFill>
                  <a:srgbClr val="0000FF"/>
                </a:solidFill>
                <a:latin typeface="Courier New" pitchFamily="49" charset="0"/>
              </a:rPr>
              <a:t>elegant</a:t>
            </a:r>
          </a:p>
          <a:p>
            <a:pPr lvl="0">
              <a:lnSpc>
                <a:spcPct val="90000"/>
              </a:lnSpc>
              <a:spcBef>
                <a:spcPts val="500"/>
              </a:spcBef>
              <a:buClrTx/>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kern="0" dirty="0" smtClean="0">
                <a:solidFill>
                  <a:srgbClr val="0000FF"/>
                </a:solidFill>
                <a:latin typeface="Courier New" pitchFamily="49" charset="0"/>
              </a:rPr>
              <a:t>Get </a:t>
            </a:r>
            <a:r>
              <a:rPr lang="de-DE" altLang="de-DE" sz="2000" kern="0" dirty="0">
                <a:solidFill>
                  <a:srgbClr val="0000FF"/>
                </a:solidFill>
                <a:latin typeface="Courier New" pitchFamily="49" charset="0"/>
              </a:rPr>
              <a:t>(Float (I</a:t>
            </a:r>
            <a:r>
              <a:rPr lang="de-DE" altLang="de-DE" sz="2000" kern="0" dirty="0" smtClean="0">
                <a:solidFill>
                  <a:srgbClr val="0000FF"/>
                </a:solidFill>
                <a:latin typeface="Courier New" pitchFamily="49" charset="0"/>
              </a:rPr>
              <a:t>));</a:t>
            </a:r>
            <a:endParaRPr lang="de-DE" altLang="de-DE" sz="2000" kern="0" dirty="0">
              <a:solidFill>
                <a:srgbClr val="0000FF"/>
              </a:solidFill>
              <a:latin typeface="Courier New" pitchFamily="49" charset="0"/>
            </a:endParaRPr>
          </a:p>
        </p:txBody>
      </p:sp>
      <p:cxnSp>
        <p:nvCxnSpPr>
          <p:cNvPr id="7" name="Gerader Verbinder 6"/>
          <p:cNvCxnSpPr/>
          <p:nvPr/>
        </p:nvCxnSpPr>
        <p:spPr bwMode="auto">
          <a:xfrm>
            <a:off x="4283968" y="5060960"/>
            <a:ext cx="0" cy="104376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971">
                                            <p:txEl>
                                              <p:pRg st="5" end="5"/>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p:txBody>
          <a:bodyPr/>
          <a:lstStyle/>
          <a:p>
            <a:pPr eaLnBrk="1" hangingPunct="1"/>
            <a:r>
              <a:rPr lang="de-DE" altLang="de-DE" dirty="0" smtClean="0">
                <a:solidFill>
                  <a:schemeClr val="tx1"/>
                </a:solidFill>
              </a:rPr>
              <a:t>Out-Parameter in Ada 83</a:t>
            </a:r>
          </a:p>
        </p:txBody>
      </p:sp>
      <p:sp>
        <p:nvSpPr>
          <p:cNvPr id="202755" name="Rectangle 3"/>
          <p:cNvSpPr>
            <a:spLocks noGrp="1" noChangeArrowheads="1"/>
          </p:cNvSpPr>
          <p:nvPr>
            <p:ph idx="1"/>
          </p:nvPr>
        </p:nvSpPr>
        <p:spPr>
          <a:xfrm>
            <a:off x="685800" y="1981200"/>
            <a:ext cx="7739063" cy="4170363"/>
          </a:xfrm>
        </p:spPr>
        <p:txBody>
          <a:bodyPr/>
          <a:lstStyle/>
          <a:p>
            <a:pPr marL="0" indent="0" eaLnBrk="1" hangingPunct="1">
              <a:lnSpc>
                <a:spcPct val="80000"/>
              </a:lnSpc>
            </a:pPr>
            <a:r>
              <a:rPr lang="de-DE" altLang="de-DE" sz="2000" dirty="0" smtClean="0"/>
              <a:t>Ada 83 erlaubt für out-Parameter nur schreibenden Zugriff.</a:t>
            </a:r>
          </a:p>
          <a:p>
            <a:pPr marL="0" indent="0" eaLnBrk="1" hangingPunct="1">
              <a:lnSpc>
                <a:spcPct val="80000"/>
              </a:lnSpc>
            </a:pPr>
            <a:r>
              <a:rPr lang="de-DE" altLang="de-DE" sz="2000" dirty="0" smtClean="0"/>
              <a:t>Daher sehen manche Probleme, wo in Wirklichkeit gar keine sind.</a:t>
            </a:r>
            <a:endParaRPr lang="de-DE" altLang="de-DE" sz="1400" dirty="0" smtClean="0">
              <a:latin typeface="Courier New" pitchFamily="49" charset="0"/>
            </a:endParaRPr>
          </a:p>
          <a:p>
            <a:pPr marL="0" indent="0" eaLnBrk="1" hangingPunct="1">
              <a:lnSpc>
                <a:spcPct val="80000"/>
              </a:lnSpc>
            </a:pPr>
            <a:r>
              <a:rPr lang="de-DE" altLang="de-DE" sz="1400" b="1" dirty="0" smtClean="0">
                <a:latin typeface="Courier New" pitchFamily="49" charset="0"/>
              </a:rPr>
              <a:t>package</a:t>
            </a:r>
            <a:r>
              <a:rPr lang="de-DE" altLang="de-DE" sz="1400" dirty="0" smtClean="0">
                <a:latin typeface="Courier New" pitchFamily="49" charset="0"/>
              </a:rPr>
              <a:t> Archiv </a:t>
            </a:r>
            <a:r>
              <a:rPr lang="de-DE" altLang="de-DE" sz="1400" b="1" dirty="0" smtClean="0">
                <a:latin typeface="Courier New" pitchFamily="49" charset="0"/>
              </a:rPr>
              <a:t>is</a:t>
            </a:r>
          </a:p>
          <a:p>
            <a:pPr marL="0" indent="0" eaLnBrk="1" hangingPunct="1">
              <a:lnSpc>
                <a:spcPct val="80000"/>
              </a:lnSpc>
            </a:pPr>
            <a:r>
              <a:rPr lang="de-DE" altLang="de-DE" sz="1400" dirty="0" smtClean="0">
                <a:latin typeface="Courier New" pitchFamily="49" charset="0"/>
              </a:rPr>
              <a:t>  </a:t>
            </a:r>
            <a:r>
              <a:rPr lang="de-DE" altLang="de-DE" sz="1400" b="1" dirty="0" smtClean="0">
                <a:latin typeface="Courier New" pitchFamily="49" charset="0"/>
              </a:rPr>
              <a:t>type</a:t>
            </a:r>
            <a:r>
              <a:rPr lang="de-DE" altLang="de-DE" sz="1400" dirty="0" smtClean="0">
                <a:latin typeface="Courier New" pitchFamily="49" charset="0"/>
              </a:rPr>
              <a:t> Schlüsselmuster </a:t>
            </a:r>
            <a:r>
              <a:rPr lang="de-DE" altLang="de-DE" sz="1400" b="1" dirty="0" smtClean="0">
                <a:latin typeface="Courier New" pitchFamily="49" charset="0"/>
              </a:rPr>
              <a:t>is</a:t>
            </a:r>
            <a:r>
              <a:rPr lang="de-DE" altLang="de-DE" sz="1400" dirty="0" smtClean="0">
                <a:latin typeface="Courier New" pitchFamily="49" charset="0"/>
              </a:rPr>
              <a:t> (Schreibtisch, Tresor, ...);</a:t>
            </a:r>
          </a:p>
          <a:p>
            <a:pPr marL="0" indent="0" eaLnBrk="1" hangingPunct="1">
              <a:lnSpc>
                <a:spcPct val="80000"/>
              </a:lnSpc>
            </a:pPr>
            <a:r>
              <a:rPr lang="de-DE" altLang="de-DE" sz="1400" dirty="0" smtClean="0">
                <a:latin typeface="Courier New" pitchFamily="49" charset="0"/>
              </a:rPr>
              <a:t>  </a:t>
            </a:r>
            <a:r>
              <a:rPr lang="de-DE" altLang="de-DE" sz="1400" b="1" dirty="0" smtClean="0">
                <a:latin typeface="Courier New" pitchFamily="49" charset="0"/>
              </a:rPr>
              <a:t>type</a:t>
            </a:r>
            <a:r>
              <a:rPr lang="de-DE" altLang="de-DE" sz="1400" dirty="0" smtClean="0">
                <a:latin typeface="Courier New" pitchFamily="49" charset="0"/>
              </a:rPr>
              <a:t> Akten (Schlüssel: Schlüsselmuster := Schreibtisch) </a:t>
            </a:r>
            <a:r>
              <a:rPr lang="de-DE" altLang="de-DE" sz="1400" b="1" dirty="0" smtClean="0">
                <a:latin typeface="Courier New" pitchFamily="49" charset="0"/>
              </a:rPr>
              <a:t>is record</a:t>
            </a:r>
            <a:br>
              <a:rPr lang="de-DE" altLang="de-DE" sz="1400" b="1"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case</a:t>
            </a:r>
            <a:r>
              <a:rPr lang="de-DE" altLang="de-DE" sz="1400" dirty="0" smtClean="0">
                <a:latin typeface="Courier New" pitchFamily="49" charset="0"/>
              </a:rPr>
              <a:t> Schlüssel </a:t>
            </a:r>
            <a:r>
              <a:rPr lang="de-DE" altLang="de-DE" sz="1400" b="1" dirty="0" smtClean="0">
                <a:latin typeface="Courier New" pitchFamily="49" charset="0"/>
              </a:rPr>
              <a:t>is</a:t>
            </a:r>
            <a:br>
              <a:rPr lang="de-DE" altLang="de-DE" sz="1400" b="1"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when</a:t>
            </a:r>
            <a:r>
              <a:rPr lang="de-DE" altLang="de-DE" sz="1400" dirty="0" smtClean="0">
                <a:latin typeface="Courier New" pitchFamily="49" charset="0"/>
              </a:rPr>
              <a:t> Schreibtisch =&gt; Vertraulich: ...;</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when</a:t>
            </a:r>
            <a:r>
              <a:rPr lang="de-DE" altLang="de-DE" sz="1400" dirty="0" smtClean="0">
                <a:latin typeface="Courier New" pitchFamily="49" charset="0"/>
              </a:rPr>
              <a:t> Tresor       =&gt; Geheim:      ...;</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when</a:t>
            </a:r>
            <a:r>
              <a:rPr lang="de-DE" altLang="de-DE" sz="1400" dirty="0" smtClean="0">
                <a:latin typeface="Courier New" pitchFamily="49" charset="0"/>
              </a:rPr>
              <a:t> ...</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end case</a:t>
            </a:r>
            <a:r>
              <a:rPr lang="de-DE" altLang="de-DE" sz="1400" dirty="0" smtClean="0">
                <a:latin typeface="Courier New" pitchFamily="49" charset="0"/>
              </a:rPr>
              <a:t>;</a:t>
            </a:r>
            <a:br>
              <a:rPr lang="de-DE" altLang="de-DE" sz="1400" dirty="0" smtClean="0">
                <a:latin typeface="Courier New" pitchFamily="49" charset="0"/>
              </a:rPr>
            </a:br>
            <a:r>
              <a:rPr lang="de-DE" altLang="de-DE" sz="1400" dirty="0" smtClean="0">
                <a:latin typeface="Courier New" pitchFamily="49" charset="0"/>
              </a:rPr>
              <a:t>  </a:t>
            </a:r>
            <a:r>
              <a:rPr lang="de-DE" altLang="de-DE" sz="1400" b="1" dirty="0" smtClean="0">
                <a:latin typeface="Courier New" pitchFamily="49" charset="0"/>
              </a:rPr>
              <a:t>end record</a:t>
            </a:r>
            <a:r>
              <a:rPr lang="de-DE" altLang="de-DE" sz="1400" dirty="0" smtClean="0">
                <a:latin typeface="Courier New" pitchFamily="49" charset="0"/>
              </a:rPr>
              <a:t>;</a:t>
            </a:r>
          </a:p>
          <a:p>
            <a:pPr marL="0" indent="0" eaLnBrk="1" hangingPunct="1">
              <a:lnSpc>
                <a:spcPct val="80000"/>
              </a:lnSpc>
            </a:pPr>
            <a:r>
              <a:rPr lang="de-DE" altLang="de-DE" sz="1400" dirty="0" smtClean="0">
                <a:latin typeface="Courier New" pitchFamily="49" charset="0"/>
              </a:rPr>
              <a:t>  </a:t>
            </a:r>
            <a:r>
              <a:rPr lang="de-DE" altLang="de-DE" sz="1400" b="1" dirty="0" smtClean="0">
                <a:latin typeface="Courier New" pitchFamily="49" charset="0"/>
              </a:rPr>
              <a:t>procedure</a:t>
            </a:r>
            <a:r>
              <a:rPr lang="de-DE" altLang="de-DE" sz="1400" dirty="0" smtClean="0">
                <a:latin typeface="Courier New" pitchFamily="49" charset="0"/>
              </a:rPr>
              <a:t> Reinlegen (Akt: </a:t>
            </a:r>
            <a:r>
              <a:rPr lang="de-DE" altLang="de-DE" sz="1400" b="1" dirty="0" smtClean="0">
                <a:latin typeface="Courier New" pitchFamily="49" charset="0"/>
              </a:rPr>
              <a:t>in</a:t>
            </a:r>
            <a:r>
              <a:rPr lang="de-DE" altLang="de-DE" sz="1400" dirty="0" smtClean="0">
                <a:latin typeface="Courier New" pitchFamily="49" charset="0"/>
              </a:rPr>
              <a:t>     Akten);</a:t>
            </a:r>
          </a:p>
          <a:p>
            <a:pPr marL="0" indent="0" eaLnBrk="1" hangingPunct="1">
              <a:lnSpc>
                <a:spcPct val="80000"/>
              </a:lnSpc>
            </a:pPr>
            <a:endParaRPr lang="de-DE" altLang="de-DE" sz="1400" dirty="0" smtClean="0">
              <a:latin typeface="Courier New" pitchFamily="49" charset="0"/>
            </a:endParaRPr>
          </a:p>
        </p:txBody>
      </p:sp>
      <p:sp>
        <p:nvSpPr>
          <p:cNvPr id="20275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0275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D72F72D-19C9-46C4-B216-4B9F5CEA4D2F}" type="slidenum">
              <a:rPr lang="de-DE" altLang="de-DE" sz="2400" smtClean="0"/>
              <a:pPr eaLnBrk="1" hangingPunct="1">
                <a:spcBef>
                  <a:spcPct val="0"/>
                </a:spcBef>
              </a:pPr>
              <a:t>113</a:t>
            </a:fld>
            <a:endParaRPr lang="de-DE" altLang="de-DE" sz="2400" dirty="0" smtClean="0"/>
          </a:p>
        </p:txBody>
      </p:sp>
      <p:sp>
        <p:nvSpPr>
          <p:cNvPr id="226308" name="Text Box 4"/>
          <p:cNvSpPr txBox="1">
            <a:spLocks noChangeArrowheads="1"/>
          </p:cNvSpPr>
          <p:nvPr/>
        </p:nvSpPr>
        <p:spPr bwMode="auto">
          <a:xfrm>
            <a:off x="684213" y="4724400"/>
            <a:ext cx="5616575" cy="142716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de-DE" altLang="de-DE" sz="1400" b="1" dirty="0">
                <a:solidFill>
                  <a:schemeClr val="hlink"/>
                </a:solidFill>
                <a:latin typeface="Courier New" pitchFamily="49" charset="0"/>
              </a:rPr>
              <a:t>  procedure</a:t>
            </a:r>
            <a:r>
              <a:rPr lang="de-DE" altLang="de-DE" sz="1400" dirty="0">
                <a:solidFill>
                  <a:schemeClr val="hlink"/>
                </a:solidFill>
                <a:latin typeface="Courier New" pitchFamily="49" charset="0"/>
              </a:rPr>
              <a:t> Rausholen (Akt:    </a:t>
            </a:r>
            <a:r>
              <a:rPr lang="de-DE" altLang="de-DE" sz="1400" b="1" dirty="0">
                <a:solidFill>
                  <a:schemeClr val="hlink"/>
                </a:solidFill>
                <a:latin typeface="Courier New" pitchFamily="49" charset="0"/>
              </a:rPr>
              <a:t>out</a:t>
            </a:r>
            <a:r>
              <a:rPr lang="de-DE" altLang="de-DE" sz="1400" dirty="0">
                <a:solidFill>
                  <a:schemeClr val="hlink"/>
                </a:solidFill>
                <a:latin typeface="Courier New" pitchFamily="49" charset="0"/>
              </a:rPr>
              <a:t> Akten);</a:t>
            </a:r>
            <a:endParaRPr lang="de-DE" altLang="de-DE" sz="1400" i="1" dirty="0">
              <a:solidFill>
                <a:schemeClr val="hlink"/>
              </a:solidFill>
              <a:latin typeface="Courier New" pitchFamily="49" charset="0"/>
            </a:endParaRPr>
          </a:p>
          <a:p>
            <a:r>
              <a:rPr lang="de-DE" altLang="de-DE" sz="1400" dirty="0">
                <a:solidFill>
                  <a:srgbClr val="000000"/>
                </a:solidFill>
                <a:latin typeface="Courier New" pitchFamily="49" charset="0"/>
              </a:rPr>
              <a:t>  </a:t>
            </a:r>
            <a:r>
              <a:rPr lang="de-DE" altLang="de-DE" sz="1400" b="1" dirty="0">
                <a:solidFill>
                  <a:srgbClr val="FF0000"/>
                </a:solidFill>
                <a:latin typeface="Courier New" pitchFamily="49" charset="0"/>
              </a:rPr>
              <a:t>procedure</a:t>
            </a:r>
            <a:r>
              <a:rPr lang="de-DE" altLang="de-DE" sz="1400" dirty="0">
                <a:solidFill>
                  <a:srgbClr val="FF0000"/>
                </a:solidFill>
                <a:latin typeface="Courier New" pitchFamily="49" charset="0"/>
              </a:rPr>
              <a:t> Rausholen</a:t>
            </a:r>
            <a:r>
              <a:rPr lang="de-DE" altLang="de-DE" sz="1400" dirty="0">
                <a:solidFill>
                  <a:schemeClr val="hlink"/>
                </a:solidFill>
                <a:latin typeface="Courier New" pitchFamily="49" charset="0"/>
              </a:rPr>
              <a:t> </a:t>
            </a:r>
            <a:r>
              <a:rPr lang="de-DE" altLang="de-DE" sz="1400" dirty="0">
                <a:solidFill>
                  <a:srgbClr val="FF0000"/>
                </a:solidFill>
                <a:latin typeface="Courier New" pitchFamily="49" charset="0"/>
              </a:rPr>
              <a:t>(Akt: </a:t>
            </a:r>
            <a:r>
              <a:rPr lang="de-DE" altLang="de-DE" sz="1400" b="1" dirty="0">
                <a:solidFill>
                  <a:srgbClr val="FF0000"/>
                </a:solidFill>
                <a:latin typeface="Courier New" pitchFamily="49" charset="0"/>
              </a:rPr>
              <a:t>in out</a:t>
            </a:r>
            <a:r>
              <a:rPr lang="de-DE" altLang="de-DE" sz="1400" dirty="0">
                <a:solidFill>
                  <a:srgbClr val="FF0000"/>
                </a:solidFill>
                <a:latin typeface="Courier New" pitchFamily="49" charset="0"/>
              </a:rPr>
              <a:t> Akten);</a:t>
            </a:r>
            <a:endParaRPr lang="de-DE" altLang="de-DE" sz="1400" i="1" dirty="0">
              <a:solidFill>
                <a:srgbClr val="FF0000"/>
              </a:solidFill>
              <a:latin typeface="Courier New" pitchFamily="49" charset="0"/>
            </a:endParaRPr>
          </a:p>
          <a:p>
            <a:r>
              <a:rPr lang="de-DE" altLang="de-DE" sz="1400" dirty="0">
                <a:solidFill>
                  <a:srgbClr val="000000"/>
                </a:solidFill>
                <a:latin typeface="Courier New" pitchFamily="49" charset="0"/>
              </a:rPr>
              <a:t>  </a:t>
            </a:r>
            <a:r>
              <a:rPr lang="de-DE" altLang="de-DE" sz="1400" b="1" dirty="0">
                <a:solidFill>
                  <a:srgbClr val="FF3399"/>
                </a:solidFill>
                <a:latin typeface="Courier New" pitchFamily="49" charset="0"/>
              </a:rPr>
              <a:t>procedure</a:t>
            </a:r>
            <a:r>
              <a:rPr lang="de-DE" altLang="de-DE" sz="1400" dirty="0">
                <a:solidFill>
                  <a:srgbClr val="FF3399"/>
                </a:solidFill>
                <a:latin typeface="Courier New" pitchFamily="49" charset="0"/>
              </a:rPr>
              <a:t> Rausholen (mit: </a:t>
            </a:r>
            <a:r>
              <a:rPr lang="de-DE" altLang="de-DE" sz="1400" b="1" dirty="0">
                <a:solidFill>
                  <a:srgbClr val="FF3399"/>
                </a:solidFill>
                <a:latin typeface="Courier New" pitchFamily="49" charset="0"/>
              </a:rPr>
              <a:t>in</a:t>
            </a:r>
            <a:r>
              <a:rPr lang="de-DE" altLang="de-DE" sz="1400" dirty="0">
                <a:solidFill>
                  <a:srgbClr val="FF3399"/>
                </a:solidFill>
                <a:latin typeface="Courier New" pitchFamily="49" charset="0"/>
              </a:rPr>
              <a:t>     Schlüsselmuster; </a:t>
            </a:r>
            <a:br>
              <a:rPr lang="de-DE" altLang="de-DE" sz="1400" dirty="0">
                <a:solidFill>
                  <a:srgbClr val="FF3399"/>
                </a:solidFill>
                <a:latin typeface="Courier New" pitchFamily="49" charset="0"/>
              </a:rPr>
            </a:br>
            <a:r>
              <a:rPr lang="de-DE" altLang="de-DE" sz="1400" dirty="0">
                <a:solidFill>
                  <a:srgbClr val="FF3399"/>
                </a:solidFill>
                <a:latin typeface="Courier New" pitchFamily="49" charset="0"/>
              </a:rPr>
              <a:t>                       Akt:    </a:t>
            </a:r>
            <a:r>
              <a:rPr lang="de-DE" altLang="de-DE" sz="1400" b="1" dirty="0">
                <a:solidFill>
                  <a:srgbClr val="FF3399"/>
                </a:solidFill>
                <a:latin typeface="Courier New" pitchFamily="49" charset="0"/>
              </a:rPr>
              <a:t>out</a:t>
            </a:r>
            <a:r>
              <a:rPr lang="de-DE" altLang="de-DE" sz="1400" dirty="0">
                <a:solidFill>
                  <a:srgbClr val="FF3399"/>
                </a:solidFill>
                <a:latin typeface="Courier New" pitchFamily="49" charset="0"/>
              </a:rPr>
              <a:t> Akten);</a:t>
            </a:r>
          </a:p>
          <a:p>
            <a:pPr>
              <a:lnSpc>
                <a:spcPct val="80000"/>
              </a:lnSpc>
              <a:spcBef>
                <a:spcPts val="800"/>
              </a:spcBef>
            </a:pPr>
            <a:r>
              <a:rPr lang="de-DE" altLang="de-DE" sz="1400" b="1" dirty="0">
                <a:solidFill>
                  <a:srgbClr val="000000"/>
                </a:solidFill>
                <a:latin typeface="Courier New" pitchFamily="49" charset="0"/>
              </a:rPr>
              <a:t>end</a:t>
            </a:r>
            <a:r>
              <a:rPr lang="de-DE" altLang="de-DE" sz="1400" dirty="0">
                <a:solidFill>
                  <a:srgbClr val="000000"/>
                </a:solidFill>
                <a:latin typeface="Courier New" pitchFamily="49" charset="0"/>
              </a:rPr>
              <a:t> Archiv;</a:t>
            </a:r>
          </a:p>
          <a:p>
            <a:endParaRPr lang="de-DE" altLang="de-DE" sz="1400" dirty="0">
              <a:solidFill>
                <a:srgbClr val="FF3399"/>
              </a:solidFill>
              <a:latin typeface="Courier New" pitchFamily="49" charset="0"/>
            </a:endParaRPr>
          </a:p>
        </p:txBody>
      </p:sp>
      <p:sp>
        <p:nvSpPr>
          <p:cNvPr id="226309" name="Text Box 5"/>
          <p:cNvSpPr txBox="1">
            <a:spLocks noChangeArrowheads="1"/>
          </p:cNvSpPr>
          <p:nvPr/>
        </p:nvSpPr>
        <p:spPr bwMode="auto">
          <a:xfrm>
            <a:off x="6516439" y="4724400"/>
            <a:ext cx="2327524" cy="73866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de-DE" altLang="de-DE" sz="1400" dirty="0">
                <a:solidFill>
                  <a:schemeClr val="hlink"/>
                </a:solidFill>
                <a:latin typeface="Courier New" pitchFamily="49" charset="0"/>
              </a:rPr>
              <a:t>-- </a:t>
            </a:r>
            <a:r>
              <a:rPr lang="de-DE" altLang="de-DE" sz="1400" i="1" dirty="0">
                <a:solidFill>
                  <a:schemeClr val="hlink"/>
                </a:solidFill>
                <a:latin typeface="Courier New" pitchFamily="49" charset="0"/>
              </a:rPr>
              <a:t>richtig</a:t>
            </a:r>
          </a:p>
          <a:p>
            <a:r>
              <a:rPr lang="de-DE" altLang="de-DE" sz="1400" dirty="0">
                <a:solidFill>
                  <a:srgbClr val="FF0000"/>
                </a:solidFill>
                <a:latin typeface="Courier New" pitchFamily="49" charset="0"/>
              </a:rPr>
              <a:t>-- </a:t>
            </a:r>
            <a:r>
              <a:rPr lang="de-DE" altLang="de-DE" sz="1400" i="1" dirty="0">
                <a:solidFill>
                  <a:srgbClr val="FF0000"/>
                </a:solidFill>
                <a:latin typeface="Courier New" pitchFamily="49" charset="0"/>
              </a:rPr>
              <a:t>falscher </a:t>
            </a:r>
            <a:r>
              <a:rPr lang="de-DE" altLang="de-DE" sz="1400" i="1" dirty="0" smtClean="0">
                <a:solidFill>
                  <a:srgbClr val="FF0000"/>
                </a:solidFill>
                <a:latin typeface="Courier New" pitchFamily="49" charset="0"/>
              </a:rPr>
              <a:t>Modus</a:t>
            </a:r>
            <a:endParaRPr lang="de-DE" altLang="de-DE" sz="1400" i="1" dirty="0">
              <a:solidFill>
                <a:srgbClr val="FF0000"/>
              </a:solidFill>
              <a:latin typeface="Courier New" pitchFamily="49" charset="0"/>
            </a:endParaRPr>
          </a:p>
          <a:p>
            <a:r>
              <a:rPr lang="de-DE" altLang="de-DE" sz="1400" dirty="0">
                <a:solidFill>
                  <a:srgbClr val="FF3399"/>
                </a:solidFill>
                <a:latin typeface="Courier New" pitchFamily="49" charset="0"/>
              </a:rPr>
              <a:t>-- </a:t>
            </a:r>
            <a:r>
              <a:rPr lang="de-DE" altLang="de-DE" sz="1400" dirty="0" smtClean="0">
                <a:solidFill>
                  <a:srgbClr val="FF3399"/>
                </a:solidFill>
                <a:latin typeface="Courier New" pitchFamily="49" charset="0"/>
              </a:rPr>
              <a:t>oder: u</a:t>
            </a:r>
            <a:r>
              <a:rPr lang="de-DE" altLang="de-DE" sz="1400" i="1" dirty="0" smtClean="0">
                <a:solidFill>
                  <a:srgbClr val="FF3399"/>
                </a:solidFill>
                <a:latin typeface="Courier New" pitchFamily="49" charset="0"/>
              </a:rPr>
              <a:t>mständlich</a:t>
            </a:r>
            <a:endParaRPr lang="de-DE" altLang="de-DE" sz="1400" i="1" dirty="0">
              <a:solidFill>
                <a:srgbClr val="FF3399"/>
              </a:solidFill>
              <a:latin typeface="Courier New" pitchFamily="49" charset="0"/>
            </a:endParaRPr>
          </a:p>
        </p:txBody>
      </p:sp>
      <p:cxnSp>
        <p:nvCxnSpPr>
          <p:cNvPr id="5" name="Gerade Verbindung mit Pfeil 4"/>
          <p:cNvCxnSpPr/>
          <p:nvPr/>
        </p:nvCxnSpPr>
        <p:spPr bwMode="auto">
          <a:xfrm flipH="1">
            <a:off x="5292080" y="4364360"/>
            <a:ext cx="685356" cy="504800"/>
          </a:xfrm>
          <a:prstGeom prst="straightConnector1">
            <a:avLst/>
          </a:prstGeom>
          <a:solidFill>
            <a:srgbClr val="00B8FF"/>
          </a:solidFill>
          <a:ln w="19050" cap="flat" cmpd="sng" algn="ctr">
            <a:solidFill>
              <a:schemeClr val="accent2"/>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Abgerundetes Rechteck 5"/>
          <p:cNvSpPr/>
          <p:nvPr/>
        </p:nvSpPr>
        <p:spPr bwMode="auto">
          <a:xfrm>
            <a:off x="5977436" y="3526582"/>
            <a:ext cx="2627012" cy="1198562"/>
          </a:xfrm>
          <a:prstGeom prst="roundRect">
            <a:avLst/>
          </a:prstGeom>
          <a:solidFill>
            <a:srgbClr val="00B8FF"/>
          </a:solidFill>
          <a:ln w="127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600" b="0" i="0" u="none" strike="noStrike" cap="none" normalizeH="0" baseline="0" dirty="0" smtClean="0">
                <a:ln>
                  <a:noFill/>
                </a:ln>
                <a:solidFill>
                  <a:schemeClr val="accent2"/>
                </a:solidFill>
                <a:effectLst/>
                <a:latin typeface="Times New Roman" pitchFamily="18" charset="0"/>
              </a:rPr>
              <a:t>Problem: Ich darf den out-Parameter nicht lesen, also muss ich den </a:t>
            </a:r>
            <a:r>
              <a:rPr kumimoji="0" lang="de-DE" sz="1600" b="0" i="0" u="none" strike="noStrike" cap="none" normalizeH="0" baseline="0" dirty="0" smtClean="0">
                <a:ln>
                  <a:noFill/>
                </a:ln>
                <a:solidFill>
                  <a:srgbClr val="FF0000"/>
                </a:solidFill>
                <a:effectLst/>
                <a:latin typeface="Times New Roman" pitchFamily="18" charset="0"/>
              </a:rPr>
              <a:t>falschen Modus </a:t>
            </a:r>
            <a:r>
              <a:rPr kumimoji="0" lang="de-DE" sz="1400" b="1" i="0" u="none" strike="noStrike" cap="none" normalizeH="0" baseline="0" dirty="0" smtClean="0">
                <a:ln>
                  <a:noFill/>
                </a:ln>
                <a:solidFill>
                  <a:srgbClr val="FF0000"/>
                </a:solidFill>
                <a:effectLst/>
                <a:latin typeface="Courier New" panose="02070309020205020404" pitchFamily="49" charset="0"/>
                <a:cs typeface="Courier New" panose="02070309020205020404" pitchFamily="49" charset="0"/>
              </a:rPr>
              <a:t>in out</a:t>
            </a:r>
            <a:r>
              <a:rPr kumimoji="0" lang="de-DE" sz="1600" b="0" i="0" u="none" strike="noStrike" cap="none" normalizeH="0" baseline="0" dirty="0" smtClean="0">
                <a:ln>
                  <a:noFill/>
                </a:ln>
                <a:solidFill>
                  <a:schemeClr val="accent2"/>
                </a:solidFill>
                <a:effectLst/>
                <a:latin typeface="Times New Roman" pitchFamily="18" charset="0"/>
              </a:rPr>
              <a:t> verwenden.</a:t>
            </a:r>
          </a:p>
        </p:txBody>
      </p:sp>
      <p:grpSp>
        <p:nvGrpSpPr>
          <p:cNvPr id="10" name="Gruppieren 9"/>
          <p:cNvGrpSpPr/>
          <p:nvPr/>
        </p:nvGrpSpPr>
        <p:grpSpPr>
          <a:xfrm>
            <a:off x="6444804" y="3429744"/>
            <a:ext cx="1511572" cy="1367408"/>
            <a:chOff x="6300788" y="3356992"/>
            <a:chExt cx="1511572" cy="1367408"/>
          </a:xfrm>
        </p:grpSpPr>
        <p:cxnSp>
          <p:nvCxnSpPr>
            <p:cNvPr id="11" name="Gerader Verbinder 10"/>
            <p:cNvCxnSpPr/>
            <p:nvPr/>
          </p:nvCxnSpPr>
          <p:spPr bwMode="auto">
            <a:xfrm flipH="1">
              <a:off x="6300788" y="3356992"/>
              <a:ext cx="1511572" cy="1367408"/>
            </a:xfrm>
            <a:prstGeom prst="line">
              <a:avLst/>
            </a:prstGeom>
            <a:solidFill>
              <a:srgbClr val="00B8FF"/>
            </a:solid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Gerader Verbinder 11"/>
            <p:cNvCxnSpPr/>
            <p:nvPr/>
          </p:nvCxnSpPr>
          <p:spPr bwMode="auto">
            <a:xfrm>
              <a:off x="6444804" y="3356992"/>
              <a:ext cx="1367556" cy="1367408"/>
            </a:xfrm>
            <a:prstGeom prst="line">
              <a:avLst/>
            </a:prstGeom>
            <a:solidFill>
              <a:srgbClr val="00B8FF"/>
            </a:solid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 name="Abgerundetes Rechteck 12"/>
          <p:cNvSpPr/>
          <p:nvPr/>
        </p:nvSpPr>
        <p:spPr bwMode="auto">
          <a:xfrm>
            <a:off x="2051719" y="5678345"/>
            <a:ext cx="6768753" cy="587389"/>
          </a:xfrm>
          <a:prstGeom prst="roundRect">
            <a:avLst/>
          </a:prstGeom>
          <a:solidFill>
            <a:srgbClr val="00B8FF"/>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de-DE" sz="2000" dirty="0" smtClean="0">
                <a:solidFill>
                  <a:schemeClr val="accent2"/>
                </a:solidFill>
              </a:rPr>
              <a:t>Die </a:t>
            </a:r>
            <a:r>
              <a:rPr lang="de-DE" sz="2000" i="1" dirty="0" smtClean="0">
                <a:solidFill>
                  <a:schemeClr val="accent2"/>
                </a:solidFill>
              </a:rPr>
              <a:t>Diskriminanten</a:t>
            </a:r>
            <a:r>
              <a:rPr lang="de-DE" sz="2000" dirty="0" smtClean="0">
                <a:solidFill>
                  <a:schemeClr val="accent2"/>
                </a:solidFill>
              </a:rPr>
              <a:t> und </a:t>
            </a:r>
            <a:r>
              <a:rPr lang="de-DE" sz="2000" i="1" dirty="0" smtClean="0">
                <a:solidFill>
                  <a:schemeClr val="accent2"/>
                </a:solidFill>
              </a:rPr>
              <a:t>Grenzen von Reihungen </a:t>
            </a:r>
            <a:r>
              <a:rPr lang="de-DE" sz="2000" dirty="0" smtClean="0">
                <a:solidFill>
                  <a:schemeClr val="accent2"/>
                </a:solidFill>
              </a:rPr>
              <a:t>von out-Parametern dürfen gelesen werden </a:t>
            </a:r>
            <a:r>
              <a:rPr lang="de-DE" sz="1400" dirty="0" smtClean="0">
                <a:solidFill>
                  <a:schemeClr val="accent2"/>
                </a:solidFill>
              </a:rPr>
              <a:t>(</a:t>
            </a:r>
            <a:r>
              <a:rPr lang="de-DE" sz="1400" dirty="0">
                <a:solidFill>
                  <a:schemeClr val="accent2"/>
                </a:solidFill>
              </a:rPr>
              <a:t>d</a:t>
            </a:r>
            <a:r>
              <a:rPr lang="de-DE" sz="1400" dirty="0" smtClean="0">
                <a:solidFill>
                  <a:schemeClr val="accent2"/>
                </a:solidFill>
              </a:rPr>
              <a:t>.h. der aktuelle Untertyp des Objekts)</a:t>
            </a:r>
            <a:r>
              <a:rPr lang="de-DE" sz="2000" dirty="0" smtClean="0">
                <a:solidFill>
                  <a:schemeClr val="accent2"/>
                </a:solidFill>
              </a:rPr>
              <a:t>!</a:t>
            </a:r>
            <a:endParaRPr lang="de-DE" sz="2000" dirty="0">
              <a:solidFill>
                <a:schemeClr val="accent2"/>
              </a:solidFill>
            </a:endParaRPr>
          </a:p>
        </p:txBody>
      </p:sp>
      <p:grpSp>
        <p:nvGrpSpPr>
          <p:cNvPr id="4" name="Gruppieren 3"/>
          <p:cNvGrpSpPr/>
          <p:nvPr/>
        </p:nvGrpSpPr>
        <p:grpSpPr>
          <a:xfrm>
            <a:off x="971600" y="5085184"/>
            <a:ext cx="7776864" cy="432048"/>
            <a:chOff x="971600" y="5085184"/>
            <a:chExt cx="7776864" cy="432048"/>
          </a:xfrm>
        </p:grpSpPr>
        <p:cxnSp>
          <p:nvCxnSpPr>
            <p:cNvPr id="3" name="Gerader Verbinder 2"/>
            <p:cNvCxnSpPr/>
            <p:nvPr/>
          </p:nvCxnSpPr>
          <p:spPr bwMode="auto">
            <a:xfrm>
              <a:off x="971600" y="5085184"/>
              <a:ext cx="7776864" cy="0"/>
            </a:xfrm>
            <a:prstGeom prst="line">
              <a:avLst/>
            </a:prstGeom>
            <a:solidFill>
              <a:srgbClr val="00B8FF"/>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Gerader Verbinder 15"/>
            <p:cNvCxnSpPr/>
            <p:nvPr/>
          </p:nvCxnSpPr>
          <p:spPr bwMode="auto">
            <a:xfrm>
              <a:off x="971600" y="5517232"/>
              <a:ext cx="7776864" cy="0"/>
            </a:xfrm>
            <a:prstGeom prst="line">
              <a:avLst/>
            </a:prstGeom>
            <a:solidFill>
              <a:srgbClr val="00B8FF"/>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r Verbinder 16"/>
            <p:cNvCxnSpPr/>
            <p:nvPr/>
          </p:nvCxnSpPr>
          <p:spPr bwMode="auto">
            <a:xfrm>
              <a:off x="971600" y="5301208"/>
              <a:ext cx="7776864" cy="0"/>
            </a:xfrm>
            <a:prstGeom prst="line">
              <a:avLst/>
            </a:prstGeom>
            <a:solidFill>
              <a:srgbClr val="00B8FF"/>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630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26308">
                                            <p:txEl>
                                              <p:pRg st="0" end="0"/>
                                            </p:txEl>
                                          </p:spTgt>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5"/>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26308">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6309">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26308">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6309">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6308">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26309">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pPr eaLnBrk="1" hangingPunct="1"/>
            <a:r>
              <a:rPr lang="de-DE" altLang="de-DE" dirty="0" smtClean="0"/>
              <a:t>Archiv </a:t>
            </a:r>
            <a:r>
              <a:rPr lang="de-DE" altLang="de-DE" dirty="0" smtClean="0">
                <a:cs typeface="Times New Roman" pitchFamily="18" charset="0"/>
              </a:rPr>
              <a:t>– </a:t>
            </a:r>
            <a:r>
              <a:rPr lang="de-DE" altLang="de-DE" dirty="0" smtClean="0"/>
              <a:t>Paketrumpf</a:t>
            </a:r>
          </a:p>
        </p:txBody>
      </p:sp>
      <p:sp>
        <p:nvSpPr>
          <p:cNvPr id="203779" name="Rectangle 3"/>
          <p:cNvSpPr>
            <a:spLocks noGrp="1" noChangeArrowheads="1"/>
          </p:cNvSpPr>
          <p:nvPr>
            <p:ph idx="1"/>
          </p:nvPr>
        </p:nvSpPr>
        <p:spPr>
          <a:xfrm>
            <a:off x="685800" y="1981200"/>
            <a:ext cx="7739063" cy="3895725"/>
          </a:xfrm>
        </p:spPr>
        <p:txBody>
          <a:bodyPr/>
          <a:lstStyle/>
          <a:p>
            <a:pPr marL="0" indent="0" eaLnBrk="1" hangingPunct="1">
              <a:lnSpc>
                <a:spcPct val="80000"/>
              </a:lnSpc>
            </a:pPr>
            <a:r>
              <a:rPr lang="de-DE" altLang="de-DE" sz="1800" b="1" dirty="0" smtClean="0">
                <a:latin typeface="Courier New" pitchFamily="49" charset="0"/>
              </a:rPr>
              <a:t>package</a:t>
            </a:r>
            <a:r>
              <a:rPr lang="de-DE" altLang="de-DE" sz="1800" dirty="0" smtClean="0">
                <a:latin typeface="Courier New" pitchFamily="49" charset="0"/>
              </a:rPr>
              <a:t> </a:t>
            </a:r>
            <a:r>
              <a:rPr lang="de-DE" altLang="de-DE" sz="1800" b="1" dirty="0" smtClean="0">
                <a:latin typeface="Courier New" pitchFamily="49" charset="0"/>
              </a:rPr>
              <a:t>body</a:t>
            </a:r>
            <a:r>
              <a:rPr lang="de-DE" altLang="de-DE" sz="1800" dirty="0" smtClean="0">
                <a:latin typeface="Courier New" pitchFamily="49" charset="0"/>
              </a:rPr>
              <a:t> Archiv </a:t>
            </a:r>
            <a:r>
              <a:rPr lang="de-DE" altLang="de-DE" sz="1800" b="1" dirty="0" smtClean="0">
                <a:latin typeface="Courier New" pitchFamily="49" charset="0"/>
              </a:rPr>
              <a:t>is</a:t>
            </a:r>
          </a:p>
          <a:p>
            <a:pPr marL="0" indent="0" eaLnBrk="1" hangingPunct="1">
              <a:lnSpc>
                <a:spcPct val="80000"/>
              </a:lnSpc>
            </a:pPr>
            <a:endParaRPr lang="de-DE" altLang="de-DE" sz="600" b="1" dirty="0" smtClean="0">
              <a:latin typeface="Courier New" pitchFamily="49" charset="0"/>
            </a:endParaRPr>
          </a:p>
          <a:p>
            <a:pPr marL="0" indent="0" eaLnBrk="1" hangingPunct="1">
              <a:lnSpc>
                <a:spcPct val="80000"/>
              </a:lnSpc>
            </a:pPr>
            <a:r>
              <a:rPr lang="de-DE" altLang="de-DE" sz="1800" dirty="0" smtClean="0">
                <a:latin typeface="Courier New" pitchFamily="49" charset="0"/>
              </a:rPr>
              <a:t>  Speicher: </a:t>
            </a:r>
            <a:r>
              <a:rPr lang="de-DE" altLang="de-DE" sz="1800" b="1" dirty="0" smtClean="0">
                <a:latin typeface="Courier New" pitchFamily="49" charset="0"/>
              </a:rPr>
              <a:t>array</a:t>
            </a:r>
            <a:r>
              <a:rPr lang="de-DE" altLang="de-DE" sz="1800" dirty="0" smtClean="0">
                <a:latin typeface="Courier New" pitchFamily="49" charset="0"/>
              </a:rPr>
              <a:t> (Schlüsselmuster) </a:t>
            </a:r>
            <a:r>
              <a:rPr lang="de-DE" altLang="de-DE" sz="1800" b="1" dirty="0" smtClean="0">
                <a:latin typeface="Courier New" pitchFamily="49" charset="0"/>
              </a:rPr>
              <a:t>of</a:t>
            </a:r>
            <a:r>
              <a:rPr lang="de-DE" altLang="de-DE" sz="1800" dirty="0" smtClean="0">
                <a:latin typeface="Courier New" pitchFamily="49" charset="0"/>
              </a:rPr>
              <a:t> Akten;</a:t>
            </a:r>
          </a:p>
          <a:p>
            <a:pPr marL="0" indent="0" eaLnBrk="1" hangingPunct="1">
              <a:lnSpc>
                <a:spcPct val="80000"/>
              </a:lnSpc>
            </a:pPr>
            <a:endParaRPr lang="de-DE" altLang="de-DE" sz="600" dirty="0" smtClean="0">
              <a:latin typeface="Courier New" pitchFamily="49" charset="0"/>
            </a:endParaRPr>
          </a:p>
          <a:p>
            <a:pPr marL="0" indent="0" eaLnBrk="1" hangingPunct="1">
              <a:lnSpc>
                <a:spcPct val="80000"/>
              </a:lnSpc>
            </a:pPr>
            <a:r>
              <a:rPr lang="de-DE" altLang="de-DE" sz="1800" dirty="0" smtClean="0">
                <a:latin typeface="Courier New" pitchFamily="49" charset="0"/>
              </a:rPr>
              <a:t>  </a:t>
            </a:r>
            <a:r>
              <a:rPr lang="de-DE" altLang="de-DE" sz="1800" b="1" dirty="0" smtClean="0">
                <a:latin typeface="Courier New" pitchFamily="49" charset="0"/>
              </a:rPr>
              <a:t>procedure</a:t>
            </a:r>
            <a:r>
              <a:rPr lang="de-DE" altLang="de-DE" sz="1800" dirty="0" smtClean="0">
                <a:latin typeface="Courier New" pitchFamily="49" charset="0"/>
              </a:rPr>
              <a:t> Reinlegen (Akt: </a:t>
            </a:r>
            <a:r>
              <a:rPr lang="de-DE" altLang="de-DE" sz="1800" b="1" dirty="0" smtClean="0">
                <a:latin typeface="Courier New" pitchFamily="49" charset="0"/>
              </a:rPr>
              <a:t>in</a:t>
            </a:r>
            <a:r>
              <a:rPr lang="de-DE" altLang="de-DE" sz="1800" dirty="0" smtClean="0">
                <a:latin typeface="Courier New" pitchFamily="49" charset="0"/>
              </a:rPr>
              <a:t> Akten) </a:t>
            </a:r>
            <a:r>
              <a:rPr lang="de-DE" altLang="de-DE" sz="1800" b="1" dirty="0" smtClean="0">
                <a:latin typeface="Courier New" pitchFamily="49" charset="0"/>
              </a:rPr>
              <a:t>is</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begin</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Speicher (Akt.Schlüssel) := Akt;</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end </a:t>
            </a:r>
            <a:r>
              <a:rPr lang="de-DE" altLang="de-DE" sz="1800" dirty="0" smtClean="0">
                <a:latin typeface="Courier New" pitchFamily="49" charset="0"/>
              </a:rPr>
              <a:t>Reinlegen;</a:t>
            </a:r>
          </a:p>
          <a:p>
            <a:pPr marL="0" indent="0" eaLnBrk="1" hangingPunct="1">
              <a:lnSpc>
                <a:spcPct val="80000"/>
              </a:lnSpc>
            </a:pPr>
            <a:endParaRPr lang="de-DE" altLang="de-DE" sz="600" dirty="0" smtClean="0">
              <a:latin typeface="Courier New" pitchFamily="49" charset="0"/>
            </a:endParaRPr>
          </a:p>
          <a:p>
            <a:pPr marL="0" indent="0" eaLnBrk="1" hangingPunct="1">
              <a:lnSpc>
                <a:spcPct val="80000"/>
              </a:lnSpc>
            </a:pPr>
            <a:r>
              <a:rPr lang="de-DE" altLang="de-DE" sz="1800" dirty="0" smtClean="0">
                <a:latin typeface="Courier New" pitchFamily="49" charset="0"/>
              </a:rPr>
              <a:t>  </a:t>
            </a:r>
            <a:r>
              <a:rPr lang="de-DE" altLang="de-DE" sz="1800" b="1" dirty="0" smtClean="0">
                <a:latin typeface="Courier New" pitchFamily="49" charset="0"/>
              </a:rPr>
              <a:t>procedure</a:t>
            </a:r>
            <a:r>
              <a:rPr lang="de-DE" altLang="de-DE" sz="1800" dirty="0" smtClean="0">
                <a:latin typeface="Courier New" pitchFamily="49" charset="0"/>
              </a:rPr>
              <a:t> Rausholen (Akt: </a:t>
            </a:r>
            <a:r>
              <a:rPr lang="de-DE" altLang="de-DE" sz="1800" b="1" dirty="0" smtClean="0">
                <a:solidFill>
                  <a:schemeClr val="accent2"/>
                </a:solidFill>
                <a:latin typeface="Courier New" pitchFamily="49" charset="0"/>
              </a:rPr>
              <a:t>out</a:t>
            </a:r>
            <a:r>
              <a:rPr lang="de-DE" altLang="de-DE" sz="1800" dirty="0" smtClean="0">
                <a:solidFill>
                  <a:schemeClr val="accent2"/>
                </a:solidFill>
                <a:latin typeface="Courier New" pitchFamily="49" charset="0"/>
              </a:rPr>
              <a:t> </a:t>
            </a:r>
            <a:r>
              <a:rPr lang="de-DE" altLang="de-DE" sz="1800" dirty="0" smtClean="0">
                <a:latin typeface="Courier New" pitchFamily="49" charset="0"/>
              </a:rPr>
              <a:t>Akten) </a:t>
            </a:r>
            <a:r>
              <a:rPr lang="de-DE" altLang="de-DE" sz="1800" b="1" dirty="0" smtClean="0">
                <a:latin typeface="Courier New" pitchFamily="49" charset="0"/>
              </a:rPr>
              <a:t>is</a:t>
            </a:r>
            <a:r>
              <a:rPr lang="de-DE" altLang="de-DE" sz="1800" dirty="0" smtClean="0">
                <a:latin typeface="Courier New" pitchFamily="49" charset="0"/>
              </a:rPr>
              <a:t>  --</a:t>
            </a:r>
            <a:r>
              <a:rPr lang="de-DE" altLang="de-DE" sz="1800" i="1" dirty="0" smtClean="0">
                <a:latin typeface="Courier New" pitchFamily="49" charset="0"/>
              </a:rPr>
              <a:t> </a:t>
            </a:r>
            <a:r>
              <a:rPr lang="de-DE" altLang="de-DE" sz="1800" i="1" dirty="0" smtClean="0">
                <a:solidFill>
                  <a:schemeClr val="accent2"/>
                </a:solidFill>
                <a:latin typeface="Courier New" pitchFamily="49" charset="0"/>
              </a:rPr>
              <a:t>gut</a:t>
            </a:r>
            <a:r>
              <a:rPr lang="de-DE" altLang="de-DE" sz="1800" dirty="0" smtClean="0">
                <a:solidFill>
                  <a:schemeClr val="accent2"/>
                </a:solidFill>
                <a:latin typeface="Courier New" pitchFamily="49" charset="0"/>
              </a:rPr>
              <a:t> </a:t>
            </a:r>
            <a:r>
              <a:rPr lang="de-DE" altLang="de-DE" sz="1800" i="1" dirty="0" smtClean="0">
                <a:solidFill>
                  <a:schemeClr val="accent2"/>
                </a:solidFill>
                <a:latin typeface="Courier New" pitchFamily="49" charset="0"/>
              </a:rPr>
              <a:t>so</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begin</a:t>
            </a:r>
            <a:r>
              <a:rPr lang="de-DE" altLang="de-DE" sz="1800" dirty="0" smtClean="0">
                <a:latin typeface="Courier New" pitchFamily="49" charset="0"/>
              </a:rPr>
              <a:t>                               --</a:t>
            </a:r>
            <a:r>
              <a:rPr lang="de-DE" altLang="de-DE" sz="1800" i="1" dirty="0" smtClean="0">
                <a:latin typeface="Courier New" pitchFamily="49" charset="0"/>
              </a:rPr>
              <a:t> </a:t>
            </a:r>
            <a:r>
              <a:rPr lang="de-DE" altLang="de-DE" sz="1800" i="1" dirty="0" smtClean="0">
                <a:solidFill>
                  <a:schemeClr val="accent2"/>
                </a:solidFill>
                <a:latin typeface="Courier New" pitchFamily="49" charset="0"/>
              </a:rPr>
              <a:t>mit</a:t>
            </a:r>
            <a:r>
              <a:rPr lang="de-DE" altLang="de-DE" sz="1800" dirty="0" smtClean="0">
                <a:latin typeface="Courier New" pitchFamily="49" charset="0"/>
              </a:rPr>
              <a:t> </a:t>
            </a:r>
            <a:r>
              <a:rPr lang="de-DE" altLang="de-DE" sz="1800" i="1" dirty="0" smtClean="0">
                <a:solidFill>
                  <a:schemeClr val="accent2"/>
                </a:solidFill>
                <a:latin typeface="Courier New" pitchFamily="49" charset="0"/>
              </a:rPr>
              <a:t>richtigem</a:t>
            </a:r>
            <a:r>
              <a:rPr lang="de-DE" altLang="de-DE" sz="1800" i="1" dirty="0" smtClean="0">
                <a:latin typeface="Courier New" pitchFamily="49" charset="0"/>
              </a:rPr>
              <a:t> </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Akt := Speicher (Akt.</a:t>
            </a:r>
            <a:r>
              <a:rPr lang="de-DE" altLang="de-DE" sz="1800" dirty="0" smtClean="0">
                <a:solidFill>
                  <a:schemeClr val="accent2"/>
                </a:solidFill>
                <a:latin typeface="Courier New" pitchFamily="49" charset="0"/>
              </a:rPr>
              <a:t>Schlüssel</a:t>
            </a:r>
            <a:r>
              <a:rPr lang="de-DE" altLang="de-DE" sz="1800" dirty="0" smtClean="0">
                <a:latin typeface="Courier New" pitchFamily="49" charset="0"/>
              </a:rPr>
              <a:t>); </a:t>
            </a:r>
            <a:r>
              <a:rPr lang="de-DE" altLang="de-DE" sz="1800" i="1" dirty="0" smtClean="0">
                <a:latin typeface="Courier New" pitchFamily="49" charset="0"/>
              </a:rPr>
              <a:t> -- </a:t>
            </a:r>
            <a:r>
              <a:rPr lang="de-DE" altLang="de-DE" sz="1800" i="1" dirty="0" smtClean="0">
                <a:solidFill>
                  <a:schemeClr val="accent2"/>
                </a:solidFill>
                <a:latin typeface="Courier New" pitchFamily="49" charset="0"/>
              </a:rPr>
              <a:t>Modus und</a:t>
            </a:r>
            <a:br>
              <a:rPr lang="de-DE" altLang="de-DE" sz="1800" i="1" dirty="0" smtClean="0">
                <a:solidFill>
                  <a:schemeClr val="accent2"/>
                </a:solidFill>
                <a:latin typeface="Courier New" pitchFamily="49" charset="0"/>
              </a:rPr>
            </a:br>
            <a:r>
              <a:rPr lang="de-DE" altLang="de-DE" sz="1800" i="1" dirty="0" smtClean="0">
                <a:latin typeface="Courier New" pitchFamily="49" charset="0"/>
              </a:rPr>
              <a:t> </a:t>
            </a:r>
            <a:r>
              <a:rPr lang="de-DE" altLang="de-DE" sz="1800" i="1" dirty="0">
                <a:latin typeface="Courier New" pitchFamily="49" charset="0"/>
              </a:rPr>
              <a:t> </a:t>
            </a:r>
            <a:r>
              <a:rPr lang="de-DE" altLang="de-DE" sz="1800" b="1" dirty="0" smtClean="0">
                <a:latin typeface="Courier New" pitchFamily="49" charset="0"/>
              </a:rPr>
              <a:t>end </a:t>
            </a:r>
            <a:r>
              <a:rPr lang="de-DE" altLang="de-DE" sz="1800" dirty="0" smtClean="0">
                <a:latin typeface="Courier New" pitchFamily="49" charset="0"/>
              </a:rPr>
              <a:t>Rausholen;                      -- </a:t>
            </a:r>
            <a:r>
              <a:rPr lang="de-DE" altLang="de-DE" sz="1800" i="1" dirty="0" smtClean="0">
                <a:solidFill>
                  <a:schemeClr val="accent2"/>
                </a:solidFill>
                <a:latin typeface="Courier New" pitchFamily="49" charset="0"/>
              </a:rPr>
              <a:t>Lesen der</a:t>
            </a:r>
            <a:r>
              <a:rPr lang="de-DE" altLang="de-DE" sz="1800" dirty="0" smtClean="0">
                <a:latin typeface="Courier New" pitchFamily="49" charset="0"/>
              </a:rPr>
              <a:t> </a:t>
            </a:r>
            <a:br>
              <a:rPr lang="de-DE" altLang="de-DE" sz="1800" dirty="0" smtClean="0">
                <a:latin typeface="Courier New" pitchFamily="49" charset="0"/>
              </a:rPr>
            </a:br>
            <a:r>
              <a:rPr lang="de-DE" altLang="de-DE" sz="1800" dirty="0" smtClean="0">
                <a:latin typeface="Courier New" pitchFamily="49" charset="0"/>
              </a:rPr>
              <a:t>                                      -- </a:t>
            </a:r>
            <a:r>
              <a:rPr lang="de-DE" altLang="de-DE" sz="1800" i="1" dirty="0" smtClean="0">
                <a:solidFill>
                  <a:schemeClr val="accent2"/>
                </a:solidFill>
                <a:latin typeface="Courier New" pitchFamily="49" charset="0"/>
              </a:rPr>
              <a:t>Diskriminante</a:t>
            </a:r>
            <a:endParaRPr lang="de-DE" altLang="de-DE" sz="1800" dirty="0" smtClean="0">
              <a:solidFill>
                <a:schemeClr val="accent2"/>
              </a:solidFill>
              <a:latin typeface="Courier New" pitchFamily="49" charset="0"/>
            </a:endParaRPr>
          </a:p>
          <a:p>
            <a:pPr marL="0" indent="0" eaLnBrk="1" hangingPunct="1">
              <a:lnSpc>
                <a:spcPct val="80000"/>
              </a:lnSpc>
            </a:pPr>
            <a:r>
              <a:rPr lang="de-DE" altLang="de-DE" sz="1800" b="1" dirty="0" smtClean="0">
                <a:latin typeface="Courier New" pitchFamily="49" charset="0"/>
              </a:rPr>
              <a:t>end</a:t>
            </a:r>
            <a:r>
              <a:rPr lang="de-DE" altLang="de-DE" sz="1800" dirty="0" smtClean="0">
                <a:latin typeface="Courier New" pitchFamily="49" charset="0"/>
              </a:rPr>
              <a:t> Archiv;</a:t>
            </a:r>
          </a:p>
        </p:txBody>
      </p:sp>
      <p:sp>
        <p:nvSpPr>
          <p:cNvPr id="20378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0378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7F74155-2C62-4EE4-9009-A1EBE11B4B20}" type="slidenum">
              <a:rPr lang="de-DE" altLang="de-DE" sz="2400" smtClean="0"/>
              <a:pPr eaLnBrk="1" hangingPunct="1">
                <a:spcBef>
                  <a:spcPct val="0"/>
                </a:spcBef>
              </a:pPr>
              <a:t>114</a:t>
            </a:fld>
            <a:endParaRPr lang="de-DE" altLang="de-DE" sz="2400" dirty="0" smtClean="0"/>
          </a:p>
        </p:txBody>
      </p:sp>
      <p:sp>
        <p:nvSpPr>
          <p:cNvPr id="6" name="Textfeld 5"/>
          <p:cNvSpPr txBox="1"/>
          <p:nvPr/>
        </p:nvSpPr>
        <p:spPr>
          <a:xfrm>
            <a:off x="5940152" y="5661248"/>
            <a:ext cx="2376264"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Kode archiv.ads/adb</a:t>
            </a:r>
            <a:endParaRPr lang="de-DE" altLang="de-DE" sz="1600" dirty="0">
              <a:solidFill>
                <a:schemeClr val="accent2"/>
              </a:solidFill>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a:xfrm>
            <a:off x="685800" y="463550"/>
            <a:ext cx="7739063" cy="1165225"/>
          </a:xfrm>
        </p:spPr>
        <p:txBody>
          <a:bodyPr/>
          <a:lstStyle/>
          <a:p>
            <a:pPr eaLnBrk="1" hangingPunct="1"/>
            <a:r>
              <a:rPr lang="de-DE" altLang="de-DE" dirty="0" smtClean="0"/>
              <a:t>Archiv </a:t>
            </a:r>
            <a:r>
              <a:rPr lang="de-DE" altLang="de-DE" dirty="0" smtClean="0">
                <a:cs typeface="Times New Roman" pitchFamily="18" charset="0"/>
              </a:rPr>
              <a:t>– </a:t>
            </a:r>
            <a:r>
              <a:rPr lang="de-DE" altLang="de-DE" dirty="0" smtClean="0"/>
              <a:t>Tresor räumen</a:t>
            </a:r>
          </a:p>
        </p:txBody>
      </p:sp>
      <p:sp>
        <p:nvSpPr>
          <p:cNvPr id="204803" name="Rectangle 3"/>
          <p:cNvSpPr>
            <a:spLocks noGrp="1" noChangeArrowheads="1"/>
          </p:cNvSpPr>
          <p:nvPr>
            <p:ph idx="1"/>
          </p:nvPr>
        </p:nvSpPr>
        <p:spPr>
          <a:xfrm>
            <a:off x="684213" y="1773238"/>
            <a:ext cx="7739062" cy="4248150"/>
          </a:xfrm>
        </p:spPr>
        <p:txBody>
          <a:bodyPr/>
          <a:lstStyle/>
          <a:p>
            <a:pPr marL="0" indent="0" eaLnBrk="1" hangingPunct="1">
              <a:lnSpc>
                <a:spcPct val="80000"/>
              </a:lnSpc>
            </a:pPr>
            <a:r>
              <a:rPr lang="de-DE" altLang="de-DE" sz="2200" dirty="0" smtClean="0"/>
              <a:t>So räumen Einbrecher den Tresor, wenn sie Zugriff auf den Schlüssel haben:</a:t>
            </a:r>
          </a:p>
          <a:p>
            <a:pPr marL="0" indent="0" eaLnBrk="1" hangingPunct="1">
              <a:lnSpc>
                <a:spcPct val="80000"/>
              </a:lnSpc>
            </a:pPr>
            <a:endParaRPr lang="de-DE" altLang="de-DE" sz="800" dirty="0" smtClean="0">
              <a:latin typeface="Courier New" pitchFamily="49" charset="0"/>
            </a:endParaRPr>
          </a:p>
          <a:p>
            <a:pPr marL="0" indent="0" eaLnBrk="1" hangingPunct="1">
              <a:lnSpc>
                <a:spcPct val="80000"/>
              </a:lnSpc>
            </a:pPr>
            <a:r>
              <a:rPr lang="de-DE" altLang="de-DE" sz="1800" dirty="0" smtClean="0">
                <a:latin typeface="Courier New" pitchFamily="49" charset="0"/>
              </a:rPr>
              <a:t>  </a:t>
            </a:r>
            <a:r>
              <a:rPr lang="de-DE" altLang="de-DE" sz="1800" b="1" dirty="0" smtClean="0">
                <a:latin typeface="Courier New" pitchFamily="49" charset="0"/>
              </a:rPr>
              <a:t>with</a:t>
            </a:r>
            <a:r>
              <a:rPr lang="de-DE" altLang="de-DE" sz="1800" dirty="0" smtClean="0">
                <a:latin typeface="Courier New" pitchFamily="49" charset="0"/>
              </a:rPr>
              <a:t> Archiv</a:t>
            </a:r>
            <a:r>
              <a:rPr lang="de-DE" altLang="de-DE" sz="1800" dirty="0" smtClean="0">
                <a:latin typeface="Courier New" pitchFamily="49" charset="0"/>
              </a:rPr>
              <a:t>;</a:t>
            </a:r>
            <a:endParaRPr lang="de-DE" altLang="de-DE" sz="1800" i="1" dirty="0" smtClean="0">
              <a:latin typeface="Courier New" pitchFamily="49" charset="0"/>
            </a:endParaRPr>
          </a:p>
          <a:p>
            <a:pPr marL="0" indent="0" eaLnBrk="1" hangingPunct="1">
              <a:lnSpc>
                <a:spcPct val="80000"/>
              </a:lnSpc>
            </a:pPr>
            <a:r>
              <a:rPr lang="de-DE" altLang="de-DE" sz="1800" dirty="0" smtClean="0">
                <a:latin typeface="Courier New" pitchFamily="49" charset="0"/>
              </a:rPr>
              <a:t>  </a:t>
            </a:r>
            <a:r>
              <a:rPr lang="de-DE" altLang="de-DE" sz="1800" b="1" dirty="0" smtClean="0">
                <a:latin typeface="Courier New" pitchFamily="49" charset="0"/>
              </a:rPr>
              <a:t>use</a:t>
            </a:r>
            <a:r>
              <a:rPr lang="de-DE" altLang="de-DE" sz="1800" dirty="0" smtClean="0">
                <a:latin typeface="Courier New" pitchFamily="49" charset="0"/>
              </a:rPr>
              <a:t>  Archiv</a:t>
            </a:r>
            <a:r>
              <a:rPr lang="de-DE" altLang="de-DE" sz="1800" dirty="0" smtClean="0">
                <a:latin typeface="Courier New" pitchFamily="49" charset="0"/>
              </a:rPr>
              <a:t>;</a:t>
            </a:r>
            <a:endParaRPr lang="de-DE" altLang="de-DE" sz="1800" i="1" dirty="0" smtClean="0">
              <a:latin typeface="Courier New" pitchFamily="49" charset="0"/>
            </a:endParaRPr>
          </a:p>
          <a:p>
            <a:pPr marL="0" indent="0" eaLnBrk="1" hangingPunct="1">
              <a:lnSpc>
                <a:spcPct val="80000"/>
              </a:lnSpc>
            </a:pPr>
            <a:r>
              <a:rPr lang="de-DE" altLang="de-DE" sz="1800" b="1" dirty="0" smtClean="0">
                <a:latin typeface="Courier New" pitchFamily="49" charset="0"/>
              </a:rPr>
              <a:t>  </a:t>
            </a:r>
            <a:r>
              <a:rPr lang="de-DE" altLang="de-DE" sz="1800" b="1" dirty="0" smtClean="0">
                <a:latin typeface="Courier New" pitchFamily="49" charset="0"/>
              </a:rPr>
              <a:t>procedure</a:t>
            </a:r>
            <a:r>
              <a:rPr lang="de-DE" altLang="de-DE" sz="1800" dirty="0" smtClean="0">
                <a:latin typeface="Courier New" pitchFamily="49" charset="0"/>
              </a:rPr>
              <a:t> Einbruch </a:t>
            </a:r>
            <a:r>
              <a:rPr lang="de-DE" altLang="de-DE" sz="1800" b="1" dirty="0" smtClean="0">
                <a:latin typeface="Courier New" pitchFamily="49" charset="0"/>
              </a:rPr>
              <a:t>is</a:t>
            </a:r>
            <a:endParaRPr lang="de-DE" altLang="de-DE" sz="1800" b="1" dirty="0" smtClean="0">
              <a:latin typeface="Courier New" pitchFamily="49" charset="0"/>
            </a:endParaRPr>
          </a:p>
          <a:p>
            <a:pPr marL="0" indent="0" eaLnBrk="1" hangingPunct="1">
              <a:lnSpc>
                <a:spcPct val="80000"/>
              </a:lnSpc>
            </a:pPr>
            <a:r>
              <a:rPr lang="de-DE" altLang="de-DE" sz="1800" dirty="0" smtClean="0">
                <a:latin typeface="Courier New" pitchFamily="49" charset="0"/>
              </a:rPr>
              <a:t>    </a:t>
            </a:r>
            <a:r>
              <a:rPr lang="de-DE" altLang="de-DE" sz="1800" dirty="0" smtClean="0">
                <a:latin typeface="Courier New" pitchFamily="49" charset="0"/>
              </a:rPr>
              <a:t>Inhalt: Akten (Tresor);</a:t>
            </a:r>
          </a:p>
          <a:p>
            <a:pPr marL="0" indent="0" eaLnBrk="1" hangingPunct="1">
              <a:lnSpc>
                <a:spcPct val="80000"/>
              </a:lnSpc>
            </a:pPr>
            <a:r>
              <a:rPr lang="de-DE" altLang="de-DE" sz="1800" dirty="0" smtClean="0">
                <a:latin typeface="Courier New" pitchFamily="49" charset="0"/>
              </a:rPr>
              <a:t>  </a:t>
            </a:r>
            <a:r>
              <a:rPr lang="de-DE" altLang="de-DE" sz="1800" b="1" dirty="0" smtClean="0">
                <a:latin typeface="Courier New" pitchFamily="49" charset="0"/>
              </a:rPr>
              <a:t>begin</a:t>
            </a:r>
          </a:p>
          <a:p>
            <a:pPr marL="0" indent="0" eaLnBrk="1" hangingPunct="1">
              <a:lnSpc>
                <a:spcPct val="80000"/>
              </a:lnSpc>
            </a:pPr>
            <a:r>
              <a:rPr lang="de-DE" altLang="de-DE" sz="1800" dirty="0" smtClean="0">
                <a:latin typeface="Courier New" pitchFamily="49" charset="0"/>
              </a:rPr>
              <a:t>    Rausholen (Inhalt);</a:t>
            </a:r>
          </a:p>
          <a:p>
            <a:pPr marL="0" indent="0" eaLnBrk="1" hangingPunct="1">
              <a:lnSpc>
                <a:spcPct val="80000"/>
              </a:lnSpc>
            </a:pPr>
            <a:r>
              <a:rPr lang="de-DE" altLang="de-DE" sz="1800" dirty="0" smtClean="0">
                <a:latin typeface="Courier New" pitchFamily="49" charset="0"/>
              </a:rPr>
              <a:t>  </a:t>
            </a:r>
            <a:r>
              <a:rPr lang="de-DE" altLang="de-DE" sz="1800" b="1" dirty="0" smtClean="0">
                <a:latin typeface="Courier New" pitchFamily="49" charset="0"/>
              </a:rPr>
              <a:t>end </a:t>
            </a:r>
            <a:r>
              <a:rPr lang="de-DE" altLang="de-DE" sz="1800" dirty="0" smtClean="0">
                <a:latin typeface="Courier New" pitchFamily="49" charset="0"/>
              </a:rPr>
              <a:t>Einbruch;</a:t>
            </a:r>
          </a:p>
          <a:p>
            <a:pPr marL="0" indent="0" eaLnBrk="1" hangingPunct="1">
              <a:lnSpc>
                <a:spcPct val="80000"/>
              </a:lnSpc>
            </a:pPr>
            <a:endParaRPr lang="de-DE" altLang="de-DE" sz="800" dirty="0" smtClean="0">
              <a:latin typeface="Courier New" pitchFamily="49" charset="0"/>
            </a:endParaRPr>
          </a:p>
          <a:p>
            <a:pPr marL="0" indent="0" eaLnBrk="1" hangingPunct="1">
              <a:lnSpc>
                <a:spcPct val="80000"/>
              </a:lnSpc>
            </a:pPr>
            <a:r>
              <a:rPr lang="de-DE" altLang="de-DE" sz="2200" dirty="0" smtClean="0"/>
              <a:t>Schreiben Sie ein entsprechendes Programm. Allerdings ist der Tresor leer, so dass die Bemühungen der Einbrecher vergebens sind. Was tut Ihr Programm in diesem Fall?</a:t>
            </a:r>
          </a:p>
          <a:p>
            <a:pPr marL="0" indent="0" eaLnBrk="1" hangingPunct="1">
              <a:lnSpc>
                <a:spcPct val="80000"/>
              </a:lnSpc>
            </a:pPr>
            <a:endParaRPr lang="de-DE" altLang="de-DE" sz="2200" dirty="0" smtClean="0">
              <a:latin typeface="Courier New" pitchFamily="49" charset="0"/>
            </a:endParaRPr>
          </a:p>
        </p:txBody>
      </p:sp>
      <p:sp>
        <p:nvSpPr>
          <p:cNvPr id="20480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0480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2182C1C-DAB7-4E7C-80EC-D65B59B915FB}" type="slidenum">
              <a:rPr lang="de-DE" altLang="de-DE" sz="2400" smtClean="0"/>
              <a:pPr eaLnBrk="1" hangingPunct="1">
                <a:spcBef>
                  <a:spcPct val="0"/>
                </a:spcBef>
              </a:pPr>
              <a:t>115</a:t>
            </a:fld>
            <a:endParaRPr lang="de-DE" altLang="de-DE" sz="2400" dirty="0" smtClean="0"/>
          </a:p>
        </p:txBody>
      </p:sp>
      <p:sp>
        <p:nvSpPr>
          <p:cNvPr id="6" name="Textfeld 5"/>
          <p:cNvSpPr txBox="1"/>
          <p:nvPr/>
        </p:nvSpPr>
        <p:spPr>
          <a:xfrm>
            <a:off x="4427984" y="5949280"/>
            <a:ext cx="3744417"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Ada Magica (Folie 1): OutParameter</a:t>
            </a:r>
            <a:endParaRPr lang="de-DE" altLang="de-DE" sz="1600" dirty="0">
              <a:solidFill>
                <a:schemeClr val="accent2"/>
              </a:solidFill>
            </a:endParaRPr>
          </a:p>
        </p:txBody>
      </p:sp>
      <p:grpSp>
        <p:nvGrpSpPr>
          <p:cNvPr id="5" name="Gruppieren 4"/>
          <p:cNvGrpSpPr/>
          <p:nvPr/>
        </p:nvGrpSpPr>
        <p:grpSpPr>
          <a:xfrm>
            <a:off x="2771800" y="2566645"/>
            <a:ext cx="2880320" cy="646331"/>
            <a:chOff x="2771800" y="2566645"/>
            <a:chExt cx="2880320" cy="646331"/>
          </a:xfrm>
        </p:grpSpPr>
        <p:sp>
          <p:nvSpPr>
            <p:cNvPr id="3" name="Geschweifte Klammer rechts 2"/>
            <p:cNvSpPr/>
            <p:nvPr/>
          </p:nvSpPr>
          <p:spPr bwMode="auto">
            <a:xfrm>
              <a:off x="2771800" y="2636912"/>
              <a:ext cx="216024" cy="504056"/>
            </a:xfrm>
            <a:prstGeom prst="rightBrace">
              <a:avLst/>
            </a:prstGeom>
            <a:no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4" name="Textfeld 3"/>
            <p:cNvSpPr txBox="1"/>
            <p:nvPr/>
          </p:nvSpPr>
          <p:spPr>
            <a:xfrm>
              <a:off x="3134718" y="2566645"/>
              <a:ext cx="2517402" cy="646331"/>
            </a:xfrm>
            <a:prstGeom prst="rect">
              <a:avLst/>
            </a:prstGeom>
            <a:solidFill>
              <a:schemeClr val="accent6">
                <a:lumMod val="20000"/>
                <a:lumOff val="80000"/>
              </a:schemeClr>
            </a:solidFill>
            <a:ln>
              <a:solidFill>
                <a:schemeClr val="accent6"/>
              </a:solidFill>
            </a:ln>
          </p:spPr>
          <p:txBody>
            <a:bodyPr wrap="square" rtlCol="0">
              <a:spAutoFit/>
            </a:bodyPr>
            <a:lstStyle/>
            <a:p>
              <a:r>
                <a:rPr lang="de-DE" altLang="de-DE" sz="1200" i="1" dirty="0" smtClean="0">
                  <a:solidFill>
                    <a:schemeClr val="accent6"/>
                  </a:solidFill>
                  <a:latin typeface="+mn-lt"/>
                </a:rPr>
                <a:t>Zu </a:t>
              </a:r>
              <a:r>
                <a:rPr lang="de-DE" altLang="de-DE" sz="1200" i="1" dirty="0">
                  <a:solidFill>
                    <a:schemeClr val="accent6"/>
                  </a:solidFill>
                  <a:latin typeface="+mn-lt"/>
                </a:rPr>
                <a:t>Kontextklauseln </a:t>
              </a:r>
              <a:r>
                <a:rPr lang="de-DE" altLang="de-DE" sz="1200" i="1" dirty="0" smtClean="0">
                  <a:solidFill>
                    <a:schemeClr val="accent6"/>
                  </a:solidFill>
                  <a:latin typeface="+mn-lt"/>
                </a:rPr>
                <a:t>und Sichtbarkeit: später.</a:t>
              </a:r>
            </a:p>
            <a:p>
              <a:r>
                <a:rPr lang="de-DE" altLang="de-DE" sz="1200" i="1" dirty="0" smtClean="0">
                  <a:solidFill>
                    <a:schemeClr val="accent6"/>
                  </a:solidFill>
                  <a:latin typeface="+mn-lt"/>
                </a:rPr>
                <a:t>Sie </a:t>
              </a:r>
              <a:r>
                <a:rPr lang="de-DE" altLang="de-DE" sz="1200" i="1" dirty="0">
                  <a:solidFill>
                    <a:schemeClr val="accent6"/>
                  </a:solidFill>
                  <a:latin typeface="+mn-lt"/>
                </a:rPr>
                <a:t>machen den Inhalt </a:t>
              </a:r>
              <a:r>
                <a:rPr lang="de-DE" altLang="de-DE" sz="1200" i="1" dirty="0" smtClean="0">
                  <a:solidFill>
                    <a:schemeClr val="accent6"/>
                  </a:solidFill>
                  <a:latin typeface="+mn-lt"/>
                </a:rPr>
                <a:t>sichtbar.</a:t>
              </a:r>
              <a:endParaRPr lang="de-DE" sz="1200" dirty="0">
                <a:solidFill>
                  <a:schemeClr val="accent6"/>
                </a:solidFill>
                <a:latin typeface="+mn-lt"/>
              </a:endParaRPr>
            </a:p>
          </p:txBody>
        </p:sp>
      </p:gr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 rechteckige Legende 1"/>
          <p:cNvSpPr/>
          <p:nvPr/>
        </p:nvSpPr>
        <p:spPr bwMode="auto">
          <a:xfrm>
            <a:off x="6840687" y="5085184"/>
            <a:ext cx="1584176" cy="360040"/>
          </a:xfrm>
          <a:prstGeom prst="wedgeRoundRectCallout">
            <a:avLst>
              <a:gd name="adj1" fmla="val -235225"/>
              <a:gd name="adj2" fmla="val 110875"/>
              <a:gd name="adj3" fmla="val 16667"/>
            </a:avLst>
          </a:prstGeom>
          <a:solidFill>
            <a:srgbClr val="00B8FF"/>
          </a:solidFill>
          <a:ln w="9525" cap="flat" cmpd="sng" algn="ctr">
            <a:solidFill>
              <a:schemeClr val="accent2">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Qualifizierung</a:t>
            </a:r>
          </a:p>
        </p:txBody>
      </p:sp>
      <p:sp>
        <p:nvSpPr>
          <p:cNvPr id="8499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Blöcke und Sichtbarkeit</a:t>
            </a:r>
          </a:p>
        </p:txBody>
      </p:sp>
      <p:sp>
        <p:nvSpPr>
          <p:cNvPr id="84995" name="Rectangle 2"/>
          <p:cNvSpPr>
            <a:spLocks noGrp="1" noChangeArrowheads="1"/>
          </p:cNvSpPr>
          <p:nvPr>
            <p:ph idx="1"/>
          </p:nvPr>
        </p:nvSpPr>
        <p:spPr>
          <a:xfrm>
            <a:off x="736968" y="1804834"/>
            <a:ext cx="7772400" cy="4432454"/>
          </a:xfrm>
        </p:spPr>
        <p:txBody>
          <a:bodyPr anchor="ctr"/>
          <a:lstStyle/>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procedure</a:t>
            </a:r>
            <a:r>
              <a:rPr lang="de-DE" altLang="de-DE" sz="1800" dirty="0" smtClean="0">
                <a:latin typeface="Courier New" pitchFamily="49" charset="0"/>
              </a:rPr>
              <a:t> P </a:t>
            </a:r>
            <a:r>
              <a:rPr lang="de-DE" altLang="de-DE" sz="1800" b="1" dirty="0" smtClean="0">
                <a:latin typeface="Courier New" pitchFamily="49" charset="0"/>
              </a:rPr>
              <a:t>is</a:t>
            </a:r>
          </a:p>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rPr>
              <a:t>  </a:t>
            </a:r>
            <a:r>
              <a:rPr lang="de-DE" altLang="de-DE" sz="1800" dirty="0" smtClean="0">
                <a:solidFill>
                  <a:srgbClr val="00B050"/>
                </a:solidFill>
                <a:latin typeface="Courier New" pitchFamily="49" charset="0"/>
              </a:rPr>
              <a:t>I</a:t>
            </a:r>
            <a:r>
              <a:rPr lang="de-DE" altLang="de-DE" sz="1800" dirty="0" smtClean="0">
                <a:latin typeface="Courier New" pitchFamily="49" charset="0"/>
              </a:rPr>
              <a:t>: Integer;  -- </a:t>
            </a:r>
            <a:r>
              <a:rPr lang="de-DE" altLang="de-DE" sz="1800" i="1" dirty="0" smtClean="0">
                <a:solidFill>
                  <a:srgbClr val="00B050"/>
                </a:solidFill>
                <a:latin typeface="Courier New" pitchFamily="49" charset="0"/>
              </a:rPr>
              <a:t>(1)</a:t>
            </a:r>
          </a:p>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rPr>
              <a:t>  </a:t>
            </a:r>
            <a:r>
              <a:rPr lang="de-DE" altLang="de-DE" sz="1800" b="1" dirty="0" smtClean="0">
                <a:latin typeface="Courier New" pitchFamily="49" charset="0"/>
              </a:rPr>
              <a:t>function</a:t>
            </a:r>
            <a:r>
              <a:rPr lang="de-DE" altLang="de-DE" sz="1800" dirty="0" smtClean="0">
                <a:latin typeface="Courier New" pitchFamily="49" charset="0"/>
              </a:rPr>
              <a:t> </a:t>
            </a:r>
            <a:r>
              <a:rPr lang="de-DE" altLang="de-DE" sz="1800" dirty="0" smtClean="0">
                <a:solidFill>
                  <a:srgbClr val="FF3399"/>
                </a:solidFill>
                <a:latin typeface="Courier New" pitchFamily="49" charset="0"/>
              </a:rPr>
              <a:t>F</a:t>
            </a:r>
            <a:r>
              <a:rPr lang="de-DE" altLang="de-DE" sz="1800" dirty="0" smtClean="0">
                <a:latin typeface="Courier New" pitchFamily="49" charset="0"/>
              </a:rPr>
              <a:t> </a:t>
            </a:r>
            <a:r>
              <a:rPr lang="de-DE" altLang="de-DE" sz="1800" b="1" dirty="0" smtClean="0">
                <a:latin typeface="Courier New" pitchFamily="49" charset="0"/>
              </a:rPr>
              <a:t>return</a:t>
            </a:r>
            <a:r>
              <a:rPr lang="de-DE" altLang="de-DE" sz="1800" dirty="0" smtClean="0">
                <a:latin typeface="Courier New" pitchFamily="49" charset="0"/>
              </a:rPr>
              <a:t> Integer </a:t>
            </a:r>
            <a:r>
              <a:rPr lang="de-DE" altLang="de-DE" sz="1800" b="1" dirty="0" smtClean="0">
                <a:latin typeface="Courier New" pitchFamily="49" charset="0"/>
              </a:rPr>
              <a:t>is</a:t>
            </a:r>
            <a:r>
              <a:rPr lang="de-DE" altLang="de-DE" sz="1800" dirty="0" smtClean="0">
                <a:latin typeface="Courier New" pitchFamily="49" charset="0"/>
              </a:rPr>
              <a:t> …;  -- </a:t>
            </a:r>
            <a:r>
              <a:rPr lang="de-DE" altLang="de-DE" sz="1800" i="1" dirty="0" smtClean="0">
                <a:solidFill>
                  <a:srgbClr val="FF3399"/>
                </a:solidFill>
                <a:latin typeface="Courier New" pitchFamily="49" charset="0"/>
              </a:rPr>
              <a:t>(a)</a:t>
            </a:r>
          </a:p>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begin</a:t>
            </a:r>
          </a:p>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  </a:t>
            </a:r>
            <a:r>
              <a:rPr lang="de-DE" altLang="de-DE" sz="1800" dirty="0" smtClean="0">
                <a:latin typeface="Courier New" pitchFamily="49" charset="0"/>
              </a:rPr>
              <a:t>B:</a:t>
            </a:r>
          </a:p>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  declare</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rPr>
              <a:t>    </a:t>
            </a:r>
            <a:r>
              <a:rPr lang="de-DE" altLang="de-DE" sz="1800" dirty="0" smtClean="0">
                <a:solidFill>
                  <a:srgbClr val="002060"/>
                </a:solidFill>
                <a:latin typeface="Courier New" pitchFamily="49" charset="0"/>
              </a:rPr>
              <a:t>I</a:t>
            </a:r>
            <a:r>
              <a:rPr lang="de-DE" altLang="de-DE" sz="1800" dirty="0" smtClean="0">
                <a:latin typeface="Courier New" pitchFamily="49" charset="0"/>
              </a:rPr>
              <a:t>: Integer;  -- </a:t>
            </a:r>
            <a:r>
              <a:rPr lang="de-DE" altLang="de-DE" sz="1800" i="1" dirty="0" smtClean="0">
                <a:solidFill>
                  <a:srgbClr val="002060"/>
                </a:solidFill>
                <a:latin typeface="Courier New" pitchFamily="49" charset="0"/>
              </a:rPr>
              <a:t>(2)</a:t>
            </a:r>
            <a:r>
              <a:rPr lang="de-DE" altLang="de-DE" sz="1800" i="1" dirty="0" smtClean="0">
                <a:latin typeface="Courier New" pitchFamily="49" charset="0"/>
              </a:rPr>
              <a:t> verdeckt </a:t>
            </a:r>
            <a:r>
              <a:rPr lang="de-DE" altLang="de-DE" sz="1800" i="1" dirty="0" smtClean="0">
                <a:solidFill>
                  <a:srgbClr val="00B050"/>
                </a:solidFill>
                <a:latin typeface="Courier New" pitchFamily="49" charset="0"/>
              </a:rPr>
              <a:t>(1)</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rPr>
              <a:t>    </a:t>
            </a:r>
            <a:r>
              <a:rPr lang="de-DE" altLang="de-DE" sz="1800" b="1" dirty="0" smtClean="0">
                <a:latin typeface="Courier New" pitchFamily="49" charset="0"/>
              </a:rPr>
              <a:t>function</a:t>
            </a:r>
            <a:r>
              <a:rPr lang="de-DE" altLang="de-DE" sz="1800" dirty="0" smtClean="0">
                <a:latin typeface="Courier New" pitchFamily="49" charset="0"/>
              </a:rPr>
              <a:t> </a:t>
            </a:r>
            <a:r>
              <a:rPr lang="de-DE" altLang="de-DE" sz="1800" dirty="0" smtClean="0">
                <a:solidFill>
                  <a:srgbClr val="CC3300"/>
                </a:solidFill>
                <a:latin typeface="Courier New" pitchFamily="49" charset="0"/>
              </a:rPr>
              <a:t>F</a:t>
            </a:r>
            <a:r>
              <a:rPr lang="de-DE" altLang="de-DE" sz="1800" dirty="0" smtClean="0">
                <a:latin typeface="Courier New" pitchFamily="49" charset="0"/>
              </a:rPr>
              <a:t> </a:t>
            </a:r>
            <a:r>
              <a:rPr lang="de-DE" altLang="de-DE" sz="1800" b="1" dirty="0" smtClean="0">
                <a:latin typeface="Courier New" pitchFamily="49" charset="0"/>
              </a:rPr>
              <a:t>return</a:t>
            </a:r>
            <a:r>
              <a:rPr lang="de-DE" altLang="de-DE" sz="1800" dirty="0" smtClean="0">
                <a:latin typeface="Courier New" pitchFamily="49" charset="0"/>
              </a:rPr>
              <a:t> Float </a:t>
            </a:r>
            <a:r>
              <a:rPr lang="de-DE" altLang="de-DE" sz="1800" b="1" dirty="0" smtClean="0">
                <a:latin typeface="Courier New" pitchFamily="49" charset="0"/>
              </a:rPr>
              <a:t>is</a:t>
            </a:r>
            <a:r>
              <a:rPr lang="de-DE" altLang="de-DE" sz="1800" dirty="0" smtClean="0">
                <a:latin typeface="Courier New" pitchFamily="49" charset="0"/>
              </a:rPr>
              <a:t> …;  -- </a:t>
            </a:r>
            <a:r>
              <a:rPr lang="de-DE" altLang="de-DE" sz="1800" i="1" dirty="0" smtClean="0">
                <a:solidFill>
                  <a:srgbClr val="CC3300"/>
                </a:solidFill>
                <a:latin typeface="Courier New" pitchFamily="49" charset="0"/>
              </a:rPr>
              <a:t>(b)</a:t>
            </a:r>
            <a:r>
              <a:rPr lang="de-DE" altLang="de-DE" sz="1800" i="1" dirty="0" smtClean="0">
                <a:latin typeface="Courier New" pitchFamily="49" charset="0"/>
              </a:rPr>
              <a:t> überlädt </a:t>
            </a:r>
            <a:r>
              <a:rPr lang="de-DE" altLang="de-DE" sz="1800" i="1" dirty="0" smtClean="0">
                <a:solidFill>
                  <a:srgbClr val="FF3399"/>
                </a:solidFill>
                <a:latin typeface="Courier New" pitchFamily="49" charset="0"/>
              </a:rPr>
              <a:t>(a)</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  begin</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rPr>
              <a:t>    </a:t>
            </a:r>
            <a:r>
              <a:rPr lang="de-DE" altLang="de-DE" sz="1800" dirty="0" smtClean="0">
                <a:solidFill>
                  <a:srgbClr val="002060"/>
                </a:solidFill>
                <a:latin typeface="Courier New" pitchFamily="49" charset="0"/>
              </a:rPr>
              <a:t>I := I + 1;  -- </a:t>
            </a:r>
            <a:r>
              <a:rPr lang="de-DE" altLang="de-DE" sz="1800" i="1" dirty="0" smtClean="0">
                <a:solidFill>
                  <a:srgbClr val="002060"/>
                </a:solidFill>
                <a:latin typeface="Courier New" pitchFamily="49" charset="0"/>
              </a:rPr>
              <a:t>(2)</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rPr>
              <a:t>    </a:t>
            </a:r>
            <a:r>
              <a:rPr lang="de-DE" altLang="de-DE" sz="1800" dirty="0" smtClean="0">
                <a:solidFill>
                  <a:srgbClr val="002060"/>
                </a:solidFill>
                <a:latin typeface="Courier New" pitchFamily="49" charset="0"/>
              </a:rPr>
              <a:t>I</a:t>
            </a:r>
            <a:r>
              <a:rPr lang="de-DE" altLang="de-DE" sz="1800" dirty="0" smtClean="0">
                <a:latin typeface="Courier New" pitchFamily="49" charset="0"/>
              </a:rPr>
              <a:t> := </a:t>
            </a:r>
            <a:r>
              <a:rPr lang="de-DE" altLang="de-DE" sz="1800" dirty="0" smtClean="0">
                <a:solidFill>
                  <a:srgbClr val="00B050"/>
                </a:solidFill>
                <a:latin typeface="Courier New" pitchFamily="49" charset="0"/>
              </a:rPr>
              <a:t>P.I</a:t>
            </a:r>
            <a:r>
              <a:rPr lang="de-DE" altLang="de-DE" sz="1800" dirty="0" smtClean="0">
                <a:latin typeface="Courier New" pitchFamily="49" charset="0"/>
              </a:rPr>
              <a:t> + </a:t>
            </a:r>
            <a:r>
              <a:rPr lang="de-DE" altLang="de-DE" sz="1800" dirty="0" smtClean="0">
                <a:solidFill>
                  <a:srgbClr val="002060"/>
                </a:solidFill>
                <a:latin typeface="Courier New" pitchFamily="49" charset="0"/>
              </a:rPr>
              <a:t>B.I</a:t>
            </a:r>
            <a:r>
              <a:rPr lang="de-DE" altLang="de-DE" sz="1800" dirty="0" smtClean="0">
                <a:latin typeface="Courier New" pitchFamily="49" charset="0"/>
              </a:rPr>
              <a:t>;  -- </a:t>
            </a:r>
            <a:r>
              <a:rPr lang="de-DE" altLang="de-DE" sz="1800" i="1" dirty="0" smtClean="0">
                <a:solidFill>
                  <a:srgbClr val="002060"/>
                </a:solidFill>
                <a:latin typeface="Courier New" pitchFamily="49" charset="0"/>
              </a:rPr>
              <a:t>(2)</a:t>
            </a:r>
            <a:r>
              <a:rPr lang="de-DE" altLang="de-DE" sz="1800" i="1" dirty="0" smtClean="0">
                <a:latin typeface="Courier New" pitchFamily="49" charset="0"/>
              </a:rPr>
              <a:t> := </a:t>
            </a:r>
            <a:r>
              <a:rPr lang="de-DE" altLang="de-DE" sz="1800" i="1" dirty="0" smtClean="0">
                <a:solidFill>
                  <a:srgbClr val="00B050"/>
                </a:solidFill>
                <a:latin typeface="Courier New" pitchFamily="49" charset="0"/>
              </a:rPr>
              <a:t>(1)</a:t>
            </a:r>
            <a:r>
              <a:rPr lang="de-DE" altLang="de-DE" sz="1800" i="1" dirty="0" smtClean="0">
                <a:latin typeface="Courier New" pitchFamily="49" charset="0"/>
              </a:rPr>
              <a:t> + </a:t>
            </a:r>
            <a:r>
              <a:rPr lang="de-DE" altLang="de-DE" sz="1800" i="1" dirty="0" smtClean="0">
                <a:solidFill>
                  <a:srgbClr val="002060"/>
                </a:solidFill>
                <a:latin typeface="Courier New" pitchFamily="49" charset="0"/>
              </a:rPr>
              <a:t>(2)</a:t>
            </a:r>
            <a:r>
              <a:rPr lang="de-DE" altLang="de-DE" sz="1800" i="1" dirty="0" smtClean="0">
                <a:latin typeface="Courier New" pitchFamily="49" charset="0"/>
              </a:rPr>
              <a:t>;</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rPr>
              <a:t>    I := </a:t>
            </a:r>
            <a:r>
              <a:rPr lang="de-DE" altLang="de-DE" sz="1800" dirty="0" smtClean="0">
                <a:solidFill>
                  <a:srgbClr val="FF3399"/>
                </a:solidFill>
                <a:latin typeface="Courier New" pitchFamily="49" charset="0"/>
              </a:rPr>
              <a:t>F</a:t>
            </a:r>
            <a:r>
              <a:rPr lang="de-DE" altLang="de-DE" sz="1800" dirty="0" smtClean="0">
                <a:latin typeface="Courier New" pitchFamily="49" charset="0"/>
              </a:rPr>
              <a:t>;  -- </a:t>
            </a:r>
            <a:r>
              <a:rPr lang="de-DE" altLang="de-DE" sz="1800" i="1" dirty="0" smtClean="0">
                <a:solidFill>
                  <a:srgbClr val="FF3399"/>
                </a:solidFill>
                <a:latin typeface="Courier New" pitchFamily="49" charset="0"/>
              </a:rPr>
              <a:t>(a)</a:t>
            </a:r>
            <a:endParaRPr lang="de-DE" altLang="de-DE" sz="1800" dirty="0" smtClean="0">
              <a:solidFill>
                <a:schemeClr val="tx1"/>
              </a:solidFill>
              <a:latin typeface="Courier New" pitchFamily="49" charset="0"/>
            </a:endParaRP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a:solidFill>
                  <a:schemeClr val="tx1"/>
                </a:solidFill>
                <a:latin typeface="Courier New" pitchFamily="49" charset="0"/>
              </a:rPr>
              <a:t> </a:t>
            </a:r>
            <a:r>
              <a:rPr lang="de-DE" altLang="de-DE" sz="1800" dirty="0" smtClean="0">
                <a:solidFill>
                  <a:schemeClr val="tx1"/>
                </a:solidFill>
                <a:latin typeface="Courier New" pitchFamily="49" charset="0"/>
              </a:rPr>
              <a:t>   I := Integer (</a:t>
            </a:r>
            <a:r>
              <a:rPr lang="de-DE" altLang="de-DE" sz="1800" dirty="0" smtClean="0">
                <a:solidFill>
                  <a:srgbClr val="FF0000"/>
                </a:solidFill>
                <a:latin typeface="Courier New" pitchFamily="49" charset="0"/>
              </a:rPr>
              <a:t>B.F</a:t>
            </a:r>
            <a:r>
              <a:rPr lang="de-DE" altLang="de-DE" sz="1800" dirty="0" smtClean="0">
                <a:solidFill>
                  <a:schemeClr val="tx1"/>
                </a:solidFill>
                <a:latin typeface="Courier New" pitchFamily="49" charset="0"/>
              </a:rPr>
              <a:t>);  -- </a:t>
            </a:r>
            <a:r>
              <a:rPr lang="de-DE" altLang="de-DE" sz="1800" i="1" dirty="0">
                <a:solidFill>
                  <a:srgbClr val="CC3300"/>
                </a:solidFill>
                <a:latin typeface="Courier New" pitchFamily="49" charset="0"/>
              </a:rPr>
              <a:t>(b)</a:t>
            </a:r>
            <a:endParaRPr lang="de-DE" altLang="de-DE" sz="1800" dirty="0" smtClean="0">
              <a:solidFill>
                <a:schemeClr val="tx1"/>
              </a:solidFill>
              <a:latin typeface="Courier New" pitchFamily="49" charset="0"/>
            </a:endParaRP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i="1" dirty="0" smtClean="0">
                <a:latin typeface="Courier New" pitchFamily="49" charset="0"/>
              </a:rPr>
              <a:t>  </a:t>
            </a:r>
            <a:r>
              <a:rPr lang="de-DE" altLang="de-DE" sz="1800" dirty="0" smtClean="0">
                <a:latin typeface="Courier New" pitchFamily="49" charset="0"/>
              </a:rPr>
              <a:t>  I := Integer (Float'(</a:t>
            </a:r>
            <a:r>
              <a:rPr lang="de-DE" altLang="de-DE" sz="1800" dirty="0" smtClean="0">
                <a:solidFill>
                  <a:srgbClr val="CC3300"/>
                </a:solidFill>
                <a:latin typeface="Courier New" pitchFamily="49" charset="0"/>
              </a:rPr>
              <a:t>F</a:t>
            </a:r>
            <a:r>
              <a:rPr lang="de-DE" altLang="de-DE" sz="1800" dirty="0" smtClean="0">
                <a:latin typeface="Courier New" pitchFamily="49" charset="0"/>
              </a:rPr>
              <a:t>));  -- </a:t>
            </a:r>
            <a:r>
              <a:rPr lang="de-DE" altLang="de-DE" sz="1800" i="1" dirty="0" smtClean="0">
                <a:solidFill>
                  <a:srgbClr val="CC3300"/>
                </a:solidFill>
                <a:latin typeface="Courier New" pitchFamily="49" charset="0"/>
              </a:rPr>
              <a:t>(b)</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  end</a:t>
            </a:r>
            <a:r>
              <a:rPr lang="de-DE" altLang="de-DE" sz="1800" dirty="0" smtClean="0">
                <a:latin typeface="Courier New" pitchFamily="49" charset="0"/>
              </a:rPr>
              <a:t> B;</a:t>
            </a:r>
          </a:p>
        </p:txBody>
      </p:sp>
      <p:sp>
        <p:nvSpPr>
          <p:cNvPr id="8499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8499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7447735-6CC8-4919-B082-5E1C36491692}" type="slidenum">
              <a:rPr lang="de-DE" altLang="de-DE" sz="2400" smtClean="0"/>
              <a:pPr eaLnBrk="1" hangingPunct="1">
                <a:spcBef>
                  <a:spcPct val="0"/>
                </a:spcBef>
              </a:pPr>
              <a:t>116</a:t>
            </a:fld>
            <a:endParaRPr lang="de-DE" altLang="de-DE" sz="2400" dirty="0" smtClean="0"/>
          </a:p>
        </p:txBody>
      </p:sp>
      <p:sp>
        <p:nvSpPr>
          <p:cNvPr id="3" name="Abgerundete rechteckige Legende 2"/>
          <p:cNvSpPr/>
          <p:nvPr/>
        </p:nvSpPr>
        <p:spPr bwMode="auto">
          <a:xfrm>
            <a:off x="4798070" y="5949280"/>
            <a:ext cx="1872208" cy="360040"/>
          </a:xfrm>
          <a:prstGeom prst="wedgeRoundRectCallout">
            <a:avLst>
              <a:gd name="adj1" fmla="val -166580"/>
              <a:gd name="adj2" fmla="val -74564"/>
              <a:gd name="adj3" fmla="val 16667"/>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Typumwandlung</a:t>
            </a:r>
          </a:p>
        </p:txBody>
      </p:sp>
      <p:sp>
        <p:nvSpPr>
          <p:cNvPr id="9" name="Rechteckige Legende 8"/>
          <p:cNvSpPr/>
          <p:nvPr/>
        </p:nvSpPr>
        <p:spPr bwMode="auto">
          <a:xfrm>
            <a:off x="2339753" y="2760712"/>
            <a:ext cx="4500934" cy="812304"/>
          </a:xfrm>
          <a:prstGeom prst="wedgeRectCallout">
            <a:avLst>
              <a:gd name="adj1" fmla="val -71549"/>
              <a:gd name="adj2" fmla="val -1398"/>
            </a:avLst>
          </a:prstGeom>
          <a:solidFill>
            <a:srgbClr val="FFE2A7"/>
          </a:solidFill>
          <a:ln w="9525" cap="flat" cmpd="sng" algn="ctr">
            <a:solidFill>
              <a:srgbClr val="FF99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de-DE" sz="1600" dirty="0" smtClean="0">
                <a:solidFill>
                  <a:srgbClr val="996600"/>
                </a:solidFill>
              </a:rPr>
              <a:t>Ein benannter B</a:t>
            </a:r>
            <a:r>
              <a:rPr kumimoji="0" lang="de-DE" sz="1600" b="0" i="0" u="none" strike="noStrike" cap="none" normalizeH="0" baseline="0" dirty="0" smtClean="0">
                <a:ln>
                  <a:noFill/>
                </a:ln>
                <a:solidFill>
                  <a:srgbClr val="996600"/>
                </a:solidFill>
                <a:effectLst/>
              </a:rPr>
              <a:t>lock. Namen</a:t>
            </a:r>
            <a:r>
              <a:rPr kumimoji="0" lang="de-DE" sz="1600" b="0" i="0" u="none" strike="noStrike" cap="none" normalizeH="0" dirty="0" smtClean="0">
                <a:ln>
                  <a:noFill/>
                </a:ln>
                <a:solidFill>
                  <a:srgbClr val="996600"/>
                </a:solidFill>
                <a:effectLst/>
              </a:rPr>
              <a:t> äußerer S</a:t>
            </a:r>
            <a:r>
              <a:rPr kumimoji="0" lang="de-DE" sz="1600" b="0" i="0" u="none" strike="noStrike" cap="none" normalizeH="0" baseline="0" dirty="0" smtClean="0">
                <a:ln>
                  <a:noFill/>
                </a:ln>
                <a:solidFill>
                  <a:srgbClr val="996600"/>
                </a:solidFill>
                <a:effectLst/>
              </a:rPr>
              <a:t>trukturen wie </a:t>
            </a:r>
            <a:r>
              <a:rPr kumimoji="0" lang="de-DE" sz="1600" b="0" i="0" u="none" strike="noStrike" cap="none" normalizeH="0" baseline="0" dirty="0" smtClean="0">
                <a:ln>
                  <a:noFill/>
                </a:ln>
                <a:solidFill>
                  <a:srgbClr val="996600"/>
                </a:solidFill>
                <a:effectLst/>
                <a:latin typeface="Courier New" panose="02070309020205020404" pitchFamily="49" charset="0"/>
                <a:cs typeface="Courier New" panose="02070309020205020404" pitchFamily="49" charset="0"/>
              </a:rPr>
              <a:t>P</a:t>
            </a:r>
            <a:r>
              <a:rPr kumimoji="0" lang="de-DE" sz="1600" b="0" i="0" u="none" strike="noStrike" cap="none" normalizeH="0" baseline="0" dirty="0" smtClean="0">
                <a:ln>
                  <a:noFill/>
                </a:ln>
                <a:solidFill>
                  <a:srgbClr val="996600"/>
                </a:solidFill>
                <a:effectLst/>
              </a:rPr>
              <a:t> </a:t>
            </a:r>
            <a:r>
              <a:rPr lang="de-DE" sz="1600" dirty="0">
                <a:solidFill>
                  <a:srgbClr val="996600"/>
                </a:solidFill>
              </a:rPr>
              <a:t>u</a:t>
            </a:r>
            <a:r>
              <a:rPr kumimoji="0" lang="de-DE" sz="1600" b="0" i="0" u="none" strike="noStrike" cap="none" normalizeH="0" baseline="0" dirty="0" smtClean="0">
                <a:ln>
                  <a:noFill/>
                </a:ln>
                <a:solidFill>
                  <a:srgbClr val="996600"/>
                </a:solidFill>
                <a:effectLst/>
              </a:rPr>
              <a:t>nd </a:t>
            </a:r>
            <a:r>
              <a:rPr kumimoji="0" lang="de-DE" sz="1600" b="0" i="0" u="none" strike="noStrike" cap="none" normalizeH="0" baseline="0" dirty="0" smtClean="0">
                <a:ln>
                  <a:noFill/>
                </a:ln>
                <a:solidFill>
                  <a:srgbClr val="996600"/>
                </a:solidFill>
                <a:effectLst/>
                <a:latin typeface="Courier New" panose="02070309020205020404" pitchFamily="49" charset="0"/>
                <a:cs typeface="Courier New" panose="02070309020205020404" pitchFamily="49" charset="0"/>
              </a:rPr>
              <a:t>B</a:t>
            </a:r>
            <a:r>
              <a:rPr kumimoji="0" lang="de-DE" sz="1600" b="0" i="0" u="none" strike="noStrike" cap="none" normalizeH="0" baseline="0" dirty="0" smtClean="0">
                <a:ln>
                  <a:noFill/>
                </a:ln>
                <a:solidFill>
                  <a:srgbClr val="996600"/>
                </a:solidFill>
                <a:effectLst/>
              </a:rPr>
              <a:t> benutzt als Selektoren bieten eine Notation </a:t>
            </a:r>
            <a:r>
              <a:rPr lang="de-DE" sz="1600" dirty="0" smtClean="0">
                <a:solidFill>
                  <a:srgbClr val="996600"/>
                </a:solidFill>
              </a:rPr>
              <a:t>für vor direkter Sichtbarkeit versteckte</a:t>
            </a:r>
            <a:r>
              <a:rPr lang="de-DE" sz="1600" dirty="0">
                <a:solidFill>
                  <a:srgbClr val="996600"/>
                </a:solidFill>
              </a:rPr>
              <a:t> </a:t>
            </a:r>
            <a:r>
              <a:rPr lang="de-DE" sz="1600" dirty="0" smtClean="0">
                <a:solidFill>
                  <a:srgbClr val="996600"/>
                </a:solidFill>
              </a:rPr>
              <a:t>Größen</a:t>
            </a:r>
            <a:r>
              <a:rPr kumimoji="0" lang="de-DE" sz="1600" b="0" i="0" u="none" strike="noStrike" cap="none" normalizeH="0" dirty="0" smtClean="0">
                <a:ln>
                  <a:noFill/>
                </a:ln>
                <a:solidFill>
                  <a:srgbClr val="996600"/>
                </a:solidFill>
                <a:effectLst/>
              </a:rPr>
              <a:t>.</a:t>
            </a:r>
            <a:endParaRPr kumimoji="0" lang="de-DE" sz="1600" b="0" i="0" u="none" strike="noStrike" cap="none" normalizeH="0" baseline="0" dirty="0" smtClean="0">
              <a:ln>
                <a:noFill/>
              </a:ln>
              <a:solidFill>
                <a:srgbClr val="996600"/>
              </a:solidFill>
              <a:effectLst/>
            </a:endParaRPr>
          </a:p>
        </p:txBody>
      </p:sp>
      <p:sp>
        <p:nvSpPr>
          <p:cNvPr id="10" name="Abgerundetes Rechteck 9"/>
          <p:cNvSpPr/>
          <p:nvPr/>
        </p:nvSpPr>
        <p:spPr bwMode="auto">
          <a:xfrm>
            <a:off x="7020272" y="1842517"/>
            <a:ext cx="1979712" cy="1946523"/>
          </a:xfrm>
          <a:prstGeom prst="roundRect">
            <a:avLst/>
          </a:prstGeom>
          <a:solidFill>
            <a:srgbClr val="FFE2A7"/>
          </a:solidFill>
          <a:ln w="9525" cap="flat" cmpd="sng" algn="ctr">
            <a:solidFill>
              <a:srgbClr val="FF99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R="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600" dirty="0" smtClean="0">
                <a:solidFill>
                  <a:srgbClr val="996600"/>
                </a:solidFill>
                <a:latin typeface="+mn-lt"/>
                <a:cs typeface="Courier New" panose="02070309020205020404" pitchFamily="49" charset="0"/>
              </a:rPr>
              <a:t>Namen mit Selek-toren können stets verwendet werden:</a:t>
            </a:r>
          </a:p>
          <a:p>
            <a:pPr marL="271463" marR="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600" dirty="0" smtClean="0">
                <a:solidFill>
                  <a:srgbClr val="996600"/>
                </a:solidFill>
                <a:latin typeface="Courier New" panose="02070309020205020404" pitchFamily="49" charset="0"/>
                <a:cs typeface="Courier New" panose="02070309020205020404" pitchFamily="49" charset="0"/>
              </a:rPr>
              <a:t>P.I</a:t>
            </a:r>
          </a:p>
          <a:p>
            <a:pPr marL="271463" marR="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rgbClr val="996600"/>
                </a:solidFill>
                <a:effectLst/>
                <a:latin typeface="Courier New" panose="02070309020205020404" pitchFamily="49" charset="0"/>
                <a:cs typeface="Courier New" panose="02070309020205020404" pitchFamily="49" charset="0"/>
              </a:rPr>
              <a:t>P.F</a:t>
            </a:r>
          </a:p>
          <a:p>
            <a:pPr marL="271463" marR="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600" dirty="0" smtClean="0">
                <a:solidFill>
                  <a:srgbClr val="996600"/>
                </a:solidFill>
                <a:latin typeface="Courier New" panose="02070309020205020404" pitchFamily="49" charset="0"/>
                <a:cs typeface="Courier New" panose="02070309020205020404" pitchFamily="49" charset="0"/>
              </a:rPr>
              <a:t>P.B.I</a:t>
            </a:r>
          </a:p>
          <a:p>
            <a:pPr marL="271463" marR="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rgbClr val="996600"/>
                </a:solidFill>
                <a:effectLst/>
                <a:latin typeface="Courier New" panose="02070309020205020404" pitchFamily="49" charset="0"/>
                <a:cs typeface="Courier New" panose="02070309020205020404" pitchFamily="49" charset="0"/>
              </a:rPr>
              <a:t>P.B.F</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P spid="10"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
          <p:cNvSpPr>
            <a:spLocks noGrp="1" noChangeArrowheads="1"/>
          </p:cNvSpPr>
          <p:nvPr>
            <p:ph type="title"/>
          </p:nvPr>
        </p:nvSpPr>
        <p:spPr>
          <a:xfrm>
            <a:off x="685800" y="461963"/>
            <a:ext cx="7764463"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Vereinbarungsstil</a:t>
            </a:r>
          </a:p>
        </p:txBody>
      </p:sp>
      <p:sp>
        <p:nvSpPr>
          <p:cNvPr id="86019" name="Rectangle 2"/>
          <p:cNvSpPr>
            <a:spLocks noGrp="1" noChangeArrowheads="1"/>
          </p:cNvSpPr>
          <p:nvPr>
            <p:ph idx="1"/>
          </p:nvPr>
        </p:nvSpPr>
        <p:spPr>
          <a:xfrm>
            <a:off x="685800" y="1981200"/>
            <a:ext cx="7764463" cy="3896072"/>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smtClean="0"/>
              <a:t>Vereinbaren Sie nicht am Anfang eines Unter-programms alle Variablen, die Sie vielleicht erst sehr viel später benötigen.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smtClean="0"/>
              <a:t>Benutzen Sie statt dessen lokale </a:t>
            </a:r>
            <a:r>
              <a:rPr lang="de-DE" altLang="de-DE" sz="2800" dirty="0"/>
              <a:t>d</a:t>
            </a:r>
            <a:r>
              <a:rPr lang="de-DE" altLang="de-DE" sz="2800" dirty="0" smtClean="0"/>
              <a:t>eclare-Blöcke.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smtClean="0"/>
              <a:t>Ein Vorteil:</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smtClean="0"/>
              <a:t>Variablen können dann leichter initialisiert werden durch inzwischen berechnete Größen, Konstanten als </a:t>
            </a:r>
            <a:r>
              <a:rPr lang="de-DE" altLang="de-DE" sz="2800" u="sng" dirty="0" smtClean="0"/>
              <a:t>konstant</a:t>
            </a:r>
            <a:r>
              <a:rPr lang="de-DE" altLang="de-DE" sz="2800" dirty="0" smtClean="0"/>
              <a:t> vereinbart werden.</a:t>
            </a:r>
          </a:p>
        </p:txBody>
      </p:sp>
      <p:sp>
        <p:nvSpPr>
          <p:cNvPr id="8602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8602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E2B9EAC-7024-4C2F-BDE9-24E0AD7BDA2E}" type="slidenum">
              <a:rPr lang="de-DE" altLang="de-DE" sz="2400" smtClean="0"/>
              <a:pPr eaLnBrk="1" hangingPunct="1">
                <a:spcBef>
                  <a:spcPct val="0"/>
                </a:spcBef>
              </a:pPr>
              <a:t>117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Aufgabe zur Verwendung</a:t>
            </a:r>
            <a:br>
              <a:rPr lang="de-DE" altLang="de-DE" dirty="0" smtClean="0"/>
            </a:br>
            <a:r>
              <a:rPr lang="de-DE" altLang="de-DE" dirty="0" smtClean="0"/>
              <a:t>von Attributen</a:t>
            </a:r>
          </a:p>
        </p:txBody>
      </p:sp>
      <p:sp>
        <p:nvSpPr>
          <p:cNvPr id="87043" name="Rectangle 2"/>
          <p:cNvSpPr>
            <a:spLocks noGrp="1" noChangeArrowheads="1"/>
          </p:cNvSpPr>
          <p:nvPr>
            <p:ph idx="1"/>
          </p:nvPr>
        </p:nvSpPr>
        <p:spPr>
          <a:xfrm>
            <a:off x="685800" y="2276872"/>
            <a:ext cx="7767638" cy="3942953"/>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Schreiben Sie eine Prozedur bzw. eine Funktion, die den Minimal- und Maximalwert der Geschwindigkeiten feststellt (siehe Folie 62).</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400" dirty="0" smtClean="0">
              <a:latin typeface="Courier New" pitchFamily="49" charset="0"/>
            </a:endParaRPr>
          </a:p>
          <a:p>
            <a:pPr marL="0" indent="0" algn="ctr"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latin typeface="Courier New" pitchFamily="49" charset="0"/>
              </a:rPr>
              <a:t>Meine_Werte: Messung (-5 .. +5);</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400" dirty="0">
              <a:latin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Für passende Attribute sehen Sie in RM Kapitel K nach!</a:t>
            </a:r>
          </a:p>
        </p:txBody>
      </p:sp>
      <p:sp>
        <p:nvSpPr>
          <p:cNvPr id="8704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8704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655248F-DECD-4A7E-BE4D-25B96B68D634}" type="slidenum">
              <a:rPr lang="de-DE" altLang="de-DE" sz="2400" smtClean="0"/>
              <a:pPr eaLnBrk="1" hangingPunct="1">
                <a:spcBef>
                  <a:spcPct val="0"/>
                </a:spcBef>
              </a:pPr>
              <a:t>118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
          <p:cNvSpPr>
            <a:spLocks noGrp="1" noChangeArrowheads="1"/>
          </p:cNvSpPr>
          <p:nvPr>
            <p:ph type="title"/>
          </p:nvPr>
        </p:nvSpPr>
        <p:spPr>
          <a:xfrm>
            <a:off x="685800" y="461963"/>
            <a:ext cx="7767638" cy="1438275"/>
          </a:xfrm>
          <a:effectLst>
            <a:outerShdw algn="ctr" rotWithShape="0">
              <a:srgbClr val="000000"/>
            </a:outerShdw>
          </a:effectLst>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Attribute</a:t>
            </a:r>
          </a:p>
        </p:txBody>
      </p:sp>
      <p:sp>
        <p:nvSpPr>
          <p:cNvPr id="88067" name="Rectangle 2"/>
          <p:cNvSpPr>
            <a:spLocks noGrp="1" noChangeArrowheads="1"/>
          </p:cNvSpPr>
          <p:nvPr>
            <p:ph idx="1"/>
          </p:nvPr>
        </p:nvSpPr>
        <p:spPr>
          <a:xfrm>
            <a:off x="685800" y="1981200"/>
            <a:ext cx="7767638" cy="4238625"/>
          </a:xfrm>
        </p:spPr>
        <p:txBody>
          <a:bodyPr/>
          <a:lstStyle/>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latin typeface="Courier New" pitchFamily="49" charset="0"/>
              </a:rPr>
              <a:t>X'</a:t>
            </a:r>
            <a:r>
              <a:rPr lang="de-DE" altLang="de-DE" sz="2400" b="1" dirty="0" smtClean="0">
                <a:latin typeface="Courier New" pitchFamily="49" charset="0"/>
              </a:rPr>
              <a:t>Range   </a:t>
            </a:r>
            <a:r>
              <a:rPr lang="de-DE" altLang="de-DE" sz="2400" i="1" dirty="0" smtClean="0"/>
              <a:t>Präfix X eine Reihung:</a:t>
            </a:r>
            <a:r>
              <a:rPr lang="de-DE" altLang="de-DE" sz="2400" dirty="0" smtClean="0"/>
              <a:t> der Indexbereich</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latin typeface="Courier New" pitchFamily="49" charset="0"/>
              </a:rPr>
              <a:t>X'First   </a:t>
            </a:r>
            <a:r>
              <a:rPr lang="de-DE" altLang="de-DE" sz="2400" i="1" dirty="0" smtClean="0"/>
              <a:t>Präfix X eine Reihung:</a:t>
            </a:r>
            <a:r>
              <a:rPr lang="de-DE" altLang="de-DE" sz="2400" dirty="0" smtClean="0"/>
              <a:t> der kleinste bzw. </a:t>
            </a:r>
            <a:r>
              <a:rPr lang="de-DE" altLang="de-DE" sz="2400" dirty="0" smtClean="0">
                <a:latin typeface="Courier New" pitchFamily="49" charset="0"/>
              </a:rPr>
              <a:t>X'Last    </a:t>
            </a:r>
            <a:r>
              <a:rPr lang="de-DE" altLang="de-DE" sz="2400" dirty="0" smtClean="0"/>
              <a:t>größte Index; </a:t>
            </a:r>
            <a:r>
              <a:rPr lang="de-DE" altLang="de-DE" sz="2400" i="1" dirty="0" smtClean="0"/>
              <a:t>Präfix X ein Untertyp:</a:t>
            </a:r>
            <a:r>
              <a:rPr lang="de-DE" altLang="de-DE" sz="2400" dirty="0" smtClean="0"/>
              <a:t> Der</a:t>
            </a:r>
            <a:br>
              <a:rPr lang="de-DE" altLang="de-DE" sz="2400" dirty="0" smtClean="0"/>
            </a:br>
            <a:r>
              <a:rPr lang="de-DE" altLang="de-DE" sz="2400" dirty="0" smtClean="0"/>
              <a:t>                   </a:t>
            </a:r>
            <a:r>
              <a:rPr lang="de-DE" altLang="de-DE" sz="2400" dirty="0" smtClean="0">
                <a:latin typeface="Courier New" panose="02070309020205020404" pitchFamily="49" charset="0"/>
                <a:cs typeface="Courier New" panose="02070309020205020404" pitchFamily="49" charset="0"/>
              </a:rPr>
              <a:t>  </a:t>
            </a:r>
            <a:r>
              <a:rPr lang="de-DE" altLang="de-DE" sz="2400" dirty="0" smtClean="0"/>
              <a:t>kleinste bzw. größte Wert im Untertyp</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latin typeface="Courier New" pitchFamily="49" charset="0"/>
              </a:rPr>
              <a:t>X'Min     </a:t>
            </a:r>
            <a:r>
              <a:rPr lang="de-DE" altLang="de-DE" sz="2400" i="1" dirty="0" smtClean="0"/>
              <a:t>Präfix X ein skalarer Typ:</a:t>
            </a:r>
            <a:r>
              <a:rPr lang="de-DE" altLang="de-DE" sz="2400" dirty="0" smtClean="0"/>
              <a:t> eine Funktion</a:t>
            </a:r>
            <a:br>
              <a:rPr lang="de-DE" altLang="de-DE" sz="2400" dirty="0" smtClean="0"/>
            </a:br>
            <a:r>
              <a:rPr lang="de-DE" altLang="de-DE" sz="2400" dirty="0" smtClean="0">
                <a:latin typeface="Courier New" pitchFamily="49" charset="0"/>
              </a:rPr>
              <a:t>X'Max     </a:t>
            </a:r>
            <a:r>
              <a:rPr lang="de-DE" altLang="de-DE" sz="2400" dirty="0" smtClean="0"/>
              <a:t>mit zwei Parametern</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800" dirty="0" smtClean="0"/>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Verwenden Sie diese Attribute in der Aufgabe.</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Alle Attribute finden Sie in RM K.2.</a:t>
            </a:r>
            <a:endParaRPr lang="de-DE" altLang="de-DE" sz="2000" dirty="0"/>
          </a:p>
        </p:txBody>
      </p:sp>
      <p:sp>
        <p:nvSpPr>
          <p:cNvPr id="8806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8806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EA9C5FD-DA16-444D-A2AF-08F75887F633}" type="slidenum">
              <a:rPr lang="de-DE" altLang="de-DE" sz="2400" smtClean="0"/>
              <a:pPr eaLnBrk="1" hangingPunct="1">
                <a:spcBef>
                  <a:spcPct val="0"/>
                </a:spcBef>
              </a:pPr>
              <a:t>119</a:t>
            </a:fld>
            <a:endParaRPr lang="de-DE" altLang="de-DE" sz="2400" dirty="0" smtClean="0"/>
          </a:p>
        </p:txBody>
      </p:sp>
      <p:sp>
        <p:nvSpPr>
          <p:cNvPr id="2" name="Textfeld 1"/>
          <p:cNvSpPr txBox="1"/>
          <p:nvPr/>
        </p:nvSpPr>
        <p:spPr>
          <a:xfrm>
            <a:off x="3960899" y="5589240"/>
            <a:ext cx="1295226" cy="523220"/>
          </a:xfrm>
          <a:prstGeom prst="rect">
            <a:avLst/>
          </a:prstGeom>
          <a:noFill/>
        </p:spPr>
        <p:txBody>
          <a:bodyPr wrap="square" rtlCol="0">
            <a:spAutoFit/>
          </a:bodyPr>
          <a:lstStyle/>
          <a:p>
            <a:r>
              <a:rPr lang="de-DE" sz="2800" dirty="0" smtClean="0">
                <a:hlinkClick r:id="rId3" action="ppaction://hlinksldjump"/>
              </a:rPr>
              <a:t>Lösung</a:t>
            </a:r>
            <a:endParaRPr lang="de-DE" sz="2800"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093241"/>
          </a:xfrm>
        </p:spPr>
        <p:txBody>
          <a:bodyPr/>
          <a:lstStyle/>
          <a:p>
            <a:r>
              <a:rPr lang="de-DE" dirty="0" smtClean="0"/>
              <a:t>Effizienz</a:t>
            </a:r>
            <a:endParaRPr lang="de-DE" dirty="0"/>
          </a:p>
        </p:txBody>
      </p:sp>
      <p:sp>
        <p:nvSpPr>
          <p:cNvPr id="3" name="Inhaltsplatzhalter 2"/>
          <p:cNvSpPr>
            <a:spLocks noGrp="1"/>
          </p:cNvSpPr>
          <p:nvPr>
            <p:ph idx="1"/>
          </p:nvPr>
        </p:nvSpPr>
        <p:spPr>
          <a:xfrm>
            <a:off x="685800" y="1556792"/>
            <a:ext cx="7739063" cy="4747072"/>
          </a:xfrm>
        </p:spPr>
        <p:txBody>
          <a:bodyPr/>
          <a:lstStyle/>
          <a:p>
            <a:pPr marL="0" indent="0"/>
            <a:r>
              <a:rPr lang="en-US" sz="1250" b="1" dirty="0" smtClean="0"/>
              <a:t>Ledgard</a:t>
            </a:r>
            <a:r>
              <a:rPr lang="en-US" sz="1250" b="1" dirty="0"/>
              <a:t>, Nagin, Hueras, 1979. Pascal with Style: Programming Proverbs:</a:t>
            </a:r>
            <a:r>
              <a:rPr lang="en-US" sz="1250" dirty="0"/>
              <a:t/>
            </a:r>
            <a:br>
              <a:rPr lang="en-US" sz="1250" dirty="0"/>
            </a:br>
            <a:r>
              <a:rPr lang="en-US" sz="1250" dirty="0"/>
              <a:t>Shortening the code, running the program faster, or using fewer variables are all popular pastimes. Not mentioning ... the extra testing time needed to check the new and often subtle boundary conditions, are you sure that fewer machine instructions or faster machine execution is likely</a:t>
            </a:r>
            <a:r>
              <a:rPr lang="en-US" sz="1250" dirty="0" smtClean="0"/>
              <a:t>?</a:t>
            </a:r>
          </a:p>
          <a:p>
            <a:pPr marL="0" indent="0"/>
            <a:r>
              <a:rPr lang="en-US" sz="1250" b="1" dirty="0" smtClean="0"/>
              <a:t>M. A</a:t>
            </a:r>
            <a:r>
              <a:rPr lang="en-US" sz="1250" b="1" dirty="0"/>
              <a:t>. Jackson</a:t>
            </a:r>
            <a:r>
              <a:rPr lang="en-US" sz="1250" dirty="0"/>
              <a:t/>
            </a:r>
            <a:br>
              <a:rPr lang="en-US" sz="1250" dirty="0"/>
            </a:br>
            <a:r>
              <a:rPr lang="en-US" sz="1250" dirty="0"/>
              <a:t>Rules of Optimization:</a:t>
            </a:r>
            <a:br>
              <a:rPr lang="en-US" sz="1250" dirty="0"/>
            </a:br>
            <a:r>
              <a:rPr lang="en-US" sz="1250" dirty="0"/>
              <a:t>- Rule 1: Don't do it.</a:t>
            </a:r>
            <a:br>
              <a:rPr lang="en-US" sz="1250" dirty="0"/>
            </a:br>
            <a:r>
              <a:rPr lang="en-US" sz="1250" dirty="0"/>
              <a:t>- Rule 2 (for experts only): Don't do it yet</a:t>
            </a:r>
            <a:r>
              <a:rPr lang="en-US" sz="1250" dirty="0" smtClean="0"/>
              <a:t>.</a:t>
            </a:r>
          </a:p>
          <a:p>
            <a:pPr marL="0" indent="0"/>
            <a:r>
              <a:rPr lang="en-US" sz="1250" b="1" dirty="0" smtClean="0"/>
              <a:t>W. A</a:t>
            </a:r>
            <a:r>
              <a:rPr lang="en-US" sz="1250" b="1" dirty="0"/>
              <a:t>. Wulf</a:t>
            </a:r>
            <a:r>
              <a:rPr lang="en-US" sz="1250" dirty="0"/>
              <a:t/>
            </a:r>
            <a:br>
              <a:rPr lang="en-US" sz="1250" dirty="0"/>
            </a:br>
            <a:r>
              <a:rPr lang="en-US" sz="1250" dirty="0"/>
              <a:t>More computing sins are committed in the name of efficiency (without necessarily achieving it) than for any other single reason - including blind stupidity</a:t>
            </a:r>
            <a:r>
              <a:rPr lang="en-US" sz="1250" dirty="0" smtClean="0"/>
              <a:t>.</a:t>
            </a:r>
          </a:p>
          <a:p>
            <a:pPr marL="0" indent="0"/>
            <a:r>
              <a:rPr lang="en-US" sz="1250" b="1" dirty="0" smtClean="0"/>
              <a:t>Donald </a:t>
            </a:r>
            <a:r>
              <a:rPr lang="en-US" sz="1250" b="1" dirty="0"/>
              <a:t>Knuth</a:t>
            </a:r>
            <a:r>
              <a:rPr lang="en-US" sz="1250" dirty="0"/>
              <a:t/>
            </a:r>
            <a:br>
              <a:rPr lang="en-US" sz="1250" dirty="0"/>
            </a:br>
            <a:r>
              <a:rPr lang="en-US" sz="1250" dirty="0"/>
              <a:t>We should forget about small efficiencies, say about 97% of the time: </a:t>
            </a:r>
            <a:r>
              <a:rPr lang="en-US" sz="1250" dirty="0">
                <a:solidFill>
                  <a:srgbClr val="FF3399"/>
                </a:solidFill>
              </a:rPr>
              <a:t>Premature optimization is the root of all evil</a:t>
            </a:r>
            <a:r>
              <a:rPr lang="en-US" sz="1250" dirty="0" smtClean="0">
                <a:solidFill>
                  <a:srgbClr val="FF3399"/>
                </a:solidFill>
              </a:rPr>
              <a:t>.</a:t>
            </a:r>
          </a:p>
          <a:p>
            <a:pPr marL="0" indent="0"/>
            <a:r>
              <a:rPr lang="en-US" sz="1250" b="1" dirty="0"/>
              <a:t>Kernighan &amp; Plauger, 1974.  Elements of Programming Style:</a:t>
            </a:r>
            <a:r>
              <a:rPr lang="en-US" sz="1250" dirty="0"/>
              <a:t/>
            </a:r>
            <a:br>
              <a:rPr lang="en-US" sz="1250" dirty="0"/>
            </a:br>
            <a:r>
              <a:rPr lang="en-US" sz="1250" dirty="0"/>
              <a:t>- Make it right before you make it faster.</a:t>
            </a:r>
            <a:br>
              <a:rPr lang="en-US" sz="1250" dirty="0"/>
            </a:br>
            <a:r>
              <a:rPr lang="en-US" sz="1250" dirty="0"/>
              <a:t>- Keep it right when you make it faster.</a:t>
            </a:r>
            <a:br>
              <a:rPr lang="en-US" sz="1250" dirty="0"/>
            </a:br>
            <a:r>
              <a:rPr lang="en-US" sz="1250" dirty="0"/>
              <a:t>- Make it clear before you make it faster.</a:t>
            </a:r>
            <a:br>
              <a:rPr lang="en-US" sz="1250" dirty="0"/>
            </a:br>
            <a:r>
              <a:rPr lang="en-US" sz="1250" dirty="0"/>
              <a:t>- Don't sacrifice clarity for small gains in "efficiency."</a:t>
            </a:r>
            <a:br>
              <a:rPr lang="en-US" sz="1250" dirty="0"/>
            </a:br>
            <a:r>
              <a:rPr lang="en-US" sz="1250" dirty="0"/>
              <a:t>- Let your compiler do the simple optimizations.</a:t>
            </a:r>
            <a:br>
              <a:rPr lang="en-US" sz="1250" dirty="0"/>
            </a:br>
            <a:r>
              <a:rPr lang="en-US" sz="1250" dirty="0"/>
              <a:t>- Keep it simple to make it faster.</a:t>
            </a:r>
            <a:br>
              <a:rPr lang="en-US" sz="1250" dirty="0"/>
            </a:br>
            <a:r>
              <a:rPr lang="en-US" sz="1250" dirty="0"/>
              <a:t>- Don't diddle code to make it faster - find a better algorithm.</a:t>
            </a:r>
            <a:br>
              <a:rPr lang="en-US" sz="1250" dirty="0"/>
            </a:br>
            <a:r>
              <a:rPr lang="en-US" sz="1250" dirty="0"/>
              <a:t>- Instrument your programs.  </a:t>
            </a:r>
            <a:r>
              <a:rPr lang="en-US" sz="1250" dirty="0">
                <a:solidFill>
                  <a:srgbClr val="FF3399"/>
                </a:solidFill>
              </a:rPr>
              <a:t>Measure before making "efficiency" changes</a:t>
            </a:r>
            <a:r>
              <a:rPr lang="en-US" sz="1250" dirty="0" smtClean="0">
                <a:solidFill>
                  <a:srgbClr val="FF3399"/>
                </a:solidFill>
              </a:rPr>
              <a:t>.</a:t>
            </a:r>
            <a:endParaRPr lang="de-DE" sz="1250" dirty="0">
              <a:solidFill>
                <a:srgbClr val="FF3399"/>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12</a:t>
            </a:fld>
            <a:endParaRPr lang="de-DE" dirty="0"/>
          </a:p>
        </p:txBody>
      </p:sp>
      <p:sp>
        <p:nvSpPr>
          <p:cNvPr id="6" name="Textfeld 5"/>
          <p:cNvSpPr txBox="1"/>
          <p:nvPr/>
        </p:nvSpPr>
        <p:spPr>
          <a:xfrm>
            <a:off x="5724128" y="2474312"/>
            <a:ext cx="2412703" cy="738664"/>
          </a:xfrm>
          <a:prstGeom prst="rect">
            <a:avLst/>
          </a:prstGeom>
          <a:solidFill>
            <a:schemeClr val="accent2">
              <a:lumMod val="20000"/>
              <a:lumOff val="80000"/>
            </a:schemeClr>
          </a:solidFill>
          <a:ln>
            <a:solidFill>
              <a:schemeClr val="accent2">
                <a:lumMod val="75000"/>
              </a:schemeClr>
            </a:solidFill>
          </a:ln>
        </p:spPr>
        <p:txBody>
          <a:bodyPr wrap="square" rtlCol="0">
            <a:spAutoFit/>
          </a:bodyPr>
          <a:lstStyle/>
          <a:p>
            <a:pPr algn="ctr"/>
            <a:r>
              <a:rPr lang="de-DE" sz="1400" dirty="0">
                <a:solidFill>
                  <a:schemeClr val="accent2"/>
                </a:solidFill>
              </a:rPr>
              <a:t>Es ist leichter, ein korrektes Programm effizient zu machen als ein effizientes korrekt</a:t>
            </a:r>
            <a:r>
              <a:rPr lang="de-DE" sz="1400" dirty="0" smtClean="0">
                <a:solidFill>
                  <a:schemeClr val="accent2"/>
                </a:solidFill>
              </a:rPr>
              <a:t>.</a:t>
            </a:r>
            <a:endParaRPr lang="de-DE" sz="1400" dirty="0">
              <a:solidFill>
                <a:schemeClr val="accent2"/>
              </a:solidFill>
            </a:endParaRPr>
          </a:p>
        </p:txBody>
      </p:sp>
      <p:sp>
        <p:nvSpPr>
          <p:cNvPr id="7" name="Textfeld 6"/>
          <p:cNvSpPr txBox="1"/>
          <p:nvPr/>
        </p:nvSpPr>
        <p:spPr>
          <a:xfrm>
            <a:off x="5976591" y="4614143"/>
            <a:ext cx="2160240" cy="1384995"/>
          </a:xfrm>
          <a:prstGeom prst="rect">
            <a:avLst/>
          </a:prstGeom>
          <a:solidFill>
            <a:srgbClr val="FFD1D1"/>
          </a:solidFill>
          <a:ln>
            <a:solidFill>
              <a:srgbClr val="FF3399"/>
            </a:solidFill>
          </a:ln>
        </p:spPr>
        <p:txBody>
          <a:bodyPr wrap="square" rtlCol="0">
            <a:spAutoFit/>
          </a:bodyPr>
          <a:lstStyle/>
          <a:p>
            <a:r>
              <a:rPr lang="de-DE" sz="1400" b="1" u="sng" dirty="0" smtClean="0">
                <a:solidFill>
                  <a:schemeClr val="tx1"/>
                </a:solidFill>
              </a:rPr>
              <a:t>Aber:</a:t>
            </a:r>
            <a:r>
              <a:rPr lang="de-DE" sz="1400" dirty="0" smtClean="0">
                <a:solidFill>
                  <a:schemeClr val="tx1"/>
                </a:solidFill>
              </a:rPr>
              <a:t> Die Strukturen, die eine Sprache mit einem Anwendungsgebiet wie Ada bietet, müssen effizi-ent implementierbar sein.</a:t>
            </a:r>
          </a:p>
          <a:p>
            <a:r>
              <a:rPr lang="de-DE" sz="1400" dirty="0" smtClean="0">
                <a:solidFill>
                  <a:schemeClr val="tx1"/>
                </a:solidFill>
              </a:rPr>
              <a:t>(Siehe Folie </a:t>
            </a:r>
            <a:r>
              <a:rPr lang="de-DE" sz="1400" dirty="0">
                <a:solidFill>
                  <a:schemeClr val="tx1"/>
                </a:solidFill>
              </a:rPr>
              <a:t>8</a:t>
            </a:r>
            <a:r>
              <a:rPr lang="de-DE" sz="1400" dirty="0" smtClean="0">
                <a:solidFill>
                  <a:schemeClr val="tx1"/>
                </a:solidFill>
              </a:rPr>
              <a:t>)</a:t>
            </a:r>
            <a:endParaRPr lang="de-DE" sz="1400" dirty="0">
              <a:solidFill>
                <a:schemeClr val="tx1"/>
              </a:solidFill>
            </a:endParaRPr>
          </a:p>
        </p:txBody>
      </p:sp>
    </p:spTree>
    <p:extLst>
      <p:ext uri="{BB962C8B-B14F-4D97-AF65-F5344CB8AC3E}">
        <p14:creationId xmlns:p14="http://schemas.microsoft.com/office/powerpoint/2010/main" val="1817339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b="1"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120</a:t>
            </a:fld>
            <a:endParaRPr lang="de-DE" altLang="de-DE" sz="2400" dirty="0" smtClean="0"/>
          </a:p>
        </p:txBody>
      </p:sp>
    </p:spTree>
    <p:extLst>
      <p:ext uri="{BB962C8B-B14F-4D97-AF65-F5344CB8AC3E}">
        <p14:creationId xmlns:p14="http://schemas.microsoft.com/office/powerpoint/2010/main" val="204473982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83568" y="1340768"/>
            <a:ext cx="7739063" cy="1957338"/>
          </a:xfrm>
        </p:spPr>
        <p:txBody>
          <a:bodyPr/>
          <a:lstStyle/>
          <a:p>
            <a:r>
              <a:rPr lang="de-DE" dirty="0"/>
              <a:t>Time flies like an </a:t>
            </a:r>
            <a:r>
              <a:rPr lang="en-GB" dirty="0" smtClean="0"/>
              <a:t>arrow</a:t>
            </a:r>
            <a:r>
              <a:rPr lang="de-DE" dirty="0" smtClean="0"/>
              <a:t>.</a:t>
            </a:r>
            <a:br>
              <a:rPr lang="de-DE" dirty="0" smtClean="0"/>
            </a:br>
            <a:r>
              <a:rPr lang="de-DE" dirty="0" smtClean="0"/>
              <a:t>Fruit </a:t>
            </a:r>
            <a:r>
              <a:rPr lang="de-DE" dirty="0"/>
              <a:t>flies like a banana</a:t>
            </a:r>
            <a:r>
              <a:rPr lang="de-DE" dirty="0" smtClean="0"/>
              <a:t>.</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121</a:t>
            </a:fld>
            <a:endParaRPr lang="de-DE" dirty="0"/>
          </a:p>
        </p:txBody>
      </p:sp>
      <p:sp>
        <p:nvSpPr>
          <p:cNvPr id="2" name="Textfeld 1"/>
          <p:cNvSpPr txBox="1"/>
          <p:nvPr/>
        </p:nvSpPr>
        <p:spPr>
          <a:xfrm>
            <a:off x="1403648" y="3717032"/>
            <a:ext cx="6264696" cy="1446550"/>
          </a:xfrm>
          <a:prstGeom prst="rect">
            <a:avLst/>
          </a:prstGeom>
          <a:solidFill>
            <a:schemeClr val="accent1"/>
          </a:solidFill>
        </p:spPr>
        <p:txBody>
          <a:bodyPr wrap="square" rtlCol="0">
            <a:spAutoFit/>
          </a:bodyPr>
          <a:lstStyle/>
          <a:p>
            <a:pPr algn="ctr"/>
            <a:r>
              <a:rPr lang="en-US" sz="4400" dirty="0" smtClean="0">
                <a:solidFill>
                  <a:schemeClr val="tx1"/>
                </a:solidFill>
              </a:rPr>
              <a:t>Arms are not for killing.</a:t>
            </a:r>
          </a:p>
          <a:p>
            <a:pPr algn="ctr"/>
            <a:r>
              <a:rPr lang="en-US" sz="4400" dirty="0" smtClean="0">
                <a:solidFill>
                  <a:schemeClr val="tx1"/>
                </a:solidFill>
              </a:rPr>
              <a:t>Arms are for hugging.</a:t>
            </a:r>
            <a:endParaRPr lang="en-US" sz="4400" dirty="0">
              <a:solidFill>
                <a:schemeClr val="tx1"/>
              </a:solidFill>
            </a:endParaRPr>
          </a:p>
        </p:txBody>
      </p:sp>
      <p:grpSp>
        <p:nvGrpSpPr>
          <p:cNvPr id="18" name="Gruppieren 17"/>
          <p:cNvGrpSpPr/>
          <p:nvPr/>
        </p:nvGrpSpPr>
        <p:grpSpPr>
          <a:xfrm>
            <a:off x="3851920" y="3212976"/>
            <a:ext cx="1439347" cy="576065"/>
            <a:chOff x="5293241" y="116632"/>
            <a:chExt cx="1439347" cy="576065"/>
          </a:xfrm>
        </p:grpSpPr>
        <p:sp>
          <p:nvSpPr>
            <p:cNvPr id="3" name="Textfeld 2"/>
            <p:cNvSpPr txBox="1"/>
            <p:nvPr/>
          </p:nvSpPr>
          <p:spPr>
            <a:xfrm>
              <a:off x="5293241" y="476672"/>
              <a:ext cx="430887" cy="216025"/>
            </a:xfrm>
            <a:prstGeom prst="rect">
              <a:avLst/>
            </a:prstGeom>
            <a:noFill/>
          </p:spPr>
          <p:txBody>
            <a:bodyPr vert="vert" wrap="square" rtlCol="0">
              <a:spAutoFit/>
            </a:bodyPr>
            <a:lstStyle/>
            <a:p>
              <a:r>
                <a:rPr lang="de-DE" sz="1600" dirty="0" smtClean="0">
                  <a:solidFill>
                    <a:schemeClr val="tx1"/>
                  </a:solidFill>
                </a:rPr>
                <a:t>3</a:t>
              </a:r>
              <a:endParaRPr lang="de-DE" sz="1600" dirty="0">
                <a:solidFill>
                  <a:schemeClr val="tx1"/>
                </a:solidFill>
              </a:endParaRPr>
            </a:p>
          </p:txBody>
        </p:sp>
        <p:sp>
          <p:nvSpPr>
            <p:cNvPr id="9" name="Textfeld 8"/>
            <p:cNvSpPr txBox="1"/>
            <p:nvPr/>
          </p:nvSpPr>
          <p:spPr>
            <a:xfrm>
              <a:off x="5652120" y="476672"/>
              <a:ext cx="430887" cy="216025"/>
            </a:xfrm>
            <a:prstGeom prst="rect">
              <a:avLst/>
            </a:prstGeom>
            <a:noFill/>
          </p:spPr>
          <p:txBody>
            <a:bodyPr vert="vert" wrap="square" rtlCol="0">
              <a:spAutoFit/>
            </a:bodyPr>
            <a:lstStyle/>
            <a:p>
              <a:r>
                <a:rPr lang="de-DE" sz="1600" dirty="0" smtClean="0">
                  <a:solidFill>
                    <a:schemeClr val="tx1"/>
                  </a:solidFill>
                </a:rPr>
                <a:t>8</a:t>
              </a:r>
              <a:endParaRPr lang="de-DE" sz="1600" dirty="0">
                <a:solidFill>
                  <a:schemeClr val="tx1"/>
                </a:solidFill>
              </a:endParaRPr>
            </a:p>
          </p:txBody>
        </p:sp>
        <p:cxnSp>
          <p:nvCxnSpPr>
            <p:cNvPr id="11" name="Gerade Verbindung mit Pfeil 10"/>
            <p:cNvCxnSpPr/>
            <p:nvPr/>
          </p:nvCxnSpPr>
          <p:spPr bwMode="auto">
            <a:xfrm flipV="1">
              <a:off x="5580112" y="578298"/>
              <a:ext cx="144016" cy="8446"/>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feld 12"/>
            <p:cNvSpPr txBox="1"/>
            <p:nvPr/>
          </p:nvSpPr>
          <p:spPr>
            <a:xfrm>
              <a:off x="5364088" y="116632"/>
              <a:ext cx="1368500" cy="461665"/>
            </a:xfrm>
            <a:prstGeom prst="rect">
              <a:avLst/>
            </a:prstGeom>
            <a:noFill/>
          </p:spPr>
          <p:txBody>
            <a:bodyPr wrap="square" rtlCol="0">
              <a:spAutoFit/>
            </a:bodyPr>
            <a:lstStyle/>
            <a:p>
              <a:r>
                <a:rPr lang="de-DE" dirty="0" smtClean="0">
                  <a:solidFill>
                    <a:schemeClr val="tx1"/>
                  </a:solidFill>
                </a:rPr>
                <a:t>lim 3 = 8</a:t>
              </a:r>
              <a:endParaRPr lang="de-DE" dirty="0">
                <a:solidFill>
                  <a:schemeClr val="tx1"/>
                </a:solidFill>
              </a:endParaRPr>
            </a:p>
          </p:txBody>
        </p:sp>
      </p:grpSp>
    </p:spTree>
    <p:extLst>
      <p:ext uri="{BB962C8B-B14F-4D97-AF65-F5344CB8AC3E}">
        <p14:creationId xmlns:p14="http://schemas.microsoft.com/office/powerpoint/2010/main" val="2559871729"/>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Aufzählungen</a:t>
            </a:r>
          </a:p>
        </p:txBody>
      </p:sp>
      <p:sp>
        <p:nvSpPr>
          <p:cNvPr id="91139" name="Rectangle 2"/>
          <p:cNvSpPr>
            <a:spLocks noGrp="1" noChangeArrowheads="1"/>
          </p:cNvSpPr>
          <p:nvPr>
            <p:ph idx="1"/>
          </p:nvPr>
        </p:nvSpPr>
        <p:spPr>
          <a:xfrm>
            <a:off x="685800" y="1981200"/>
            <a:ext cx="7772400" cy="4114800"/>
          </a:xfrm>
        </p:spPr>
        <p:txBody>
          <a:bodyPr/>
          <a:lstStyle/>
          <a:p>
            <a:pPr marL="0" indent="33338"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t>Vordefiniert:</a:t>
            </a:r>
          </a:p>
          <a:p>
            <a:pPr marL="0" indent="33338"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latin typeface="Courier New" pitchFamily="49" charset="0"/>
              </a:rPr>
              <a:t>  type</a:t>
            </a:r>
            <a:r>
              <a:rPr lang="de-DE" altLang="de-DE" sz="2400" dirty="0" smtClean="0">
                <a:latin typeface="Courier New" pitchFamily="49" charset="0"/>
              </a:rPr>
              <a:t> Boolean </a:t>
            </a:r>
            <a:r>
              <a:rPr lang="de-DE" altLang="de-DE" sz="2400" b="1" dirty="0" smtClean="0">
                <a:latin typeface="Courier New" pitchFamily="49" charset="0"/>
              </a:rPr>
              <a:t>is</a:t>
            </a:r>
            <a:r>
              <a:rPr lang="de-DE" altLang="de-DE" sz="2400" dirty="0" smtClean="0">
                <a:latin typeface="Courier New" pitchFamily="49" charset="0"/>
              </a:rPr>
              <a:t> (False, True);</a:t>
            </a:r>
          </a:p>
          <a:p>
            <a:pPr marL="0" indent="33338"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latin typeface="Courier New" pitchFamily="49" charset="0"/>
              </a:rPr>
              <a:t>  type</a:t>
            </a:r>
            <a:r>
              <a:rPr lang="de-DE" altLang="de-DE" sz="2400" dirty="0" smtClean="0">
                <a:latin typeface="Courier New" pitchFamily="49" charset="0"/>
              </a:rPr>
              <a:t> Character </a:t>
            </a:r>
            <a:r>
              <a:rPr lang="de-DE" altLang="de-DE" sz="2400" b="1" dirty="0" smtClean="0">
                <a:latin typeface="Courier New" pitchFamily="49" charset="0"/>
              </a:rPr>
              <a:t>is</a:t>
            </a:r>
            <a:r>
              <a:rPr lang="de-DE" altLang="de-DE" sz="2400" dirty="0" smtClean="0">
                <a:latin typeface="Courier New" pitchFamily="49" charset="0"/>
              </a:rPr>
              <a:t> (..., </a:t>
            </a:r>
            <a:r>
              <a:rPr lang="de-DE" altLang="de-DE" sz="2400" dirty="0" smtClean="0">
                <a:latin typeface="Courier New" pitchFamily="49" charset="0"/>
                <a:cs typeface="Courier New" pitchFamily="49" charset="0"/>
              </a:rPr>
              <a:t>'A', 'B', ...</a:t>
            </a:r>
            <a:r>
              <a:rPr lang="de-DE" altLang="de-DE" sz="2400" dirty="0" smtClean="0">
                <a:latin typeface="Courier New" pitchFamily="49" charset="0"/>
              </a:rPr>
              <a:t>);</a:t>
            </a:r>
          </a:p>
          <a:p>
            <a:pPr marL="0" indent="33338"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t>Eigendefinition:</a:t>
            </a:r>
          </a:p>
          <a:p>
            <a:pPr marL="0" indent="33338"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latin typeface="Courier New" pitchFamily="49" charset="0"/>
              </a:rPr>
              <a:t>  type</a:t>
            </a:r>
            <a:r>
              <a:rPr lang="de-DE" altLang="de-DE" sz="2400" dirty="0" smtClean="0">
                <a:latin typeface="Courier New" pitchFamily="49" charset="0"/>
              </a:rPr>
              <a:t> Farbe </a:t>
            </a:r>
            <a:r>
              <a:rPr lang="de-DE" altLang="de-DE" sz="2400" b="1" dirty="0" smtClean="0">
                <a:latin typeface="Courier New" pitchFamily="49" charset="0"/>
              </a:rPr>
              <a:t>is </a:t>
            </a:r>
            <a:r>
              <a:rPr lang="de-DE" altLang="de-DE" sz="2400" dirty="0" smtClean="0">
                <a:latin typeface="Courier New" pitchFamily="49" charset="0"/>
              </a:rPr>
              <a:t>(</a:t>
            </a:r>
            <a:r>
              <a:rPr lang="de-DE" altLang="de-DE" sz="2400" dirty="0" smtClean="0">
                <a:solidFill>
                  <a:srgbClr val="3333CC"/>
                </a:solidFill>
                <a:latin typeface="Courier New" pitchFamily="49" charset="0"/>
              </a:rPr>
              <a:t>Rot</a:t>
            </a:r>
            <a:r>
              <a:rPr lang="de-DE" altLang="de-DE" sz="2400" dirty="0" smtClean="0">
                <a:latin typeface="Courier New" pitchFamily="49" charset="0"/>
              </a:rPr>
              <a:t>, </a:t>
            </a:r>
            <a:r>
              <a:rPr lang="de-DE" altLang="de-DE" sz="2400" dirty="0" smtClean="0">
                <a:solidFill>
                  <a:srgbClr val="3333CC"/>
                </a:solidFill>
                <a:latin typeface="Courier New" pitchFamily="49" charset="0"/>
              </a:rPr>
              <a:t>Gelb</a:t>
            </a:r>
            <a:r>
              <a:rPr lang="de-DE" altLang="de-DE" sz="2400" dirty="0" smtClean="0">
                <a:latin typeface="Courier New" pitchFamily="49" charset="0"/>
              </a:rPr>
              <a:t>, Blau, Lila);</a:t>
            </a:r>
          </a:p>
          <a:p>
            <a:pPr marL="0" indent="33338"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latin typeface="Courier New" pitchFamily="49" charset="0"/>
              </a:rPr>
              <a:t>  type</a:t>
            </a:r>
            <a:r>
              <a:rPr lang="de-DE" altLang="de-DE" sz="2400" dirty="0" smtClean="0">
                <a:latin typeface="Courier New" pitchFamily="49" charset="0"/>
              </a:rPr>
              <a:t> Ampelfarbe </a:t>
            </a:r>
            <a:r>
              <a:rPr lang="de-DE" altLang="de-DE" sz="2400" b="1" dirty="0" smtClean="0">
                <a:latin typeface="Courier New" pitchFamily="49" charset="0"/>
              </a:rPr>
              <a:t>is </a:t>
            </a:r>
            <a:r>
              <a:rPr lang="de-DE" altLang="de-DE" sz="2400" dirty="0" smtClean="0">
                <a:latin typeface="Courier New" pitchFamily="49" charset="0"/>
              </a:rPr>
              <a:t>(</a:t>
            </a:r>
            <a:r>
              <a:rPr lang="de-DE" altLang="de-DE" sz="2400" dirty="0" smtClean="0">
                <a:solidFill>
                  <a:srgbClr val="3333CC"/>
                </a:solidFill>
                <a:latin typeface="Courier New" pitchFamily="49" charset="0"/>
              </a:rPr>
              <a:t>Rot</a:t>
            </a:r>
            <a:r>
              <a:rPr lang="de-DE" altLang="de-DE" sz="2400" dirty="0" smtClean="0">
                <a:latin typeface="Courier New" pitchFamily="49" charset="0"/>
              </a:rPr>
              <a:t>, </a:t>
            </a:r>
            <a:r>
              <a:rPr lang="de-DE" altLang="de-DE" sz="2400" dirty="0" smtClean="0">
                <a:solidFill>
                  <a:srgbClr val="3333CC"/>
                </a:solidFill>
                <a:latin typeface="Courier New" pitchFamily="49" charset="0"/>
              </a:rPr>
              <a:t>Gelb</a:t>
            </a:r>
            <a:r>
              <a:rPr lang="de-DE" altLang="de-DE" sz="2400" dirty="0" smtClean="0">
                <a:latin typeface="Courier New" pitchFamily="49" charset="0"/>
              </a:rPr>
              <a:t>, Grün);</a:t>
            </a:r>
          </a:p>
          <a:p>
            <a:pPr marL="0" indent="33338"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solidFill>
                  <a:srgbClr val="FF0000"/>
                </a:solidFill>
                <a:latin typeface="Courier New" pitchFamily="49" charset="0"/>
              </a:rPr>
              <a:t>-- </a:t>
            </a:r>
            <a:r>
              <a:rPr lang="de-DE" altLang="de-DE" sz="2400" i="1" dirty="0" smtClean="0">
                <a:solidFill>
                  <a:srgbClr val="FF0000"/>
                </a:solidFill>
                <a:latin typeface="Courier New" pitchFamily="49" charset="0"/>
              </a:rPr>
              <a:t>Das sind keine Zahlen:</a:t>
            </a:r>
          </a:p>
          <a:p>
            <a:pPr marL="0" indent="33338"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latin typeface="Courier New" pitchFamily="49" charset="0"/>
                <a:cs typeface="Courier New" pitchFamily="49" charset="0"/>
              </a:rPr>
              <a:t>Buchstabe: Character := 'A' </a:t>
            </a:r>
            <a:r>
              <a:rPr lang="de-DE" altLang="de-DE" sz="2400" dirty="0" smtClean="0">
                <a:solidFill>
                  <a:srgbClr val="FF0000"/>
                </a:solidFill>
                <a:latin typeface="Courier New" pitchFamily="49" charset="0"/>
                <a:cs typeface="Courier New" pitchFamily="49" charset="0"/>
              </a:rPr>
              <a:t>+</a:t>
            </a:r>
            <a:r>
              <a:rPr lang="de-DE" altLang="de-DE" sz="2400" dirty="0" smtClean="0">
                <a:latin typeface="Courier New" pitchFamily="49" charset="0"/>
                <a:cs typeface="Courier New" pitchFamily="49" charset="0"/>
              </a:rPr>
              <a:t> 'B';  </a:t>
            </a:r>
            <a:r>
              <a:rPr lang="de-DE" altLang="de-DE" sz="2400" dirty="0" smtClean="0">
                <a:latin typeface="Courier New" pitchFamily="49" charset="0"/>
              </a:rPr>
              <a:t>-- </a:t>
            </a:r>
            <a:r>
              <a:rPr lang="de-DE" altLang="de-DE" sz="2400" dirty="0" smtClean="0">
                <a:solidFill>
                  <a:srgbClr val="FF0000"/>
                </a:solidFill>
                <a:latin typeface="Wingdings" pitchFamily="2" charset="2"/>
              </a:rPr>
              <a:t></a:t>
            </a:r>
          </a:p>
          <a:p>
            <a:pPr marL="0" indent="33338"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latin typeface="Courier New" pitchFamily="49" charset="0"/>
              </a:rPr>
              <a:t>-- </a:t>
            </a:r>
            <a:r>
              <a:rPr lang="de-DE" altLang="de-DE" sz="2400" i="1" dirty="0" smtClean="0">
                <a:latin typeface="Courier New" pitchFamily="49" charset="0"/>
              </a:rPr>
              <a:t>Aber sie sind geordnet:</a:t>
            </a:r>
          </a:p>
          <a:p>
            <a:pPr marL="0" indent="33338"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latin typeface="Courier New" pitchFamily="49" charset="0"/>
                <a:cs typeface="Courier New" pitchFamily="49" charset="0"/>
              </a:rPr>
              <a:t>Wahr: </a:t>
            </a:r>
            <a:r>
              <a:rPr lang="de-DE" altLang="de-DE" sz="2400" b="1" dirty="0" smtClean="0">
                <a:latin typeface="Courier New" pitchFamily="49" charset="0"/>
                <a:cs typeface="Courier New" pitchFamily="49" charset="0"/>
              </a:rPr>
              <a:t>constant</a:t>
            </a:r>
            <a:r>
              <a:rPr lang="de-DE" altLang="de-DE" sz="2400" dirty="0" smtClean="0">
                <a:latin typeface="Courier New" pitchFamily="49" charset="0"/>
                <a:cs typeface="Courier New" pitchFamily="49" charset="0"/>
              </a:rPr>
              <a:t> Boolean := 'A' </a:t>
            </a:r>
            <a:r>
              <a:rPr lang="de-DE" altLang="de-DE" sz="2400" dirty="0" smtClean="0">
                <a:solidFill>
                  <a:schemeClr val="accent2"/>
                </a:solidFill>
                <a:latin typeface="Courier New" pitchFamily="49" charset="0"/>
                <a:cs typeface="Courier New" pitchFamily="49" charset="0"/>
              </a:rPr>
              <a:t>&lt;</a:t>
            </a:r>
            <a:r>
              <a:rPr lang="de-DE" altLang="de-DE" sz="2400" dirty="0" smtClean="0">
                <a:latin typeface="Courier New" pitchFamily="49" charset="0"/>
                <a:cs typeface="Courier New" pitchFamily="49" charset="0"/>
              </a:rPr>
              <a:t> 'B';</a:t>
            </a:r>
          </a:p>
        </p:txBody>
      </p:sp>
      <p:sp>
        <p:nvSpPr>
          <p:cNvPr id="9114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9114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6D9FE54-F83E-4BA1-A91E-2C90C57EFC9E}" type="slidenum">
              <a:rPr lang="de-DE" altLang="de-DE" sz="2400" smtClean="0"/>
              <a:pPr eaLnBrk="1" hangingPunct="1">
                <a:spcBef>
                  <a:spcPct val="0"/>
                </a:spcBef>
              </a:pPr>
              <a:t>122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Überladen</a:t>
            </a:r>
          </a:p>
        </p:txBody>
      </p:sp>
      <p:sp>
        <p:nvSpPr>
          <p:cNvPr id="92163" name="Rectangle 2"/>
          <p:cNvSpPr>
            <a:spLocks noGrp="1" noChangeArrowheads="1"/>
          </p:cNvSpPr>
          <p:nvPr>
            <p:ph idx="1"/>
          </p:nvPr>
        </p:nvSpPr>
        <p:spPr>
          <a:xfrm>
            <a:off x="685800" y="1981200"/>
            <a:ext cx="7772400" cy="4114800"/>
          </a:xfrm>
        </p:spPr>
        <p:txBody>
          <a:bodyPr/>
          <a:lstStyle/>
          <a:p>
            <a:pPr marL="0" indent="0" eaLnBrk="1" hangingPunct="1">
              <a:lnSpc>
                <a:spcPct val="90000"/>
              </a:lnSpc>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dirty="0" smtClean="0"/>
              <a:t>Die Farben </a:t>
            </a:r>
            <a:r>
              <a:rPr lang="de-DE" altLang="de-DE" dirty="0" smtClean="0">
                <a:latin typeface="Courier New" pitchFamily="49" charset="0"/>
              </a:rPr>
              <a:t>Rot</a:t>
            </a:r>
            <a:r>
              <a:rPr lang="de-DE" altLang="de-DE" dirty="0" smtClean="0"/>
              <a:t> und </a:t>
            </a:r>
            <a:r>
              <a:rPr lang="de-DE" altLang="de-DE" dirty="0" smtClean="0">
                <a:latin typeface="Courier New" pitchFamily="49" charset="0"/>
              </a:rPr>
              <a:t>Gelb</a:t>
            </a:r>
            <a:r>
              <a:rPr lang="de-DE" altLang="de-DE" dirty="0" smtClean="0"/>
              <a:t> sind überladen. Aus dem Zusammenhang wird im Allgemeinen hervorgehen, welche gemeint ist.</a:t>
            </a:r>
          </a:p>
          <a:p>
            <a:pPr marL="0" indent="0" eaLnBrk="1" hangingPunct="1">
              <a:lnSpc>
                <a:spcPct val="90000"/>
              </a:lnSpc>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dirty="0" smtClean="0"/>
              <a:t>Wenn nicht, kann (und muss) qualifiziert werden:</a:t>
            </a:r>
          </a:p>
          <a:p>
            <a:pPr marL="0" indent="0" eaLnBrk="1" hangingPunct="1">
              <a:lnSpc>
                <a:spcPct val="90000"/>
              </a:lnSpc>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dirty="0" smtClean="0">
                <a:latin typeface="Courier New" pitchFamily="49" charset="0"/>
                <a:cs typeface="Courier New" pitchFamily="49" charset="0"/>
              </a:rPr>
              <a:t>      Ampelfarbe</a:t>
            </a:r>
            <a:r>
              <a:rPr lang="de-DE" altLang="de-DE" dirty="0" smtClean="0">
                <a:solidFill>
                  <a:schemeClr val="accent2"/>
                </a:solidFill>
                <a:latin typeface="Courier New" pitchFamily="49" charset="0"/>
                <a:cs typeface="Courier New" pitchFamily="49" charset="0"/>
              </a:rPr>
              <a:t>'(</a:t>
            </a:r>
            <a:r>
              <a:rPr lang="de-DE" altLang="de-DE" dirty="0" smtClean="0">
                <a:latin typeface="Courier New" pitchFamily="49" charset="0"/>
                <a:cs typeface="Courier New" pitchFamily="49" charset="0"/>
              </a:rPr>
              <a:t>Rot</a:t>
            </a:r>
            <a:r>
              <a:rPr lang="de-DE" altLang="de-DE" dirty="0" smtClean="0">
                <a:solidFill>
                  <a:schemeClr val="accent2"/>
                </a:solidFill>
                <a:latin typeface="Courier New" pitchFamily="49" charset="0"/>
                <a:cs typeface="Courier New" pitchFamily="49" charset="0"/>
              </a:rPr>
              <a:t>)</a:t>
            </a:r>
          </a:p>
          <a:p>
            <a:pPr marL="0" indent="0" eaLnBrk="1" hangingPunct="1">
              <a:lnSpc>
                <a:spcPct val="90000"/>
              </a:lnSpc>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dirty="0" smtClean="0">
                <a:cs typeface="Courier New" pitchFamily="49" charset="0"/>
              </a:rPr>
              <a:t>Die Literale gelten als parameterlose Funktionen.</a:t>
            </a:r>
          </a:p>
        </p:txBody>
      </p:sp>
      <p:sp>
        <p:nvSpPr>
          <p:cNvPr id="9216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9216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1489414-CF37-47ED-B753-96D0B809C5B6}" type="slidenum">
              <a:rPr lang="de-DE" altLang="de-DE" sz="2400" smtClean="0"/>
              <a:pPr eaLnBrk="1" hangingPunct="1">
                <a:spcBef>
                  <a:spcPct val="0"/>
                </a:spcBef>
              </a:pPr>
              <a:t>123</a:t>
            </a:fld>
            <a:endParaRPr lang="de-DE" altLang="de-DE" sz="2400" dirty="0" smtClean="0"/>
          </a:p>
        </p:txBody>
      </p:sp>
      <p:sp>
        <p:nvSpPr>
          <p:cNvPr id="2" name="Textfeld 1"/>
          <p:cNvSpPr txBox="1"/>
          <p:nvPr/>
        </p:nvSpPr>
        <p:spPr>
          <a:xfrm>
            <a:off x="6661150" y="4437112"/>
            <a:ext cx="1583258" cy="369332"/>
          </a:xfrm>
          <a:prstGeom prst="rect">
            <a:avLst/>
          </a:prstGeom>
          <a:solidFill>
            <a:srgbClr val="31DBE3"/>
          </a:solidFill>
          <a:ln>
            <a:solidFill>
              <a:srgbClr val="0070C0"/>
            </a:solidFill>
          </a:ln>
        </p:spPr>
        <p:txBody>
          <a:bodyPr wrap="square" rtlCol="0">
            <a:spAutoFit/>
          </a:bodyPr>
          <a:lstStyle/>
          <a:p>
            <a:r>
              <a:rPr lang="de-DE" sz="1800" dirty="0" smtClean="0">
                <a:solidFill>
                  <a:schemeClr val="tx1"/>
                </a:solidFill>
              </a:rPr>
              <a:t>Siehe Folie 33.</a:t>
            </a:r>
            <a:endParaRPr lang="de-DE" sz="18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65250"/>
          </a:xfrm>
        </p:spPr>
        <p:txBody>
          <a:bodyPr/>
          <a:lstStyle/>
          <a:p>
            <a:r>
              <a:rPr lang="de-DE" dirty="0" smtClean="0"/>
              <a:t>Operationen</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124</a:t>
            </a:fld>
            <a:endParaRPr lang="de-DE" dirty="0"/>
          </a:p>
        </p:txBody>
      </p:sp>
      <p:grpSp>
        <p:nvGrpSpPr>
          <p:cNvPr id="15" name="Gruppieren 14"/>
          <p:cNvGrpSpPr/>
          <p:nvPr/>
        </p:nvGrpSpPr>
        <p:grpSpPr>
          <a:xfrm>
            <a:off x="6733158" y="3356992"/>
            <a:ext cx="2087314" cy="1912278"/>
            <a:chOff x="6733158" y="3388930"/>
            <a:chExt cx="2087314" cy="1912278"/>
          </a:xfrm>
        </p:grpSpPr>
        <p:cxnSp>
          <p:nvCxnSpPr>
            <p:cNvPr id="10" name="Gerade Verbindung mit Pfeil 9"/>
            <p:cNvCxnSpPr/>
            <p:nvPr/>
          </p:nvCxnSpPr>
          <p:spPr bwMode="auto">
            <a:xfrm flipH="1">
              <a:off x="7596336" y="3789040"/>
              <a:ext cx="288032" cy="1512168"/>
            </a:xfrm>
            <a:prstGeom prst="straightConnector1">
              <a:avLst/>
            </a:prstGeom>
            <a:solidFill>
              <a:srgbClr val="00B8FF"/>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feld 12"/>
            <p:cNvSpPr txBox="1"/>
            <p:nvPr/>
          </p:nvSpPr>
          <p:spPr>
            <a:xfrm>
              <a:off x="6733158" y="3388930"/>
              <a:ext cx="2087314" cy="400110"/>
            </a:xfrm>
            <a:prstGeom prst="rect">
              <a:avLst/>
            </a:prstGeom>
            <a:noFill/>
          </p:spPr>
          <p:txBody>
            <a:bodyPr wrap="square" rtlCol="0">
              <a:spAutoFit/>
            </a:bodyPr>
            <a:lstStyle/>
            <a:p>
              <a:r>
                <a:rPr lang="de-DE" sz="2000" i="1" dirty="0">
                  <a:solidFill>
                    <a:srgbClr val="FF0000"/>
                  </a:solidFill>
                  <a:cs typeface="Courier New" panose="02070309020205020404" pitchFamily="49" charset="0"/>
                </a:rPr>
                <a:t>universal_integer</a:t>
              </a:r>
              <a:endParaRPr lang="de-DE" sz="2000" dirty="0">
                <a:solidFill>
                  <a:srgbClr val="FF0000"/>
                </a:solidFill>
              </a:endParaRPr>
            </a:p>
          </p:txBody>
        </p:sp>
      </p:grpSp>
      <p:grpSp>
        <p:nvGrpSpPr>
          <p:cNvPr id="11" name="Gruppieren 10"/>
          <p:cNvGrpSpPr/>
          <p:nvPr/>
        </p:nvGrpSpPr>
        <p:grpSpPr>
          <a:xfrm>
            <a:off x="5500440" y="3356992"/>
            <a:ext cx="1160710" cy="1928535"/>
            <a:chOff x="5500440" y="3401818"/>
            <a:chExt cx="1160710" cy="1928535"/>
          </a:xfrm>
        </p:grpSpPr>
        <p:cxnSp>
          <p:nvCxnSpPr>
            <p:cNvPr id="9" name="Gerade Verbindung mit Pfeil 8"/>
            <p:cNvCxnSpPr/>
            <p:nvPr/>
          </p:nvCxnSpPr>
          <p:spPr bwMode="auto">
            <a:xfrm>
              <a:off x="6156176" y="3789040"/>
              <a:ext cx="504974" cy="1541313"/>
            </a:xfrm>
            <a:prstGeom prst="straightConnector1">
              <a:avLst/>
            </a:prstGeom>
            <a:solidFill>
              <a:srgbClr val="00B8FF"/>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Textfeld 13"/>
            <p:cNvSpPr txBox="1"/>
            <p:nvPr/>
          </p:nvSpPr>
          <p:spPr>
            <a:xfrm>
              <a:off x="5500440" y="3401818"/>
              <a:ext cx="1159792" cy="387222"/>
            </a:xfrm>
            <a:prstGeom prst="rect">
              <a:avLst/>
            </a:prstGeom>
            <a:noFill/>
          </p:spPr>
          <p:txBody>
            <a:bodyPr wrap="square" rtlCol="0">
              <a:spAutoFit/>
            </a:bodyPr>
            <a:lstStyle/>
            <a:p>
              <a:r>
                <a:rPr lang="de-DE" sz="1800" dirty="0">
                  <a:solidFill>
                    <a:srgbClr val="FF0000"/>
                  </a:solidFill>
                  <a:latin typeface="Courier New" panose="02070309020205020404" pitchFamily="49" charset="0"/>
                  <a:cs typeface="Courier New" panose="02070309020205020404" pitchFamily="49" charset="0"/>
                </a:rPr>
                <a:t>I</a:t>
              </a:r>
              <a:r>
                <a:rPr lang="de-DE" sz="1800" dirty="0" smtClean="0">
                  <a:solidFill>
                    <a:srgbClr val="FF0000"/>
                  </a:solidFill>
                  <a:latin typeface="Courier New" panose="02070309020205020404" pitchFamily="49" charset="0"/>
                  <a:cs typeface="Courier New" panose="02070309020205020404" pitchFamily="49" charset="0"/>
                </a:rPr>
                <a:t>nteger</a:t>
              </a:r>
              <a:endParaRPr lang="de-DE" sz="1800" dirty="0">
                <a:solidFill>
                  <a:srgbClr val="FF0000"/>
                </a:solidFill>
                <a:latin typeface="Courier New" panose="02070309020205020404" pitchFamily="49" charset="0"/>
                <a:cs typeface="Courier New" panose="02070309020205020404" pitchFamily="49" charset="0"/>
              </a:endParaRPr>
            </a:p>
          </p:txBody>
        </p:sp>
      </p:grpSp>
      <p:sp>
        <p:nvSpPr>
          <p:cNvPr id="3" name="Inhaltsplatzhalter 2"/>
          <p:cNvSpPr>
            <a:spLocks noGrp="1"/>
          </p:cNvSpPr>
          <p:nvPr>
            <p:ph idx="1"/>
          </p:nvPr>
        </p:nvSpPr>
        <p:spPr>
          <a:xfrm>
            <a:off x="685800" y="1628802"/>
            <a:ext cx="7918648" cy="4586262"/>
          </a:xfrm>
        </p:spPr>
        <p:txBody>
          <a:bodyPr/>
          <a:lstStyle/>
          <a:p>
            <a:pPr marL="457200" indent="-457200">
              <a:buFont typeface="Arial" panose="020B0604020202020204" pitchFamily="34" charset="0"/>
              <a:buChar char="•"/>
            </a:pPr>
            <a:r>
              <a:rPr lang="de-DE" sz="2400" dirty="0" smtClean="0"/>
              <a:t>Anordnung </a:t>
            </a:r>
            <a:r>
              <a:rPr lang="de-DE" sz="2200" dirty="0" smtClean="0">
                <a:solidFill>
                  <a:schemeClr val="tx1"/>
                </a:solidFill>
                <a:latin typeface="Courier New" panose="02070309020205020404" pitchFamily="49" charset="0"/>
                <a:cs typeface="Courier New" pitchFamily="49" charset="0"/>
              </a:rPr>
              <a:t>"</a:t>
            </a:r>
            <a:r>
              <a:rPr lang="de-DE" sz="2200" dirty="0" smtClean="0">
                <a:latin typeface="Courier New" panose="02070309020205020404" pitchFamily="49" charset="0"/>
                <a:cs typeface="Courier New" panose="02070309020205020404" pitchFamily="49" charset="0"/>
              </a:rPr>
              <a:t>&lt;</a:t>
            </a:r>
            <a:r>
              <a:rPr lang="de-DE" sz="2200" dirty="0" smtClean="0">
                <a:solidFill>
                  <a:schemeClr val="tx1"/>
                </a:solidFill>
                <a:latin typeface="Courier New" pitchFamily="49" charset="0"/>
                <a:cs typeface="Courier New" pitchFamily="49" charset="0"/>
              </a:rPr>
              <a:t>"</a:t>
            </a:r>
            <a:r>
              <a:rPr lang="de-DE" sz="2400" dirty="0" smtClean="0"/>
              <a:t> etc.</a:t>
            </a:r>
          </a:p>
          <a:p>
            <a:pPr marL="457200" indent="-457200">
              <a:buFont typeface="Arial" panose="020B0604020202020204" pitchFamily="34" charset="0"/>
              <a:buChar char="•"/>
            </a:pPr>
            <a:r>
              <a:rPr lang="de-DE" sz="2400" dirty="0" smtClean="0"/>
              <a:t>Attribute </a:t>
            </a:r>
            <a:r>
              <a:rPr lang="de-DE" altLang="de-DE" sz="2200" dirty="0">
                <a:latin typeface="Courier New" pitchFamily="49" charset="0"/>
                <a:cs typeface="Courier New" panose="02070309020205020404" pitchFamily="49" charset="0"/>
              </a:rPr>
              <a:t>'</a:t>
            </a:r>
            <a:r>
              <a:rPr lang="de-DE" sz="2200" dirty="0">
                <a:latin typeface="Courier New" panose="02070309020205020404" pitchFamily="49" charset="0"/>
                <a:cs typeface="Courier New" panose="02070309020205020404" pitchFamily="49" charset="0"/>
              </a:rPr>
              <a:t>Pos</a:t>
            </a:r>
            <a:r>
              <a:rPr lang="de-DE" sz="2400" dirty="0" smtClean="0"/>
              <a:t> und </a:t>
            </a:r>
            <a:r>
              <a:rPr lang="de-DE" altLang="de-DE" sz="2200" dirty="0" smtClean="0">
                <a:latin typeface="Courier New" pitchFamily="49" charset="0"/>
                <a:cs typeface="Courier New" panose="02070309020205020404" pitchFamily="49" charset="0"/>
              </a:rPr>
              <a:t>'</a:t>
            </a:r>
            <a:r>
              <a:rPr lang="de-DE" sz="2200" dirty="0" smtClean="0">
                <a:latin typeface="Courier New" panose="02070309020205020404" pitchFamily="49" charset="0"/>
                <a:cs typeface="Courier New" panose="02070309020205020404" pitchFamily="49" charset="0"/>
              </a:rPr>
              <a:t>Val</a:t>
            </a:r>
            <a:br>
              <a:rPr lang="de-DE" sz="2200" dirty="0" smtClean="0">
                <a:latin typeface="Courier New" panose="02070309020205020404" pitchFamily="49" charset="0"/>
                <a:cs typeface="Courier New" panose="02070309020205020404" pitchFamily="49" charset="0"/>
              </a:rPr>
            </a:br>
            <a:r>
              <a:rPr lang="de-DE" altLang="de-DE" sz="2000" dirty="0" smtClean="0">
                <a:latin typeface="Courier New" pitchFamily="49" charset="0"/>
                <a:cs typeface="Courier New" panose="02070309020205020404" pitchFamily="49" charset="0"/>
              </a:rPr>
              <a:t>'</a:t>
            </a:r>
            <a:r>
              <a:rPr lang="de-DE" sz="2000" dirty="0" smtClean="0">
                <a:latin typeface="Courier New" panose="02070309020205020404" pitchFamily="49" charset="0"/>
                <a:cs typeface="Courier New" panose="02070309020205020404" pitchFamily="49" charset="0"/>
              </a:rPr>
              <a:t>Pos</a:t>
            </a:r>
            <a:r>
              <a:rPr lang="de-DE" sz="2000" dirty="0" smtClean="0"/>
              <a:t> liefert </a:t>
            </a:r>
            <a:r>
              <a:rPr lang="de-DE" sz="2000" i="1" dirty="0" smtClean="0">
                <a:cs typeface="Courier New" panose="02070309020205020404" pitchFamily="49" charset="0"/>
              </a:rPr>
              <a:t>universal_integer</a:t>
            </a:r>
            <a:r>
              <a:rPr lang="de-DE" sz="2000" dirty="0" smtClean="0"/>
              <a:t>, beginnend mit 0 in Schritten von 1; Argument von </a:t>
            </a:r>
            <a:r>
              <a:rPr lang="de-DE" altLang="de-DE" sz="2000" dirty="0">
                <a:latin typeface="Courier New" pitchFamily="49" charset="0"/>
                <a:cs typeface="Courier New" panose="02070309020205020404" pitchFamily="49" charset="0"/>
              </a:rPr>
              <a:t>'</a:t>
            </a:r>
            <a:r>
              <a:rPr lang="de-DE" sz="2000" dirty="0">
                <a:latin typeface="Courier New" panose="02070309020205020404" pitchFamily="49" charset="0"/>
                <a:cs typeface="Courier New" panose="02070309020205020404" pitchFamily="49" charset="0"/>
              </a:rPr>
              <a:t>Val</a:t>
            </a:r>
            <a:r>
              <a:rPr lang="de-DE" sz="2000" dirty="0" smtClean="0"/>
              <a:t> ist </a:t>
            </a:r>
            <a:r>
              <a:rPr lang="de-DE" sz="2000" i="1" dirty="0" smtClean="0">
                <a:cs typeface="Courier New" panose="02070309020205020404" pitchFamily="49" charset="0"/>
              </a:rPr>
              <a:t>universal_integer</a:t>
            </a:r>
            <a:r>
              <a:rPr lang="de-DE" sz="2000" dirty="0" smtClean="0">
                <a:cs typeface="Courier New" panose="02070309020205020404" pitchFamily="49" charset="0"/>
              </a:rPr>
              <a:t>. Siehe Folien 362ff.</a:t>
            </a:r>
          </a:p>
          <a:p>
            <a:pPr marL="457200" indent="-457200">
              <a:buFont typeface="Arial" panose="020B0604020202020204" pitchFamily="34" charset="0"/>
              <a:buChar char="•"/>
            </a:pPr>
            <a:r>
              <a:rPr lang="de-DE" sz="2400" dirty="0" smtClean="0"/>
              <a:t>Attribute </a:t>
            </a:r>
            <a:r>
              <a:rPr lang="de-DE" altLang="de-DE" sz="2200" dirty="0" smtClean="0">
                <a:latin typeface="Courier New" pitchFamily="49" charset="0"/>
                <a:cs typeface="Courier New" panose="02070309020205020404" pitchFamily="49" charset="0"/>
              </a:rPr>
              <a:t>'</a:t>
            </a:r>
            <a:r>
              <a:rPr lang="de-DE" sz="2200" dirty="0" smtClean="0">
                <a:latin typeface="Courier New" panose="02070309020205020404" pitchFamily="49" charset="0"/>
                <a:cs typeface="Courier New" panose="02070309020205020404" pitchFamily="49" charset="0"/>
              </a:rPr>
              <a:t>Succ</a:t>
            </a:r>
            <a:r>
              <a:rPr lang="de-DE" sz="2400" dirty="0" smtClean="0"/>
              <a:t> und </a:t>
            </a:r>
            <a:r>
              <a:rPr lang="de-DE" altLang="de-DE" sz="2200" dirty="0" smtClean="0">
                <a:latin typeface="Courier New" pitchFamily="49" charset="0"/>
                <a:cs typeface="Courier New" panose="02070309020205020404" pitchFamily="49" charset="0"/>
              </a:rPr>
              <a:t>'</a:t>
            </a:r>
            <a:r>
              <a:rPr lang="de-DE" sz="2200" dirty="0" smtClean="0">
                <a:latin typeface="Courier New" panose="02070309020205020404" pitchFamily="49" charset="0"/>
                <a:cs typeface="Courier New" panose="02070309020205020404" pitchFamily="49" charset="0"/>
              </a:rPr>
              <a:t>Pred</a:t>
            </a:r>
          </a:p>
          <a:p>
            <a:pPr marL="447675" indent="0"/>
            <a:r>
              <a:rPr lang="de-DE" altLang="de-DE" sz="2200" dirty="0" smtClean="0">
                <a:latin typeface="Courier New" pitchFamily="49" charset="0"/>
              </a:rPr>
              <a:t>Farbe'</a:t>
            </a:r>
            <a:r>
              <a:rPr lang="de-DE" sz="2200" dirty="0" smtClean="0">
                <a:latin typeface="Courier New" panose="02070309020205020404" pitchFamily="49" charset="0"/>
                <a:cs typeface="Courier New" panose="02070309020205020404" pitchFamily="49" charset="0"/>
              </a:rPr>
              <a:t>Pos</a:t>
            </a:r>
            <a:r>
              <a:rPr lang="de-DE" sz="2200" dirty="0" smtClean="0"/>
              <a:t> </a:t>
            </a:r>
            <a:r>
              <a:rPr lang="de-DE" altLang="de-DE" sz="2200" dirty="0" smtClean="0">
                <a:latin typeface="Courier New" pitchFamily="49" charset="0"/>
              </a:rPr>
              <a:t>(</a:t>
            </a:r>
            <a:r>
              <a:rPr lang="de-DE" altLang="de-DE" sz="2200" dirty="0" smtClean="0">
                <a:solidFill>
                  <a:schemeClr val="tx1"/>
                </a:solidFill>
                <a:latin typeface="Courier New" pitchFamily="49" charset="0"/>
              </a:rPr>
              <a:t>Farbe</a:t>
            </a:r>
            <a:r>
              <a:rPr lang="de-DE" altLang="de-DE" sz="2200" dirty="0" smtClean="0">
                <a:latin typeface="Courier New" pitchFamily="49" charset="0"/>
              </a:rPr>
              <a:t>'</a:t>
            </a:r>
            <a:r>
              <a:rPr lang="de-DE" altLang="de-DE" sz="2200" dirty="0" smtClean="0">
                <a:solidFill>
                  <a:schemeClr val="tx1"/>
                </a:solidFill>
                <a:latin typeface="Courier New" pitchFamily="49" charset="0"/>
              </a:rPr>
              <a:t>First) = 0</a:t>
            </a:r>
            <a:br>
              <a:rPr lang="de-DE" altLang="de-DE" sz="2200" dirty="0" smtClean="0">
                <a:solidFill>
                  <a:schemeClr val="tx1"/>
                </a:solidFill>
                <a:latin typeface="Courier New" pitchFamily="49" charset="0"/>
              </a:rPr>
            </a:br>
            <a:r>
              <a:rPr lang="de-DE" altLang="de-DE" sz="2200" dirty="0" smtClean="0">
                <a:latin typeface="Courier New" pitchFamily="49" charset="0"/>
              </a:rPr>
              <a:t>Farbe'</a:t>
            </a:r>
            <a:r>
              <a:rPr lang="de-DE" sz="2200" dirty="0" smtClean="0">
                <a:latin typeface="Courier New" panose="02070309020205020404" pitchFamily="49" charset="0"/>
                <a:cs typeface="Courier New" panose="02070309020205020404" pitchFamily="49" charset="0"/>
              </a:rPr>
              <a:t>Pos</a:t>
            </a:r>
            <a:r>
              <a:rPr lang="de-DE" sz="2200" dirty="0" smtClean="0"/>
              <a:t> </a:t>
            </a:r>
            <a:r>
              <a:rPr lang="de-DE" altLang="de-DE" sz="2200" dirty="0" smtClean="0">
                <a:latin typeface="Courier New" pitchFamily="49" charset="0"/>
              </a:rPr>
              <a:t>(Farbe'Succ (</a:t>
            </a:r>
            <a:r>
              <a:rPr lang="de-DE" altLang="de-DE" sz="2200" dirty="0" smtClean="0">
                <a:solidFill>
                  <a:schemeClr val="tx1"/>
                </a:solidFill>
                <a:latin typeface="Courier New" pitchFamily="49" charset="0"/>
              </a:rPr>
              <a:t>Farbe</a:t>
            </a:r>
            <a:r>
              <a:rPr lang="de-DE" altLang="de-DE" sz="2200" dirty="0" smtClean="0">
                <a:latin typeface="Courier New" pitchFamily="49" charset="0"/>
              </a:rPr>
              <a:t>'</a:t>
            </a:r>
            <a:r>
              <a:rPr lang="de-DE" altLang="de-DE" sz="2200" dirty="0" smtClean="0">
                <a:solidFill>
                  <a:schemeClr val="tx1"/>
                </a:solidFill>
                <a:latin typeface="Courier New" pitchFamily="49" charset="0"/>
              </a:rPr>
              <a:t>First)) = 1</a:t>
            </a:r>
            <a:br>
              <a:rPr lang="de-DE" altLang="de-DE" sz="2200" dirty="0" smtClean="0">
                <a:solidFill>
                  <a:schemeClr val="tx1"/>
                </a:solidFill>
                <a:latin typeface="Courier New" pitchFamily="49" charset="0"/>
              </a:rPr>
            </a:br>
            <a:r>
              <a:rPr lang="de-DE" altLang="de-DE" sz="2200" dirty="0" smtClean="0">
                <a:latin typeface="Courier New" pitchFamily="49" charset="0"/>
              </a:rPr>
              <a:t>Farbe</a:t>
            </a:r>
            <a:r>
              <a:rPr lang="de-DE" altLang="de-DE" sz="2200" dirty="0">
                <a:latin typeface="Courier New" pitchFamily="49" charset="0"/>
              </a:rPr>
              <a:t>'</a:t>
            </a:r>
            <a:r>
              <a:rPr lang="de-DE" altLang="de-DE" sz="2200" dirty="0" smtClean="0">
                <a:latin typeface="Courier New" pitchFamily="49" charset="0"/>
              </a:rPr>
              <a:t>Pred (</a:t>
            </a:r>
            <a:r>
              <a:rPr lang="de-DE" altLang="de-DE" sz="2200" dirty="0" smtClean="0">
                <a:solidFill>
                  <a:schemeClr val="tx1"/>
                </a:solidFill>
                <a:latin typeface="Courier New" pitchFamily="49" charset="0"/>
              </a:rPr>
              <a:t>Farbe</a:t>
            </a:r>
            <a:r>
              <a:rPr lang="de-DE" altLang="de-DE" sz="2200" dirty="0" smtClean="0">
                <a:latin typeface="Courier New" pitchFamily="49" charset="0"/>
              </a:rPr>
              <a:t>'</a:t>
            </a:r>
            <a:r>
              <a:rPr lang="de-DE" altLang="de-DE" sz="2200" dirty="0" smtClean="0">
                <a:solidFill>
                  <a:schemeClr val="tx1"/>
                </a:solidFill>
                <a:latin typeface="Courier New" pitchFamily="49" charset="0"/>
              </a:rPr>
              <a:t>Val (1)) = Farbe</a:t>
            </a:r>
            <a:r>
              <a:rPr lang="de-DE" altLang="de-DE" sz="2200" dirty="0">
                <a:latin typeface="Courier New" pitchFamily="49" charset="0"/>
              </a:rPr>
              <a:t>'</a:t>
            </a:r>
            <a:r>
              <a:rPr lang="de-DE" altLang="de-DE" sz="2200" dirty="0" smtClean="0">
                <a:solidFill>
                  <a:schemeClr val="tx1"/>
                </a:solidFill>
                <a:latin typeface="Courier New" pitchFamily="49" charset="0"/>
              </a:rPr>
              <a:t>First</a:t>
            </a:r>
            <a:endParaRPr lang="de-DE" sz="2200" dirty="0" smtClean="0"/>
          </a:p>
          <a:p>
            <a:pPr marL="0" indent="0"/>
            <a:r>
              <a:rPr lang="de-DE" sz="2400" dirty="0" smtClean="0"/>
              <a:t>Diese Attribute existieren auch für ganzzahlige Typen mit den offensichtlichen Ergebnissen (</a:t>
            </a:r>
            <a:r>
              <a:rPr lang="de-DE" sz="2200" dirty="0" smtClean="0">
                <a:latin typeface="Courier New" panose="02070309020205020404" pitchFamily="49" charset="0"/>
                <a:cs typeface="Courier New" panose="02070309020205020404" pitchFamily="49" charset="0"/>
              </a:rPr>
              <a:t>Integer</a:t>
            </a:r>
            <a:r>
              <a:rPr lang="de-DE" altLang="de-DE" sz="2200" dirty="0" smtClean="0">
                <a:latin typeface="Courier New" pitchFamily="49" charset="0"/>
                <a:cs typeface="Courier New" panose="02070309020205020404" pitchFamily="49" charset="0"/>
              </a:rPr>
              <a:t>'</a:t>
            </a:r>
            <a:r>
              <a:rPr lang="de-DE" sz="2200" dirty="0" smtClean="0">
                <a:latin typeface="Courier New" panose="02070309020205020404" pitchFamily="49" charset="0"/>
                <a:cs typeface="Courier New" panose="02070309020205020404" pitchFamily="49" charset="0"/>
              </a:rPr>
              <a:t>Pos (0) = 0</a:t>
            </a:r>
            <a:r>
              <a:rPr lang="de-DE" sz="2000" dirty="0" smtClean="0"/>
              <a:t>).</a:t>
            </a:r>
          </a:p>
          <a:p>
            <a:pPr marL="0" indent="0"/>
            <a:r>
              <a:rPr lang="de-DE" sz="1800" dirty="0" smtClean="0"/>
              <a:t>Für Gleitkommatypen liefern </a:t>
            </a:r>
            <a:r>
              <a:rPr lang="de-DE" altLang="de-DE" sz="1600" dirty="0">
                <a:latin typeface="Courier New" pitchFamily="49" charset="0"/>
                <a:cs typeface="Courier New" panose="02070309020205020404" pitchFamily="49" charset="0"/>
              </a:rPr>
              <a:t>'</a:t>
            </a:r>
            <a:r>
              <a:rPr lang="de-DE" sz="1600" dirty="0">
                <a:latin typeface="Courier New" panose="02070309020205020404" pitchFamily="49" charset="0"/>
                <a:cs typeface="Courier New" panose="02070309020205020404" pitchFamily="49" charset="0"/>
              </a:rPr>
              <a:t>Succ</a:t>
            </a:r>
            <a:r>
              <a:rPr lang="de-DE" sz="1800" dirty="0"/>
              <a:t> und </a:t>
            </a:r>
            <a:r>
              <a:rPr lang="de-DE" altLang="de-DE" sz="1600" dirty="0" smtClean="0">
                <a:latin typeface="Courier New" pitchFamily="49" charset="0"/>
                <a:cs typeface="Courier New" panose="02070309020205020404" pitchFamily="49" charset="0"/>
              </a:rPr>
              <a:t>'</a:t>
            </a:r>
            <a:r>
              <a:rPr lang="de-DE" sz="1600" dirty="0" smtClean="0">
                <a:latin typeface="Courier New" panose="02070309020205020404" pitchFamily="49" charset="0"/>
                <a:cs typeface="Courier New" panose="02070309020205020404" pitchFamily="49" charset="0"/>
              </a:rPr>
              <a:t>Pred</a:t>
            </a:r>
            <a:r>
              <a:rPr lang="de-DE" sz="1800" dirty="0" smtClean="0">
                <a:cs typeface="Courier New" panose="02070309020205020404" pitchFamily="49" charset="0"/>
              </a:rPr>
              <a:t> die direkt darüber oder darunter anschließende Maschinenzahl (RM 3.5).</a:t>
            </a:r>
            <a:endParaRPr lang="de-DE" sz="1800" dirty="0">
              <a:latin typeface="Courier New" panose="02070309020205020404" pitchFamily="49" charset="0"/>
              <a:cs typeface="Courier New" panose="02070309020205020404" pitchFamily="49" charset="0"/>
            </a:endParaRPr>
          </a:p>
          <a:p>
            <a:pPr marL="0" indent="0"/>
            <a:endParaRPr lang="de-DE" sz="2200" dirty="0"/>
          </a:p>
        </p:txBody>
      </p:sp>
    </p:spTree>
    <p:extLst>
      <p:ext uri="{BB962C8B-B14F-4D97-AF65-F5344CB8AC3E}">
        <p14:creationId xmlns:p14="http://schemas.microsoft.com/office/powerpoint/2010/main" val="217338756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Character und Strings</a:t>
            </a:r>
          </a:p>
        </p:txBody>
      </p:sp>
      <p:sp>
        <p:nvSpPr>
          <p:cNvPr id="93187" name="Rectangle 2"/>
          <p:cNvSpPr>
            <a:spLocks noGrp="1" noChangeArrowheads="1"/>
          </p:cNvSpPr>
          <p:nvPr>
            <p:ph idx="1"/>
          </p:nvPr>
        </p:nvSpPr>
        <p:spPr>
          <a:xfrm>
            <a:off x="685800" y="1752600"/>
            <a:ext cx="7772400" cy="4495800"/>
          </a:xfrm>
          <a:ln w="19050"/>
        </p:spPr>
        <p:txBody>
          <a:bodyPr/>
          <a:lstStyle/>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Vordefinierter Aufzählungstyp </a:t>
            </a:r>
            <a:r>
              <a:rPr lang="de-DE" altLang="de-DE" sz="1800" dirty="0" smtClean="0">
                <a:latin typeface="Courier New" pitchFamily="49" charset="0"/>
              </a:rPr>
              <a:t>Character</a:t>
            </a:r>
            <a:r>
              <a:rPr lang="de-DE" altLang="de-DE" sz="2000" dirty="0" smtClean="0"/>
              <a:t>.</a:t>
            </a:r>
          </a:p>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Strings sind ein Spezialfall uneingeschränkter Reihungen:</a:t>
            </a:r>
          </a:p>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 b="1" dirty="0" smtClean="0">
              <a:latin typeface="Courier New" pitchFamily="49" charset="0"/>
            </a:endParaRPr>
          </a:p>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type</a:t>
            </a:r>
            <a:r>
              <a:rPr lang="de-DE" altLang="de-DE" sz="1800" dirty="0" smtClean="0">
                <a:latin typeface="Courier New" pitchFamily="49" charset="0"/>
              </a:rPr>
              <a:t> String </a:t>
            </a:r>
            <a:r>
              <a:rPr lang="de-DE" altLang="de-DE" sz="1800" b="1" dirty="0" smtClean="0">
                <a:latin typeface="Courier New" pitchFamily="49" charset="0"/>
              </a:rPr>
              <a:t>is array</a:t>
            </a:r>
            <a:r>
              <a:rPr lang="de-DE" altLang="de-DE" sz="1800" dirty="0" smtClean="0">
                <a:latin typeface="Courier New" pitchFamily="49" charset="0"/>
              </a:rPr>
              <a:t> (Positive </a:t>
            </a:r>
            <a:r>
              <a:rPr lang="de-DE" altLang="de-DE" sz="1800" b="1" dirty="0" smtClean="0">
                <a:latin typeface="Courier New" pitchFamily="49" charset="0"/>
              </a:rPr>
              <a:t>range</a:t>
            </a:r>
            <a:r>
              <a:rPr lang="de-DE" altLang="de-DE" sz="1800" dirty="0" smtClean="0">
                <a:latin typeface="Courier New" pitchFamily="49" charset="0"/>
              </a:rPr>
              <a:t> &lt;&gt;)</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of</a:t>
            </a:r>
            <a:r>
              <a:rPr lang="de-DE" altLang="de-DE" sz="1800" dirty="0" smtClean="0">
                <a:latin typeface="Courier New" pitchFamily="49" charset="0"/>
              </a:rPr>
              <a:t> Character </a:t>
            </a:r>
            <a:r>
              <a:rPr lang="de-DE" altLang="de-DE" sz="1800" b="1" dirty="0" smtClean="0">
                <a:solidFill>
                  <a:srgbClr val="FF3399"/>
                </a:solidFill>
                <a:latin typeface="Courier New" pitchFamily="49" charset="0"/>
              </a:rPr>
              <a:t>with</a:t>
            </a:r>
            <a:r>
              <a:rPr lang="de-DE" altLang="de-DE" sz="1800" dirty="0" smtClean="0">
                <a:solidFill>
                  <a:srgbClr val="FF3399"/>
                </a:solidFill>
                <a:latin typeface="Courier New" pitchFamily="49" charset="0"/>
              </a:rPr>
              <a:t> Pack</a:t>
            </a:r>
            <a:r>
              <a:rPr lang="de-DE" altLang="de-DE" sz="1800" dirty="0" smtClean="0">
                <a:latin typeface="Courier New" pitchFamily="49" charset="0"/>
              </a:rPr>
              <a:t>;</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Text: String := </a:t>
            </a:r>
            <a:r>
              <a:rPr lang="de-DE" altLang="de-DE" sz="1800" dirty="0" smtClean="0">
                <a:latin typeface="Courier New" pitchFamily="49" charset="0"/>
                <a:cs typeface="Courier New" pitchFamily="49" charset="0"/>
              </a:rPr>
              <a:t>"Das ist ein String, " &amp;</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"der länger als eine Zeile ist";</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cs typeface="Courier New" pitchFamily="49" charset="0"/>
              </a:rPr>
              <a:t>Was sind die Grenzen von </a:t>
            </a:r>
            <a:r>
              <a:rPr lang="de-DE" altLang="de-DE" sz="1800" dirty="0" smtClean="0">
                <a:latin typeface="Courier New" panose="02070309020205020404" pitchFamily="49" charset="0"/>
                <a:cs typeface="Courier New" panose="02070309020205020404" pitchFamily="49" charset="0"/>
              </a:rPr>
              <a:t>Text</a:t>
            </a:r>
            <a:r>
              <a:rPr lang="de-DE" altLang="de-DE" sz="2000" dirty="0" smtClean="0">
                <a:cs typeface="Courier New" pitchFamily="49" charset="0"/>
              </a:rPr>
              <a:t>?</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cs typeface="Courier New" pitchFamily="49" charset="0"/>
              </a:rPr>
              <a:t>Leerer String: </a:t>
            </a:r>
            <a:r>
              <a:rPr lang="de-DE" altLang="de-DE" sz="1800" dirty="0" smtClean="0">
                <a:latin typeface="Courier New" pitchFamily="49" charset="0"/>
                <a:cs typeface="Courier New" pitchFamily="49" charset="0"/>
              </a:rPr>
              <a:t>"" </a:t>
            </a:r>
            <a:r>
              <a:rPr lang="de-DE" altLang="de-DE" sz="2000" dirty="0" smtClean="0">
                <a:cs typeface="Courier New" pitchFamily="49" charset="0"/>
              </a:rPr>
              <a:t>hat die Grenzen </a:t>
            </a:r>
            <a:r>
              <a:rPr lang="de-DE" altLang="de-DE" sz="1800" dirty="0" smtClean="0">
                <a:latin typeface="Courier New" pitchFamily="49" charset="0"/>
                <a:cs typeface="Courier New" pitchFamily="49" charset="0"/>
              </a:rPr>
              <a:t>1 .. 0</a:t>
            </a:r>
            <a:r>
              <a:rPr lang="de-DE" altLang="de-DE" sz="2000" dirty="0" smtClean="0">
                <a:cs typeface="Courier New" pitchFamily="49" charset="0"/>
              </a:rPr>
              <a:t> (vergleiche Folie 61).</a:t>
            </a:r>
            <a:endParaRPr lang="de-DE" altLang="de-DE" sz="2000" dirty="0">
              <a:cs typeface="Courier New" pitchFamily="49" charset="0"/>
            </a:endParaRP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400" dirty="0" smtClean="0">
              <a:cs typeface="Courier New" pitchFamily="49" charset="0"/>
            </a:endParaRP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cs typeface="Courier New" pitchFamily="49" charset="0"/>
              </a:rPr>
              <a:t>Der Konkatenierungsoperator </a:t>
            </a:r>
            <a:r>
              <a:rPr lang="de-DE" altLang="de-DE" sz="1800" dirty="0" smtClean="0">
                <a:latin typeface="Courier New" pitchFamily="49" charset="0"/>
                <a:cs typeface="Courier New" pitchFamily="49" charset="0"/>
              </a:rPr>
              <a:t>"&amp;"</a:t>
            </a:r>
            <a:r>
              <a:rPr lang="de-DE" altLang="de-DE" sz="2000" dirty="0" smtClean="0">
                <a:cs typeface="Courier New" pitchFamily="49" charset="0"/>
              </a:rPr>
              <a:t> existiert generell für nicht-limitierte eindimensionale Reihungen. Das Resultat hat die Indizes</a:t>
            </a:r>
          </a:p>
          <a:p>
            <a:pPr marL="182563" indent="0" eaLnBrk="1" hangingPunct="1">
              <a:lnSpc>
                <a:spcPct val="9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dirty="0">
                <a:latin typeface="Courier New" panose="02070309020205020404" pitchFamily="49" charset="0"/>
                <a:cs typeface="Courier New" panose="02070309020205020404" pitchFamily="49" charset="0"/>
              </a:rPr>
              <a:t>Left'First .. Left'First + Left'Length +</a:t>
            </a:r>
            <a:br>
              <a:rPr lang="en-US" altLang="de-DE" sz="1800" dirty="0">
                <a:latin typeface="Courier New" panose="02070309020205020404" pitchFamily="49" charset="0"/>
                <a:cs typeface="Courier New" panose="02070309020205020404" pitchFamily="49" charset="0"/>
              </a:rPr>
            </a:br>
            <a:r>
              <a:rPr lang="en-US" altLang="de-DE" sz="1800" dirty="0">
                <a:latin typeface="Courier New" panose="02070309020205020404" pitchFamily="49" charset="0"/>
                <a:cs typeface="Courier New" panose="02070309020205020404" pitchFamily="49" charset="0"/>
              </a:rPr>
              <a:t>              Right'Length – 1</a:t>
            </a:r>
          </a:p>
          <a:p>
            <a:pPr marL="0" lvl="0" indent="0" eaLnBrk="1" hangingPunct="1">
              <a:lnSpc>
                <a:spcPct val="9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u="sng" dirty="0" smtClean="0">
                <a:cs typeface="Courier New" pitchFamily="49" charset="0"/>
              </a:rPr>
              <a:t>Sonderfall:</a:t>
            </a:r>
            <a:r>
              <a:rPr lang="de-DE" altLang="de-DE" sz="2000" dirty="0" smtClean="0">
                <a:cs typeface="Courier New" pitchFamily="49" charset="0"/>
              </a:rPr>
              <a:t> Was ist das Ergebnis dieses Ausdrucks, speziell die Grenzen?</a:t>
            </a:r>
            <a:endParaRPr lang="en-US" altLang="de-DE" sz="2000" dirty="0">
              <a:cs typeface="Courier New" pitchFamily="49" charset="0"/>
            </a:endParaRPr>
          </a:p>
          <a:p>
            <a:pPr marL="271463" lvl="0" indent="0" eaLnBrk="1" hangingPunct="1">
              <a:lnSpc>
                <a:spcPct val="9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dirty="0">
                <a:latin typeface="Courier New" pitchFamily="49" charset="0"/>
                <a:cs typeface="Courier New" pitchFamily="49" charset="0"/>
              </a:rPr>
              <a:t>"" &amp; Text (9 .. 16)</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0" dirty="0" smtClean="0">
              <a:cs typeface="Courier New" pitchFamily="49" charset="0"/>
            </a:endParaRPr>
          </a:p>
        </p:txBody>
      </p:sp>
      <p:sp>
        <p:nvSpPr>
          <p:cNvPr id="9318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9318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AD84881-78C5-40F9-AE6F-2A70F6669804}" type="slidenum">
              <a:rPr lang="de-DE" altLang="de-DE" sz="2400" smtClean="0"/>
              <a:pPr eaLnBrk="1" hangingPunct="1">
                <a:spcBef>
                  <a:spcPct val="0"/>
                </a:spcBef>
              </a:pPr>
              <a:t>125</a:t>
            </a:fld>
            <a:endParaRPr lang="de-DE" altLang="de-DE" sz="2400" dirty="0" smtClean="0"/>
          </a:p>
        </p:txBody>
      </p:sp>
      <p:sp>
        <p:nvSpPr>
          <p:cNvPr id="2" name="Abgerundete rechteckige Legende 1"/>
          <p:cNvSpPr/>
          <p:nvPr/>
        </p:nvSpPr>
        <p:spPr bwMode="auto">
          <a:xfrm>
            <a:off x="6934944" y="2852936"/>
            <a:ext cx="1489919" cy="288032"/>
          </a:xfrm>
          <a:prstGeom prst="wedgeRoundRectCallout">
            <a:avLst>
              <a:gd name="adj1" fmla="val -173006"/>
              <a:gd name="adj2" fmla="val 12895"/>
              <a:gd name="adj3" fmla="val 16667"/>
            </a:avLst>
          </a:prstGeom>
          <a:solidFill>
            <a:srgbClr val="FFD1D1"/>
          </a:solidFill>
          <a:ln w="12700" cap="flat" cmpd="sng" algn="ctr">
            <a:solidFill>
              <a:srgbClr val="FF339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de-DE" sz="1400" dirty="0" smtClean="0">
                <a:solidFill>
                  <a:srgbClr val="FF3399"/>
                </a:solidFill>
              </a:rPr>
              <a:t>Syntax Ada 2012</a:t>
            </a:r>
            <a:endParaRPr kumimoji="0" lang="de-DE" sz="1400" b="0" i="0" u="none" strike="noStrike" cap="none" normalizeH="0" baseline="0" dirty="0" smtClean="0">
              <a:ln>
                <a:noFill/>
              </a:ln>
              <a:solidFill>
                <a:srgbClr val="FF3399"/>
              </a:solidFill>
              <a:effectLst/>
              <a:latin typeface="Times New Roman" pitchFamily="18" charset="0"/>
            </a:endParaRPr>
          </a:p>
        </p:txBody>
      </p:sp>
      <p:sp>
        <p:nvSpPr>
          <p:cNvPr id="7" name="Textfeld 6"/>
          <p:cNvSpPr txBox="1"/>
          <p:nvPr/>
        </p:nvSpPr>
        <p:spPr>
          <a:xfrm>
            <a:off x="4355975" y="3717032"/>
            <a:ext cx="3600402" cy="369332"/>
          </a:xfrm>
          <a:prstGeom prst="rect">
            <a:avLst/>
          </a:prstGeom>
          <a:solidFill>
            <a:schemeClr val="accent1">
              <a:lumMod val="40000"/>
              <a:lumOff val="60000"/>
            </a:schemeClr>
          </a:solidFill>
        </p:spPr>
        <p:txBody>
          <a:bodyPr wrap="square" rtlCol="0">
            <a:spAutoFit/>
          </a:bodyPr>
          <a:lstStyle/>
          <a:p>
            <a:r>
              <a:rPr lang="de-DE" sz="1800" dirty="0" smtClean="0">
                <a:solidFill>
                  <a:schemeClr val="tx1"/>
                </a:solidFill>
                <a:latin typeface="+mn-lt"/>
                <a:cs typeface="Courier New" panose="02070309020205020404" pitchFamily="49" charset="0"/>
              </a:rPr>
              <a:t>Untere Grenze ist </a:t>
            </a:r>
            <a:r>
              <a:rPr lang="en-US" sz="1600" dirty="0" smtClean="0">
                <a:solidFill>
                  <a:schemeClr val="accent2"/>
                </a:solidFill>
                <a:latin typeface="Courier New" panose="02070309020205020404" pitchFamily="49" charset="0"/>
                <a:cs typeface="Courier New" panose="02070309020205020404" pitchFamily="49" charset="0"/>
              </a:rPr>
              <a:t>Positive</a:t>
            </a:r>
            <a:r>
              <a:rPr lang="en-US" altLang="de-DE" sz="1600" dirty="0" smtClean="0">
                <a:solidFill>
                  <a:schemeClr val="tx1"/>
                </a:solidFill>
                <a:latin typeface="Courier New" panose="02070309020205020404" pitchFamily="49" charset="0"/>
                <a:cs typeface="Courier New" panose="02070309020205020404" pitchFamily="49" charset="0"/>
              </a:rPr>
              <a:t>'</a:t>
            </a:r>
            <a:r>
              <a:rPr lang="en-US" sz="1600" dirty="0" smtClean="0">
                <a:solidFill>
                  <a:schemeClr val="tx1"/>
                </a:solidFill>
                <a:latin typeface="Courier New" panose="02070309020205020404" pitchFamily="49" charset="0"/>
                <a:cs typeface="Courier New" panose="02070309020205020404" pitchFamily="49" charset="0"/>
              </a:rPr>
              <a:t>First</a:t>
            </a:r>
            <a:endParaRPr lang="en-US" sz="1600" dirty="0">
              <a:solidFill>
                <a:schemeClr val="tx1"/>
              </a:solidFill>
              <a:latin typeface="Courier New" panose="02070309020205020404" pitchFamily="49" charset="0"/>
              <a:cs typeface="Courier New" panose="02070309020205020404" pitchFamily="49" charset="0"/>
            </a:endParaRPr>
          </a:p>
        </p:txBody>
      </p:sp>
      <p:sp>
        <p:nvSpPr>
          <p:cNvPr id="8" name="Textfeld 7"/>
          <p:cNvSpPr txBox="1"/>
          <p:nvPr/>
        </p:nvSpPr>
        <p:spPr>
          <a:xfrm>
            <a:off x="3707903" y="6011996"/>
            <a:ext cx="5112569" cy="369332"/>
          </a:xfrm>
          <a:prstGeom prst="rect">
            <a:avLst/>
          </a:prstGeom>
          <a:solidFill>
            <a:schemeClr val="accent1">
              <a:lumMod val="40000"/>
              <a:lumOff val="60000"/>
            </a:schemeClr>
          </a:solidFill>
        </p:spPr>
        <p:txBody>
          <a:bodyPr wrap="square" rtlCol="0">
            <a:spAutoFit/>
          </a:bodyPr>
          <a:lstStyle/>
          <a:p>
            <a:r>
              <a:rPr lang="de-DE" sz="1800" dirty="0" smtClean="0">
                <a:solidFill>
                  <a:schemeClr val="tx1"/>
                </a:solidFill>
                <a:latin typeface="+mn-lt"/>
                <a:cs typeface="Courier New" panose="02070309020205020404" pitchFamily="49" charset="0"/>
              </a:rPr>
              <a:t>Untere Grenze ist </a:t>
            </a:r>
            <a:r>
              <a:rPr lang="de-DE" sz="1800" dirty="0" smtClean="0">
                <a:solidFill>
                  <a:schemeClr val="tx1"/>
                </a:solidFill>
                <a:cs typeface="Courier New" panose="02070309020205020404" pitchFamily="49" charset="0"/>
              </a:rPr>
              <a:t>9, </a:t>
            </a:r>
            <a:r>
              <a:rPr lang="de-DE" sz="1800" dirty="0" smtClean="0">
                <a:solidFill>
                  <a:schemeClr val="tx1"/>
                </a:solidFill>
                <a:latin typeface="+mn-lt"/>
                <a:cs typeface="Courier New" panose="02070309020205020404" pitchFamily="49" charset="0"/>
              </a:rPr>
              <a:t>nicht </a:t>
            </a:r>
            <a:r>
              <a:rPr lang="en-US" sz="1600" dirty="0" smtClean="0">
                <a:solidFill>
                  <a:schemeClr val="tx1"/>
                </a:solidFill>
                <a:latin typeface="Courier New" panose="02070309020205020404" pitchFamily="49" charset="0"/>
                <a:cs typeface="Courier New" panose="02070309020205020404" pitchFamily="49" charset="0"/>
              </a:rPr>
              <a:t>Left</a:t>
            </a:r>
            <a:r>
              <a:rPr lang="en-US" altLang="de-DE" sz="1600" dirty="0" smtClean="0">
                <a:solidFill>
                  <a:schemeClr val="tx1"/>
                </a:solidFill>
                <a:latin typeface="Courier New" panose="02070309020205020404" pitchFamily="49" charset="0"/>
                <a:cs typeface="Courier New" panose="02070309020205020404" pitchFamily="49" charset="0"/>
              </a:rPr>
              <a:t>'</a:t>
            </a:r>
            <a:r>
              <a:rPr lang="en-US" sz="1600" dirty="0" smtClean="0">
                <a:solidFill>
                  <a:schemeClr val="tx1"/>
                </a:solidFill>
                <a:latin typeface="Courier New" panose="02070309020205020404" pitchFamily="49" charset="0"/>
                <a:cs typeface="Courier New" panose="02070309020205020404" pitchFamily="49" charset="0"/>
              </a:rPr>
              <a:t>First</a:t>
            </a:r>
            <a:r>
              <a:rPr lang="en-US" sz="1800" dirty="0" smtClean="0">
                <a:solidFill>
                  <a:schemeClr val="tx1"/>
                </a:solidFill>
                <a:latin typeface="+mn-lt"/>
                <a:cs typeface="Courier New" panose="02070309020205020404" pitchFamily="49" charset="0"/>
              </a:rPr>
              <a:t>,</a:t>
            </a:r>
            <a:r>
              <a:rPr lang="de-DE" sz="1800" dirty="0" smtClean="0">
                <a:solidFill>
                  <a:schemeClr val="tx1"/>
                </a:solidFill>
                <a:cs typeface="Courier New" panose="02070309020205020404" pitchFamily="49" charset="0"/>
              </a:rPr>
              <a:t> </a:t>
            </a:r>
            <a:r>
              <a:rPr lang="de-DE" sz="1800" dirty="0">
                <a:solidFill>
                  <a:schemeClr val="tx1"/>
                </a:solidFill>
                <a:cs typeface="Courier New" panose="02070309020205020404" pitchFamily="49" charset="0"/>
              </a:rPr>
              <a:t>RM 4.5.3(5</a:t>
            </a:r>
            <a:r>
              <a:rPr lang="de-DE" sz="1800" dirty="0" smtClean="0">
                <a:solidFill>
                  <a:schemeClr val="tx1"/>
                </a:solidFill>
                <a:cs typeface="Courier New" panose="02070309020205020404" pitchFamily="49" charset="0"/>
              </a:rPr>
              <a:t>)</a:t>
            </a:r>
            <a:endParaRPr lang="en-US" sz="1800" dirty="0">
              <a:solidFill>
                <a:schemeClr val="tx1"/>
              </a:solidFill>
              <a:latin typeface="Courier New" panose="02070309020205020404" pitchFamily="49" charset="0"/>
              <a:cs typeface="Courier New" panose="02070309020205020404" pitchFamily="49"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Literale</a:t>
            </a:r>
          </a:p>
        </p:txBody>
      </p:sp>
      <p:sp>
        <p:nvSpPr>
          <p:cNvPr id="94211" name="Rectangle 2"/>
          <p:cNvSpPr>
            <a:spLocks noGrp="1" noChangeArrowheads="1"/>
          </p:cNvSpPr>
          <p:nvPr>
            <p:ph idx="1"/>
          </p:nvPr>
        </p:nvSpPr>
        <p:spPr>
          <a:xfrm>
            <a:off x="685800" y="1844824"/>
            <a:ext cx="7772400" cy="4306739"/>
          </a:xfrm>
        </p:spPr>
        <p:txBody>
          <a:bodyPr/>
          <a:lstStyle/>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Die Werte von Aufzählungstypen sind definitionsgemäß parameterlose Funktionen. Hier Umbenennen des Literals </a:t>
            </a:r>
            <a:r>
              <a:rPr lang="de-DE" altLang="de-DE" sz="2000" dirty="0" smtClean="0">
                <a:latin typeface="Courier New" panose="02070309020205020404" pitchFamily="49" charset="0"/>
                <a:cs typeface="Courier New" panose="02070309020205020404" pitchFamily="49" charset="0"/>
              </a:rPr>
              <a:t>False</a:t>
            </a:r>
            <a:r>
              <a:rPr lang="de-DE" altLang="de-DE" sz="2400" dirty="0" smtClean="0"/>
              <a:t> mittels einer Funktion (siehe Folie 357):</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  </a:t>
            </a:r>
            <a:r>
              <a:rPr lang="de-DE" altLang="de-DE" sz="2000" b="1" dirty="0" smtClean="0">
                <a:latin typeface="Courier New" pitchFamily="49" charset="0"/>
              </a:rPr>
              <a:t>function</a:t>
            </a:r>
            <a:r>
              <a:rPr lang="de-DE" altLang="de-DE" sz="2000" dirty="0" smtClean="0">
                <a:latin typeface="Courier New" pitchFamily="49" charset="0"/>
              </a:rPr>
              <a:t> Unwahr </a:t>
            </a:r>
            <a:r>
              <a:rPr lang="de-DE" altLang="de-DE" sz="2000" b="1" dirty="0" smtClean="0">
                <a:latin typeface="Courier New" pitchFamily="49" charset="0"/>
              </a:rPr>
              <a:t>return</a:t>
            </a:r>
            <a:r>
              <a:rPr lang="de-DE" altLang="de-DE" sz="2000" dirty="0" smtClean="0">
                <a:latin typeface="Courier New" pitchFamily="49" charset="0"/>
              </a:rPr>
              <a:t> Boolean </a:t>
            </a:r>
            <a:r>
              <a:rPr lang="de-DE" altLang="de-DE" sz="2000" b="1" dirty="0" smtClean="0">
                <a:latin typeface="Courier New" pitchFamily="49" charset="0"/>
              </a:rPr>
              <a:t>renames</a:t>
            </a:r>
            <a:r>
              <a:rPr lang="de-DE" altLang="de-DE" sz="2000" dirty="0" smtClean="0">
                <a:latin typeface="Courier New" pitchFamily="49" charset="0"/>
              </a:rPr>
              <a:t> False;</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600" dirty="0" smtClean="0">
              <a:latin typeface="Courier New" pitchFamily="49" charset="0"/>
            </a:endParaRP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Character-Typ ist jeder Typ, der mindestens ein Literal der Form </a:t>
            </a:r>
            <a:r>
              <a:rPr lang="de-DE" altLang="de-DE" sz="2400" dirty="0" smtClean="0">
                <a:latin typeface="Courier New" pitchFamily="49" charset="0"/>
                <a:cs typeface="Courier New" pitchFamily="49" charset="0"/>
              </a:rPr>
              <a:t>'A' </a:t>
            </a:r>
            <a:r>
              <a:rPr lang="de-DE" altLang="de-DE" sz="2400" dirty="0" smtClean="0"/>
              <a:t>hat:</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  </a:t>
            </a:r>
            <a:r>
              <a:rPr lang="de-DE" altLang="de-DE" sz="2000" b="1" dirty="0" smtClean="0">
                <a:latin typeface="Courier New" pitchFamily="49" charset="0"/>
              </a:rPr>
              <a:t>type</a:t>
            </a:r>
            <a:r>
              <a:rPr lang="de-DE" altLang="de-DE" sz="2000" dirty="0" smtClean="0">
                <a:latin typeface="Courier New" pitchFamily="49" charset="0"/>
              </a:rPr>
              <a:t> Römische_Ziffer </a:t>
            </a:r>
            <a:r>
              <a:rPr lang="de-DE" altLang="de-DE" sz="2000" b="1" dirty="0" smtClean="0">
                <a:latin typeface="Courier New" pitchFamily="49" charset="0"/>
              </a:rPr>
              <a:t>is</a:t>
            </a:r>
            <a:br>
              <a:rPr lang="de-DE" altLang="de-DE" sz="2000" b="1" dirty="0" smtClean="0">
                <a:latin typeface="Courier New" pitchFamily="49" charset="0"/>
              </a:rPr>
            </a:br>
            <a:r>
              <a:rPr lang="de-DE" altLang="de-DE" sz="2000" dirty="0" smtClean="0">
                <a:latin typeface="Courier New" pitchFamily="49" charset="0"/>
              </a:rPr>
              <a:t>   (</a:t>
            </a:r>
            <a:r>
              <a:rPr lang="de-DE" altLang="de-DE" sz="2000" dirty="0" smtClean="0">
                <a:latin typeface="Courier New" pitchFamily="49" charset="0"/>
                <a:cs typeface="Courier New" pitchFamily="49" charset="0"/>
              </a:rPr>
              <a:t>'I', 'V', 'X', 'L', 'C', 'D', 'M', ungültig</a:t>
            </a:r>
            <a:r>
              <a:rPr lang="de-DE" altLang="de-DE" sz="2000" dirty="0" smtClean="0">
                <a:latin typeface="Courier New" pitchFamily="49" charset="0"/>
              </a:rPr>
              <a:t>);</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cs typeface="Courier New" pitchFamily="49" charset="0"/>
              </a:rPr>
              <a:t>String-Typ ist jeder Reihungstyp, der einen Character-Typ als Komponente hat.</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"MCMXCIX" &amp; ungültig &amp; "MMXIII"  -- </a:t>
            </a:r>
            <a:r>
              <a:rPr lang="de-DE" altLang="de-DE" sz="1800" i="1" dirty="0" smtClean="0">
                <a:latin typeface="Courier New" pitchFamily="49" charset="0"/>
                <a:cs typeface="Courier New" pitchFamily="49" charset="0"/>
              </a:rPr>
              <a:t>1999 und 2013</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"IM"  -- </a:t>
            </a:r>
            <a:r>
              <a:rPr lang="de-DE" altLang="de-DE" sz="1800" i="1" dirty="0" smtClean="0">
                <a:latin typeface="Courier New" pitchFamily="49" charset="0"/>
                <a:cs typeface="Courier New" pitchFamily="49" charset="0"/>
              </a:rPr>
              <a:t>ungültige römische Zahl (aber gültiger String)</a:t>
            </a:r>
          </a:p>
        </p:txBody>
      </p:sp>
      <p:sp>
        <p:nvSpPr>
          <p:cNvPr id="9421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9421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AA95F76-2E02-4B27-AD0A-1423909E6129}" type="slidenum">
              <a:rPr lang="de-DE" altLang="de-DE" sz="2400" smtClean="0"/>
              <a:pPr eaLnBrk="1" hangingPunct="1">
                <a:spcBef>
                  <a:spcPct val="0"/>
                </a:spcBef>
              </a:pPr>
              <a:t>126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Umbenennung von Literalen</a:t>
            </a:r>
          </a:p>
        </p:txBody>
      </p:sp>
      <p:sp>
        <p:nvSpPr>
          <p:cNvPr id="95235" name="Rectangle 2"/>
          <p:cNvSpPr>
            <a:spLocks noGrp="1" noChangeArrowheads="1"/>
          </p:cNvSpPr>
          <p:nvPr>
            <p:ph idx="1"/>
          </p:nvPr>
        </p:nvSpPr>
        <p:spPr>
          <a:xfrm>
            <a:off x="684213" y="2420938"/>
            <a:ext cx="7772400" cy="3679825"/>
          </a:xfrm>
        </p:spPr>
        <p:txBody>
          <a:bodyPr/>
          <a:lstStyle/>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Eine Umbenennung als Funktion erhält die Überladbarkeit:</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400" dirty="0" smtClean="0"/>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  </a:t>
            </a:r>
            <a:r>
              <a:rPr lang="de-DE" altLang="de-DE" sz="2000" b="1" dirty="0" smtClean="0">
                <a:latin typeface="Courier New" pitchFamily="49" charset="0"/>
              </a:rPr>
              <a:t>function</a:t>
            </a:r>
            <a:r>
              <a:rPr lang="de-DE" altLang="de-DE" sz="2000" dirty="0" smtClean="0">
                <a:latin typeface="Courier New" pitchFamily="49" charset="0"/>
              </a:rPr>
              <a:t> Unwahr </a:t>
            </a:r>
            <a:r>
              <a:rPr lang="de-DE" altLang="de-DE" sz="2000" b="1" dirty="0" smtClean="0">
                <a:latin typeface="Courier New" pitchFamily="49" charset="0"/>
              </a:rPr>
              <a:t>return</a:t>
            </a:r>
            <a:r>
              <a:rPr lang="de-DE" altLang="de-DE" sz="2000" dirty="0" smtClean="0">
                <a:latin typeface="Courier New" pitchFamily="49" charset="0"/>
              </a:rPr>
              <a:t> Boolean </a:t>
            </a:r>
            <a:r>
              <a:rPr lang="de-DE" altLang="de-DE" sz="2000" b="1" dirty="0" smtClean="0">
                <a:latin typeface="Courier New" pitchFamily="49" charset="0"/>
              </a:rPr>
              <a:t>renames</a:t>
            </a:r>
            <a:r>
              <a:rPr lang="de-DE" altLang="de-DE" sz="2000" dirty="0" smtClean="0">
                <a:latin typeface="Courier New" pitchFamily="49" charset="0"/>
              </a:rPr>
              <a:t> False;</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400" dirty="0" smtClean="0">
              <a:latin typeface="Courier New" pitchFamily="49" charset="0"/>
            </a:endParaRP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Eine Umdefinition als Konstante ist nicht mehr überladbar:</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400" dirty="0" smtClean="0"/>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  Unwahr: </a:t>
            </a:r>
            <a:r>
              <a:rPr lang="de-DE" altLang="de-DE" sz="2000" b="1" dirty="0" smtClean="0">
                <a:latin typeface="Courier New" pitchFamily="49" charset="0"/>
              </a:rPr>
              <a:t>constant</a:t>
            </a:r>
            <a:r>
              <a:rPr lang="de-DE" altLang="de-DE" sz="2000" dirty="0" smtClean="0">
                <a:latin typeface="Courier New" pitchFamily="49" charset="0"/>
              </a:rPr>
              <a:t> Boolean := False;</a:t>
            </a:r>
          </a:p>
        </p:txBody>
      </p:sp>
      <p:sp>
        <p:nvSpPr>
          <p:cNvPr id="9523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9523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273C0F8-5544-46A7-B132-B63D1D985750}" type="slidenum">
              <a:rPr lang="de-DE" altLang="de-DE" sz="2400" smtClean="0"/>
              <a:pPr eaLnBrk="1" hangingPunct="1">
                <a:spcBef>
                  <a:spcPct val="0"/>
                </a:spcBef>
              </a:pPr>
              <a:t>127</a:t>
            </a:fld>
            <a:endParaRPr lang="de-DE" altLang="de-DE" sz="2400" dirty="0" smtClean="0"/>
          </a:p>
        </p:txBody>
      </p:sp>
      <p:sp>
        <p:nvSpPr>
          <p:cNvPr id="2" name="Textfeld 1"/>
          <p:cNvSpPr txBox="1"/>
          <p:nvPr/>
        </p:nvSpPr>
        <p:spPr>
          <a:xfrm>
            <a:off x="2050133" y="5157192"/>
            <a:ext cx="5040560" cy="757130"/>
          </a:xfrm>
          <a:prstGeom prst="rect">
            <a:avLst/>
          </a:prstGeom>
          <a:solidFill>
            <a:srgbClr val="FFCC66"/>
          </a:solidFill>
          <a:ln>
            <a:solidFill>
              <a:srgbClr val="C00000"/>
            </a:solidFill>
          </a:ln>
        </p:spPr>
        <p:txBody>
          <a:bodyPr wrap="square" rtlCol="0">
            <a:spAutoFit/>
          </a:bodyPr>
          <a:lstStyle/>
          <a:p>
            <a:pPr marL="0" indent="0" algn="ctr"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dirty="0">
                <a:solidFill>
                  <a:srgbClr val="C00000"/>
                </a:solidFill>
              </a:rPr>
              <a:t>Zu weiteren Umbenennungen siehe </a:t>
            </a:r>
            <a:r>
              <a:rPr lang="de-DE" altLang="de-DE" dirty="0" smtClean="0">
                <a:solidFill>
                  <a:srgbClr val="C00000"/>
                </a:solidFill>
              </a:rPr>
              <a:t>Folien 350ff.</a:t>
            </a:r>
            <a:endParaRPr lang="de-DE" altLang="de-DE" dirty="0">
              <a:solidFill>
                <a:srgbClr val="C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Character-Typ</a:t>
            </a:r>
          </a:p>
        </p:txBody>
      </p:sp>
      <p:sp>
        <p:nvSpPr>
          <p:cNvPr id="83971" name="Rectangle 2"/>
          <p:cNvSpPr>
            <a:spLocks noGrp="1" noChangeArrowheads="1"/>
          </p:cNvSpPr>
          <p:nvPr>
            <p:ph idx="1"/>
          </p:nvPr>
        </p:nvSpPr>
        <p:spPr>
          <a:xfrm>
            <a:off x="685800" y="1981200"/>
            <a:ext cx="7772400" cy="4170363"/>
          </a:xfrm>
        </p:spPr>
        <p:txBody>
          <a:bodyPr/>
          <a:lstStyle/>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de-DE" sz="600" dirty="0" smtClean="0">
              <a:latin typeface="Courier New" pitchFamily="49" charset="0"/>
            </a:endParaRP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b="1" dirty="0" smtClean="0">
                <a:latin typeface="Courier New" pitchFamily="49" charset="0"/>
              </a:rPr>
              <a:t>type</a:t>
            </a:r>
            <a:r>
              <a:rPr lang="de-DE" sz="2000" dirty="0" smtClean="0">
                <a:latin typeface="Courier New" pitchFamily="49" charset="0"/>
              </a:rPr>
              <a:t> Römische_Ziffer </a:t>
            </a:r>
            <a:r>
              <a:rPr lang="de-DE" sz="2000" b="1" dirty="0" smtClean="0">
                <a:latin typeface="Courier New" pitchFamily="49" charset="0"/>
              </a:rPr>
              <a:t>is</a:t>
            </a:r>
            <a:br>
              <a:rPr lang="de-DE" sz="2000" b="1" dirty="0" smtClean="0">
                <a:latin typeface="Courier New" pitchFamily="49" charset="0"/>
              </a:rPr>
            </a:br>
            <a:r>
              <a:rPr lang="de-DE" sz="2000" dirty="0" smtClean="0">
                <a:latin typeface="Courier New" pitchFamily="49" charset="0"/>
              </a:rPr>
              <a:t>   (</a:t>
            </a:r>
            <a:r>
              <a:rPr lang="de-DE" sz="2000" dirty="0" smtClean="0">
                <a:latin typeface="Courier New" pitchFamily="49" charset="0"/>
                <a:cs typeface="Courier New" pitchFamily="49" charset="0"/>
              </a:rPr>
              <a:t>'I', 'V', 'X', 'L', 'C', 'D', 'M', ungültig</a:t>
            </a:r>
            <a:r>
              <a:rPr lang="de-DE" sz="2000" dirty="0" smtClean="0">
                <a:latin typeface="Courier New" pitchFamily="49" charset="0"/>
              </a:rPr>
              <a:t>);</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de-DE" sz="2400" dirty="0" smtClean="0"/>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400" dirty="0" smtClean="0"/>
              <a:t>Die Literale dieser Definition haben </a:t>
            </a:r>
            <a:r>
              <a:rPr lang="de-DE" sz="2400" i="1" dirty="0" smtClean="0"/>
              <a:t>nichts</a:t>
            </a:r>
            <a:r>
              <a:rPr lang="de-DE" sz="2400" dirty="0" smtClean="0"/>
              <a:t> mit den Literalen des Typs </a:t>
            </a:r>
            <a:r>
              <a:rPr lang="de-DE" sz="2000" dirty="0" smtClean="0">
                <a:latin typeface="Courier New" pitchFamily="49" charset="0"/>
                <a:cs typeface="Courier New" pitchFamily="49" charset="0"/>
              </a:rPr>
              <a:t>Character</a:t>
            </a:r>
            <a:r>
              <a:rPr lang="de-DE" sz="2400" dirty="0" smtClean="0"/>
              <a:t> zu tun. Der folgende Ausdruck ist illegal, d.h. er lässt sich nicht einmal übersetzen:</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solidFill>
                  <a:srgbClr val="FF0000"/>
                </a:solidFill>
                <a:latin typeface="Courier New" pitchFamily="49" charset="0"/>
              </a:rPr>
              <a:t>  Römische_Ziffer'(</a:t>
            </a:r>
            <a:r>
              <a:rPr lang="de-DE" sz="2000" dirty="0" smtClean="0">
                <a:solidFill>
                  <a:srgbClr val="FF0000"/>
                </a:solidFill>
                <a:latin typeface="Courier New" pitchFamily="49" charset="0"/>
                <a:cs typeface="Courier New" pitchFamily="49" charset="0"/>
              </a:rPr>
              <a:t>'I') /= Character</a:t>
            </a:r>
            <a:r>
              <a:rPr lang="de-DE" sz="2000" dirty="0" smtClean="0">
                <a:solidFill>
                  <a:srgbClr val="FF0000"/>
                </a:solidFill>
                <a:latin typeface="Courier New" pitchFamily="49" charset="0"/>
              </a:rPr>
              <a:t>'(</a:t>
            </a:r>
            <a:r>
              <a:rPr lang="de-DE" sz="2000" dirty="0" smtClean="0">
                <a:solidFill>
                  <a:srgbClr val="FF0000"/>
                </a:solidFill>
                <a:latin typeface="Courier New" pitchFamily="49" charset="0"/>
                <a:cs typeface="Courier New" pitchFamily="49" charset="0"/>
              </a:rPr>
              <a:t>'I')</a:t>
            </a:r>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de-DE" sz="2400" dirty="0" smtClean="0"/>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400" dirty="0" smtClean="0"/>
              <a:t>Die Positionsnummer (</a:t>
            </a:r>
            <a:r>
              <a:rPr lang="de-DE" sz="2400" i="1" dirty="0" smtClean="0"/>
              <a:t>universal_integer</a:t>
            </a:r>
            <a:r>
              <a:rPr lang="de-DE" sz="2400" dirty="0" smtClean="0"/>
              <a:t>) ist unterschiedlich:</a:t>
            </a:r>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solidFill>
                  <a:schemeClr val="tx1"/>
                </a:solidFill>
                <a:latin typeface="Courier New" pitchFamily="49" charset="0"/>
              </a:rPr>
              <a:t>  </a:t>
            </a:r>
            <a:r>
              <a:rPr lang="de-DE" sz="2000" dirty="0" smtClean="0">
                <a:solidFill>
                  <a:schemeClr val="accent2">
                    <a:lumMod val="50000"/>
                  </a:schemeClr>
                </a:solidFill>
                <a:latin typeface="Courier New" pitchFamily="49" charset="0"/>
              </a:rPr>
              <a:t>Römische_Ziffer</a:t>
            </a:r>
            <a:r>
              <a:rPr lang="de-DE" sz="2000" dirty="0" smtClean="0">
                <a:solidFill>
                  <a:srgbClr val="FF3399"/>
                </a:solidFill>
                <a:latin typeface="Courier New" pitchFamily="49" charset="0"/>
              </a:rPr>
              <a:t>'Pos</a:t>
            </a:r>
            <a:r>
              <a:rPr lang="de-DE" sz="2000" dirty="0" smtClean="0">
                <a:solidFill>
                  <a:schemeClr val="accent2">
                    <a:lumMod val="50000"/>
                  </a:schemeClr>
                </a:solidFill>
                <a:latin typeface="Courier New" pitchFamily="49" charset="0"/>
              </a:rPr>
              <a:t>(</a:t>
            </a:r>
            <a:r>
              <a:rPr lang="de-DE" sz="2000" dirty="0" smtClean="0">
                <a:solidFill>
                  <a:schemeClr val="accent2">
                    <a:lumMod val="50000"/>
                  </a:schemeClr>
                </a:solidFill>
                <a:latin typeface="Courier New" pitchFamily="49" charset="0"/>
                <a:cs typeface="Courier New" pitchFamily="49" charset="0"/>
              </a:rPr>
              <a:t>'I') /= Character</a:t>
            </a:r>
            <a:r>
              <a:rPr lang="de-DE" sz="2000" dirty="0" smtClean="0">
                <a:solidFill>
                  <a:srgbClr val="FF3399"/>
                </a:solidFill>
                <a:latin typeface="Courier New" pitchFamily="49" charset="0"/>
              </a:rPr>
              <a:t>'Pos</a:t>
            </a:r>
            <a:r>
              <a:rPr lang="de-DE" sz="2000" dirty="0" smtClean="0">
                <a:solidFill>
                  <a:schemeClr val="accent2">
                    <a:lumMod val="50000"/>
                  </a:schemeClr>
                </a:solidFill>
                <a:latin typeface="Courier New" pitchFamily="49" charset="0"/>
              </a:rPr>
              <a:t>(</a:t>
            </a:r>
            <a:r>
              <a:rPr lang="de-DE" sz="2000" dirty="0" smtClean="0">
                <a:solidFill>
                  <a:schemeClr val="accent2">
                    <a:lumMod val="50000"/>
                  </a:schemeClr>
                </a:solidFill>
                <a:latin typeface="Courier New" pitchFamily="49" charset="0"/>
                <a:cs typeface="Courier New" pitchFamily="49" charset="0"/>
              </a:rPr>
              <a:t>'I')</a:t>
            </a:r>
          </a:p>
        </p:txBody>
      </p:sp>
      <p:sp>
        <p:nvSpPr>
          <p:cNvPr id="9626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9626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7C38D13-A0C7-498A-944C-C20E45568360}" type="slidenum">
              <a:rPr lang="de-DE" altLang="de-DE" sz="2400" smtClean="0"/>
              <a:pPr eaLnBrk="1" hangingPunct="1">
                <a:spcBef>
                  <a:spcPct val="0"/>
                </a:spcBef>
              </a:pPr>
              <a:t>128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Strings</a:t>
            </a:r>
          </a:p>
        </p:txBody>
      </p:sp>
      <p:sp>
        <p:nvSpPr>
          <p:cNvPr id="90115" name="Rectangle 2"/>
          <p:cNvSpPr>
            <a:spLocks noGrp="1" noChangeArrowheads="1"/>
          </p:cNvSpPr>
          <p:nvPr>
            <p:ph idx="1"/>
          </p:nvPr>
        </p:nvSpPr>
        <p:spPr>
          <a:xfrm>
            <a:off x="685800" y="1916113"/>
            <a:ext cx="7772400" cy="4176712"/>
          </a:xfrm>
        </p:spPr>
        <p:txBody>
          <a:bodyPr/>
          <a:lstStyle/>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cs typeface="Courier New" pitchFamily="49" charset="0"/>
              </a:rPr>
              <a:t>String-Verarbeitung in Ada ist etwas umständlich, da Objekte vom Typ </a:t>
            </a:r>
            <a:r>
              <a:rPr lang="de-DE" sz="1800" dirty="0" smtClean="0">
                <a:latin typeface="Courier New" pitchFamily="49" charset="0"/>
                <a:cs typeface="Courier New" pitchFamily="49" charset="0"/>
              </a:rPr>
              <a:t>String</a:t>
            </a:r>
            <a:r>
              <a:rPr lang="de-DE" sz="2000" dirty="0" smtClean="0">
                <a:cs typeface="Courier New" pitchFamily="49" charset="0"/>
              </a:rPr>
              <a:t> (wie alle Reihungen) nicht wachsen noch schrumpfen können.</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cs typeface="Courier New" pitchFamily="49" charset="0"/>
              </a:rPr>
              <a:t>Definition einer Variablen mit unbekannter Länge:</a:t>
            </a:r>
          </a:p>
          <a:p>
            <a:pPr eaLnBrk="1" hangingPunct="1">
              <a:lnSpc>
                <a:spcPct val="90000"/>
              </a:lnSpc>
              <a:spcBef>
                <a:spcPts val="600"/>
              </a:spcBef>
              <a:buClrTx/>
              <a:buFont typeface="Arial" pitchFamily="34" charset="0"/>
              <a:buChar char="•"/>
              <a:tabLst>
                <a:tab pos="16986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cs typeface="Courier New" pitchFamily="49" charset="0"/>
              </a:rPr>
              <a:t>Ada 83	</a:t>
            </a:r>
            <a:r>
              <a:rPr lang="de-DE" sz="1800" dirty="0">
                <a:latin typeface="Courier New" pitchFamily="49" charset="0"/>
                <a:cs typeface="Courier New" pitchFamily="49" charset="0"/>
              </a:rPr>
              <a:t>C</a:t>
            </a:r>
            <a:r>
              <a:rPr lang="de-DE" sz="1800" dirty="0" smtClean="0">
                <a:latin typeface="Courier New" pitchFamily="49" charset="0"/>
                <a:cs typeface="Courier New" pitchFamily="49" charset="0"/>
              </a:rPr>
              <a:t>: </a:t>
            </a:r>
            <a:r>
              <a:rPr lang="de-DE" sz="1800" b="1" dirty="0" smtClean="0">
                <a:latin typeface="Courier New" pitchFamily="49" charset="0"/>
                <a:cs typeface="Courier New" pitchFamily="49" charset="0"/>
              </a:rPr>
              <a:t>constant</a:t>
            </a:r>
            <a:r>
              <a:rPr lang="de-DE" sz="1800" dirty="0" smtClean="0">
                <a:latin typeface="Courier New" pitchFamily="49" charset="0"/>
                <a:cs typeface="Courier New" pitchFamily="49" charset="0"/>
              </a:rPr>
              <a:t> String := Ausdruck;</a:t>
            </a:r>
            <a:r>
              <a:rPr lang="de-DE" sz="1800" dirty="0">
                <a:solidFill>
                  <a:schemeClr val="tx1"/>
                </a:solidFill>
                <a:latin typeface="Courier New" pitchFamily="49" charset="0"/>
                <a:cs typeface="Courier New" pitchFamily="49" charset="0"/>
              </a:rPr>
              <a:t/>
            </a:r>
            <a:br>
              <a:rPr lang="de-DE" sz="1800" dirty="0">
                <a:solidFill>
                  <a:schemeClr val="tx1"/>
                </a:solidFill>
                <a:latin typeface="Courier New" pitchFamily="49" charset="0"/>
                <a:cs typeface="Courier New" pitchFamily="49" charset="0"/>
              </a:rPr>
            </a:br>
            <a:r>
              <a:rPr lang="de-DE" sz="1800" dirty="0" smtClean="0">
                <a:solidFill>
                  <a:schemeClr val="tx1"/>
                </a:solidFill>
                <a:latin typeface="Courier New" pitchFamily="49" charset="0"/>
                <a:cs typeface="Courier New" pitchFamily="49" charset="0"/>
              </a:rPr>
              <a:t>	V: String (</a:t>
            </a:r>
            <a:r>
              <a:rPr lang="de-DE" sz="1800" dirty="0">
                <a:solidFill>
                  <a:schemeClr val="tx1"/>
                </a:solidFill>
                <a:latin typeface="Courier New" pitchFamily="49" charset="0"/>
                <a:cs typeface="Courier New" pitchFamily="49" charset="0"/>
              </a:rPr>
              <a:t>C</a:t>
            </a:r>
            <a:r>
              <a:rPr lang="de-DE" sz="1800" dirty="0" smtClean="0">
                <a:solidFill>
                  <a:schemeClr val="tx1"/>
                </a:solidFill>
                <a:latin typeface="Courier New" pitchFamily="49" charset="0"/>
                <a:cs typeface="Courier New" pitchFamily="49" charset="0"/>
              </a:rPr>
              <a:t>'Range);</a:t>
            </a:r>
          </a:p>
          <a:p>
            <a:pPr eaLnBrk="1" hangingPunct="1">
              <a:lnSpc>
                <a:spcPct val="90000"/>
              </a:lnSpc>
              <a:spcBef>
                <a:spcPts val="600"/>
              </a:spcBef>
              <a:buClrTx/>
              <a:buFont typeface="Arial" pitchFamily="34" charset="0"/>
              <a:buChar char="•"/>
              <a:tabLst>
                <a:tab pos="16986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solidFill>
                  <a:schemeClr val="tx1"/>
                </a:solidFill>
                <a:cs typeface="Courier New" pitchFamily="49" charset="0"/>
              </a:rPr>
              <a:t>Ada 95	</a:t>
            </a:r>
            <a:r>
              <a:rPr lang="de-DE" sz="1800" dirty="0">
                <a:latin typeface="Courier New" pitchFamily="49" charset="0"/>
                <a:cs typeface="Courier New" pitchFamily="49" charset="0"/>
              </a:rPr>
              <a:t>V</a:t>
            </a:r>
            <a:r>
              <a:rPr lang="de-DE" sz="1800" dirty="0" smtClean="0">
                <a:latin typeface="Courier New" pitchFamily="49" charset="0"/>
                <a:cs typeface="Courier New" pitchFamily="49" charset="0"/>
              </a:rPr>
              <a:t>: String := Ausdruck;</a:t>
            </a:r>
          </a:p>
          <a:p>
            <a:pPr marL="0" indent="0" eaLnBrk="1" hangingPunct="1">
              <a:lnSpc>
                <a:spcPct val="90000"/>
              </a:lnSpc>
              <a:spcBef>
                <a:spcPts val="600"/>
              </a:spcBef>
              <a:buClrTx/>
              <a:tabLst>
                <a:tab pos="16986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solidFill>
                  <a:schemeClr val="tx1"/>
                </a:solidFill>
                <a:cs typeface="Courier New" pitchFamily="49" charset="0"/>
              </a:rPr>
              <a:t>Die Konstante übernimmt die Grenzen vom Ausdruck.</a:t>
            </a:r>
          </a:p>
          <a:p>
            <a:pPr marL="0" indent="0" eaLnBrk="1" hangingPunct="1">
              <a:lnSpc>
                <a:spcPct val="90000"/>
              </a:lnSpc>
              <a:spcBef>
                <a:spcPts val="600"/>
              </a:spcBef>
              <a:buClrTx/>
              <a:tabLst>
                <a:tab pos="16986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solidFill>
                  <a:schemeClr val="tx1"/>
                </a:solidFill>
                <a:cs typeface="Courier New" pitchFamily="49" charset="0"/>
              </a:rPr>
              <a:t>In Ada 95 ist das auch für Variablen möglich.</a:t>
            </a:r>
          </a:p>
          <a:p>
            <a:pPr marL="0" indent="0" eaLnBrk="1" hangingPunct="1">
              <a:lnSpc>
                <a:spcPct val="90000"/>
              </a:lnSpc>
              <a:spcBef>
                <a:spcPts val="600"/>
              </a:spcBef>
              <a:buClrTx/>
              <a:tabLst>
                <a:tab pos="16986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de-DE" sz="400" dirty="0" smtClean="0">
              <a:solidFill>
                <a:schemeClr val="tx1"/>
              </a:solidFill>
              <a:cs typeface="Courier New" pitchFamily="49" charset="0"/>
            </a:endParaRP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dirty="0" smtClean="0">
                <a:latin typeface="Courier New" pitchFamily="49" charset="0"/>
                <a:cs typeface="Courier New" pitchFamily="49" charset="0"/>
              </a:rPr>
              <a:t>  S: String := "Ada";  -- </a:t>
            </a:r>
            <a:r>
              <a:rPr lang="de-DE" sz="1800" i="1" dirty="0" smtClean="0">
                <a:latin typeface="Courier New" pitchFamily="49" charset="0"/>
                <a:cs typeface="Courier New" pitchFamily="49" charset="0"/>
              </a:rPr>
              <a:t>hat die Grenzen 1 und 3</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de-DE" sz="400" i="1" dirty="0" smtClean="0">
              <a:latin typeface="Courier New" pitchFamily="49" charset="0"/>
              <a:cs typeface="Courier New" pitchFamily="49" charset="0"/>
            </a:endParaRP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dirty="0" smtClean="0">
                <a:solidFill>
                  <a:srgbClr val="FF0000"/>
                </a:solidFill>
                <a:latin typeface="Courier New" pitchFamily="49" charset="0"/>
                <a:cs typeface="Courier New" pitchFamily="49" charset="0"/>
              </a:rPr>
              <a:t>  </a:t>
            </a:r>
            <a:r>
              <a:rPr lang="de-DE" sz="1800" dirty="0" smtClean="0">
                <a:solidFill>
                  <a:srgbClr val="FF3399"/>
                </a:solidFill>
                <a:latin typeface="Courier New" pitchFamily="49" charset="0"/>
                <a:cs typeface="Courier New" pitchFamily="49" charset="0"/>
              </a:rPr>
              <a:t>S := "Lady " &amp; S;    -- </a:t>
            </a:r>
            <a:r>
              <a:rPr lang="de-DE" sz="1800" i="1" dirty="0" smtClean="0">
                <a:solidFill>
                  <a:srgbClr val="FF3399"/>
                </a:solidFill>
                <a:latin typeface="Courier New" pitchFamily="49" charset="0"/>
                <a:cs typeface="Courier New" pitchFamily="49" charset="0"/>
              </a:rPr>
              <a:t>Constraint_Error</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dirty="0" smtClean="0">
                <a:solidFill>
                  <a:schemeClr val="tx1"/>
                </a:solidFill>
                <a:latin typeface="Courier New" pitchFamily="49" charset="0"/>
                <a:cs typeface="Courier New" pitchFamily="49" charset="0"/>
              </a:rPr>
              <a:t>  S := "Aga";          -- </a:t>
            </a:r>
            <a:r>
              <a:rPr lang="de-DE" sz="1800" i="1" dirty="0" smtClean="0">
                <a:solidFill>
                  <a:schemeClr val="tx1"/>
                </a:solidFill>
                <a:latin typeface="Courier New" pitchFamily="49" charset="0"/>
                <a:cs typeface="Courier New" pitchFamily="49" charset="0"/>
              </a:rPr>
              <a:t>OK (Länge passt)</a:t>
            </a:r>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dirty="0" smtClean="0">
                <a:solidFill>
                  <a:schemeClr val="tx1"/>
                </a:solidFill>
                <a:latin typeface="Courier New" pitchFamily="49" charset="0"/>
                <a:cs typeface="Courier New" pitchFamily="49" charset="0"/>
              </a:rPr>
              <a:t>  S (2) := 'r';        -- </a:t>
            </a:r>
            <a:r>
              <a:rPr lang="de-DE" sz="1800" i="1" dirty="0" smtClean="0">
                <a:solidFill>
                  <a:schemeClr val="tx1"/>
                </a:solidFill>
                <a:latin typeface="Courier New" pitchFamily="49" charset="0"/>
                <a:cs typeface="Courier New" pitchFamily="49" charset="0"/>
              </a:rPr>
              <a:t>OK</a:t>
            </a:r>
          </a:p>
        </p:txBody>
      </p:sp>
      <p:sp>
        <p:nvSpPr>
          <p:cNvPr id="9728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9728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EF574EB-6686-4A84-8967-9306DB794F28}" type="slidenum">
              <a:rPr lang="de-DE" altLang="de-DE" sz="2400" smtClean="0"/>
              <a:pPr eaLnBrk="1" hangingPunct="1">
                <a:spcBef>
                  <a:spcPct val="0"/>
                </a:spcBef>
              </a:pPr>
              <a:t>129</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z="2200" dirty="0"/>
              <a:t>Effizienz ist nur bedeutsam im Zusammenhang der </a:t>
            </a:r>
            <a:r>
              <a:rPr lang="de-DE" sz="2200" dirty="0" smtClean="0"/>
              <a:t>Zeitanforderun-gen </a:t>
            </a:r>
            <a:r>
              <a:rPr lang="de-DE" sz="2200" dirty="0"/>
              <a:t>eines Projekts: Eine effiziente Implementierung erfüllt diese </a:t>
            </a:r>
            <a:r>
              <a:rPr lang="de-DE" sz="2200" dirty="0" smtClean="0"/>
              <a:t>Anforderungen</a:t>
            </a:r>
            <a:r>
              <a:rPr lang="de-DE" sz="2200" dirty="0"/>
              <a:t>, eine ineffiziente tut das nicht. Dabei spielt der Grad der Erfüllung meist keine Rolle. Wenn z.B. die Reaktion eines Systems auf eine </a:t>
            </a:r>
            <a:r>
              <a:rPr lang="de-DE" sz="2200" dirty="0" smtClean="0"/>
              <a:t>Eingabe </a:t>
            </a:r>
            <a:r>
              <a:rPr lang="de-DE" sz="2200" dirty="0"/>
              <a:t>innerhalb einer halben Sekunde erfolgen soll, ist es nicht von großer Bedeutung, wenn sie schon innerhalb einer viertel Sekunde </a:t>
            </a:r>
            <a:r>
              <a:rPr lang="de-DE" sz="2200" dirty="0" smtClean="0"/>
              <a:t>erfolgt.</a:t>
            </a:r>
          </a:p>
          <a:p>
            <a:r>
              <a:rPr lang="de-DE" sz="2200" dirty="0"/>
              <a:t>Gegeben ein Problem, für das es zwei algorithmische Lösungen gibt, eine mit O(N), die andere mit O(logN). Die Behauptung, der letztere Algorithmus sei schneller, daher effizienter, ist voreilig. Beide haben ihre Berechtigung, nur ist die Wahl abhängig von mehreren Faktoren</a:t>
            </a:r>
            <a:r>
              <a:rPr lang="de-DE" sz="2200" dirty="0" smtClean="0"/>
              <a:t>.</a:t>
            </a:r>
            <a:endParaRPr lang="de-DE" sz="2200" dirty="0"/>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13</a:t>
            </a:fld>
            <a:endParaRPr lang="de-DE" dirty="0"/>
          </a:p>
        </p:txBody>
      </p:sp>
      <p:sp>
        <p:nvSpPr>
          <p:cNvPr id="5" name="Titel 4"/>
          <p:cNvSpPr>
            <a:spLocks noGrp="1"/>
          </p:cNvSpPr>
          <p:nvPr>
            <p:ph type="title"/>
          </p:nvPr>
        </p:nvSpPr>
        <p:spPr/>
        <p:txBody>
          <a:bodyPr/>
          <a:lstStyle/>
          <a:p>
            <a:r>
              <a:rPr lang="de-DE" dirty="0" smtClean="0">
                <a:solidFill>
                  <a:srgbClr val="FF3399"/>
                </a:solidFill>
              </a:rPr>
              <a:t>Einige Worte </a:t>
            </a:r>
            <a:r>
              <a:rPr lang="de-DE" dirty="0">
                <a:solidFill>
                  <a:srgbClr val="FF3399"/>
                </a:solidFill>
              </a:rPr>
              <a:t>zur Effizienz</a:t>
            </a:r>
          </a:p>
        </p:txBody>
      </p:sp>
    </p:spTree>
    <p:extLst>
      <p:ext uri="{BB962C8B-B14F-4D97-AF65-F5344CB8AC3E}">
        <p14:creationId xmlns:p14="http://schemas.microsoft.com/office/powerpoint/2010/main" val="537370083"/>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el 1"/>
          <p:cNvSpPr>
            <a:spLocks noGrp="1"/>
          </p:cNvSpPr>
          <p:nvPr>
            <p:ph type="title"/>
          </p:nvPr>
        </p:nvSpPr>
        <p:spPr/>
        <p:txBody>
          <a:bodyPr/>
          <a:lstStyle/>
          <a:p>
            <a:r>
              <a:rPr lang="de-DE" altLang="de-DE" dirty="0" smtClean="0"/>
              <a:t>Steuerzeichen</a:t>
            </a:r>
          </a:p>
        </p:txBody>
      </p:sp>
      <p:sp>
        <p:nvSpPr>
          <p:cNvPr id="3" name="Inhaltsplatzhalter 2"/>
          <p:cNvSpPr>
            <a:spLocks noGrp="1"/>
          </p:cNvSpPr>
          <p:nvPr>
            <p:ph idx="1"/>
          </p:nvPr>
        </p:nvSpPr>
        <p:spPr>
          <a:xfrm>
            <a:off x="685800" y="1897064"/>
            <a:ext cx="7739063" cy="4318000"/>
          </a:xfrm>
        </p:spPr>
        <p:txBody>
          <a:bodyPr/>
          <a:lstStyle/>
          <a:p>
            <a:pPr marL="0" indent="0">
              <a:defRPr/>
            </a:pPr>
            <a:r>
              <a:rPr lang="de-DE" sz="2000" dirty="0" smtClean="0"/>
              <a:t>Der Typ </a:t>
            </a:r>
            <a:r>
              <a:rPr lang="de-DE" sz="1800" dirty="0" smtClean="0">
                <a:latin typeface="Courier New" pitchFamily="49" charset="0"/>
                <a:cs typeface="Courier New" pitchFamily="49" charset="0"/>
              </a:rPr>
              <a:t>Character</a:t>
            </a:r>
            <a:r>
              <a:rPr lang="de-DE" sz="2000" dirty="0" smtClean="0"/>
              <a:t> enthält Steuerzeichen, die noch </a:t>
            </a:r>
            <a:r>
              <a:rPr lang="de-DE" sz="2000" dirty="0" smtClean="0">
                <a:cs typeface="Courier New" pitchFamily="49" charset="0"/>
              </a:rPr>
              <a:t>aus </a:t>
            </a:r>
            <a:r>
              <a:rPr lang="de-DE" sz="2000" dirty="0">
                <a:cs typeface="Courier New" pitchFamily="49" charset="0"/>
              </a:rPr>
              <a:t>der </a:t>
            </a:r>
            <a:r>
              <a:rPr lang="de-DE" sz="2000" dirty="0" smtClean="0">
                <a:cs typeface="Courier New" pitchFamily="49" charset="0"/>
              </a:rPr>
              <a:t>Zeit der </a:t>
            </a:r>
            <a:r>
              <a:rPr lang="de-DE" sz="2000" dirty="0">
                <a:cs typeface="Courier New" pitchFamily="49" charset="0"/>
              </a:rPr>
              <a:t>Fernschreiber</a:t>
            </a:r>
            <a:r>
              <a:rPr lang="de-DE" sz="2000" dirty="0" smtClean="0"/>
              <a:t> (Lochstreifen) </a:t>
            </a:r>
            <a:r>
              <a:rPr lang="de-DE" sz="2000" dirty="0" smtClean="0">
                <a:cs typeface="Courier New" pitchFamily="49" charset="0"/>
              </a:rPr>
              <a:t>stammen und ihre alte Bedeutung meist verloren haben. </a:t>
            </a:r>
            <a:r>
              <a:rPr lang="de-DE" sz="2000" dirty="0" smtClean="0"/>
              <a:t>Sie sind kursiv dargestellt, da sie namenlos sind (die Pseudonamen sind nicht verwendbar).</a:t>
            </a:r>
          </a:p>
          <a:p>
            <a:pPr marL="0" indent="0">
              <a:defRPr/>
            </a:pPr>
            <a:r>
              <a:rPr lang="de-DE" sz="1800" b="1" dirty="0" smtClean="0">
                <a:latin typeface="Courier New" pitchFamily="49" charset="0"/>
                <a:cs typeface="Courier New" pitchFamily="49" charset="0"/>
              </a:rPr>
              <a:t>type</a:t>
            </a:r>
            <a:r>
              <a:rPr lang="de-DE" sz="1800" dirty="0" smtClean="0">
                <a:latin typeface="Courier New" pitchFamily="49" charset="0"/>
                <a:cs typeface="Courier New" pitchFamily="49" charset="0"/>
              </a:rPr>
              <a:t> Character </a:t>
            </a:r>
            <a:r>
              <a:rPr lang="de-DE" sz="1800" b="1" dirty="0" smtClean="0">
                <a:latin typeface="Courier New" pitchFamily="49" charset="0"/>
                <a:cs typeface="Courier New" pitchFamily="49" charset="0"/>
              </a:rPr>
              <a:t>is</a:t>
            </a:r>
            <a:r>
              <a:rPr lang="de-DE" sz="1800" dirty="0" smtClean="0">
                <a:latin typeface="Courier New" pitchFamily="49" charset="0"/>
                <a:cs typeface="Courier New" pitchFamily="49" charset="0"/>
              </a:rPr>
              <a:t> (</a:t>
            </a:r>
            <a:r>
              <a:rPr lang="de-DE" sz="1800" i="1" dirty="0" smtClean="0">
                <a:latin typeface="Courier New" pitchFamily="49" charset="0"/>
                <a:cs typeface="Courier New" pitchFamily="49" charset="0"/>
              </a:rPr>
              <a:t>nul</a:t>
            </a:r>
            <a:r>
              <a:rPr lang="de-DE" sz="1800" dirty="0" smtClean="0">
                <a:latin typeface="Courier New" pitchFamily="49" charset="0"/>
                <a:cs typeface="Courier New" pitchFamily="49" charset="0"/>
              </a:rPr>
              <a:t>, … </a:t>
            </a:r>
            <a:r>
              <a:rPr lang="de-DE" sz="1800" i="1" dirty="0" smtClean="0">
                <a:latin typeface="Courier New" pitchFamily="49" charset="0"/>
                <a:cs typeface="Courier New" pitchFamily="49" charset="0"/>
              </a:rPr>
              <a:t>lf</a:t>
            </a:r>
            <a:r>
              <a:rPr lang="de-DE" sz="1800" dirty="0" smtClean="0">
                <a:latin typeface="Courier New" pitchFamily="49" charset="0"/>
                <a:cs typeface="Courier New" pitchFamily="49" charset="0"/>
              </a:rPr>
              <a:t>, … </a:t>
            </a:r>
            <a:r>
              <a:rPr lang="de-DE" sz="1800" i="1" dirty="0" smtClean="0">
                <a:latin typeface="Courier New" pitchFamily="49" charset="0"/>
                <a:cs typeface="Courier New" pitchFamily="49" charset="0"/>
              </a:rPr>
              <a:t>cr</a:t>
            </a:r>
            <a:r>
              <a:rPr lang="de-DE" sz="1800" dirty="0" smtClean="0">
                <a:latin typeface="Courier New" pitchFamily="49" charset="0"/>
                <a:cs typeface="Courier New" pitchFamily="49" charset="0"/>
              </a:rPr>
              <a:t>, … ' ', '!', …);</a:t>
            </a:r>
            <a:endParaRPr lang="de-DE" sz="1800" dirty="0">
              <a:latin typeface="Courier New" pitchFamily="49" charset="0"/>
              <a:cs typeface="Courier New" pitchFamily="49" charset="0"/>
            </a:endParaRPr>
          </a:p>
          <a:p>
            <a:pPr marL="0" indent="0">
              <a:defRPr/>
            </a:pPr>
            <a:r>
              <a:rPr lang="de-DE" sz="2000" dirty="0" smtClean="0"/>
              <a:t>Wie bekommet man diese Zeichen in einen String?</a:t>
            </a:r>
          </a:p>
          <a:p>
            <a:pPr marL="261938" indent="-261938">
              <a:buFont typeface="Arial" pitchFamily="34" charset="0"/>
              <a:buChar char="•"/>
              <a:tabLst>
                <a:tab pos="1262063" algn="l"/>
              </a:tabLst>
              <a:defRPr/>
            </a:pPr>
            <a:r>
              <a:rPr lang="de-DE" sz="2000" dirty="0" smtClean="0">
                <a:cs typeface="Courier New" pitchFamily="49" charset="0"/>
              </a:rPr>
              <a:t>Ada 83:	</a:t>
            </a:r>
            <a:r>
              <a:rPr lang="de-DE" sz="1800" b="1" dirty="0" smtClean="0">
                <a:latin typeface="Courier New" pitchFamily="49" charset="0"/>
                <a:cs typeface="Courier New" pitchFamily="49" charset="0"/>
              </a:rPr>
              <a:t>package</a:t>
            </a:r>
            <a:r>
              <a:rPr lang="de-DE" sz="1800" dirty="0" smtClean="0">
                <a:latin typeface="Courier New" pitchFamily="49" charset="0"/>
                <a:cs typeface="Courier New" pitchFamily="49" charset="0"/>
              </a:rPr>
              <a:t> ASCII </a:t>
            </a:r>
            <a:r>
              <a:rPr lang="de-DE" sz="1800" b="1" dirty="0" smtClean="0">
                <a:latin typeface="Courier New" pitchFamily="49" charset="0"/>
                <a:cs typeface="Courier New" pitchFamily="49" charset="0"/>
              </a:rPr>
              <a:t>is  -- </a:t>
            </a:r>
            <a:r>
              <a:rPr lang="de-DE" sz="1800" b="1" i="1" dirty="0" smtClean="0">
                <a:latin typeface="Courier New" pitchFamily="49" charset="0"/>
                <a:cs typeface="Courier New" pitchFamily="49" charset="0"/>
              </a:rPr>
              <a:t>7 bit</a:t>
            </a:r>
            <a:r>
              <a:rPr lang="de-DE" sz="1800" b="1" dirty="0" smtClean="0">
                <a:latin typeface="Courier New" pitchFamily="49" charset="0"/>
                <a:cs typeface="Courier New" pitchFamily="49" charset="0"/>
              </a:rPr>
              <a:t/>
            </a:r>
            <a:br>
              <a:rPr lang="de-DE" sz="1800" b="1" dirty="0" smtClean="0">
                <a:latin typeface="Courier New" pitchFamily="49" charset="0"/>
                <a:cs typeface="Courier New" pitchFamily="49" charset="0"/>
              </a:rPr>
            </a:br>
            <a:r>
              <a:rPr lang="de-DE" sz="1800" b="1" dirty="0" smtClean="0">
                <a:latin typeface="Courier New" pitchFamily="49" charset="0"/>
                <a:cs typeface="Courier New" pitchFamily="49" charset="0"/>
              </a:rPr>
              <a:t>	</a:t>
            </a:r>
            <a:r>
              <a:rPr lang="de-DE" sz="1800" dirty="0" smtClean="0">
                <a:latin typeface="Courier New" pitchFamily="49" charset="0"/>
                <a:cs typeface="Courier New" pitchFamily="49" charset="0"/>
              </a:rPr>
              <a:t>  NUL   : </a:t>
            </a:r>
            <a:r>
              <a:rPr lang="de-DE" sz="1800" b="1" dirty="0" smtClean="0">
                <a:latin typeface="Courier New" pitchFamily="49" charset="0"/>
                <a:cs typeface="Courier New" pitchFamily="49" charset="0"/>
              </a:rPr>
              <a:t>constant</a:t>
            </a:r>
            <a:r>
              <a:rPr lang="de-DE" sz="1800" dirty="0" smtClean="0">
                <a:latin typeface="Courier New" pitchFamily="49" charset="0"/>
                <a:cs typeface="Courier New" pitchFamily="49" charset="0"/>
              </a:rPr>
              <a:t> Character := </a:t>
            </a:r>
            <a:r>
              <a:rPr lang="de-DE" sz="1800" i="1" dirty="0" smtClean="0">
                <a:latin typeface="Courier New" pitchFamily="49" charset="0"/>
                <a:cs typeface="Courier New" pitchFamily="49" charset="0"/>
              </a:rPr>
              <a:t>nul</a:t>
            </a:r>
            <a:r>
              <a:rPr lang="de-DE" sz="1800" dirty="0" smtClean="0">
                <a:latin typeface="Courier New" pitchFamily="49" charset="0"/>
                <a:cs typeface="Courier New" pitchFamily="49" charset="0"/>
              </a:rPr>
              <a:t>;</a:t>
            </a:r>
            <a:br>
              <a:rPr lang="de-DE" sz="1800" dirty="0" smtClean="0">
                <a:latin typeface="Courier New" pitchFamily="49" charset="0"/>
                <a:cs typeface="Courier New" pitchFamily="49" charset="0"/>
              </a:rPr>
            </a:br>
            <a:r>
              <a:rPr lang="de-DE" sz="1800" dirty="0" smtClean="0">
                <a:latin typeface="Courier New" pitchFamily="49" charset="0"/>
                <a:cs typeface="Courier New" pitchFamily="49" charset="0"/>
              </a:rPr>
              <a:t>	  LF    : </a:t>
            </a:r>
            <a:r>
              <a:rPr lang="de-DE" sz="1800" b="1" dirty="0" smtClean="0">
                <a:latin typeface="Courier New" pitchFamily="49" charset="0"/>
                <a:cs typeface="Courier New" pitchFamily="49" charset="0"/>
              </a:rPr>
              <a:t>constant</a:t>
            </a:r>
            <a:r>
              <a:rPr lang="de-DE" sz="1800" dirty="0" smtClean="0">
                <a:latin typeface="Courier New" pitchFamily="49" charset="0"/>
                <a:cs typeface="Courier New" pitchFamily="49" charset="0"/>
              </a:rPr>
              <a:t> Character := </a:t>
            </a:r>
            <a:r>
              <a:rPr lang="de-DE" sz="1800" i="1" dirty="0" smtClean="0">
                <a:latin typeface="Courier New" pitchFamily="49" charset="0"/>
                <a:cs typeface="Courier New" pitchFamily="49" charset="0"/>
              </a:rPr>
              <a:t>lf</a:t>
            </a:r>
            <a:r>
              <a:rPr lang="de-DE" sz="1800" dirty="0" smtClean="0">
                <a:latin typeface="Courier New" pitchFamily="49" charset="0"/>
                <a:cs typeface="Courier New" pitchFamily="49" charset="0"/>
              </a:rPr>
              <a:t>;</a:t>
            </a:r>
            <a:r>
              <a:rPr lang="de-DE" sz="1800" dirty="0">
                <a:latin typeface="Courier New" pitchFamily="49" charset="0"/>
                <a:cs typeface="Courier New" pitchFamily="49" charset="0"/>
              </a:rPr>
              <a:t/>
            </a:r>
            <a:br>
              <a:rPr lang="de-DE" sz="1800" dirty="0">
                <a:latin typeface="Courier New" pitchFamily="49" charset="0"/>
                <a:cs typeface="Courier New" pitchFamily="49" charset="0"/>
              </a:rPr>
            </a:br>
            <a:r>
              <a:rPr lang="de-DE" sz="1800" dirty="0" smtClean="0">
                <a:latin typeface="Courier New" pitchFamily="49" charset="0"/>
                <a:cs typeface="Courier New" pitchFamily="49" charset="0"/>
              </a:rPr>
              <a:t>	  Exclam: </a:t>
            </a:r>
            <a:r>
              <a:rPr lang="de-DE" sz="1800" b="1" dirty="0" smtClean="0">
                <a:latin typeface="Courier New" pitchFamily="49" charset="0"/>
                <a:cs typeface="Courier New" pitchFamily="49" charset="0"/>
              </a:rPr>
              <a:t>constant</a:t>
            </a:r>
            <a:r>
              <a:rPr lang="de-DE" sz="1800" dirty="0" smtClean="0">
                <a:latin typeface="Courier New" pitchFamily="49" charset="0"/>
                <a:cs typeface="Courier New" pitchFamily="49" charset="0"/>
              </a:rPr>
              <a:t> Character := '!';</a:t>
            </a:r>
          </a:p>
          <a:p>
            <a:pPr marL="261938" indent="-261938">
              <a:buFont typeface="Arial" pitchFamily="34" charset="0"/>
              <a:buChar char="•"/>
              <a:tabLst>
                <a:tab pos="1262063" algn="l"/>
              </a:tabLst>
              <a:defRPr/>
            </a:pPr>
            <a:r>
              <a:rPr lang="de-DE" sz="2000" dirty="0" smtClean="0">
                <a:cs typeface="Courier New" pitchFamily="49" charset="0"/>
              </a:rPr>
              <a:t>Ada 95:	</a:t>
            </a:r>
            <a:r>
              <a:rPr lang="de-DE" sz="1800" b="1" dirty="0" smtClean="0">
                <a:latin typeface="Courier New" pitchFamily="49" charset="0"/>
                <a:cs typeface="Courier New" pitchFamily="49" charset="0"/>
              </a:rPr>
              <a:t>package</a:t>
            </a:r>
            <a:r>
              <a:rPr lang="de-DE" sz="1800" dirty="0" smtClean="0">
                <a:latin typeface="Courier New" pitchFamily="49" charset="0"/>
                <a:cs typeface="Courier New" pitchFamily="49" charset="0"/>
              </a:rPr>
              <a:t> Ada.Characters.Latin_1 </a:t>
            </a:r>
            <a:r>
              <a:rPr lang="de-DE" sz="1800" b="1" dirty="0" smtClean="0">
                <a:latin typeface="Courier New" pitchFamily="49" charset="0"/>
                <a:cs typeface="Courier New" pitchFamily="49" charset="0"/>
              </a:rPr>
              <a:t>is  -- </a:t>
            </a:r>
            <a:r>
              <a:rPr lang="de-DE" sz="1800" b="1" i="1" dirty="0" smtClean="0">
                <a:latin typeface="Courier New" pitchFamily="49" charset="0"/>
                <a:cs typeface="Courier New" pitchFamily="49" charset="0"/>
              </a:rPr>
              <a:t>8 bit</a:t>
            </a:r>
            <a:r>
              <a:rPr lang="de-DE" sz="1800" b="1" dirty="0" smtClean="0">
                <a:latin typeface="Courier New" pitchFamily="49" charset="0"/>
                <a:cs typeface="Courier New" pitchFamily="49" charset="0"/>
              </a:rPr>
              <a:t/>
            </a:r>
            <a:br>
              <a:rPr lang="de-DE" sz="1800" b="1" dirty="0" smtClean="0">
                <a:latin typeface="Courier New" pitchFamily="49" charset="0"/>
                <a:cs typeface="Courier New" pitchFamily="49" charset="0"/>
              </a:rPr>
            </a:br>
            <a:r>
              <a:rPr lang="de-DE" sz="1800" b="1" dirty="0" smtClean="0">
                <a:latin typeface="Courier New" pitchFamily="49" charset="0"/>
                <a:cs typeface="Courier New" pitchFamily="49" charset="0"/>
              </a:rPr>
              <a:t>	</a:t>
            </a:r>
            <a:r>
              <a:rPr lang="de-DE" sz="1800" dirty="0" smtClean="0">
                <a:latin typeface="Courier New" pitchFamily="49" charset="0"/>
                <a:cs typeface="Courier New" pitchFamily="49" charset="0"/>
              </a:rPr>
              <a:t>  NUL: </a:t>
            </a:r>
            <a:r>
              <a:rPr lang="de-DE" sz="1800" b="1" dirty="0" smtClean="0">
                <a:latin typeface="Courier New" pitchFamily="49" charset="0"/>
                <a:cs typeface="Courier New" pitchFamily="49" charset="0"/>
              </a:rPr>
              <a:t>constant</a:t>
            </a:r>
            <a:r>
              <a:rPr lang="de-DE" sz="1800" dirty="0" smtClean="0">
                <a:latin typeface="Courier New" pitchFamily="49" charset="0"/>
                <a:cs typeface="Courier New" pitchFamily="49" charset="0"/>
              </a:rPr>
              <a:t> Character := Character'Val(0);</a:t>
            </a:r>
            <a:endParaRPr lang="de-DE" sz="2000" dirty="0" smtClean="0"/>
          </a:p>
          <a:p>
            <a:pPr marL="0" indent="0">
              <a:tabLst>
                <a:tab pos="1611313" algn="l"/>
              </a:tabLst>
              <a:defRPr/>
            </a:pPr>
            <a:r>
              <a:rPr lang="de-DE" sz="1800" dirty="0" smtClean="0">
                <a:solidFill>
                  <a:srgbClr val="FF3399"/>
                </a:solidFill>
                <a:latin typeface="Courier New" pitchFamily="49" charset="0"/>
                <a:cs typeface="Courier New" pitchFamily="49" charset="0"/>
              </a:rPr>
              <a:t>ASCII</a:t>
            </a:r>
            <a:r>
              <a:rPr lang="de-DE" sz="2000" dirty="0" smtClean="0">
                <a:solidFill>
                  <a:srgbClr val="FF3399"/>
                </a:solidFill>
                <a:cs typeface="Courier New" pitchFamily="49" charset="0"/>
              </a:rPr>
              <a:t> ist veraltend (</a:t>
            </a:r>
            <a:r>
              <a:rPr lang="de-DE" sz="2000" i="1" dirty="0" smtClean="0">
                <a:solidFill>
                  <a:srgbClr val="FF3399"/>
                </a:solidFill>
                <a:cs typeface="Courier New" pitchFamily="49" charset="0"/>
              </a:rPr>
              <a:t>obsolescent</a:t>
            </a:r>
            <a:r>
              <a:rPr lang="de-DE" sz="2000" dirty="0" smtClean="0">
                <a:solidFill>
                  <a:srgbClr val="FF3399"/>
                </a:solidFill>
                <a:cs typeface="Courier New" pitchFamily="49" charset="0"/>
              </a:rPr>
              <a:t>), also bitte nicht verwenden.</a:t>
            </a:r>
          </a:p>
        </p:txBody>
      </p:sp>
      <p:sp>
        <p:nvSpPr>
          <p:cNvPr id="98308"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98309"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A82435B-1919-41A0-B8AD-E77E16208CFC}" type="slidenum">
              <a:rPr lang="de-DE" altLang="de-DE" sz="2400" smtClean="0"/>
              <a:pPr eaLnBrk="1" hangingPunct="1">
                <a:spcBef>
                  <a:spcPct val="0"/>
                </a:spcBef>
              </a:pPr>
              <a:t>130</a:t>
            </a:fld>
            <a:endParaRPr lang="de-DE" altLang="de-DE" sz="2400" dirty="0" smtClean="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el 1"/>
          <p:cNvSpPr>
            <a:spLocks noGrp="1"/>
          </p:cNvSpPr>
          <p:nvPr>
            <p:ph type="title"/>
          </p:nvPr>
        </p:nvSpPr>
        <p:spPr/>
        <p:txBody>
          <a:bodyPr/>
          <a:lstStyle/>
          <a:p>
            <a:r>
              <a:rPr lang="de-DE" altLang="de-DE" dirty="0" smtClean="0"/>
              <a:t>Steuerzeichen in Strings</a:t>
            </a:r>
          </a:p>
        </p:txBody>
      </p:sp>
      <p:sp>
        <p:nvSpPr>
          <p:cNvPr id="99331" name="Inhaltsplatzhalter 2"/>
          <p:cNvSpPr>
            <a:spLocks noGrp="1"/>
          </p:cNvSpPr>
          <p:nvPr>
            <p:ph idx="1"/>
          </p:nvPr>
        </p:nvSpPr>
        <p:spPr>
          <a:xfrm>
            <a:off x="685800" y="1916113"/>
            <a:ext cx="7847013" cy="4321175"/>
          </a:xfrm>
        </p:spPr>
        <p:txBody>
          <a:bodyPr/>
          <a:lstStyle/>
          <a:p>
            <a:pPr marL="0" indent="0"/>
            <a:r>
              <a:rPr lang="de-DE" altLang="de-DE" sz="2400" dirty="0" smtClean="0"/>
              <a:t>Es gibt keine Fluchtsymbole für Steuerzeichen (wie z. B. in C </a:t>
            </a:r>
            <a:r>
              <a:rPr lang="de-DE" altLang="de-DE" sz="2000" dirty="0" smtClean="0">
                <a:latin typeface="Courier New" pitchFamily="49" charset="0"/>
                <a:cs typeface="Courier New" pitchFamily="49" charset="0"/>
              </a:rPr>
              <a:t>"/n"</a:t>
            </a:r>
            <a:r>
              <a:rPr lang="de-DE" altLang="de-DE" sz="2400" dirty="0" smtClean="0"/>
              <a:t>).</a:t>
            </a:r>
          </a:p>
          <a:p>
            <a:pPr marL="0" indent="0"/>
            <a:r>
              <a:rPr lang="de-DE" altLang="de-DE" sz="2400" dirty="0" smtClean="0"/>
              <a:t>Einzige Ausnahme ist das Anführungszeichen </a:t>
            </a:r>
            <a:r>
              <a:rPr lang="de-DE" altLang="de-DE" sz="2000" dirty="0" smtClean="0">
                <a:latin typeface="Courier New" pitchFamily="49" charset="0"/>
                <a:cs typeface="Courier New" pitchFamily="49" charset="0"/>
              </a:rPr>
              <a:t>'</a:t>
            </a:r>
            <a:r>
              <a:rPr lang="de-DE" altLang="de-DE" sz="2000" dirty="0" smtClean="0">
                <a:solidFill>
                  <a:schemeClr val="accent2"/>
                </a:solidFill>
                <a:latin typeface="Courier New" pitchFamily="49" charset="0"/>
                <a:cs typeface="Courier New" pitchFamily="49" charset="0"/>
              </a:rPr>
              <a:t>"</a:t>
            </a:r>
            <a:r>
              <a:rPr lang="de-DE" altLang="de-DE" sz="2000" dirty="0" smtClean="0">
                <a:latin typeface="Courier New" pitchFamily="49" charset="0"/>
                <a:cs typeface="Courier New" pitchFamily="49" charset="0"/>
              </a:rPr>
              <a:t>'</a:t>
            </a:r>
            <a:r>
              <a:rPr lang="de-DE" altLang="de-DE" sz="2400" dirty="0" smtClean="0"/>
              <a:t>:</a:t>
            </a:r>
            <a:br>
              <a:rPr lang="de-DE" altLang="de-DE" sz="2400" dirty="0" smtClean="0"/>
            </a:br>
            <a:r>
              <a:rPr lang="de-DE" altLang="de-DE" sz="2400" dirty="0" smtClean="0"/>
              <a:t>Innerhalb eines Strings wird es verdoppelt </a:t>
            </a:r>
            <a:r>
              <a:rPr lang="de-DE" altLang="de-DE" sz="2000" dirty="0" smtClean="0">
                <a:latin typeface="Courier New" pitchFamily="49" charset="0"/>
                <a:cs typeface="Courier New" pitchFamily="49" charset="0"/>
              </a:rPr>
              <a:t>"</a:t>
            </a:r>
            <a:r>
              <a:rPr lang="de-DE" altLang="de-DE" sz="2000" dirty="0" smtClean="0">
                <a:solidFill>
                  <a:schemeClr val="accent2"/>
                </a:solidFill>
                <a:latin typeface="Courier New" pitchFamily="49" charset="0"/>
                <a:cs typeface="Courier New" pitchFamily="49" charset="0"/>
              </a:rPr>
              <a:t>""</a:t>
            </a:r>
            <a:r>
              <a:rPr lang="de-DE" altLang="de-DE" sz="2000" dirty="0" smtClean="0">
                <a:latin typeface="Courier New" pitchFamily="49" charset="0"/>
                <a:cs typeface="Courier New" pitchFamily="49" charset="0"/>
              </a:rPr>
              <a:t>"</a:t>
            </a:r>
            <a:r>
              <a:rPr lang="de-DE" altLang="de-DE" sz="2400" dirty="0" smtClean="0"/>
              <a:t>.</a:t>
            </a:r>
          </a:p>
          <a:p>
            <a:pPr marL="0" indent="0"/>
            <a:r>
              <a:rPr lang="de-DE" altLang="de-DE" sz="2000" b="1" dirty="0" smtClean="0">
                <a:latin typeface="Courier New" pitchFamily="49" charset="0"/>
                <a:cs typeface="Courier New" pitchFamily="49" charset="0"/>
              </a:rPr>
              <a:t>  use </a:t>
            </a:r>
            <a:r>
              <a:rPr lang="de-DE" altLang="de-DE" sz="2000" dirty="0" smtClean="0">
                <a:latin typeface="Courier New" pitchFamily="49" charset="0"/>
                <a:cs typeface="Courier New" pitchFamily="49" charset="0"/>
              </a:rPr>
              <a:t>Ada.Characters;</a:t>
            </a:r>
          </a:p>
          <a:p>
            <a:pPr marL="0" indent="0"/>
            <a:r>
              <a:rPr lang="de-DE" altLang="de-DE" sz="2000" dirty="0" smtClean="0">
                <a:latin typeface="Courier New" pitchFamily="49" charset="0"/>
                <a:cs typeface="Courier New" pitchFamily="49" charset="0"/>
              </a:rPr>
              <a:t>  Text_mit_Steuerzeichen: String :=</a:t>
            </a:r>
            <a:br>
              <a:rPr lang="de-DE" altLang="de-DE" sz="2000" dirty="0" smtClean="0">
                <a:latin typeface="Courier New" pitchFamily="49" charset="0"/>
                <a:cs typeface="Courier New" pitchFamily="49" charset="0"/>
              </a:rPr>
            </a:br>
            <a:r>
              <a:rPr lang="de-DE" altLang="de-DE" sz="2000" dirty="0" smtClean="0">
                <a:latin typeface="Courier New" pitchFamily="49" charset="0"/>
                <a:cs typeface="Courier New" pitchFamily="49" charset="0"/>
              </a:rPr>
              <a:t>    "Lady Ada" &amp; </a:t>
            </a:r>
            <a:r>
              <a:rPr lang="de-DE" altLang="de-DE" sz="2000" dirty="0" smtClean="0">
                <a:solidFill>
                  <a:schemeClr val="accent2"/>
                </a:solidFill>
                <a:latin typeface="Courier New" pitchFamily="49" charset="0"/>
                <a:cs typeface="Courier New" pitchFamily="49" charset="0"/>
              </a:rPr>
              <a:t>Latin_1.LF</a:t>
            </a:r>
            <a:r>
              <a:rPr lang="de-DE" altLang="de-DE" sz="2000" dirty="0" smtClean="0">
                <a:latin typeface="Courier New" pitchFamily="49" charset="0"/>
                <a:cs typeface="Courier New" pitchFamily="49" charset="0"/>
              </a:rPr>
              <a:t> &amp; "</a:t>
            </a:r>
            <a:r>
              <a:rPr lang="de-DE" altLang="de-DE" sz="2000" dirty="0" smtClean="0">
                <a:solidFill>
                  <a:schemeClr val="accent2"/>
                </a:solidFill>
                <a:latin typeface="Courier New" pitchFamily="49" charset="0"/>
                <a:cs typeface="Courier New" pitchFamily="49" charset="0"/>
              </a:rPr>
              <a:t>""</a:t>
            </a:r>
            <a:r>
              <a:rPr lang="de-DE" altLang="de-DE" sz="2000" dirty="0" smtClean="0">
                <a:latin typeface="Courier New" pitchFamily="49" charset="0"/>
                <a:cs typeface="Courier New" pitchFamily="49" charset="0"/>
              </a:rPr>
              <a:t>Ada 2012</a:t>
            </a:r>
            <a:r>
              <a:rPr lang="de-DE" altLang="de-DE" sz="2000" dirty="0" smtClean="0">
                <a:solidFill>
                  <a:schemeClr val="accent2"/>
                </a:solidFill>
                <a:latin typeface="Courier New" pitchFamily="49" charset="0"/>
                <a:cs typeface="Courier New" pitchFamily="49" charset="0"/>
              </a:rPr>
              <a:t>""</a:t>
            </a:r>
            <a:r>
              <a:rPr lang="de-DE" altLang="de-DE" sz="2000" dirty="0" smtClean="0">
                <a:latin typeface="Courier New" pitchFamily="49" charset="0"/>
                <a:cs typeface="Courier New" pitchFamily="49" charset="0"/>
              </a:rPr>
              <a:t>.";</a:t>
            </a:r>
          </a:p>
          <a:p>
            <a:pPr marL="0" indent="0"/>
            <a:r>
              <a:rPr lang="de-DE" altLang="de-DE" sz="2000" u="sng" dirty="0" smtClean="0">
                <a:cs typeface="Courier New" pitchFamily="49" charset="0"/>
              </a:rPr>
              <a:t>Aber Achtung:</a:t>
            </a:r>
            <a:r>
              <a:rPr lang="de-DE" altLang="de-DE" sz="2000" dirty="0" smtClean="0">
                <a:cs typeface="Courier New" pitchFamily="49" charset="0"/>
              </a:rPr>
              <a:t> Das Ergebnis der Ausgabe von Steuerzeichen mit </a:t>
            </a:r>
            <a:r>
              <a:rPr lang="de-DE" altLang="de-DE" sz="1800" dirty="0" smtClean="0">
                <a:latin typeface="Courier New" pitchFamily="49" charset="0"/>
                <a:cs typeface="Courier New" pitchFamily="49" charset="0"/>
              </a:rPr>
              <a:t>Text_IO</a:t>
            </a:r>
            <a:r>
              <a:rPr lang="de-DE" altLang="de-DE" sz="2000" dirty="0" smtClean="0">
                <a:cs typeface="Courier New" pitchFamily="49" charset="0"/>
              </a:rPr>
              <a:t>, insbesondere von Zeilenvorschub, ist implementierungs-abhängig oder gar undefiniert (bitte schauen Sie ins RM). In manchen Betriebssystemen gibt es gar kein Zeichen dafür; Zeilen werden da völlig anders dargestellt. Das Paket </a:t>
            </a:r>
            <a:r>
              <a:rPr lang="de-DE" altLang="de-DE" sz="1800" dirty="0" smtClean="0">
                <a:latin typeface="Courier New" pitchFamily="49" charset="0"/>
                <a:cs typeface="Courier New" pitchFamily="49" charset="0"/>
              </a:rPr>
              <a:t>Text_IO</a:t>
            </a:r>
            <a:r>
              <a:rPr lang="de-DE" altLang="de-DE" sz="1800" dirty="0" smtClean="0">
                <a:cs typeface="Courier New" pitchFamily="49" charset="0"/>
              </a:rPr>
              <a:t> </a:t>
            </a:r>
            <a:r>
              <a:rPr lang="de-DE" altLang="de-DE" sz="2000" dirty="0" smtClean="0">
                <a:cs typeface="Courier New" pitchFamily="49" charset="0"/>
              </a:rPr>
              <a:t>berücksichtigt das.</a:t>
            </a:r>
            <a:endParaRPr lang="de-DE" altLang="de-DE" sz="2000" dirty="0" smtClean="0"/>
          </a:p>
        </p:txBody>
      </p:sp>
      <p:sp>
        <p:nvSpPr>
          <p:cNvPr id="99332"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99333"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9019385-4E44-45D8-8D5E-D0C037657067}" type="slidenum">
              <a:rPr lang="de-DE" altLang="de-DE" sz="2400" smtClean="0"/>
              <a:pPr eaLnBrk="1" hangingPunct="1">
                <a:spcBef>
                  <a:spcPct val="0"/>
                </a:spcBef>
              </a:pPr>
              <a:t>131</a:t>
            </a:fld>
            <a:endParaRPr lang="de-DE" altLang="de-DE" sz="2400" dirty="0" smtClean="0"/>
          </a:p>
        </p:txBody>
      </p:sp>
      <p:sp>
        <p:nvSpPr>
          <p:cNvPr id="2" name="Rechteckige Legende 1"/>
          <p:cNvSpPr/>
          <p:nvPr/>
        </p:nvSpPr>
        <p:spPr bwMode="auto">
          <a:xfrm>
            <a:off x="7308304" y="2636912"/>
            <a:ext cx="1224509" cy="648072"/>
          </a:xfrm>
          <a:prstGeom prst="wedgeRectCallout">
            <a:avLst>
              <a:gd name="adj1" fmla="val -104252"/>
              <a:gd name="adj2" fmla="val 53606"/>
            </a:avLst>
          </a:prstGeom>
          <a:solidFill>
            <a:schemeClr val="accent6">
              <a:lumMod val="20000"/>
              <a:lumOff val="80000"/>
            </a:schemeClr>
          </a:solid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200" dirty="0" smtClean="0">
                <a:solidFill>
                  <a:schemeClr val="accent6"/>
                </a:solidFill>
              </a:rPr>
              <a:t>Es zählt aber trotzdem nur als ein Zeichen.</a:t>
            </a:r>
            <a:endParaRPr kumimoji="0" lang="de-DE" sz="1200" b="0" i="0" u="none" strike="noStrike" cap="none" normalizeH="0" baseline="0" dirty="0" smtClean="0">
              <a:ln>
                <a:noFill/>
              </a:ln>
              <a:solidFill>
                <a:schemeClr val="accent6"/>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el 1"/>
          <p:cNvSpPr>
            <a:spLocks noGrp="1"/>
          </p:cNvSpPr>
          <p:nvPr>
            <p:ph type="title"/>
          </p:nvPr>
        </p:nvSpPr>
        <p:spPr/>
        <p:txBody>
          <a:bodyPr/>
          <a:lstStyle/>
          <a:p>
            <a:r>
              <a:rPr lang="de-DE" altLang="de-DE" dirty="0" smtClean="0"/>
              <a:t>Strings variabler Länge</a:t>
            </a:r>
          </a:p>
        </p:txBody>
      </p:sp>
      <p:sp>
        <p:nvSpPr>
          <p:cNvPr id="100355" name="Inhaltsplatzhalter 2"/>
          <p:cNvSpPr>
            <a:spLocks noGrp="1"/>
          </p:cNvSpPr>
          <p:nvPr>
            <p:ph idx="1"/>
          </p:nvPr>
        </p:nvSpPr>
        <p:spPr>
          <a:xfrm>
            <a:off x="684213" y="2276475"/>
            <a:ext cx="7739062" cy="3608388"/>
          </a:xfrm>
        </p:spPr>
        <p:txBody>
          <a:bodyPr/>
          <a:lstStyle/>
          <a:p>
            <a:pPr marL="457200" indent="-457200" defTabSz="450850">
              <a:buFont typeface="Arial" charset="0"/>
              <a:buChar char="•"/>
              <a:tabLst>
                <a:tab pos="1800225" algn="l"/>
              </a:tabLst>
            </a:pPr>
            <a:r>
              <a:rPr lang="de-DE" altLang="de-DE" sz="2800" dirty="0" smtClean="0"/>
              <a:t>Ada 83:	Selbst konstruieren mit diskriminiertem 	Verbund, am besten mit dem Beispiel in 	RM_83 7.6 </a:t>
            </a:r>
            <a:r>
              <a:rPr lang="de-DE" altLang="de-DE" sz="2600" dirty="0" smtClean="0">
                <a:latin typeface="Courier New" pitchFamily="49" charset="0"/>
                <a:cs typeface="Courier New" pitchFamily="49" charset="0"/>
              </a:rPr>
              <a:t>Text_Handler</a:t>
            </a:r>
            <a:br>
              <a:rPr lang="de-DE" altLang="de-DE" sz="2600" dirty="0" smtClean="0">
                <a:latin typeface="Courier New" pitchFamily="49" charset="0"/>
                <a:cs typeface="Courier New" pitchFamily="49" charset="0"/>
              </a:rPr>
            </a:br>
            <a:r>
              <a:rPr lang="de-DE" altLang="de-DE" sz="2600" dirty="0" smtClean="0">
                <a:latin typeface="Courier New" pitchFamily="49" charset="0"/>
                <a:cs typeface="Courier New" pitchFamily="49" charset="0"/>
              </a:rPr>
              <a:t>	</a:t>
            </a:r>
            <a:r>
              <a:rPr lang="de-DE" altLang="de-DE" sz="2800" dirty="0" smtClean="0"/>
              <a:t>(ohne Implementierung im RM).</a:t>
            </a:r>
          </a:p>
          <a:p>
            <a:pPr marL="457200" indent="-457200" defTabSz="450850">
              <a:buFont typeface="Arial" charset="0"/>
              <a:buChar char="•"/>
              <a:tabLst>
                <a:tab pos="1800225" algn="l"/>
              </a:tabLst>
            </a:pPr>
            <a:r>
              <a:rPr lang="de-DE" altLang="de-DE" sz="2800" dirty="0" smtClean="0"/>
              <a:t>Ada 95:	RM A.4.3 </a:t>
            </a:r>
            <a:r>
              <a:rPr lang="de-DE" altLang="de-DE" sz="2600" dirty="0" smtClean="0">
                <a:latin typeface="Courier New" pitchFamily="49" charset="0"/>
                <a:cs typeface="Courier New" pitchFamily="49" charset="0"/>
              </a:rPr>
              <a:t>Ada.Strings.Fixed</a:t>
            </a:r>
            <a:r>
              <a:rPr lang="de-DE" altLang="de-DE" sz="2800" dirty="0" smtClean="0"/>
              <a:t>,</a:t>
            </a:r>
            <a:r>
              <a:rPr lang="de-DE" altLang="de-DE" sz="2400" dirty="0" smtClean="0"/>
              <a:t/>
            </a:r>
            <a:br>
              <a:rPr lang="de-DE" altLang="de-DE" sz="2400" dirty="0" smtClean="0"/>
            </a:br>
            <a:r>
              <a:rPr lang="de-DE" altLang="de-DE" sz="2400" dirty="0" smtClean="0"/>
              <a:t>	</a:t>
            </a:r>
            <a:r>
              <a:rPr lang="de-DE" altLang="de-DE" sz="2800" dirty="0" smtClean="0"/>
              <a:t>RM A.4.4 </a:t>
            </a:r>
            <a:r>
              <a:rPr lang="de-DE" altLang="de-DE" sz="2600" dirty="0" smtClean="0">
                <a:latin typeface="Courier New" pitchFamily="49" charset="0"/>
                <a:cs typeface="Courier New" pitchFamily="49" charset="0"/>
              </a:rPr>
              <a:t>Ada.Strings.Bounded</a:t>
            </a:r>
            <a:r>
              <a:rPr lang="de-DE" altLang="de-DE" sz="2800" dirty="0" smtClean="0"/>
              <a:t>,</a:t>
            </a:r>
            <a:br>
              <a:rPr lang="de-DE" altLang="de-DE" sz="2800" dirty="0" smtClean="0"/>
            </a:br>
            <a:r>
              <a:rPr lang="de-DE" altLang="de-DE" sz="2800" dirty="0" smtClean="0"/>
              <a:t>	RM A.4.5 </a:t>
            </a:r>
            <a:r>
              <a:rPr lang="de-DE" altLang="de-DE" sz="2600" dirty="0" smtClean="0">
                <a:latin typeface="Courier New" pitchFamily="49" charset="0"/>
                <a:cs typeface="Courier New" pitchFamily="49" charset="0"/>
              </a:rPr>
              <a:t>Ada.Strings.Unbounded</a:t>
            </a:r>
          </a:p>
        </p:txBody>
      </p:sp>
      <p:sp>
        <p:nvSpPr>
          <p:cNvPr id="100356"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00357"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72C750F-D3FF-4C6A-9E55-2C79D6D29666}" type="slidenum">
              <a:rPr lang="de-DE" altLang="de-DE" sz="2400" smtClean="0"/>
              <a:pPr eaLnBrk="1" hangingPunct="1">
                <a:spcBef>
                  <a:spcPct val="0"/>
                </a:spcBef>
              </a:pPr>
              <a:t>132</a:t>
            </a:fld>
            <a:endParaRPr lang="de-DE" altLang="de-DE" sz="2400" dirty="0" smtClean="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
          <p:cNvSpPr>
            <a:spLocks noGrp="1" noChangeArrowheads="1"/>
          </p:cNvSpPr>
          <p:nvPr>
            <p:ph type="title"/>
          </p:nvPr>
        </p:nvSpPr>
        <p:spPr>
          <a:xfrm>
            <a:off x="684213" y="549275"/>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Strings (Reihungen):</a:t>
            </a:r>
            <a:br>
              <a:rPr lang="de-DE" altLang="de-DE" dirty="0" smtClean="0"/>
            </a:br>
            <a:r>
              <a:rPr lang="de-DE" altLang="de-DE" dirty="0" smtClean="0"/>
              <a:t>Nomineller und aktueller Typ</a:t>
            </a:r>
          </a:p>
        </p:txBody>
      </p:sp>
      <p:sp>
        <p:nvSpPr>
          <p:cNvPr id="90115" name="Rectangle 2"/>
          <p:cNvSpPr>
            <a:spLocks noGrp="1" noChangeArrowheads="1"/>
          </p:cNvSpPr>
          <p:nvPr>
            <p:ph idx="1"/>
          </p:nvPr>
        </p:nvSpPr>
        <p:spPr>
          <a:xfrm>
            <a:off x="685800" y="1855788"/>
            <a:ext cx="7772400" cy="4295775"/>
          </a:xfrm>
        </p:spPr>
        <p:txBody>
          <a:bodyPr/>
          <a:lstStyle/>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400" dirty="0" smtClean="0">
                <a:solidFill>
                  <a:schemeClr val="tx1"/>
                </a:solidFill>
                <a:cs typeface="Courier New" pitchFamily="49" charset="0"/>
              </a:rPr>
              <a:t>Was ist der Unterschied zwischen diesen Vereinbarungen?</a:t>
            </a:r>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solidFill>
                  <a:schemeClr val="tx1"/>
                </a:solidFill>
                <a:latin typeface="Courier New" pitchFamily="49" charset="0"/>
                <a:cs typeface="Courier New" pitchFamily="49" charset="0"/>
              </a:rPr>
              <a:t>  T1: </a:t>
            </a:r>
            <a:r>
              <a:rPr lang="de-DE" sz="2000" dirty="0" smtClean="0">
                <a:solidFill>
                  <a:schemeClr val="accent2"/>
                </a:solidFill>
                <a:latin typeface="Courier New" pitchFamily="49" charset="0"/>
                <a:cs typeface="Courier New" pitchFamily="49" charset="0"/>
              </a:rPr>
              <a:t>String</a:t>
            </a:r>
            <a:r>
              <a:rPr lang="de-DE" sz="2000" dirty="0" smtClean="0">
                <a:solidFill>
                  <a:schemeClr val="tx1"/>
                </a:solidFill>
                <a:latin typeface="Courier New" pitchFamily="49" charset="0"/>
                <a:cs typeface="Courier New" pitchFamily="49" charset="0"/>
              </a:rPr>
              <a:t>                    := Text;</a:t>
            </a:r>
            <a:br>
              <a:rPr lang="de-DE" sz="2000" dirty="0" smtClean="0">
                <a:solidFill>
                  <a:schemeClr val="tx1"/>
                </a:solidFill>
                <a:latin typeface="Courier New" pitchFamily="49" charset="0"/>
                <a:cs typeface="Courier New" pitchFamily="49" charset="0"/>
              </a:rPr>
            </a:br>
            <a:r>
              <a:rPr lang="de-DE" sz="2000" dirty="0" smtClean="0">
                <a:solidFill>
                  <a:schemeClr val="tx1"/>
                </a:solidFill>
                <a:latin typeface="Courier New" pitchFamily="49" charset="0"/>
                <a:cs typeface="Courier New" pitchFamily="49" charset="0"/>
              </a:rPr>
              <a:t>  T2: </a:t>
            </a:r>
            <a:r>
              <a:rPr lang="de-DE" sz="2000" dirty="0" smtClean="0">
                <a:solidFill>
                  <a:srgbClr val="C00000"/>
                </a:solidFill>
                <a:latin typeface="Courier New" pitchFamily="49" charset="0"/>
                <a:cs typeface="Courier New" pitchFamily="49" charset="0"/>
              </a:rPr>
              <a:t>String (Text'Range)       </a:t>
            </a:r>
            <a:r>
              <a:rPr lang="de-DE" sz="2000" dirty="0" smtClean="0">
                <a:solidFill>
                  <a:schemeClr val="tx1"/>
                </a:solidFill>
                <a:latin typeface="Courier New" pitchFamily="49" charset="0"/>
                <a:cs typeface="Courier New" pitchFamily="49" charset="0"/>
              </a:rPr>
              <a:t>:= Text;</a:t>
            </a:r>
            <a:br>
              <a:rPr lang="de-DE" sz="2000" dirty="0" smtClean="0">
                <a:solidFill>
                  <a:schemeClr val="tx1"/>
                </a:solidFill>
                <a:latin typeface="Courier New" pitchFamily="49" charset="0"/>
                <a:cs typeface="Courier New" pitchFamily="49" charset="0"/>
              </a:rPr>
            </a:br>
            <a:r>
              <a:rPr lang="de-DE" sz="2000" dirty="0" smtClean="0">
                <a:solidFill>
                  <a:schemeClr val="tx1"/>
                </a:solidFill>
                <a:latin typeface="Courier New" pitchFamily="49" charset="0"/>
                <a:cs typeface="Courier New" pitchFamily="49" charset="0"/>
              </a:rPr>
              <a:t>  T3: </a:t>
            </a:r>
            <a:r>
              <a:rPr lang="de-DE" sz="2000" dirty="0" smtClean="0">
                <a:solidFill>
                  <a:srgbClr val="C00000"/>
                </a:solidFill>
                <a:latin typeface="Courier New" pitchFamily="49" charset="0"/>
                <a:cs typeface="Courier New" pitchFamily="49" charset="0"/>
              </a:rPr>
              <a:t>String (1 .. Text'Length) </a:t>
            </a:r>
            <a:r>
              <a:rPr lang="de-DE" sz="2000" dirty="0" smtClean="0">
                <a:solidFill>
                  <a:schemeClr val="tx1"/>
                </a:solidFill>
                <a:latin typeface="Courier New" pitchFamily="49" charset="0"/>
                <a:cs typeface="Courier New" pitchFamily="49" charset="0"/>
              </a:rPr>
              <a:t>:= Text;</a:t>
            </a:r>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400" dirty="0" smtClean="0">
                <a:solidFill>
                  <a:schemeClr val="tx1"/>
                </a:solidFill>
                <a:cs typeface="Courier New" pitchFamily="49" charset="0"/>
              </a:rPr>
              <a:t>Der Unterschied zwischen </a:t>
            </a:r>
            <a:r>
              <a:rPr lang="de-DE" sz="2000" dirty="0" smtClean="0">
                <a:solidFill>
                  <a:schemeClr val="tx1"/>
                </a:solidFill>
                <a:latin typeface="Courier New" pitchFamily="49" charset="0"/>
                <a:cs typeface="Courier New" pitchFamily="49" charset="0"/>
              </a:rPr>
              <a:t>T1</a:t>
            </a:r>
            <a:r>
              <a:rPr lang="de-DE" sz="2400" dirty="0" smtClean="0">
                <a:solidFill>
                  <a:schemeClr val="tx1"/>
                </a:solidFill>
                <a:cs typeface="Courier New" pitchFamily="49" charset="0"/>
              </a:rPr>
              <a:t> einerseits und </a:t>
            </a:r>
            <a:r>
              <a:rPr lang="de-DE" sz="2000" dirty="0" smtClean="0">
                <a:solidFill>
                  <a:schemeClr val="tx1"/>
                </a:solidFill>
                <a:latin typeface="Courier New" pitchFamily="49" charset="0"/>
                <a:cs typeface="Courier New" pitchFamily="49" charset="0"/>
              </a:rPr>
              <a:t>T2</a:t>
            </a:r>
            <a:r>
              <a:rPr lang="de-DE" sz="2400" dirty="0" smtClean="0">
                <a:solidFill>
                  <a:schemeClr val="tx1"/>
                </a:solidFill>
                <a:cs typeface="Courier New" pitchFamily="49" charset="0"/>
              </a:rPr>
              <a:t> und </a:t>
            </a:r>
            <a:r>
              <a:rPr lang="de-DE" sz="2000" dirty="0" smtClean="0">
                <a:solidFill>
                  <a:schemeClr val="tx1"/>
                </a:solidFill>
                <a:latin typeface="Courier New" pitchFamily="49" charset="0"/>
                <a:cs typeface="Courier New" pitchFamily="49" charset="0"/>
              </a:rPr>
              <a:t>T3</a:t>
            </a:r>
            <a:r>
              <a:rPr lang="de-DE" sz="2400" dirty="0" smtClean="0">
                <a:solidFill>
                  <a:schemeClr val="tx1"/>
                </a:solidFill>
                <a:cs typeface="Courier New" pitchFamily="49" charset="0"/>
              </a:rPr>
              <a:t> andererseits ist wichtig für Zugriffstypen (später):</a:t>
            </a:r>
          </a:p>
          <a:p>
            <a:pPr eaLnBrk="1" hangingPunct="1">
              <a:lnSpc>
                <a:spcPct val="90000"/>
              </a:lnSpc>
              <a:spcBef>
                <a:spcPts val="600"/>
              </a:spcBef>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400" dirty="0" smtClean="0">
                <a:solidFill>
                  <a:schemeClr val="tx1"/>
                </a:solidFill>
                <a:cs typeface="Courier New" pitchFamily="49" charset="0"/>
              </a:rPr>
              <a:t>Der </a:t>
            </a:r>
            <a:r>
              <a:rPr lang="de-DE" sz="2400" i="1" dirty="0" smtClean="0">
                <a:solidFill>
                  <a:schemeClr val="accent2"/>
                </a:solidFill>
                <a:cs typeface="Courier New" pitchFamily="49" charset="0"/>
              </a:rPr>
              <a:t>nominelle</a:t>
            </a:r>
            <a:r>
              <a:rPr lang="de-DE" sz="2400" dirty="0" smtClean="0">
                <a:solidFill>
                  <a:schemeClr val="accent2"/>
                </a:solidFill>
                <a:cs typeface="Courier New" pitchFamily="49" charset="0"/>
              </a:rPr>
              <a:t> </a:t>
            </a:r>
            <a:r>
              <a:rPr lang="de-DE" sz="2400" dirty="0" smtClean="0">
                <a:solidFill>
                  <a:schemeClr val="tx1"/>
                </a:solidFill>
                <a:cs typeface="Courier New" pitchFamily="49" charset="0"/>
              </a:rPr>
              <a:t>Subtyp von </a:t>
            </a:r>
            <a:r>
              <a:rPr lang="de-DE" sz="2000" dirty="0" smtClean="0">
                <a:solidFill>
                  <a:schemeClr val="tx1"/>
                </a:solidFill>
                <a:latin typeface="Courier New" pitchFamily="49" charset="0"/>
                <a:cs typeface="Courier New" pitchFamily="49" charset="0"/>
              </a:rPr>
              <a:t>T1</a:t>
            </a:r>
            <a:r>
              <a:rPr lang="de-DE" sz="2400" dirty="0" smtClean="0">
                <a:solidFill>
                  <a:schemeClr val="tx1"/>
                </a:solidFill>
                <a:cs typeface="Courier New" pitchFamily="49" charset="0"/>
              </a:rPr>
              <a:t> ist unbeschränkt, der </a:t>
            </a:r>
            <a:r>
              <a:rPr lang="de-DE" sz="2400" i="1" dirty="0" smtClean="0">
                <a:solidFill>
                  <a:schemeClr val="tx1"/>
                </a:solidFill>
                <a:cs typeface="Courier New" pitchFamily="49" charset="0"/>
              </a:rPr>
              <a:t>aktuelle</a:t>
            </a:r>
            <a:r>
              <a:rPr lang="de-DE" sz="2400" dirty="0" smtClean="0">
                <a:solidFill>
                  <a:schemeClr val="tx1"/>
                </a:solidFill>
                <a:cs typeface="Courier New" pitchFamily="49" charset="0"/>
              </a:rPr>
              <a:t> beschränkt (auf die Grenzen des Initialausdrucks).</a:t>
            </a:r>
          </a:p>
          <a:p>
            <a:pPr eaLnBrk="1" hangingPunct="1">
              <a:lnSpc>
                <a:spcPct val="90000"/>
              </a:lnSpc>
              <a:spcBef>
                <a:spcPts val="600"/>
              </a:spcBef>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400" dirty="0" smtClean="0">
                <a:solidFill>
                  <a:schemeClr val="tx1"/>
                </a:solidFill>
                <a:cs typeface="Courier New" pitchFamily="49" charset="0"/>
              </a:rPr>
              <a:t>Für </a:t>
            </a:r>
            <a:r>
              <a:rPr lang="de-DE" sz="2000" dirty="0" smtClean="0">
                <a:solidFill>
                  <a:schemeClr val="tx1"/>
                </a:solidFill>
                <a:latin typeface="Courier New" pitchFamily="49" charset="0"/>
                <a:cs typeface="Courier New" pitchFamily="49" charset="0"/>
              </a:rPr>
              <a:t>T2</a:t>
            </a:r>
            <a:r>
              <a:rPr lang="de-DE" sz="2400" dirty="0" smtClean="0">
                <a:solidFill>
                  <a:schemeClr val="tx1"/>
                </a:solidFill>
                <a:cs typeface="Courier New" pitchFamily="49" charset="0"/>
              </a:rPr>
              <a:t> und </a:t>
            </a:r>
            <a:r>
              <a:rPr lang="de-DE" sz="2000" dirty="0" smtClean="0">
                <a:solidFill>
                  <a:schemeClr val="tx1"/>
                </a:solidFill>
                <a:latin typeface="Courier New" pitchFamily="49" charset="0"/>
                <a:cs typeface="Courier New" pitchFamily="49" charset="0"/>
              </a:rPr>
              <a:t>T3</a:t>
            </a:r>
            <a:r>
              <a:rPr lang="de-DE" sz="2400" dirty="0" smtClean="0">
                <a:solidFill>
                  <a:schemeClr val="tx1"/>
                </a:solidFill>
                <a:cs typeface="Courier New" pitchFamily="49" charset="0"/>
              </a:rPr>
              <a:t> ist auch der </a:t>
            </a:r>
            <a:r>
              <a:rPr lang="de-DE" sz="2400" i="1" dirty="0" smtClean="0">
                <a:solidFill>
                  <a:srgbClr val="C00000"/>
                </a:solidFill>
                <a:cs typeface="Courier New" pitchFamily="49" charset="0"/>
              </a:rPr>
              <a:t>nominelle</a:t>
            </a:r>
            <a:r>
              <a:rPr lang="de-DE" sz="2400" dirty="0" smtClean="0">
                <a:solidFill>
                  <a:srgbClr val="C00000"/>
                </a:solidFill>
                <a:cs typeface="Courier New" pitchFamily="49" charset="0"/>
              </a:rPr>
              <a:t> </a:t>
            </a:r>
            <a:r>
              <a:rPr lang="de-DE" sz="2400" dirty="0" smtClean="0">
                <a:solidFill>
                  <a:schemeClr val="tx1"/>
                </a:solidFill>
                <a:cs typeface="Courier New" pitchFamily="49" charset="0"/>
              </a:rPr>
              <a:t>Subtyp beschränkt.</a:t>
            </a:r>
          </a:p>
          <a:p>
            <a:pPr eaLnBrk="1" hangingPunct="1">
              <a:lnSpc>
                <a:spcPct val="90000"/>
              </a:lnSpc>
              <a:spcBef>
                <a:spcPts val="600"/>
              </a:spcBef>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solidFill>
                  <a:schemeClr val="tx1"/>
                </a:solidFill>
                <a:latin typeface="Courier New" pitchFamily="49" charset="0"/>
                <a:cs typeface="Courier New" pitchFamily="49" charset="0"/>
              </a:rPr>
              <a:t>T2</a:t>
            </a:r>
            <a:r>
              <a:rPr lang="de-DE" sz="2400" dirty="0" smtClean="0">
                <a:solidFill>
                  <a:schemeClr val="tx1"/>
                </a:solidFill>
                <a:cs typeface="Courier New" pitchFamily="49" charset="0"/>
              </a:rPr>
              <a:t> übernimmt die Grenzen vom Initialausdruck.</a:t>
            </a:r>
          </a:p>
          <a:p>
            <a:pPr eaLnBrk="1" hangingPunct="1">
              <a:lnSpc>
                <a:spcPct val="90000"/>
              </a:lnSpc>
              <a:spcBef>
                <a:spcPts val="600"/>
              </a:spcBef>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solidFill>
                  <a:schemeClr val="tx1"/>
                </a:solidFill>
                <a:latin typeface="Courier New" pitchFamily="49" charset="0"/>
                <a:cs typeface="Courier New" pitchFamily="49" charset="0"/>
              </a:rPr>
              <a:t>T3</a:t>
            </a:r>
            <a:r>
              <a:rPr lang="de-DE" sz="2400" dirty="0" smtClean="0">
                <a:solidFill>
                  <a:schemeClr val="tx1"/>
                </a:solidFill>
                <a:cs typeface="Courier New" pitchFamily="49" charset="0"/>
              </a:rPr>
              <a:t> beginnt bei 1 und übernimmt die Länge des Initialaus-drucks (er gleitet).</a:t>
            </a:r>
          </a:p>
        </p:txBody>
      </p:sp>
      <p:sp>
        <p:nvSpPr>
          <p:cNvPr id="10138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0138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8DEA9DA-0050-4684-A2B7-E926336AA9E5}" type="slidenum">
              <a:rPr lang="de-DE" altLang="de-DE" sz="2400" smtClean="0"/>
              <a:pPr eaLnBrk="1" hangingPunct="1">
                <a:spcBef>
                  <a:spcPct val="0"/>
                </a:spcBef>
              </a:pPr>
              <a:t>133</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Base-Attribut</a:t>
            </a:r>
          </a:p>
        </p:txBody>
      </p:sp>
      <p:sp>
        <p:nvSpPr>
          <p:cNvPr id="102403" name="Rectangle 3"/>
          <p:cNvSpPr>
            <a:spLocks noGrp="1" noChangeArrowheads="1"/>
          </p:cNvSpPr>
          <p:nvPr>
            <p:ph idx="1"/>
          </p:nvPr>
        </p:nvSpPr>
        <p:spPr>
          <a:xfrm>
            <a:off x="685800" y="1844675"/>
            <a:ext cx="7772400" cy="4392613"/>
          </a:xfrm>
        </p:spPr>
        <p:txBody>
          <a:bodyPr/>
          <a:lstStyle/>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b="1" dirty="0" smtClean="0">
                <a:latin typeface="Courier New" pitchFamily="49" charset="0"/>
              </a:rPr>
              <a:t>type</a:t>
            </a:r>
            <a:r>
              <a:rPr lang="de-DE" altLang="de-DE" sz="2000" dirty="0" smtClean="0">
                <a:latin typeface="Courier New" pitchFamily="49" charset="0"/>
              </a:rPr>
              <a:t> Farbe </a:t>
            </a:r>
            <a:r>
              <a:rPr lang="de-DE" altLang="de-DE" sz="2000" b="1" dirty="0" smtClean="0">
                <a:latin typeface="Courier New" pitchFamily="49" charset="0"/>
              </a:rPr>
              <a:t>is</a:t>
            </a:r>
            <a:r>
              <a:rPr lang="de-DE" altLang="de-DE" sz="2000" dirty="0" smtClean="0">
                <a:latin typeface="Courier New" pitchFamily="49" charset="0"/>
              </a:rPr>
              <a:t> (Rot, Gelb, Grün, Blau, Violett);</a:t>
            </a: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b="1" dirty="0" smtClean="0">
                <a:latin typeface="Courier New" pitchFamily="49" charset="0"/>
              </a:rPr>
              <a:t>type</a:t>
            </a:r>
            <a:r>
              <a:rPr lang="de-DE" altLang="de-DE" sz="2000" dirty="0" smtClean="0">
                <a:latin typeface="Courier New" pitchFamily="49" charset="0"/>
              </a:rPr>
              <a:t> Ampelfarbe </a:t>
            </a:r>
            <a:r>
              <a:rPr lang="de-DE" altLang="de-DE" sz="2000" b="1" dirty="0" smtClean="0">
                <a:latin typeface="Courier New" pitchFamily="49" charset="0"/>
              </a:rPr>
              <a:t>is new</a:t>
            </a:r>
            <a:r>
              <a:rPr lang="de-DE" altLang="de-DE" sz="2000" dirty="0" smtClean="0">
                <a:latin typeface="Courier New" pitchFamily="49" charset="0"/>
              </a:rPr>
              <a:t> Farbe </a:t>
            </a:r>
            <a:r>
              <a:rPr lang="de-DE" altLang="de-DE" sz="2000" b="1" dirty="0" smtClean="0">
                <a:latin typeface="Courier New" pitchFamily="49" charset="0"/>
              </a:rPr>
              <a:t>range</a:t>
            </a:r>
            <a:r>
              <a:rPr lang="de-DE" altLang="de-DE" sz="2000" dirty="0" smtClean="0">
                <a:latin typeface="Courier New" pitchFamily="49" charset="0"/>
              </a:rPr>
              <a:t> Rot .. Grün;</a:t>
            </a: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000" dirty="0" smtClean="0">
              <a:latin typeface="Courier New" pitchFamily="49" charset="0"/>
            </a:endParaRP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Ampelfarbe</a:t>
            </a:r>
            <a:r>
              <a:rPr lang="de-DE" altLang="de-DE" sz="2000" dirty="0" smtClean="0">
                <a:solidFill>
                  <a:schemeClr val="accent2"/>
                </a:solidFill>
                <a:latin typeface="Courier New" pitchFamily="49" charset="0"/>
                <a:cs typeface="Courier New" pitchFamily="49" charset="0"/>
              </a:rPr>
              <a:t>'</a:t>
            </a:r>
            <a:r>
              <a:rPr lang="de-DE" altLang="de-DE" sz="2000" dirty="0" smtClean="0">
                <a:solidFill>
                  <a:schemeClr val="accent2"/>
                </a:solidFill>
                <a:latin typeface="Courier New" pitchFamily="49" charset="0"/>
              </a:rPr>
              <a:t>Base</a:t>
            </a:r>
            <a:r>
              <a:rPr lang="de-DE" altLang="de-DE" sz="2400" dirty="0" smtClean="0">
                <a:latin typeface="Courier New" pitchFamily="49" charset="0"/>
              </a:rPr>
              <a:t> </a:t>
            </a:r>
            <a:r>
              <a:rPr lang="de-DE" altLang="de-DE" sz="2400" dirty="0" smtClean="0"/>
              <a:t>ist der uneingeschränkte Untertyp, umfasst also auch die Werte </a:t>
            </a:r>
            <a:r>
              <a:rPr lang="de-DE" altLang="de-DE" sz="2000" dirty="0" smtClean="0">
                <a:latin typeface="Courier New" pitchFamily="49" charset="0"/>
              </a:rPr>
              <a:t>Blau</a:t>
            </a:r>
            <a:r>
              <a:rPr lang="de-DE" altLang="de-DE" sz="2400" dirty="0" smtClean="0"/>
              <a:t> und </a:t>
            </a:r>
            <a:r>
              <a:rPr lang="de-DE" altLang="de-DE" sz="2000" dirty="0" smtClean="0">
                <a:latin typeface="Courier New" pitchFamily="49" charset="0"/>
              </a:rPr>
              <a:t>Violett</a:t>
            </a:r>
            <a:r>
              <a:rPr lang="de-DE" altLang="de-DE" sz="2400" dirty="0" smtClean="0"/>
              <a:t>.</a:t>
            </a: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600" dirty="0" smtClean="0"/>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Farbe</a:t>
            </a:r>
            <a:r>
              <a:rPr lang="de-DE" altLang="de-DE" sz="2000" dirty="0" smtClean="0">
                <a:solidFill>
                  <a:schemeClr val="accent2"/>
                </a:solidFill>
                <a:latin typeface="Courier New" pitchFamily="49" charset="0"/>
                <a:cs typeface="Courier New" pitchFamily="49" charset="0"/>
              </a:rPr>
              <a:t>'</a:t>
            </a:r>
            <a:r>
              <a:rPr lang="de-DE" altLang="de-DE" sz="2000" dirty="0" smtClean="0">
                <a:solidFill>
                  <a:schemeClr val="accent2"/>
                </a:solidFill>
                <a:latin typeface="Courier New" pitchFamily="49" charset="0"/>
              </a:rPr>
              <a:t>Base</a:t>
            </a:r>
            <a:r>
              <a:rPr lang="de-DE" altLang="de-DE" sz="2400" dirty="0" smtClean="0">
                <a:latin typeface="Courier New" pitchFamily="49" charset="0"/>
              </a:rPr>
              <a:t> </a:t>
            </a:r>
            <a:r>
              <a:rPr lang="de-DE" altLang="de-DE" sz="2400" dirty="0" smtClean="0"/>
              <a:t>ist dasselbe wie </a:t>
            </a:r>
            <a:r>
              <a:rPr lang="de-DE" altLang="de-DE" sz="2000" dirty="0" smtClean="0">
                <a:latin typeface="Courier New" pitchFamily="49" charset="0"/>
              </a:rPr>
              <a:t>Farbe</a:t>
            </a:r>
            <a:r>
              <a:rPr lang="de-DE" altLang="de-DE" sz="2400" dirty="0" smtClean="0">
                <a:cs typeface="Courier New" pitchFamily="49" charset="0"/>
              </a:rPr>
              <a:t>.</a:t>
            </a: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900" dirty="0" smtClean="0"/>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Dieses Attribut ist für jeden skalaren Typ definiert und bezeichnet einen uneingeschränkten Untertyp des Typs, seinen Basisuntertyp. Daher steht in Operatoren auch der Basisuntertyp der Parameter, zum Beispiel:</a:t>
            </a: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700" dirty="0" smtClean="0"/>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function</a:t>
            </a:r>
            <a:r>
              <a:rPr lang="de-DE" altLang="de-DE" sz="1800" dirty="0" smtClean="0">
                <a:latin typeface="Courier New" pitchFamily="49" charset="0"/>
              </a:rPr>
              <a:t> "+"</a:t>
            </a:r>
            <a:r>
              <a:rPr lang="de-DE" altLang="de-DE" sz="1800" dirty="0" smtClean="0">
                <a:latin typeface="Courier New" pitchFamily="49" charset="0"/>
                <a:cs typeface="Courier New" pitchFamily="49" charset="0"/>
              </a:rPr>
              <a:t> (Left, Right: Integer</a:t>
            </a:r>
            <a:r>
              <a:rPr lang="de-DE" altLang="de-DE" sz="1800" dirty="0" smtClean="0">
                <a:solidFill>
                  <a:schemeClr val="accent2"/>
                </a:solidFill>
                <a:latin typeface="Courier New" pitchFamily="49" charset="0"/>
                <a:cs typeface="Courier New" pitchFamily="49" charset="0"/>
              </a:rPr>
              <a:t>'Base</a:t>
            </a: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return</a:t>
            </a:r>
            <a:br>
              <a:rPr lang="de-DE" altLang="de-DE" sz="1800" b="1"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        </a:t>
            </a:r>
            <a:r>
              <a:rPr lang="de-DE" altLang="de-DE" sz="1800" dirty="0" smtClean="0">
                <a:latin typeface="Courier New" pitchFamily="49" charset="0"/>
                <a:cs typeface="Courier New" pitchFamily="49" charset="0"/>
              </a:rPr>
              <a:t> Integer</a:t>
            </a:r>
            <a:r>
              <a:rPr lang="de-DE" altLang="de-DE" sz="1800" dirty="0" smtClean="0">
                <a:solidFill>
                  <a:schemeClr val="accent2"/>
                </a:solidFill>
                <a:latin typeface="Courier New" pitchFamily="49" charset="0"/>
                <a:cs typeface="Courier New" pitchFamily="49" charset="0"/>
              </a:rPr>
              <a:t>'Base</a:t>
            </a:r>
            <a:r>
              <a:rPr lang="de-DE" altLang="de-DE" sz="1800" dirty="0" smtClean="0">
                <a:latin typeface="Courier New" pitchFamily="49" charset="0"/>
                <a:cs typeface="Courier New" pitchFamily="49" charset="0"/>
              </a:rPr>
              <a:t>;</a:t>
            </a:r>
            <a:endParaRPr lang="de-DE" altLang="de-DE" sz="1800" i="1" dirty="0" smtClean="0">
              <a:latin typeface="Courier New" pitchFamily="49" charset="0"/>
              <a:cs typeface="Courier New" pitchFamily="49" charset="0"/>
            </a:endParaRPr>
          </a:p>
        </p:txBody>
      </p:sp>
      <p:sp>
        <p:nvSpPr>
          <p:cNvPr id="10240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0240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DA3D5B9-50AC-4D5D-9D55-D81F23EBFBBA}" type="slidenum">
              <a:rPr lang="de-DE" altLang="de-DE" sz="2400" smtClean="0"/>
              <a:pPr eaLnBrk="1" hangingPunct="1">
                <a:spcBef>
                  <a:spcPct val="0"/>
                </a:spcBef>
              </a:pPr>
              <a:t>134</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b="1" dirty="0" smtClean="0"/>
              <a:t>Pakete</a:t>
            </a:r>
            <a:endParaRPr lang="de-DE" altLang="de-DE" sz="2600" b="1"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135</a:t>
            </a:fld>
            <a:endParaRPr lang="de-DE" altLang="de-DE" sz="2400" dirty="0" smtClean="0"/>
          </a:p>
        </p:txBody>
      </p:sp>
    </p:spTree>
    <p:extLst>
      <p:ext uri="{BB962C8B-B14F-4D97-AF65-F5344CB8AC3E}">
        <p14:creationId xmlns:p14="http://schemas.microsoft.com/office/powerpoint/2010/main" val="232375118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Kontraktmodell</a:t>
            </a:r>
          </a:p>
        </p:txBody>
      </p:sp>
      <p:sp>
        <p:nvSpPr>
          <p:cNvPr id="87043" name="Rectangle 2"/>
          <p:cNvSpPr>
            <a:spLocks noGrp="1" noChangeArrowheads="1"/>
          </p:cNvSpPr>
          <p:nvPr>
            <p:ph idx="1"/>
          </p:nvPr>
        </p:nvSpPr>
        <p:spPr>
          <a:xfrm>
            <a:off x="611560" y="1981200"/>
            <a:ext cx="7920880" cy="4114800"/>
          </a:xfrm>
        </p:spPr>
        <p:txBody>
          <a:bodyPr/>
          <a:lstStyle/>
          <a:p>
            <a:pPr marL="0" indent="0" eaLnBrk="1" hangingPunct="1">
              <a:buFont typeface="Times New Roman" pitchFamily="16" charset="0"/>
              <a:buNone/>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400" b="1" dirty="0" smtClean="0">
                <a:cs typeface="Times New Roman" pitchFamily="16" charset="0"/>
              </a:rPr>
              <a:t>Pakete sind die grundlegende Einheit zur Kapselung.</a:t>
            </a:r>
          </a:p>
          <a:p>
            <a:pPr marL="363538" indent="-363538" eaLnBrk="1" hangingPunct="1">
              <a:buFont typeface="Arial" pitchFamily="34"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200" dirty="0" smtClean="0">
                <a:solidFill>
                  <a:srgbClr val="C00000"/>
                </a:solidFill>
                <a:cs typeface="Times New Roman" pitchFamily="16" charset="0"/>
              </a:rPr>
              <a:t>Eine Abstraktion pro Paket</a:t>
            </a:r>
          </a:p>
          <a:p>
            <a:pPr marL="363538" indent="-363538" eaLnBrk="1" hangingPunct="1">
              <a:buFont typeface="Times New Roman" pitchFamily="16"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200" dirty="0" smtClean="0">
                <a:solidFill>
                  <a:schemeClr val="accent2"/>
                </a:solidFill>
              </a:rPr>
              <a:t>Strikte Trennung von Deklaration (Kontrakt in Paket-Spezifikation) und Implementierung (Paket-Rumpf)</a:t>
            </a:r>
          </a:p>
          <a:p>
            <a:pPr marL="363538" indent="-363538" eaLnBrk="1" hangingPunct="1">
              <a:buFont typeface="Times New Roman" pitchFamily="16"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200" dirty="0" smtClean="0">
                <a:solidFill>
                  <a:schemeClr val="accent3">
                    <a:lumMod val="25000"/>
                  </a:schemeClr>
                </a:solidFill>
              </a:rPr>
              <a:t>Der Anwender sieht nur den nicht-privaten Teil der Spezifikation</a:t>
            </a:r>
          </a:p>
          <a:p>
            <a:pPr marL="363538" indent="-363538" eaLnBrk="1" hangingPunct="1">
              <a:buFont typeface="Times New Roman" pitchFamily="16"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200" dirty="0" smtClean="0">
                <a:solidFill>
                  <a:srgbClr val="663300"/>
                </a:solidFill>
              </a:rPr>
              <a:t>Änderungen im privaten Teil und im Rumpf erfordern keine Anpassung im Kode der Klienten</a:t>
            </a:r>
          </a:p>
          <a:p>
            <a:pPr marL="363538" indent="-363538" eaLnBrk="1" hangingPunct="1">
              <a:buFont typeface="Times New Roman" pitchFamily="16"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200" dirty="0" smtClean="0"/>
              <a:t>Getrennte Übersetzung beider Teile</a:t>
            </a:r>
          </a:p>
          <a:p>
            <a:pPr marL="363538" indent="-363538" eaLnBrk="1" hangingPunct="1">
              <a:buFont typeface="Times New Roman" pitchFamily="16"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200" dirty="0" smtClean="0"/>
              <a:t>Änderungen im Rumpf erfordern gewöhnlich keine Neuübersetzung der Klienten</a:t>
            </a:r>
          </a:p>
        </p:txBody>
      </p:sp>
      <p:sp>
        <p:nvSpPr>
          <p:cNvPr id="10445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0445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B8FEAD7-64DD-4C47-9F9C-926F80D1693D}" type="slidenum">
              <a:rPr lang="de-DE" altLang="de-DE" sz="2400" smtClean="0"/>
              <a:pPr eaLnBrk="1" hangingPunct="1">
                <a:spcBef>
                  <a:spcPct val="0"/>
                </a:spcBef>
              </a:pPr>
              <a:t>136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idx="10"/>
          </p:nvPr>
        </p:nvSpPr>
        <p:spPr/>
        <p:txBody>
          <a:bodyPr/>
          <a:lstStyle/>
          <a:p>
            <a:pPr>
              <a:defRPr/>
            </a:pPr>
            <a:r>
              <a:rPr lang="de-DE" dirty="0" smtClean="0"/>
              <a:t>Ada-Basiskurs © 2024 Grein</a:t>
            </a:r>
            <a:endParaRPr lang="de-DE" dirty="0"/>
          </a:p>
        </p:txBody>
      </p:sp>
      <p:sp>
        <p:nvSpPr>
          <p:cNvPr id="4" name="Foliennummernplatzhalter 3"/>
          <p:cNvSpPr>
            <a:spLocks noGrp="1"/>
          </p:cNvSpPr>
          <p:nvPr>
            <p:ph type="sldNum" idx="11"/>
          </p:nvPr>
        </p:nvSpPr>
        <p:spPr/>
        <p:txBody>
          <a:bodyPr/>
          <a:lstStyle/>
          <a:p>
            <a:pPr>
              <a:defRPr/>
            </a:pPr>
            <a:fld id="{DA1E1920-96A0-4C45-9D55-888EA03B2769}" type="slidenum">
              <a:rPr lang="de-DE" smtClean="0"/>
              <a:pPr>
                <a:defRPr/>
              </a:pPr>
              <a:t>137</a:t>
            </a:fld>
            <a:endParaRPr lang="de-DE"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476672"/>
            <a:ext cx="7859359" cy="5544616"/>
          </a:xfrm>
          <a:prstGeom prst="rect">
            <a:avLst/>
          </a:prstGeom>
        </p:spPr>
      </p:pic>
    </p:spTree>
    <p:extLst>
      <p:ext uri="{BB962C8B-B14F-4D97-AF65-F5344CB8AC3E}">
        <p14:creationId xmlns:p14="http://schemas.microsoft.com/office/powerpoint/2010/main" val="1539854239"/>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Syntax Paket-Spezifikation</a:t>
            </a:r>
          </a:p>
        </p:txBody>
      </p:sp>
      <p:sp>
        <p:nvSpPr>
          <p:cNvPr id="105475" name="Rectangle 2"/>
          <p:cNvSpPr>
            <a:spLocks noGrp="1" noChangeArrowheads="1"/>
          </p:cNvSpPr>
          <p:nvPr>
            <p:ph idx="1"/>
          </p:nvPr>
        </p:nvSpPr>
        <p:spPr>
          <a:xfrm>
            <a:off x="685800" y="1981200"/>
            <a:ext cx="7772400" cy="4114800"/>
          </a:xfrm>
        </p:spPr>
        <p:txBody>
          <a:bodyPr/>
          <a:lstStyle/>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with</a:t>
            </a:r>
            <a:r>
              <a:rPr lang="de-DE" altLang="de-DE" sz="2000" dirty="0" smtClean="0">
                <a:latin typeface="Courier New" pitchFamily="49" charset="0"/>
              </a:rPr>
              <a:t> Bibliothekseinheit;  -- </a:t>
            </a:r>
            <a:r>
              <a:rPr lang="de-DE" altLang="de-DE" sz="2000" i="1" dirty="0" smtClean="0">
                <a:latin typeface="Courier New" pitchFamily="49" charset="0"/>
              </a:rPr>
              <a:t>Kontextklausel</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solidFill>
                  <a:srgbClr val="FF3399"/>
                </a:solidFill>
                <a:latin typeface="Courier New" pitchFamily="49" charset="0"/>
              </a:rPr>
              <a:t>use </a:t>
            </a:r>
            <a:r>
              <a:rPr lang="de-DE" altLang="de-DE" sz="2000" dirty="0" smtClean="0">
                <a:solidFill>
                  <a:srgbClr val="FF3399"/>
                </a:solidFill>
                <a:latin typeface="Courier New" pitchFamily="49" charset="0"/>
              </a:rPr>
              <a:t> Bibliothekseinheit;  -- </a:t>
            </a:r>
            <a:r>
              <a:rPr lang="de-DE" altLang="de-DE" sz="2000" i="1" dirty="0" smtClean="0">
                <a:solidFill>
                  <a:srgbClr val="FF3399"/>
                </a:solidFill>
                <a:latin typeface="Courier New" pitchFamily="49" charset="0"/>
              </a:rPr>
              <a:t>sparsam verwenden</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a:t>
            </a:r>
            <a:r>
              <a:rPr lang="de-DE" altLang="de-DE" sz="2000" dirty="0" smtClean="0">
                <a:latin typeface="Courier New" pitchFamily="49" charset="0"/>
              </a:rPr>
              <a:t> Package_Name </a:t>
            </a:r>
            <a:r>
              <a:rPr lang="de-DE" altLang="de-DE" sz="2000" b="1" dirty="0" smtClean="0">
                <a:latin typeface="Courier New" pitchFamily="49" charset="0"/>
              </a:rPr>
              <a:t>is</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type</a:t>
            </a:r>
            <a:r>
              <a:rPr lang="de-DE" altLang="de-DE" sz="2000" dirty="0" smtClean="0">
                <a:latin typeface="Courier New" pitchFamily="49" charset="0"/>
              </a:rPr>
              <a:t> T </a:t>
            </a:r>
            <a:r>
              <a:rPr lang="de-DE" altLang="de-DE" sz="2000" b="1" dirty="0" smtClean="0">
                <a:latin typeface="Courier New" pitchFamily="49" charset="0"/>
              </a:rPr>
              <a:t>is</a:t>
            </a:r>
            <a:r>
              <a:rPr lang="de-DE" altLang="de-DE" sz="2000" dirty="0" smtClean="0">
                <a:latin typeface="Courier New" pitchFamily="49" charset="0"/>
              </a:rPr>
              <a:t> …;</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Variable: Typ_Name [:= Initialwert];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dirty="0" smtClean="0">
                <a:solidFill>
                  <a:schemeClr val="accent2"/>
                </a:solidFill>
                <a:latin typeface="Courier New" pitchFamily="49" charset="0"/>
              </a:rPr>
              <a:t>Konstante: </a:t>
            </a:r>
            <a:r>
              <a:rPr lang="de-DE" altLang="de-DE" sz="2000" b="1" dirty="0" smtClean="0">
                <a:solidFill>
                  <a:schemeClr val="accent2"/>
                </a:solidFill>
                <a:latin typeface="Courier New" pitchFamily="49" charset="0"/>
              </a:rPr>
              <a:t>constant</a:t>
            </a:r>
            <a:r>
              <a:rPr lang="de-DE" altLang="de-DE" sz="2000" dirty="0" smtClean="0">
                <a:solidFill>
                  <a:schemeClr val="accent2"/>
                </a:solidFill>
                <a:latin typeface="Courier New" pitchFamily="49" charset="0"/>
              </a:rPr>
              <a:t> Typ_Name [:= Initialwert];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procedure</a:t>
            </a:r>
            <a:r>
              <a:rPr lang="de-DE" altLang="de-DE" sz="2000" dirty="0" smtClean="0">
                <a:latin typeface="Courier New" pitchFamily="49" charset="0"/>
              </a:rPr>
              <a:t> P (X: </a:t>
            </a:r>
            <a:r>
              <a:rPr lang="de-DE" altLang="de-DE" sz="2000" b="1" dirty="0" smtClean="0">
                <a:latin typeface="Courier New" pitchFamily="49" charset="0"/>
              </a:rPr>
              <a:t>in out</a:t>
            </a:r>
            <a:r>
              <a:rPr lang="de-DE" altLang="de-DE" sz="2000" dirty="0" smtClean="0">
                <a:latin typeface="Courier New" pitchFamily="49" charset="0"/>
              </a:rPr>
              <a:t> Parameter);</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function</a:t>
            </a:r>
            <a:r>
              <a:rPr lang="de-DE" altLang="de-DE" sz="2000" dirty="0" smtClean="0">
                <a:latin typeface="Courier New" pitchFamily="49" charset="0"/>
              </a:rPr>
              <a:t> F (X: Parameter) </a:t>
            </a:r>
            <a:r>
              <a:rPr lang="de-DE" altLang="de-DE" sz="2000" b="1" dirty="0" smtClean="0">
                <a:latin typeface="Courier New" pitchFamily="49" charset="0"/>
              </a:rPr>
              <a:t>return</a:t>
            </a:r>
            <a:r>
              <a:rPr lang="de-DE" altLang="de-DE" sz="2000" dirty="0" smtClean="0">
                <a:latin typeface="Courier New" pitchFamily="49" charset="0"/>
              </a:rPr>
              <a:t> Typ_Name;</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solidFill>
                  <a:srgbClr val="663300"/>
                </a:solidFill>
                <a:latin typeface="Courier New" pitchFamily="49" charset="0"/>
              </a:rPr>
              <a:t>private  -- </a:t>
            </a:r>
            <a:r>
              <a:rPr lang="de-DE" altLang="de-DE" sz="2000" b="1" i="1" dirty="0" smtClean="0">
                <a:solidFill>
                  <a:srgbClr val="663300"/>
                </a:solidFill>
                <a:latin typeface="Courier New" pitchFamily="49" charset="0"/>
              </a:rPr>
              <a:t>nicht sichtbar</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solidFill>
                  <a:srgbClr val="663300"/>
                </a:solidFill>
                <a:latin typeface="Courier New" pitchFamily="49" charset="0"/>
              </a:rPr>
              <a:t>  ...</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end</a:t>
            </a:r>
            <a:r>
              <a:rPr lang="de-DE" altLang="de-DE" sz="2000" dirty="0" smtClean="0">
                <a:latin typeface="Courier New" pitchFamily="49" charset="0"/>
              </a:rPr>
              <a:t> Package_Name;</a:t>
            </a:r>
          </a:p>
        </p:txBody>
      </p:sp>
      <p:sp>
        <p:nvSpPr>
          <p:cNvPr id="10547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0547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F02D590-8920-4E6D-95B1-E6C011B38A6D}" type="slidenum">
              <a:rPr lang="de-DE" altLang="de-DE" sz="2400" smtClean="0"/>
              <a:pPr eaLnBrk="1" hangingPunct="1">
                <a:spcBef>
                  <a:spcPct val="0"/>
                </a:spcBef>
              </a:pPr>
              <a:t>138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Unvollständige Konstante</a:t>
            </a:r>
            <a:endParaRPr lang="de-DE" dirty="0"/>
          </a:p>
        </p:txBody>
      </p:sp>
      <p:sp>
        <p:nvSpPr>
          <p:cNvPr id="3" name="Inhaltsplatzhalter 2"/>
          <p:cNvSpPr>
            <a:spLocks noGrp="1"/>
          </p:cNvSpPr>
          <p:nvPr>
            <p:ph idx="1"/>
          </p:nvPr>
        </p:nvSpPr>
        <p:spPr/>
        <p:txBody>
          <a:bodyPr/>
          <a:lstStyle/>
          <a:p>
            <a:pPr marL="0" indent="0"/>
            <a:r>
              <a:rPr lang="de-DE" sz="2400" dirty="0" smtClean="0"/>
              <a:t>Wird im sichtbaren Teil der Spezifikation kein Initialwert für eine Konstante angegeben – das ist bei privaten </a:t>
            </a:r>
            <a:r>
              <a:rPr lang="de-DE" sz="2400" dirty="0"/>
              <a:t>Typen </a:t>
            </a:r>
            <a:r>
              <a:rPr lang="de-DE" sz="2400" dirty="0" smtClean="0"/>
              <a:t>(siehe Folie 163 und Kapitel </a:t>
            </a:r>
            <a:r>
              <a:rPr lang="de-DE" sz="2400" i="1" dirty="0" smtClean="0"/>
              <a:t>Schablonen</a:t>
            </a:r>
            <a:r>
              <a:rPr lang="de-DE" sz="2400" dirty="0" smtClean="0"/>
              <a:t>) unmöglich – muss der im privaten Teil nachgeholt werden.</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a:latin typeface="Courier New" pitchFamily="49" charset="0"/>
              </a:rPr>
              <a:t>package</a:t>
            </a:r>
            <a:r>
              <a:rPr lang="de-DE" altLang="de-DE" sz="2000" dirty="0">
                <a:latin typeface="Courier New" pitchFamily="49" charset="0"/>
              </a:rPr>
              <a:t> Package_Name </a:t>
            </a:r>
            <a:r>
              <a:rPr lang="de-DE" altLang="de-DE" sz="2000" b="1" dirty="0">
                <a:latin typeface="Courier New" pitchFamily="49" charset="0"/>
              </a:rPr>
              <a:t>is</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a:latin typeface="Courier New" pitchFamily="49" charset="0"/>
              </a:rPr>
              <a:t>  </a:t>
            </a:r>
            <a:r>
              <a:rPr lang="de-DE" altLang="de-DE" sz="2000" b="1" dirty="0">
                <a:latin typeface="Courier New" pitchFamily="49" charset="0"/>
              </a:rPr>
              <a:t>type</a:t>
            </a:r>
            <a:r>
              <a:rPr lang="de-DE" altLang="de-DE" sz="2000" dirty="0">
                <a:latin typeface="Courier New" pitchFamily="49" charset="0"/>
              </a:rPr>
              <a:t> T </a:t>
            </a:r>
            <a:r>
              <a:rPr lang="de-DE" altLang="de-DE" sz="2000" b="1" dirty="0">
                <a:latin typeface="Courier New" pitchFamily="49" charset="0"/>
              </a:rPr>
              <a:t>is</a:t>
            </a:r>
            <a:r>
              <a:rPr lang="de-DE" altLang="de-DE" sz="2000" dirty="0">
                <a:latin typeface="Courier New" pitchFamily="49" charset="0"/>
              </a:rPr>
              <a:t> </a:t>
            </a:r>
            <a:r>
              <a:rPr lang="de-DE" altLang="de-DE" sz="2000" b="1" dirty="0" smtClean="0">
                <a:latin typeface="Courier New" pitchFamily="49" charset="0"/>
              </a:rPr>
              <a:t>private</a:t>
            </a:r>
            <a:r>
              <a:rPr lang="de-DE" altLang="de-DE" sz="2000" dirty="0" smtClean="0">
                <a:latin typeface="Courier New" pitchFamily="49" charset="0"/>
              </a:rPr>
              <a:t>;</a:t>
            </a:r>
            <a:endParaRPr lang="de-DE" altLang="de-DE" sz="2000" dirty="0">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solidFill>
                  <a:schemeClr val="accent2"/>
                </a:solidFill>
                <a:latin typeface="Courier New" pitchFamily="49" charset="0"/>
              </a:rPr>
              <a:t>  Konstante</a:t>
            </a:r>
            <a:r>
              <a:rPr lang="de-DE" altLang="de-DE" sz="2000" dirty="0">
                <a:solidFill>
                  <a:schemeClr val="accent2"/>
                </a:solidFill>
                <a:latin typeface="Courier New" pitchFamily="49" charset="0"/>
              </a:rPr>
              <a:t>: </a:t>
            </a:r>
            <a:r>
              <a:rPr lang="de-DE" altLang="de-DE" sz="2000" b="1" dirty="0">
                <a:solidFill>
                  <a:schemeClr val="accent2"/>
                </a:solidFill>
                <a:latin typeface="Courier New" pitchFamily="49" charset="0"/>
              </a:rPr>
              <a:t>constant</a:t>
            </a:r>
            <a:r>
              <a:rPr lang="de-DE" altLang="de-DE" sz="2000" dirty="0">
                <a:solidFill>
                  <a:schemeClr val="accent2"/>
                </a:solidFill>
                <a:latin typeface="Courier New" pitchFamily="49" charset="0"/>
              </a:rPr>
              <a:t> </a:t>
            </a:r>
            <a:r>
              <a:rPr lang="de-DE" altLang="de-DE" sz="2000" dirty="0" smtClean="0">
                <a:solidFill>
                  <a:schemeClr val="accent2"/>
                </a:solidFill>
                <a:latin typeface="Courier New" pitchFamily="49" charset="0"/>
              </a:rPr>
              <a:t>T;</a:t>
            </a:r>
            <a:endParaRPr lang="de-DE" altLang="de-DE" sz="2000" dirty="0">
              <a:solidFill>
                <a:schemeClr val="accent2"/>
              </a:solidFill>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solidFill>
                  <a:srgbClr val="663300"/>
                </a:solidFill>
                <a:latin typeface="Courier New" pitchFamily="49" charset="0"/>
              </a:rPr>
              <a:t>private  </a:t>
            </a:r>
            <a:r>
              <a:rPr lang="de-DE" altLang="de-DE" sz="2000" dirty="0">
                <a:solidFill>
                  <a:srgbClr val="663300"/>
                </a:solidFill>
                <a:latin typeface="Courier New" pitchFamily="49" charset="0"/>
              </a:rPr>
              <a:t>-- </a:t>
            </a:r>
            <a:r>
              <a:rPr lang="de-DE" altLang="de-DE" sz="2000" i="1" dirty="0">
                <a:solidFill>
                  <a:srgbClr val="663300"/>
                </a:solidFill>
                <a:latin typeface="Courier New" pitchFamily="49" charset="0"/>
              </a:rPr>
              <a:t>nicht sichtbar</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a:latin typeface="Courier New" pitchFamily="49" charset="0"/>
              </a:rPr>
              <a:t>type</a:t>
            </a:r>
            <a:r>
              <a:rPr lang="de-DE" altLang="de-DE" sz="2000" dirty="0">
                <a:latin typeface="Courier New" pitchFamily="49" charset="0"/>
              </a:rPr>
              <a:t> T </a:t>
            </a:r>
            <a:r>
              <a:rPr lang="de-DE" altLang="de-DE" sz="2000" b="1" dirty="0">
                <a:latin typeface="Courier New" pitchFamily="49" charset="0"/>
              </a:rPr>
              <a:t>is</a:t>
            </a:r>
            <a:r>
              <a:rPr lang="de-DE" altLang="de-DE" sz="2000" dirty="0">
                <a:latin typeface="Courier New" pitchFamily="49" charset="0"/>
              </a:rPr>
              <a:t> </a:t>
            </a:r>
            <a:r>
              <a:rPr lang="de-DE" altLang="de-DE" sz="2000" dirty="0" smtClean="0">
                <a:latin typeface="Courier New" pitchFamily="49" charset="0"/>
              </a:rPr>
              <a:t>…;  -- </a:t>
            </a:r>
            <a:r>
              <a:rPr lang="de-DE" altLang="de-DE" sz="2000" i="1" dirty="0" smtClean="0">
                <a:latin typeface="Courier New" pitchFamily="49" charset="0"/>
              </a:rPr>
              <a:t>vollständige </a:t>
            </a:r>
            <a:r>
              <a:rPr lang="de-DE" altLang="de-DE" sz="2000" i="1" dirty="0">
                <a:latin typeface="Courier New" pitchFamily="49" charset="0"/>
              </a:rPr>
              <a:t>D</a:t>
            </a:r>
            <a:r>
              <a:rPr lang="de-DE" altLang="de-DE" sz="2000" i="1" dirty="0" smtClean="0">
                <a:latin typeface="Courier New" pitchFamily="49" charset="0"/>
              </a:rPr>
              <a:t>efinition</a:t>
            </a:r>
            <a:endParaRPr lang="de-DE" altLang="de-DE" sz="2000" i="1" dirty="0">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a:solidFill>
                  <a:schemeClr val="accent2"/>
                </a:solidFill>
                <a:latin typeface="Courier New" pitchFamily="49" charset="0"/>
              </a:rPr>
              <a:t>  Konstante: </a:t>
            </a:r>
            <a:r>
              <a:rPr lang="de-DE" altLang="de-DE" sz="2000" b="1" dirty="0" smtClean="0">
                <a:solidFill>
                  <a:schemeClr val="accent2"/>
                </a:solidFill>
                <a:latin typeface="Courier New" pitchFamily="49" charset="0"/>
              </a:rPr>
              <a:t>constant</a:t>
            </a:r>
            <a:r>
              <a:rPr lang="de-DE" altLang="de-DE" sz="2000" dirty="0" smtClean="0">
                <a:solidFill>
                  <a:schemeClr val="accent2"/>
                </a:solidFill>
                <a:latin typeface="Courier New" pitchFamily="49" charset="0"/>
              </a:rPr>
              <a:t> </a:t>
            </a:r>
            <a:r>
              <a:rPr lang="de-DE" altLang="de-DE" sz="2000" dirty="0">
                <a:solidFill>
                  <a:schemeClr val="accent2"/>
                </a:solidFill>
                <a:latin typeface="Courier New" pitchFamily="49" charset="0"/>
              </a:rPr>
              <a:t>T </a:t>
            </a:r>
            <a:r>
              <a:rPr lang="de-DE" altLang="de-DE" sz="2000" dirty="0" smtClean="0">
                <a:solidFill>
                  <a:schemeClr val="accent2"/>
                </a:solidFill>
                <a:latin typeface="Courier New" pitchFamily="49" charset="0"/>
              </a:rPr>
              <a:t>:= Initialwert;</a:t>
            </a:r>
            <a:endParaRPr lang="de-DE" altLang="de-DE" sz="2000" dirty="0">
              <a:solidFill>
                <a:srgbClr val="663300"/>
              </a:solidFill>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a:latin typeface="Courier New" pitchFamily="49" charset="0"/>
              </a:rPr>
              <a:t>end</a:t>
            </a:r>
            <a:r>
              <a:rPr lang="de-DE" altLang="de-DE" sz="2000" dirty="0">
                <a:latin typeface="Courier New" pitchFamily="49" charset="0"/>
              </a:rPr>
              <a:t> Package_Name;</a:t>
            </a:r>
          </a:p>
          <a:p>
            <a:pPr marL="0" indent="0"/>
            <a:endParaRPr lang="de-DE" sz="2000" dirty="0" smtClean="0"/>
          </a:p>
          <a:p>
            <a:pPr marL="0" indent="0"/>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139</a:t>
            </a:fld>
            <a:endParaRPr lang="de-DE" dirty="0"/>
          </a:p>
        </p:txBody>
      </p:sp>
    </p:spTree>
    <p:extLst>
      <p:ext uri="{BB962C8B-B14F-4D97-AF65-F5344CB8AC3E}">
        <p14:creationId xmlns:p14="http://schemas.microsoft.com/office/powerpoint/2010/main" val="25145383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358775" indent="-358775">
              <a:buFont typeface="Arial" panose="020B0604020202020204" pitchFamily="34" charset="0"/>
              <a:buChar char="•"/>
            </a:pPr>
            <a:r>
              <a:rPr lang="de-DE" sz="2000" dirty="0"/>
              <a:t>Wie komplex ist der O(logN)-Algorithmus im Vergleich zum </a:t>
            </a:r>
            <a:r>
              <a:rPr lang="de-DE" sz="2000" dirty="0" smtClean="0"/>
              <a:t>ein-facheren</a:t>
            </a:r>
            <a:r>
              <a:rPr lang="de-DE" sz="2000" dirty="0"/>
              <a:t>?</a:t>
            </a:r>
            <a:br>
              <a:rPr lang="de-DE" sz="2000" dirty="0"/>
            </a:br>
            <a:r>
              <a:rPr lang="de-DE" sz="2000" dirty="0"/>
              <a:t>Anders ausgedrückt: Wie groß ist N?</a:t>
            </a:r>
            <a:br>
              <a:rPr lang="de-DE" sz="2000" dirty="0"/>
            </a:br>
            <a:r>
              <a:rPr lang="de-DE" sz="2000" dirty="0"/>
              <a:t>Oft stellt sich heraus, dass N sehr groß sein muss, bevor die </a:t>
            </a:r>
            <a:r>
              <a:rPr lang="de-DE" sz="2000" dirty="0" smtClean="0"/>
              <a:t>Rechen-zeit </a:t>
            </a:r>
            <a:r>
              <a:rPr lang="de-DE" sz="2000" dirty="0"/>
              <a:t>der größeren Komplexität sich auszahlt. Mit moderner Hardware wird diese Größe </a:t>
            </a:r>
            <a:r>
              <a:rPr lang="de-DE" sz="2000" dirty="0" smtClean="0"/>
              <a:t>häufig gar </a:t>
            </a:r>
            <a:r>
              <a:rPr lang="de-DE" sz="2000" dirty="0"/>
              <a:t>nicht erreicht</a:t>
            </a:r>
            <a:r>
              <a:rPr lang="de-DE" sz="2000" dirty="0" smtClean="0"/>
              <a:t>.</a:t>
            </a:r>
          </a:p>
          <a:p>
            <a:pPr marL="358775" indent="-358775">
              <a:buFont typeface="Arial" panose="020B0604020202020204" pitchFamily="34" charset="0"/>
              <a:buChar char="•"/>
            </a:pPr>
            <a:r>
              <a:rPr lang="de-DE" sz="2000" dirty="0"/>
              <a:t>Benötigt der O(logN)-Algorithmus zeitfressende Umformung der zu bearbeitenden Daten, während der andere sie direkt verwenden kann</a:t>
            </a:r>
            <a:r>
              <a:rPr lang="de-DE" sz="2000" dirty="0" smtClean="0"/>
              <a:t>?</a:t>
            </a:r>
          </a:p>
          <a:p>
            <a:pPr marL="358775" indent="-358775">
              <a:buFont typeface="Arial" panose="020B0604020202020204" pitchFamily="34" charset="0"/>
              <a:buChar char="•"/>
            </a:pPr>
            <a:r>
              <a:rPr lang="de-DE" sz="2000" dirty="0"/>
              <a:t>Welches sind die Zeitanforderungen an das Projekt? Keine </a:t>
            </a:r>
            <a:r>
              <a:rPr lang="de-DE" sz="2000" dirty="0" smtClean="0"/>
              <a:t>besonde-ren</a:t>
            </a:r>
            <a:r>
              <a:rPr lang="de-DE" sz="2000" dirty="0"/>
              <a:t>, sanfte Realzeit, harte Realzeit?</a:t>
            </a:r>
            <a:br>
              <a:rPr lang="de-DE" sz="2000" dirty="0"/>
            </a:br>
            <a:r>
              <a:rPr lang="de-DE" sz="2000" dirty="0"/>
              <a:t>Wenn der einfachere O(N)-Algorithmus diese Anforderungen erfüllt, ist er effizient.</a:t>
            </a: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14</a:t>
            </a:fld>
            <a:endParaRPr lang="de-DE" dirty="0"/>
          </a:p>
        </p:txBody>
      </p:sp>
      <p:sp>
        <p:nvSpPr>
          <p:cNvPr id="5" name="Titel 4"/>
          <p:cNvSpPr>
            <a:spLocks noGrp="1"/>
          </p:cNvSpPr>
          <p:nvPr>
            <p:ph type="title"/>
          </p:nvPr>
        </p:nvSpPr>
        <p:spPr/>
        <p:txBody>
          <a:bodyPr/>
          <a:lstStyle/>
          <a:p>
            <a:r>
              <a:rPr lang="de-DE" dirty="0" smtClean="0"/>
              <a:t>Effizienz: Kriterien</a:t>
            </a:r>
            <a:endParaRPr lang="de-DE" dirty="0"/>
          </a:p>
        </p:txBody>
      </p:sp>
    </p:spTree>
    <p:extLst>
      <p:ext uri="{BB962C8B-B14F-4D97-AF65-F5344CB8AC3E}">
        <p14:creationId xmlns:p14="http://schemas.microsoft.com/office/powerpoint/2010/main" val="128178327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Kommentare (Spezifikation)</a:t>
            </a:r>
            <a:endParaRPr lang="de-DE" dirty="0"/>
          </a:p>
        </p:txBody>
      </p:sp>
      <p:sp>
        <p:nvSpPr>
          <p:cNvPr id="3" name="Inhaltsplatzhalter 2"/>
          <p:cNvSpPr>
            <a:spLocks noGrp="1"/>
          </p:cNvSpPr>
          <p:nvPr>
            <p:ph idx="1"/>
          </p:nvPr>
        </p:nvSpPr>
        <p:spPr>
          <a:xfrm>
            <a:off x="685800" y="1981200"/>
            <a:ext cx="7774632" cy="4233863"/>
          </a:xfrm>
        </p:spPr>
        <p:txBody>
          <a:bodyPr/>
          <a:lstStyle/>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Der Anwender muss aus der Beschreibung allein entnehmen können, wie das Paket anzuwenden ist, ohne die Implemen-tierung anzusehen.</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500" dirty="0" smtClean="0"/>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a:t>
            </a:r>
            <a:r>
              <a:rPr lang="de-DE" altLang="de-DE" sz="2000" dirty="0" smtClean="0">
                <a:latin typeface="Courier New" pitchFamily="49" charset="0"/>
              </a:rPr>
              <a:t> Sprechender_Name </a:t>
            </a:r>
            <a:r>
              <a:rPr lang="de-DE" altLang="de-DE" sz="2000" b="1" dirty="0">
                <a:latin typeface="Courier New" pitchFamily="49" charset="0"/>
              </a:rPr>
              <a:t>is</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a:latin typeface="Courier New" pitchFamily="49" charset="0"/>
              </a:rPr>
              <a:t>  </a:t>
            </a:r>
            <a:r>
              <a:rPr lang="de-DE" altLang="de-DE" sz="2000" dirty="0" smtClean="0">
                <a:latin typeface="Courier New" pitchFamily="49" charset="0"/>
              </a:rPr>
              <a:t>-- </a:t>
            </a:r>
            <a:r>
              <a:rPr lang="de-DE" altLang="de-DE" sz="2000" i="1" dirty="0" smtClean="0">
                <a:latin typeface="Courier New" pitchFamily="49" charset="0"/>
              </a:rPr>
              <a:t>Beschreibung des Pakets, der </a:t>
            </a:r>
            <a:r>
              <a:rPr lang="de-DE" altLang="de-DE" sz="2000" i="1" dirty="0" smtClean="0">
                <a:solidFill>
                  <a:schemeClr val="accent6"/>
                </a:solidFill>
                <a:latin typeface="Courier New" pitchFamily="49" charset="0"/>
              </a:rPr>
              <a:t>Abstraktion</a:t>
            </a:r>
            <a:r>
              <a:rPr lang="de-DE" altLang="de-DE" sz="2000" i="1" dirty="0" smtClean="0">
                <a:latin typeface="Courier New" pitchFamily="49" charset="0"/>
              </a:rPr>
              <a:t>.</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i="1" dirty="0">
                <a:latin typeface="Courier New" pitchFamily="49" charset="0"/>
              </a:rPr>
              <a:t> </a:t>
            </a:r>
            <a:r>
              <a:rPr lang="de-DE" altLang="de-DE" sz="2000" i="1" dirty="0" smtClean="0">
                <a:latin typeface="Courier New" pitchFamily="49" charset="0"/>
              </a:rPr>
              <a:t> -- Z.B. bei Protokollen die Reihenfolge</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i="1" dirty="0">
                <a:latin typeface="Courier New" pitchFamily="49" charset="0"/>
              </a:rPr>
              <a:t> </a:t>
            </a:r>
            <a:r>
              <a:rPr lang="de-DE" altLang="de-DE" sz="2000" i="1" dirty="0" smtClean="0">
                <a:latin typeface="Courier New" pitchFamily="49" charset="0"/>
              </a:rPr>
              <a:t> -- des Aufrufs der Unterprogramme.</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000" i="1" dirty="0">
              <a:latin typeface="Courier New" pitchFamily="49" charset="0"/>
            </a:endParaRP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i="1" dirty="0" smtClean="0">
                <a:latin typeface="Courier New" pitchFamily="49" charset="0"/>
              </a:rPr>
              <a:t>  -- Beschreibung des Unterprogramms (</a:t>
            </a:r>
            <a:r>
              <a:rPr lang="de-DE" altLang="de-DE" sz="2000" b="1" i="1" dirty="0" smtClean="0">
                <a:solidFill>
                  <a:schemeClr val="accent2"/>
                </a:solidFill>
                <a:latin typeface="Courier New" pitchFamily="49" charset="0"/>
              </a:rPr>
              <a:t>was</a:t>
            </a:r>
            <a:r>
              <a:rPr lang="de-DE" altLang="de-DE" sz="2000" i="1" dirty="0" smtClean="0">
                <a:solidFill>
                  <a:schemeClr val="accent2"/>
                </a:solidFill>
                <a:latin typeface="Courier New" pitchFamily="49" charset="0"/>
              </a:rPr>
              <a:t> tut es</a:t>
            </a:r>
            <a:r>
              <a:rPr lang="de-DE" altLang="de-DE" sz="2000" i="1" dirty="0" smtClean="0">
                <a:latin typeface="Courier New" pitchFamily="49" charset="0"/>
              </a:rPr>
              <a:t>,</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i="1" dirty="0">
                <a:latin typeface="Courier New" pitchFamily="49" charset="0"/>
              </a:rPr>
              <a:t> </a:t>
            </a:r>
            <a:r>
              <a:rPr lang="de-DE" altLang="de-DE" sz="2000" i="1" dirty="0" smtClean="0">
                <a:latin typeface="Courier New" pitchFamily="49" charset="0"/>
              </a:rPr>
              <a:t> -- </a:t>
            </a:r>
            <a:r>
              <a:rPr lang="de-DE" altLang="de-DE" sz="2000" i="1" dirty="0" smtClean="0">
                <a:solidFill>
                  <a:srgbClr val="FF3399"/>
                </a:solidFill>
                <a:latin typeface="Courier New" pitchFamily="49" charset="0"/>
              </a:rPr>
              <a:t>nicht </a:t>
            </a:r>
            <a:r>
              <a:rPr lang="de-DE" altLang="de-DE" sz="2000" b="1" i="1" dirty="0" smtClean="0">
                <a:solidFill>
                  <a:srgbClr val="FF3399"/>
                </a:solidFill>
                <a:latin typeface="Courier New" pitchFamily="49" charset="0"/>
              </a:rPr>
              <a:t>wie</a:t>
            </a:r>
            <a:r>
              <a:rPr lang="de-DE" altLang="de-DE" sz="2000" i="1" dirty="0" smtClean="0">
                <a:solidFill>
                  <a:srgbClr val="FF3399"/>
                </a:solidFill>
                <a:latin typeface="Courier New" pitchFamily="49" charset="0"/>
              </a:rPr>
              <a:t>, </a:t>
            </a:r>
            <a:r>
              <a:rPr lang="de-DE" altLang="de-DE" sz="2000" b="1" i="1" dirty="0" smtClean="0">
                <a:solidFill>
                  <a:schemeClr val="accent2"/>
                </a:solidFill>
                <a:latin typeface="Courier New" pitchFamily="49" charset="0"/>
              </a:rPr>
              <a:t>was</a:t>
            </a:r>
            <a:r>
              <a:rPr lang="de-DE" altLang="de-DE" sz="2000" i="1" dirty="0" smtClean="0">
                <a:solidFill>
                  <a:schemeClr val="accent2"/>
                </a:solidFill>
                <a:latin typeface="Courier New" pitchFamily="49" charset="0"/>
              </a:rPr>
              <a:t> bedeuten die Parameter</a:t>
            </a:r>
            <a:r>
              <a:rPr lang="de-DE" altLang="de-DE" sz="2000" i="1" dirty="0" smtClean="0">
                <a:latin typeface="Courier New" pitchFamily="49" charset="0"/>
              </a:rPr>
              <a:t>).</a:t>
            </a:r>
            <a:endParaRPr lang="de-DE" altLang="de-DE" sz="2000" i="1" dirty="0">
              <a:latin typeface="Courier New" pitchFamily="49" charset="0"/>
            </a:endParaRP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a:latin typeface="Courier New" pitchFamily="49" charset="0"/>
              </a:rPr>
              <a:t>  </a:t>
            </a:r>
            <a:r>
              <a:rPr lang="de-DE" altLang="de-DE" sz="2000" b="1" dirty="0">
                <a:latin typeface="Courier New" pitchFamily="49" charset="0"/>
              </a:rPr>
              <a:t>procedure</a:t>
            </a:r>
            <a:r>
              <a:rPr lang="de-DE" altLang="de-DE" sz="2000" dirty="0">
                <a:latin typeface="Courier New" pitchFamily="49" charset="0"/>
              </a:rPr>
              <a:t> P (X: </a:t>
            </a:r>
            <a:r>
              <a:rPr lang="de-DE" altLang="de-DE" sz="2000" b="1" dirty="0">
                <a:latin typeface="Courier New" pitchFamily="49" charset="0"/>
              </a:rPr>
              <a:t>in out</a:t>
            </a:r>
            <a:r>
              <a:rPr lang="de-DE" altLang="de-DE" sz="2000" dirty="0">
                <a:latin typeface="Courier New" pitchFamily="49" charset="0"/>
              </a:rPr>
              <a:t> Parameter);</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0" b="1" dirty="0" smtClean="0">
              <a:solidFill>
                <a:srgbClr val="663300"/>
              </a:solidFill>
              <a:latin typeface="Courier New"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140</a:t>
            </a:fld>
            <a:endParaRPr lang="de-DE" dirty="0"/>
          </a:p>
        </p:txBody>
      </p:sp>
    </p:spTree>
    <p:extLst>
      <p:ext uri="{BB962C8B-B14F-4D97-AF65-F5344CB8AC3E}">
        <p14:creationId xmlns:p14="http://schemas.microsoft.com/office/powerpoint/2010/main" val="122832534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idx="10"/>
          </p:nvPr>
        </p:nvSpPr>
        <p:spPr/>
        <p:txBody>
          <a:bodyPr/>
          <a:lstStyle/>
          <a:p>
            <a:pPr>
              <a:defRPr/>
            </a:pPr>
            <a:r>
              <a:rPr lang="de-DE" dirty="0" smtClean="0"/>
              <a:t>Ada-Basiskurs © 2024 Grein</a:t>
            </a:r>
            <a:endParaRPr lang="de-DE" dirty="0"/>
          </a:p>
        </p:txBody>
      </p:sp>
      <p:sp>
        <p:nvSpPr>
          <p:cNvPr id="3" name="Foliennummernplatzhalter 2"/>
          <p:cNvSpPr>
            <a:spLocks noGrp="1"/>
          </p:cNvSpPr>
          <p:nvPr>
            <p:ph type="sldNum" idx="11"/>
          </p:nvPr>
        </p:nvSpPr>
        <p:spPr/>
        <p:txBody>
          <a:bodyPr/>
          <a:lstStyle/>
          <a:p>
            <a:pPr>
              <a:defRPr/>
            </a:pPr>
            <a:fld id="{84D954CA-63EA-4D97-ADBC-1D894F0EA83B}" type="slidenum">
              <a:rPr lang="de-DE" smtClean="0"/>
              <a:pPr>
                <a:defRPr/>
              </a:pPr>
              <a:t>141</a:t>
            </a:fld>
            <a:endParaRPr lang="de-DE" dirty="0"/>
          </a:p>
        </p:txBody>
      </p:sp>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332656"/>
            <a:ext cx="7920880" cy="5748544"/>
          </a:xfrm>
          <a:prstGeom prst="rect">
            <a:avLst/>
          </a:prstGeom>
        </p:spPr>
      </p:pic>
    </p:spTree>
    <p:extLst>
      <p:ext uri="{BB962C8B-B14F-4D97-AF65-F5344CB8AC3E}">
        <p14:creationId xmlns:p14="http://schemas.microsoft.com/office/powerpoint/2010/main" val="138244032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237258"/>
          </a:xfrm>
        </p:spPr>
        <p:txBody>
          <a:bodyPr/>
          <a:lstStyle/>
          <a:p>
            <a:r>
              <a:rPr lang="de-DE" dirty="0" smtClean="0"/>
              <a:t>Getrennte Spezifikationen:</a:t>
            </a:r>
            <a:br>
              <a:rPr lang="de-DE" dirty="0" smtClean="0"/>
            </a:br>
            <a:r>
              <a:rPr lang="de-DE" dirty="0" smtClean="0"/>
              <a:t>Vorteile</a:t>
            </a:r>
            <a:endParaRPr lang="de-DE" dirty="0"/>
          </a:p>
        </p:txBody>
      </p:sp>
      <p:sp>
        <p:nvSpPr>
          <p:cNvPr id="3" name="Inhaltsplatzhalter 2"/>
          <p:cNvSpPr>
            <a:spLocks noGrp="1"/>
          </p:cNvSpPr>
          <p:nvPr>
            <p:ph idx="1"/>
          </p:nvPr>
        </p:nvSpPr>
        <p:spPr>
          <a:xfrm>
            <a:off x="685800" y="1700809"/>
            <a:ext cx="7739063" cy="4514255"/>
          </a:xfrm>
        </p:spPr>
        <p:txBody>
          <a:bodyPr/>
          <a:lstStyle/>
          <a:p>
            <a:pPr marL="0" indent="0"/>
            <a:r>
              <a:rPr lang="de-DE" sz="1600" dirty="0" smtClean="0"/>
              <a:t>Die Spezifikation kann schon benutzt werden, auch wenn die Implementierung noch gar nicht existiert.</a:t>
            </a:r>
          </a:p>
          <a:p>
            <a:pPr marL="438150" indent="-285750">
              <a:buFont typeface="Arial" panose="020B0604020202020204" pitchFamily="34" charset="0"/>
              <a:buChar char="•"/>
            </a:pPr>
            <a:r>
              <a:rPr lang="de-DE" sz="1600" dirty="0" smtClean="0"/>
              <a:t>Übersetzen Sie sie und sehen Sie, ob sie sinnvoll ist.</a:t>
            </a:r>
          </a:p>
          <a:p>
            <a:pPr marL="438150" indent="-285750">
              <a:buFont typeface="Arial" panose="020B0604020202020204" pitchFamily="34" charset="0"/>
              <a:buChar char="•"/>
            </a:pPr>
            <a:r>
              <a:rPr lang="de-DE" sz="1600" dirty="0" smtClean="0"/>
              <a:t>Entwerfen und schreiben Sie den Kode, der sie benutzt, und sehen Sie, ob sie die Bedürfnisse der Anwendung erfüllt.</a:t>
            </a:r>
          </a:p>
          <a:p>
            <a:pPr marL="438150" indent="-285750">
              <a:buFont typeface="Arial" panose="020B0604020202020204" pitchFamily="34" charset="0"/>
              <a:buChar char="•"/>
            </a:pPr>
            <a:r>
              <a:rPr lang="de-DE" sz="1600" dirty="0" smtClean="0"/>
              <a:t>Schreiben Sie einen Prototypen für den Rumpf und sehen Sie, ob das Verhalten richtig ist, bevor Sie den gesamten </a:t>
            </a:r>
            <a:r>
              <a:rPr lang="de-DE" sz="1600" dirty="0"/>
              <a:t>R</a:t>
            </a:r>
            <a:r>
              <a:rPr lang="de-DE" sz="1600" dirty="0" smtClean="0"/>
              <a:t>umpf schreiben, der die Anforderungen erfüllt.</a:t>
            </a:r>
          </a:p>
          <a:p>
            <a:pPr marL="438150" indent="-285750">
              <a:buFont typeface="Arial" panose="020B0604020202020204" pitchFamily="34" charset="0"/>
              <a:buChar char="•"/>
            </a:pPr>
            <a:r>
              <a:rPr lang="de-DE" sz="1600" dirty="0" smtClean="0"/>
              <a:t>Werden die Spezifikationen verteilt, können Teams unabhängig von einander arbeiten, ohne dass das Projekt alle Implementierungen verteilen muss.</a:t>
            </a:r>
          </a:p>
          <a:p>
            <a:pPr marL="0" indent="0"/>
            <a:r>
              <a:rPr lang="de-DE" sz="1600" u="sng" dirty="0" smtClean="0"/>
              <a:t>Fazit:</a:t>
            </a:r>
            <a:r>
              <a:rPr lang="de-DE" sz="1600" dirty="0" smtClean="0"/>
              <a:t> Widerstehen Sie dem Drang, die Rümpfe gleich zu schreiben. Erst nach diesen Schritten können Sie mit Sicherheit das Richtige schreiben.</a:t>
            </a:r>
          </a:p>
          <a:p>
            <a:pPr marL="0" indent="0"/>
            <a:r>
              <a:rPr lang="de-DE" sz="1600" dirty="0" smtClean="0"/>
              <a:t>Verwenden Sie </a:t>
            </a:r>
            <a:r>
              <a:rPr lang="de-DE" sz="1600" i="1" dirty="0" smtClean="0"/>
              <a:t>Top-Down</a:t>
            </a:r>
            <a:r>
              <a:rPr lang="de-DE" sz="1600" dirty="0" smtClean="0"/>
              <a:t>-Entwicklung (auch </a:t>
            </a:r>
            <a:r>
              <a:rPr lang="de-DE" sz="1600" i="1" dirty="0" smtClean="0"/>
              <a:t>Schrittweise Verfeinerung </a:t>
            </a:r>
            <a:r>
              <a:rPr lang="de-DE" sz="1600" dirty="0" smtClean="0"/>
              <a:t>genannt) so weit wie möglich.</a:t>
            </a:r>
          </a:p>
          <a:p>
            <a:pPr marL="0" indent="0"/>
            <a:r>
              <a:rPr lang="de-DE" sz="1600" dirty="0" smtClean="0"/>
              <a:t>Nur für </a:t>
            </a:r>
            <a:r>
              <a:rPr lang="de-DE" sz="1600" i="1" dirty="0" smtClean="0"/>
              <a:t>Bottom-Up</a:t>
            </a:r>
            <a:r>
              <a:rPr lang="de-DE" sz="1600" dirty="0" smtClean="0"/>
              <a:t>-Entwicklung, insbesondere für </a:t>
            </a:r>
            <a:r>
              <a:rPr lang="de-DE" sz="1600" i="1" dirty="0" smtClean="0"/>
              <a:t>Wiederverwendbare Komponenten</a:t>
            </a:r>
            <a:r>
              <a:rPr lang="de-DE" sz="1600" dirty="0" smtClean="0"/>
              <a:t>, macht frühzeitige Erstellung des Rumpfes Sinn.</a:t>
            </a:r>
            <a:endParaRPr lang="de-DE" sz="16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142</a:t>
            </a:fld>
            <a:endParaRPr lang="de-DE" dirty="0"/>
          </a:p>
        </p:txBody>
      </p:sp>
    </p:spTree>
    <p:extLst>
      <p:ext uri="{BB962C8B-B14F-4D97-AF65-F5344CB8AC3E}">
        <p14:creationId xmlns:p14="http://schemas.microsoft.com/office/powerpoint/2010/main" val="596107901"/>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Syntax Paket-Rumpf</a:t>
            </a:r>
          </a:p>
        </p:txBody>
      </p:sp>
      <p:sp>
        <p:nvSpPr>
          <p:cNvPr id="106499" name="Rectangle 2"/>
          <p:cNvSpPr>
            <a:spLocks noGrp="1" noChangeArrowheads="1"/>
          </p:cNvSpPr>
          <p:nvPr>
            <p:ph idx="1"/>
          </p:nvPr>
        </p:nvSpPr>
        <p:spPr>
          <a:xfrm>
            <a:off x="685800" y="1981200"/>
            <a:ext cx="7772400" cy="4114800"/>
          </a:xfrm>
        </p:spPr>
        <p:txBody>
          <a:bodyPr/>
          <a:lstStyle/>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with</a:t>
            </a:r>
            <a:r>
              <a:rPr lang="de-DE" altLang="de-DE" sz="1800" dirty="0" smtClean="0">
                <a:latin typeface="Courier New" pitchFamily="49" charset="0"/>
              </a:rPr>
              <a:t> Bibliothekseinheit;</a:t>
            </a:r>
            <a:r>
              <a:rPr lang="de-DE" altLang="de-DE" sz="2000" dirty="0" smtClean="0">
                <a:latin typeface="Courier New" pitchFamily="49" charset="0"/>
              </a:rPr>
              <a:t>  </a:t>
            </a:r>
            <a:r>
              <a:rPr lang="de-DE" altLang="de-DE" sz="1800" dirty="0" smtClean="0">
                <a:latin typeface="Courier New" pitchFamily="49" charset="0"/>
              </a:rPr>
              <a:t>-- </a:t>
            </a:r>
            <a:r>
              <a:rPr lang="de-DE" altLang="de-DE" sz="1800" i="1" dirty="0" smtClean="0">
                <a:latin typeface="Courier New" pitchFamily="49" charset="0"/>
              </a:rPr>
              <a:t>Kontextklausel</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solidFill>
                  <a:srgbClr val="FF3399"/>
                </a:solidFill>
                <a:latin typeface="Courier New" pitchFamily="49" charset="0"/>
              </a:rPr>
              <a:t>use </a:t>
            </a:r>
            <a:r>
              <a:rPr lang="de-DE" altLang="de-DE" sz="1800" dirty="0" smtClean="0">
                <a:solidFill>
                  <a:srgbClr val="FF3399"/>
                </a:solidFill>
                <a:latin typeface="Courier New" pitchFamily="49" charset="0"/>
              </a:rPr>
              <a:t> Bibliothekseinheit;  -- </a:t>
            </a:r>
            <a:r>
              <a:rPr lang="de-DE" altLang="de-DE" sz="1800" i="1" dirty="0" smtClean="0">
                <a:solidFill>
                  <a:srgbClr val="FF3399"/>
                </a:solidFill>
                <a:latin typeface="Courier New" pitchFamily="49" charset="0"/>
              </a:rPr>
              <a:t>sparsam verwenden</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 body</a:t>
            </a:r>
            <a:r>
              <a:rPr lang="de-DE" altLang="de-DE" sz="1800" dirty="0" smtClean="0">
                <a:latin typeface="Courier New" pitchFamily="49" charset="0"/>
              </a:rPr>
              <a:t> Package_Name </a:t>
            </a:r>
            <a:r>
              <a:rPr lang="de-DE" altLang="de-DE" sz="1800" b="1" dirty="0" smtClean="0">
                <a:latin typeface="Courier New" pitchFamily="49" charset="0"/>
              </a:rPr>
              <a:t>is</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type</a:t>
            </a:r>
            <a:r>
              <a:rPr lang="de-DE" altLang="de-DE" sz="1800" dirty="0" smtClean="0">
                <a:latin typeface="Courier New" pitchFamily="49" charset="0"/>
              </a:rPr>
              <a:t> TX </a:t>
            </a:r>
            <a:r>
              <a:rPr lang="de-DE" altLang="de-DE" sz="1800" b="1" dirty="0" smtClean="0">
                <a:latin typeface="Courier New" pitchFamily="49" charset="0"/>
              </a:rPr>
              <a:t>is</a:t>
            </a:r>
            <a:r>
              <a:rPr lang="de-DE" altLang="de-DE" sz="1800" dirty="0" smtClean="0">
                <a:latin typeface="Courier New" pitchFamily="49" charset="0"/>
              </a:rPr>
              <a:t> ...;</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Variable: Typ_Name := Initialwert;</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Konstante: </a:t>
            </a:r>
            <a:r>
              <a:rPr lang="de-DE" altLang="de-DE" sz="1800" b="1" dirty="0" smtClean="0">
                <a:latin typeface="Courier New" pitchFamily="49" charset="0"/>
              </a:rPr>
              <a:t>constant</a:t>
            </a:r>
            <a:r>
              <a:rPr lang="de-DE" altLang="de-DE" sz="1800" dirty="0" smtClean="0">
                <a:latin typeface="Courier New" pitchFamily="49" charset="0"/>
              </a:rPr>
              <a:t> Typ_Name := Initialwert;</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procedure</a:t>
            </a:r>
            <a:r>
              <a:rPr lang="de-DE" altLang="de-DE" sz="1800" dirty="0" smtClean="0">
                <a:latin typeface="Courier New" pitchFamily="49" charset="0"/>
              </a:rPr>
              <a:t> P (X: </a:t>
            </a:r>
            <a:r>
              <a:rPr lang="de-DE" altLang="de-DE" sz="1800" b="1" dirty="0" smtClean="0">
                <a:latin typeface="Courier New" pitchFamily="49" charset="0"/>
              </a:rPr>
              <a:t>in out</a:t>
            </a:r>
            <a:r>
              <a:rPr lang="de-DE" altLang="de-DE" sz="1800" dirty="0" smtClean="0">
                <a:latin typeface="Courier New" pitchFamily="49" charset="0"/>
              </a:rPr>
              <a:t> Parameter) </a:t>
            </a:r>
            <a:r>
              <a:rPr lang="de-DE" altLang="de-DE" sz="1800" b="1" dirty="0" smtClean="0">
                <a:latin typeface="Courier New" pitchFamily="49" charset="0"/>
              </a:rPr>
              <a:t>is ...</a:t>
            </a:r>
            <a:r>
              <a:rPr lang="de-DE" altLang="de-DE" sz="1800" dirty="0" smtClean="0">
                <a:latin typeface="Courier New" pitchFamily="49" charset="0"/>
              </a:rPr>
              <a:t>;</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function</a:t>
            </a:r>
            <a:r>
              <a:rPr lang="de-DE" altLang="de-DE" sz="1800" dirty="0" smtClean="0">
                <a:latin typeface="Courier New" pitchFamily="49" charset="0"/>
              </a:rPr>
              <a:t> F (X: Parameter) </a:t>
            </a:r>
            <a:r>
              <a:rPr lang="de-DE" altLang="de-DE" sz="1800" b="1" dirty="0" smtClean="0">
                <a:latin typeface="Courier New" pitchFamily="49" charset="0"/>
              </a:rPr>
              <a:t>return</a:t>
            </a:r>
            <a:r>
              <a:rPr lang="de-DE" altLang="de-DE" sz="1800" dirty="0" smtClean="0">
                <a:latin typeface="Courier New" pitchFamily="49" charset="0"/>
              </a:rPr>
              <a:t> Typ_Name </a:t>
            </a:r>
            <a:r>
              <a:rPr lang="de-DE" altLang="de-DE" sz="1800" b="1" dirty="0" smtClean="0">
                <a:latin typeface="Courier New" pitchFamily="49" charset="0"/>
              </a:rPr>
              <a:t>is ...</a:t>
            </a:r>
            <a:r>
              <a:rPr lang="de-DE" altLang="de-DE" sz="1800" dirty="0" smtClean="0">
                <a:latin typeface="Courier New" pitchFamily="49" charset="0"/>
              </a:rPr>
              <a:t>;</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solidFill>
                  <a:srgbClr val="663300"/>
                </a:solidFill>
                <a:latin typeface="Courier New" pitchFamily="49" charset="0"/>
              </a:rPr>
              <a:t>begin </a:t>
            </a:r>
            <a:r>
              <a:rPr lang="de-DE" altLang="de-DE" sz="1800" dirty="0" smtClean="0">
                <a:solidFill>
                  <a:srgbClr val="663300"/>
                </a:solidFill>
                <a:latin typeface="Courier New" pitchFamily="49" charset="0"/>
              </a:rPr>
              <a:t>          -- </a:t>
            </a:r>
            <a:r>
              <a:rPr lang="de-DE" altLang="de-DE" sz="1800" i="1" dirty="0" smtClean="0">
                <a:solidFill>
                  <a:srgbClr val="663300"/>
                </a:solidFill>
              </a:rPr>
              <a:t>wird </a:t>
            </a:r>
            <a:r>
              <a:rPr lang="de-DE" altLang="de-DE" sz="1800" i="1" dirty="0">
                <a:solidFill>
                  <a:srgbClr val="663300"/>
                </a:solidFill>
              </a:rPr>
              <a:t>während der Ausarbeitung </a:t>
            </a:r>
            <a:r>
              <a:rPr lang="de-DE" altLang="de-DE" sz="1800" i="1" dirty="0" smtClean="0">
                <a:solidFill>
                  <a:srgbClr val="663300"/>
                </a:solidFill>
              </a:rPr>
              <a:t>ausgeführt;</a:t>
            </a:r>
            <a:endParaRPr lang="de-DE" altLang="de-DE" sz="1800" b="1" dirty="0" smtClean="0">
              <a:solidFill>
                <a:srgbClr val="663300"/>
              </a:solidFill>
              <a:latin typeface="Courier New" pitchFamily="49" charset="0"/>
            </a:endParaRPr>
          </a:p>
          <a:p>
            <a:pPr marL="0" indent="33338"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solidFill>
                  <a:srgbClr val="663300"/>
                </a:solidFill>
                <a:latin typeface="Courier New" pitchFamily="49" charset="0"/>
              </a:rPr>
              <a:t>  </a:t>
            </a:r>
            <a:r>
              <a:rPr lang="de-DE" altLang="de-DE" sz="1800" dirty="0">
                <a:solidFill>
                  <a:srgbClr val="663300"/>
                </a:solidFill>
                <a:latin typeface="Courier New" pitchFamily="49" charset="0"/>
              </a:rPr>
              <a:t>Anweisungen</a:t>
            </a:r>
            <a:r>
              <a:rPr lang="de-DE" altLang="de-DE" sz="1800" dirty="0" smtClean="0">
                <a:solidFill>
                  <a:srgbClr val="663300"/>
                </a:solidFill>
                <a:latin typeface="Courier New" pitchFamily="49" charset="0"/>
              </a:rPr>
              <a:t>;  </a:t>
            </a:r>
            <a:r>
              <a:rPr lang="de-DE" altLang="de-DE" sz="1800" dirty="0">
                <a:solidFill>
                  <a:srgbClr val="663300"/>
                </a:solidFill>
                <a:latin typeface="Courier New" pitchFamily="49" charset="0"/>
              </a:rPr>
              <a:t>-- </a:t>
            </a:r>
            <a:r>
              <a:rPr lang="de-DE" altLang="de-DE" sz="1800" i="1" dirty="0" smtClean="0">
                <a:solidFill>
                  <a:srgbClr val="663300"/>
                </a:solidFill>
              </a:rPr>
              <a:t>Ausarbeitung wird später behandelt.</a:t>
            </a:r>
            <a:endParaRPr lang="de-DE" altLang="de-DE" sz="1800" dirty="0" smtClean="0">
              <a:solidFill>
                <a:srgbClr val="663300"/>
              </a:solidFill>
              <a:latin typeface="Courier New" pitchFamily="49" charset="0"/>
            </a:endParaRP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solidFill>
                  <a:srgbClr val="663300"/>
                </a:solidFill>
                <a:latin typeface="Courier New" pitchFamily="49" charset="0"/>
              </a:rPr>
              <a:t>exception</a:t>
            </a:r>
            <a:endParaRPr lang="de-DE" altLang="de-DE" sz="1800" i="1" dirty="0" smtClean="0">
              <a:solidFill>
                <a:srgbClr val="663300"/>
              </a:solidFill>
            </a:endParaRP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solidFill>
                  <a:srgbClr val="663300"/>
                </a:solidFill>
                <a:latin typeface="Courier New" pitchFamily="49" charset="0"/>
              </a:rPr>
              <a:t>  ...</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Package_Name;</a:t>
            </a:r>
          </a:p>
        </p:txBody>
      </p:sp>
      <p:sp>
        <p:nvSpPr>
          <p:cNvPr id="10650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0650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E410980-45E9-4212-995E-57D82CDD651C}" type="slidenum">
              <a:rPr lang="de-DE" altLang="de-DE" sz="2400" smtClean="0"/>
              <a:pPr eaLnBrk="1" hangingPunct="1">
                <a:spcBef>
                  <a:spcPct val="0"/>
                </a:spcBef>
              </a:pPr>
              <a:t>143</a:t>
            </a:fld>
            <a:endParaRPr lang="de-DE" altLang="de-DE" sz="2400" dirty="0" smtClean="0"/>
          </a:p>
        </p:txBody>
      </p:sp>
      <p:sp>
        <p:nvSpPr>
          <p:cNvPr id="2" name="Textfeld 1"/>
          <p:cNvSpPr txBox="1"/>
          <p:nvPr/>
        </p:nvSpPr>
        <p:spPr>
          <a:xfrm>
            <a:off x="6084168" y="2708920"/>
            <a:ext cx="2448272" cy="584775"/>
          </a:xfrm>
          <a:prstGeom prst="rect">
            <a:avLst/>
          </a:prstGeom>
          <a:solidFill>
            <a:srgbClr val="FFE2A7"/>
          </a:solidFill>
          <a:ln>
            <a:solidFill>
              <a:srgbClr val="C00000"/>
            </a:solidFill>
          </a:ln>
        </p:spPr>
        <p:txBody>
          <a:bodyPr wrap="square" rtlCol="0">
            <a:spAutoFit/>
          </a:bodyPr>
          <a:lstStyle/>
          <a:p>
            <a:r>
              <a:rPr lang="de-DE" sz="1600" dirty="0" smtClean="0">
                <a:solidFill>
                  <a:schemeClr val="tx1"/>
                </a:solidFill>
              </a:rPr>
              <a:t>Der Rumpf sieht selbstver-ständlich die Spezifikation.</a:t>
            </a:r>
            <a:endParaRPr lang="de-DE" sz="1600" dirty="0">
              <a:solidFill>
                <a:schemeClr val="tx1"/>
              </a:solidFill>
            </a:endParaRPr>
          </a:p>
        </p:txBody>
      </p:sp>
      <p:sp>
        <p:nvSpPr>
          <p:cNvPr id="7" name="Abgerundete rechteckige Legende 6"/>
          <p:cNvSpPr/>
          <p:nvPr/>
        </p:nvSpPr>
        <p:spPr bwMode="auto">
          <a:xfrm>
            <a:off x="3491880" y="5174387"/>
            <a:ext cx="1658938" cy="921613"/>
          </a:xfrm>
          <a:prstGeom prst="wedgeRoundRectCallout">
            <a:avLst>
              <a:gd name="adj1" fmla="val -145127"/>
              <a:gd name="adj2" fmla="val -10539"/>
              <a:gd name="adj3" fmla="val 16667"/>
            </a:avLst>
          </a:prstGeom>
          <a:solidFill>
            <a:schemeClr val="accent2">
              <a:lumMod val="20000"/>
              <a:lumOff val="8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kumimoji="0" lang="de-DE" sz="1700" b="0" i="0" u="none" strike="noStrike" cap="none" normalizeH="0" baseline="0" dirty="0" smtClean="0">
                <a:ln>
                  <a:noFill/>
                </a:ln>
                <a:solidFill>
                  <a:schemeClr val="tx1"/>
                </a:solidFill>
                <a:effectLst/>
              </a:rPr>
              <a:t>Ausnahmen werden später behandelt</a:t>
            </a:r>
            <a:r>
              <a:rPr lang="de-DE" sz="1700" dirty="0" smtClean="0">
                <a:solidFill>
                  <a:schemeClr val="tx1"/>
                </a:solidFill>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Kommentare (Rumpf)</a:t>
            </a:r>
            <a:endParaRPr lang="de-DE" dirty="0"/>
          </a:p>
        </p:txBody>
      </p:sp>
      <p:sp>
        <p:nvSpPr>
          <p:cNvPr id="3" name="Inhaltsplatzhalter 2"/>
          <p:cNvSpPr>
            <a:spLocks noGrp="1"/>
          </p:cNvSpPr>
          <p:nvPr>
            <p:ph idx="1"/>
          </p:nvPr>
        </p:nvSpPr>
        <p:spPr>
          <a:xfrm>
            <a:off x="685800" y="1981200"/>
            <a:ext cx="7774632" cy="4233863"/>
          </a:xfrm>
        </p:spPr>
        <p:txBody>
          <a:bodyPr/>
          <a:lstStyle/>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200" dirty="0" smtClean="0"/>
              <a:t>Der Leser, Bearbeiter muss aus der Beschreibung entnehmen können, wie die Aufgabe erledigt wird. Bei Abweichungen des Verhaltens (im Fehlerfall) sollte die </a:t>
            </a:r>
            <a:r>
              <a:rPr lang="de-DE" altLang="de-DE" sz="2200" dirty="0" smtClean="0">
                <a:solidFill>
                  <a:schemeClr val="accent2"/>
                </a:solidFill>
              </a:rPr>
              <a:t>Beschreibung</a:t>
            </a:r>
            <a:r>
              <a:rPr lang="de-DE" altLang="de-DE" sz="2200" dirty="0" smtClean="0"/>
              <a:t> den </a:t>
            </a:r>
            <a:r>
              <a:rPr lang="de-DE" altLang="de-DE" sz="2200" dirty="0" smtClean="0">
                <a:solidFill>
                  <a:schemeClr val="accent2"/>
                </a:solidFill>
              </a:rPr>
              <a:t>Vorrang</a:t>
            </a:r>
            <a:r>
              <a:rPr lang="de-DE" altLang="de-DE" sz="2200" dirty="0" smtClean="0"/>
              <a:t> haben.</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 body</a:t>
            </a:r>
            <a:r>
              <a:rPr lang="de-DE" altLang="de-DE" sz="2000" dirty="0" smtClean="0">
                <a:latin typeface="Courier New" pitchFamily="49" charset="0"/>
              </a:rPr>
              <a:t> Sprechender_Name </a:t>
            </a:r>
            <a:r>
              <a:rPr lang="de-DE" altLang="de-DE" sz="2000" b="1" dirty="0">
                <a:latin typeface="Courier New" pitchFamily="49" charset="0"/>
              </a:rPr>
              <a:t>is</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a:latin typeface="Courier New" pitchFamily="49" charset="0"/>
              </a:rPr>
              <a:t>  </a:t>
            </a:r>
            <a:r>
              <a:rPr lang="de-DE" altLang="de-DE" sz="2000" dirty="0" smtClean="0">
                <a:latin typeface="Courier New" pitchFamily="49" charset="0"/>
              </a:rPr>
              <a:t>-- Z.B. </a:t>
            </a:r>
            <a:r>
              <a:rPr lang="de-DE" altLang="de-DE" sz="2000" i="1" dirty="0" smtClean="0">
                <a:latin typeface="Courier New" pitchFamily="49" charset="0"/>
              </a:rPr>
              <a:t>Beschreibung der Entscheidung, warum</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i="1" dirty="0">
                <a:latin typeface="Courier New" pitchFamily="49" charset="0"/>
              </a:rPr>
              <a:t> </a:t>
            </a:r>
            <a:r>
              <a:rPr lang="de-DE" altLang="de-DE" sz="2000" i="1" dirty="0" smtClean="0">
                <a:latin typeface="Courier New" pitchFamily="49" charset="0"/>
              </a:rPr>
              <a:t> -- diese Implementierung gewählt wurde und</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i="1" dirty="0" smtClean="0">
                <a:latin typeface="Courier New" pitchFamily="49" charset="0"/>
              </a:rPr>
              <a:t>  -- keine andere.</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000" i="1" dirty="0">
              <a:latin typeface="Courier New" pitchFamily="49" charset="0"/>
            </a:endParaRP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i="1" dirty="0" smtClean="0">
                <a:latin typeface="Courier New" pitchFamily="49" charset="0"/>
              </a:rPr>
              <a:t>  -- Beschreibung des Algorithmus (</a:t>
            </a:r>
            <a:r>
              <a:rPr lang="de-DE" altLang="de-DE" sz="2000" b="1" i="1" dirty="0" smtClean="0">
                <a:solidFill>
                  <a:schemeClr val="accent2"/>
                </a:solidFill>
                <a:latin typeface="Courier New" pitchFamily="49" charset="0"/>
              </a:rPr>
              <a:t>wie</a:t>
            </a:r>
            <a:r>
              <a:rPr lang="de-DE" altLang="de-DE" sz="2000" i="1" dirty="0" smtClean="0">
                <a:solidFill>
                  <a:schemeClr val="accent2"/>
                </a:solidFill>
                <a:latin typeface="Courier New" pitchFamily="49" charset="0"/>
              </a:rPr>
              <a:t> tut es</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i="1" dirty="0">
                <a:latin typeface="Courier New" pitchFamily="49" charset="0"/>
              </a:rPr>
              <a:t> </a:t>
            </a:r>
            <a:r>
              <a:rPr lang="de-DE" altLang="de-DE" sz="2000" i="1" dirty="0" smtClean="0">
                <a:latin typeface="Courier New" pitchFamily="49" charset="0"/>
              </a:rPr>
              <a:t> -- </a:t>
            </a:r>
            <a:r>
              <a:rPr lang="de-DE" altLang="de-DE" sz="2000" i="1" dirty="0" smtClean="0">
                <a:solidFill>
                  <a:schemeClr val="accent2"/>
                </a:solidFill>
                <a:latin typeface="Courier New" pitchFamily="49" charset="0"/>
              </a:rPr>
              <a:t>was</a:t>
            </a:r>
            <a:r>
              <a:rPr lang="de-DE" altLang="de-DE" sz="2000" i="1" dirty="0" smtClean="0">
                <a:latin typeface="Courier New" pitchFamily="49" charset="0"/>
              </a:rPr>
              <a:t>).</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  procedure</a:t>
            </a:r>
            <a:r>
              <a:rPr lang="de-DE" altLang="de-DE" sz="2000" dirty="0" smtClean="0">
                <a:latin typeface="Courier New" pitchFamily="49" charset="0"/>
              </a:rPr>
              <a:t> </a:t>
            </a:r>
            <a:r>
              <a:rPr lang="de-DE" altLang="de-DE" sz="2000" dirty="0">
                <a:latin typeface="Courier New" pitchFamily="49" charset="0"/>
              </a:rPr>
              <a:t>P (X: </a:t>
            </a:r>
            <a:r>
              <a:rPr lang="de-DE" altLang="de-DE" sz="2000" b="1" dirty="0">
                <a:latin typeface="Courier New" pitchFamily="49" charset="0"/>
              </a:rPr>
              <a:t>in out</a:t>
            </a:r>
            <a:r>
              <a:rPr lang="de-DE" altLang="de-DE" sz="2000" dirty="0">
                <a:latin typeface="Courier New" pitchFamily="49" charset="0"/>
              </a:rPr>
              <a:t> Parameter</a:t>
            </a:r>
            <a:r>
              <a:rPr lang="de-DE" altLang="de-DE" sz="2000" dirty="0" smtClean="0">
                <a:latin typeface="Courier New" pitchFamily="49" charset="0"/>
              </a:rPr>
              <a:t>) </a:t>
            </a:r>
            <a:r>
              <a:rPr lang="de-DE" altLang="de-DE" sz="2000" b="1" dirty="0" smtClean="0">
                <a:latin typeface="Courier New" pitchFamily="49" charset="0"/>
              </a:rPr>
              <a:t>is</a:t>
            </a:r>
            <a:r>
              <a:rPr lang="de-DE" altLang="de-DE" sz="2000" dirty="0">
                <a:latin typeface="Courier New" pitchFamily="49" charset="0"/>
              </a:rPr>
              <a:t> </a:t>
            </a:r>
            <a:r>
              <a:rPr lang="de-DE" altLang="de-DE" sz="2000" dirty="0" smtClean="0">
                <a:latin typeface="Courier New" pitchFamily="49" charset="0"/>
              </a:rPr>
              <a:t>…;</a:t>
            </a:r>
            <a:endParaRPr lang="de-DE" altLang="de-DE" sz="2000" dirty="0">
              <a:latin typeface="Courier New" pitchFamily="49" charset="0"/>
            </a:endParaRP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0" b="1" dirty="0" smtClean="0">
              <a:solidFill>
                <a:srgbClr val="663300"/>
              </a:solidFill>
              <a:latin typeface="Courier New"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144</a:t>
            </a:fld>
            <a:endParaRPr lang="de-DE" dirty="0"/>
          </a:p>
        </p:txBody>
      </p:sp>
    </p:spTree>
    <p:extLst>
      <p:ext uri="{BB962C8B-B14F-4D97-AF65-F5344CB8AC3E}">
        <p14:creationId xmlns:p14="http://schemas.microsoft.com/office/powerpoint/2010/main" val="908603586"/>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lvl="0"/>
            <a:r>
              <a:rPr lang="de-DE" dirty="0"/>
              <a:t>Widersprüchliches </a:t>
            </a:r>
            <a:r>
              <a:rPr lang="de-DE" dirty="0" smtClean="0"/>
              <a:t>Verhalten</a:t>
            </a:r>
            <a:endParaRPr lang="de-DE" dirty="0"/>
          </a:p>
        </p:txBody>
      </p:sp>
      <p:sp>
        <p:nvSpPr>
          <p:cNvPr id="3" name="Inhaltsplatzhalter 2"/>
          <p:cNvSpPr>
            <a:spLocks noGrp="1"/>
          </p:cNvSpPr>
          <p:nvPr>
            <p:ph idx="1"/>
          </p:nvPr>
        </p:nvSpPr>
        <p:spPr>
          <a:xfrm>
            <a:off x="611560" y="2053208"/>
            <a:ext cx="7918648" cy="4040088"/>
          </a:xfrm>
        </p:spPr>
        <p:txBody>
          <a:bodyPr/>
          <a:lstStyle/>
          <a:p>
            <a:pPr marL="0" indent="0"/>
            <a:r>
              <a:rPr lang="de-DE" sz="2400" dirty="0" smtClean="0"/>
              <a:t>Was ist zu tun, wenn Beschreibung und tatsächliches Verhalten voneinander abweichen? Woran soll sich der Korrektor des falschen Kodes halten? Dass der Kode falsch ist, ist unbezwei-felbar. Aber ist der Fehler wirklich hier? Vielleicht ist nur der Kommentar falsch, der Fehler ist woanders.</a:t>
            </a:r>
          </a:p>
          <a:p>
            <a:pPr marL="0" indent="0"/>
            <a:r>
              <a:rPr lang="de-DE" sz="2400" dirty="0" smtClean="0"/>
              <a:t>Vorrang sollten das Design, die Anforderungen haben (das ist ja </a:t>
            </a:r>
            <a:r>
              <a:rPr lang="de-DE" sz="2400" dirty="0"/>
              <a:t>i</a:t>
            </a:r>
            <a:r>
              <a:rPr lang="de-DE" sz="2400" dirty="0" smtClean="0"/>
              <a:t>n gewissem Sinne die Beschreibung).</a:t>
            </a:r>
          </a:p>
          <a:p>
            <a:pPr marL="0" indent="0"/>
            <a:r>
              <a:rPr lang="de-DE" sz="2400" dirty="0" smtClean="0">
                <a:solidFill>
                  <a:schemeClr val="accent2"/>
                </a:solidFill>
              </a:rPr>
              <a:t>Pflegen Sie also die Kommentare gut!</a:t>
            </a:r>
          </a:p>
          <a:p>
            <a:pPr marL="0" indent="0"/>
            <a:r>
              <a:rPr lang="de-DE" sz="2400" dirty="0" smtClean="0">
                <a:solidFill>
                  <a:srgbClr val="FF0000"/>
                </a:solidFill>
              </a:rPr>
              <a:t>Widersprüchliche Kommentare sind Programmierfehler genau so wie falscher Kode.</a:t>
            </a:r>
            <a:endParaRPr lang="de-DE" sz="2800" dirty="0">
              <a:solidFill>
                <a:srgbClr val="FF0000"/>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145</a:t>
            </a:fld>
            <a:endParaRPr lang="de-DE" dirty="0"/>
          </a:p>
        </p:txBody>
      </p:sp>
    </p:spTree>
    <p:extLst>
      <p:ext uri="{BB962C8B-B14F-4D97-AF65-F5344CB8AC3E}">
        <p14:creationId xmlns:p14="http://schemas.microsoft.com/office/powerpoint/2010/main" val="3584751104"/>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2"/>
          <p:cNvSpPr>
            <a:spLocks noGrp="1" noChangeArrowheads="1"/>
          </p:cNvSpPr>
          <p:nvPr>
            <p:ph idx="1"/>
          </p:nvPr>
        </p:nvSpPr>
        <p:spPr>
          <a:xfrm>
            <a:off x="684213" y="1844824"/>
            <a:ext cx="7772400" cy="4248472"/>
          </a:xfrm>
        </p:spPr>
        <p:txBody>
          <a:bodyPr/>
          <a:lstStyle/>
          <a:p>
            <a:pPr mar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a:t>Ist das wirklich </a:t>
            </a:r>
            <a:r>
              <a:rPr lang="de-DE" altLang="de-DE" sz="2400" dirty="0" smtClean="0"/>
              <a:t>selbsterklärend? Welche Kommentare wären hier angebracht?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a:t>
            </a:r>
            <a:r>
              <a:rPr lang="de-DE" altLang="de-DE" sz="1800" dirty="0" smtClean="0">
                <a:latin typeface="Courier New" pitchFamily="49" charset="0"/>
              </a:rPr>
              <a:t> Währung </a:t>
            </a:r>
            <a:r>
              <a:rPr lang="de-DE" altLang="de-DE" sz="1800" b="1" dirty="0" smtClean="0">
                <a:latin typeface="Courier New" pitchFamily="49" charset="0"/>
              </a:rPr>
              <a:t>is</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type</a:t>
            </a:r>
            <a:r>
              <a:rPr lang="de-DE" altLang="de-DE" sz="1800" dirty="0" smtClean="0">
                <a:latin typeface="Courier New" pitchFamily="49" charset="0"/>
              </a:rPr>
              <a:t> Geldstück </a:t>
            </a:r>
            <a:r>
              <a:rPr lang="de-DE" altLang="de-DE" sz="1800" b="1" dirty="0" smtClean="0">
                <a:latin typeface="Courier New" pitchFamily="49" charset="0"/>
              </a:rPr>
              <a:t>is</a:t>
            </a:r>
            <a:br>
              <a:rPr lang="de-DE" altLang="de-DE" sz="1800" b="1" dirty="0" smtClean="0">
                <a:latin typeface="Courier New" pitchFamily="49" charset="0"/>
              </a:rPr>
            </a:br>
            <a:r>
              <a:rPr lang="de-DE" altLang="de-DE" sz="1800" dirty="0" smtClean="0">
                <a:latin typeface="Courier New" pitchFamily="49" charset="0"/>
              </a:rPr>
              <a:t>    (Cent_1, Cent_2, ..., Euro_500);</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type</a:t>
            </a:r>
            <a:r>
              <a:rPr lang="de-DE" altLang="de-DE" sz="1800" dirty="0" smtClean="0">
                <a:latin typeface="Courier New" pitchFamily="49" charset="0"/>
              </a:rPr>
              <a:t> Stückelung </a:t>
            </a:r>
            <a:r>
              <a:rPr lang="de-DE" altLang="de-DE" sz="1800" b="1" dirty="0" smtClean="0">
                <a:latin typeface="Courier New" pitchFamily="49" charset="0"/>
              </a:rPr>
              <a:t>is array</a:t>
            </a:r>
            <a:r>
              <a:rPr lang="de-DE" altLang="de-DE" sz="1800" dirty="0" smtClean="0">
                <a:latin typeface="Courier New" pitchFamily="49" charset="0"/>
              </a:rPr>
              <a:t> (Geldstück) </a:t>
            </a:r>
            <a:r>
              <a:rPr lang="de-DE" altLang="de-DE" sz="1800" b="1" dirty="0" smtClean="0">
                <a:latin typeface="Courier New" pitchFamily="49" charset="0"/>
              </a:rPr>
              <a:t>of</a:t>
            </a:r>
            <a:r>
              <a:rPr lang="de-DE" altLang="de-DE" sz="1800" dirty="0" smtClean="0">
                <a:latin typeface="Courier New" pitchFamily="49" charset="0"/>
              </a:rPr>
              <a:t> Natural;</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Wert: </a:t>
            </a:r>
            <a:r>
              <a:rPr lang="de-DE" altLang="de-DE" sz="1800" b="1" dirty="0" smtClean="0">
                <a:latin typeface="Courier New" pitchFamily="49" charset="0"/>
              </a:rPr>
              <a:t>constant</a:t>
            </a:r>
            <a:r>
              <a:rPr lang="de-DE" altLang="de-DE" sz="1800" dirty="0" smtClean="0">
                <a:latin typeface="Courier New" pitchFamily="49" charset="0"/>
              </a:rPr>
              <a:t> </a:t>
            </a:r>
            <a:r>
              <a:rPr lang="de-DE" altLang="de-DE" sz="1800" b="1" dirty="0" smtClean="0">
                <a:latin typeface="Courier New" pitchFamily="49" charset="0"/>
              </a:rPr>
              <a:t>array</a:t>
            </a:r>
            <a:r>
              <a:rPr lang="de-DE" altLang="de-DE" sz="1800" dirty="0" smtClean="0">
                <a:latin typeface="Courier New" pitchFamily="49" charset="0"/>
              </a:rPr>
              <a:t> (Geldstück) </a:t>
            </a:r>
            <a:r>
              <a:rPr lang="de-DE" altLang="de-DE" sz="1800" b="1" dirty="0" smtClean="0">
                <a:latin typeface="Courier New" pitchFamily="49" charset="0"/>
              </a:rPr>
              <a:t>of</a:t>
            </a:r>
            <a:r>
              <a:rPr lang="de-DE" altLang="de-DE" sz="1800" dirty="0" smtClean="0">
                <a:latin typeface="Courier New" pitchFamily="49" charset="0"/>
              </a:rPr>
              <a:t> Positive :=</a:t>
            </a:r>
            <a:br>
              <a:rPr lang="de-DE" altLang="de-DE" sz="1800" dirty="0" smtClean="0">
                <a:latin typeface="Courier New" pitchFamily="49" charset="0"/>
              </a:rPr>
            </a:br>
            <a:r>
              <a:rPr lang="de-DE" altLang="de-DE" sz="1800" dirty="0" smtClean="0">
                <a:latin typeface="Courier New" pitchFamily="49" charset="0"/>
              </a:rPr>
              <a:t>    (Cent_1   =&gt;      1,</a:t>
            </a:r>
            <a:br>
              <a:rPr lang="de-DE" altLang="de-DE" sz="1800" dirty="0" smtClean="0">
                <a:latin typeface="Courier New" pitchFamily="49" charset="0"/>
              </a:rPr>
            </a:br>
            <a:r>
              <a:rPr lang="de-DE" altLang="de-DE" sz="1800" dirty="0" smtClean="0">
                <a:latin typeface="Courier New" pitchFamily="49" charset="0"/>
              </a:rPr>
              <a:t>     ...</a:t>
            </a:r>
            <a:br>
              <a:rPr lang="de-DE" altLang="de-DE" sz="1800" dirty="0" smtClean="0">
                <a:latin typeface="Courier New" pitchFamily="49" charset="0"/>
              </a:rPr>
            </a:br>
            <a:r>
              <a:rPr lang="de-DE" altLang="de-DE" sz="1800" dirty="0" smtClean="0">
                <a:latin typeface="Courier New" pitchFamily="49" charset="0"/>
              </a:rPr>
              <a:t>     Euro_500 =&gt; 500_00);</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function</a:t>
            </a:r>
            <a:r>
              <a:rPr lang="de-DE" altLang="de-DE" sz="1800" dirty="0" smtClean="0">
                <a:latin typeface="Courier New" pitchFamily="49" charset="0"/>
              </a:rPr>
              <a:t> </a:t>
            </a:r>
            <a:r>
              <a:rPr lang="de-DE" altLang="de-DE" sz="1800" dirty="0" smtClean="0">
                <a:solidFill>
                  <a:schemeClr val="accent2"/>
                </a:solidFill>
                <a:latin typeface="Courier New" pitchFamily="49" charset="0"/>
              </a:rPr>
              <a:t>Stückle</a:t>
            </a:r>
            <a:r>
              <a:rPr lang="de-DE" altLang="de-DE" sz="1800" dirty="0" smtClean="0">
                <a:latin typeface="Courier New" pitchFamily="49" charset="0"/>
              </a:rPr>
              <a:t> (Betrag: Natural) </a:t>
            </a:r>
            <a:r>
              <a:rPr lang="de-DE" altLang="de-DE" sz="1800" b="1" dirty="0" smtClean="0">
                <a:latin typeface="Courier New" pitchFamily="49" charset="0"/>
              </a:rPr>
              <a:t>return</a:t>
            </a:r>
            <a:r>
              <a:rPr lang="de-DE" altLang="de-DE" sz="1800" dirty="0" smtClean="0">
                <a:latin typeface="Courier New" pitchFamily="49" charset="0"/>
              </a:rPr>
              <a:t> Stückelung;</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function</a:t>
            </a:r>
            <a:r>
              <a:rPr lang="de-DE" altLang="de-DE" sz="1800" dirty="0" smtClean="0">
                <a:latin typeface="Courier New" pitchFamily="49" charset="0"/>
              </a:rPr>
              <a:t> Betrag (Stücke: Stückelung) </a:t>
            </a:r>
            <a:r>
              <a:rPr lang="de-DE" altLang="de-DE" sz="1800" b="1" dirty="0" smtClean="0">
                <a:latin typeface="Courier New" pitchFamily="49" charset="0"/>
              </a:rPr>
              <a:t>return</a:t>
            </a:r>
            <a:r>
              <a:rPr lang="de-DE" altLang="de-DE" sz="1800" dirty="0" smtClean="0">
                <a:latin typeface="Courier New" pitchFamily="49" charset="0"/>
              </a:rPr>
              <a:t> Natural;</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Währung;</a:t>
            </a:r>
          </a:p>
        </p:txBody>
      </p:sp>
      <p:sp>
        <p:nvSpPr>
          <p:cNvPr id="10752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Beispiel €</a:t>
            </a:r>
          </a:p>
        </p:txBody>
      </p:sp>
      <p:sp>
        <p:nvSpPr>
          <p:cNvPr id="10752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0752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C7AA0B7-D75D-4F52-9E06-F973D7CABCB3}" type="slidenum">
              <a:rPr lang="de-DE" altLang="de-DE" sz="2400" smtClean="0"/>
              <a:pPr eaLnBrk="1" hangingPunct="1">
                <a:spcBef>
                  <a:spcPct val="0"/>
                </a:spcBef>
              </a:pPr>
              <a:t>146</a:t>
            </a:fld>
            <a:endParaRPr lang="de-DE" altLang="de-DE" sz="2400" dirty="0" smtClean="0"/>
          </a:p>
        </p:txBody>
      </p:sp>
      <p:sp>
        <p:nvSpPr>
          <p:cNvPr id="3" name="Textfeld 2"/>
          <p:cNvSpPr txBox="1"/>
          <p:nvPr/>
        </p:nvSpPr>
        <p:spPr>
          <a:xfrm>
            <a:off x="4570413" y="4365104"/>
            <a:ext cx="3854450" cy="584775"/>
          </a:xfrm>
          <a:prstGeom prst="rect">
            <a:avLst/>
          </a:prstGeom>
          <a:solidFill>
            <a:schemeClr val="accent6">
              <a:lumMod val="20000"/>
              <a:lumOff val="80000"/>
            </a:schemeClr>
          </a:solidFill>
          <a:ln w="12700">
            <a:solidFill>
              <a:schemeClr val="accent6"/>
            </a:solidFill>
          </a:ln>
        </p:spPr>
        <p:txBody>
          <a:bodyPr wrap="square" rtlCol="0">
            <a:spAutoFit/>
          </a:bodyPr>
          <a:lstStyle/>
          <a:p>
            <a:pPr lvl="0" algn="ctr"/>
            <a:r>
              <a:rPr lang="de-DE" sz="1600" dirty="0">
                <a:solidFill>
                  <a:srgbClr val="002060"/>
                </a:solidFill>
              </a:rPr>
              <a:t>Schreiben Sie nicht </a:t>
            </a:r>
            <a:r>
              <a:rPr lang="de-DE" sz="1600" dirty="0" smtClean="0">
                <a:solidFill>
                  <a:srgbClr val="002060"/>
                </a:solidFill>
              </a:rPr>
              <a:t>50_000; </a:t>
            </a:r>
            <a:r>
              <a:rPr lang="de-DE" sz="1600" dirty="0">
                <a:solidFill>
                  <a:srgbClr val="002060"/>
                </a:solidFill>
              </a:rPr>
              <a:t>es sind € und ¢, also 1 </a:t>
            </a:r>
            <a:r>
              <a:rPr lang="de-DE" sz="1600" dirty="0" smtClean="0">
                <a:solidFill>
                  <a:srgbClr val="002060"/>
                </a:solidFill>
              </a:rPr>
              <a:t>oder auch </a:t>
            </a:r>
            <a:r>
              <a:rPr lang="de-DE" sz="1600" dirty="0">
                <a:solidFill>
                  <a:srgbClr val="002060"/>
                </a:solidFill>
              </a:rPr>
              <a:t>0_01, aber 500_00</a:t>
            </a:r>
            <a:r>
              <a:rPr lang="de-DE" sz="1600" dirty="0" smtClean="0">
                <a:solidFill>
                  <a:srgbClr val="002060"/>
                </a:solidFill>
              </a:rPr>
              <a:t>.</a:t>
            </a:r>
            <a:endParaRPr lang="de-DE" sz="1600" dirty="0">
              <a:solidFill>
                <a:srgbClr val="00206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Aufgabe €</a:t>
            </a:r>
          </a:p>
        </p:txBody>
      </p:sp>
      <p:sp>
        <p:nvSpPr>
          <p:cNvPr id="108547" name="Rectangle 2"/>
          <p:cNvSpPr>
            <a:spLocks noGrp="1" noChangeArrowheads="1"/>
          </p:cNvSpPr>
          <p:nvPr>
            <p:ph idx="1"/>
          </p:nvPr>
        </p:nvSpPr>
        <p:spPr>
          <a:xfrm>
            <a:off x="685800" y="1981200"/>
            <a:ext cx="7772400" cy="4114800"/>
          </a:xfrm>
        </p:spPr>
        <p:txBody>
          <a:bodyPr/>
          <a:lstStyle/>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 body</a:t>
            </a:r>
            <a:r>
              <a:rPr lang="de-DE" altLang="de-DE" sz="2000" dirty="0" smtClean="0">
                <a:latin typeface="Courier New" pitchFamily="49" charset="0"/>
              </a:rPr>
              <a:t> Währung </a:t>
            </a:r>
            <a:r>
              <a:rPr lang="de-DE" altLang="de-DE" sz="2000" b="1" dirty="0" smtClean="0">
                <a:latin typeface="Courier New" pitchFamily="49" charset="0"/>
              </a:rPr>
              <a:t>is</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  function</a:t>
            </a:r>
            <a:r>
              <a:rPr lang="de-DE" altLang="de-DE" sz="2000" dirty="0" smtClean="0">
                <a:latin typeface="Courier New" pitchFamily="49" charset="0"/>
              </a:rPr>
              <a:t> Stückle (Betrag: Natural)</a:t>
            </a:r>
            <a:br>
              <a:rPr lang="de-DE" altLang="de-DE" sz="2000" dirty="0" smtClean="0">
                <a:latin typeface="Courier New" pitchFamily="49" charset="0"/>
              </a:rPr>
            </a:br>
            <a:r>
              <a:rPr lang="de-DE" altLang="de-DE" sz="2000" dirty="0" smtClean="0">
                <a:latin typeface="Courier New" pitchFamily="49" charset="0"/>
              </a:rPr>
              <a:t>    </a:t>
            </a:r>
            <a:r>
              <a:rPr lang="de-DE" altLang="de-DE" sz="2000" b="1" dirty="0" smtClean="0">
                <a:latin typeface="Courier New" pitchFamily="49" charset="0"/>
              </a:rPr>
              <a:t>return</a:t>
            </a:r>
            <a:r>
              <a:rPr lang="de-DE" altLang="de-DE" sz="2000" dirty="0" smtClean="0">
                <a:latin typeface="Courier New" pitchFamily="49" charset="0"/>
              </a:rPr>
              <a:t> Stückelung </a:t>
            </a:r>
            <a:r>
              <a:rPr lang="de-DE" altLang="de-DE" sz="2000" b="1" dirty="0" smtClean="0">
                <a:latin typeface="Courier New" pitchFamily="49" charset="0"/>
              </a:rPr>
              <a:t>is</a:t>
            </a:r>
            <a:br>
              <a:rPr lang="de-DE" altLang="de-DE" sz="2000" b="1" dirty="0" smtClean="0">
                <a:latin typeface="Courier New" pitchFamily="49" charset="0"/>
              </a:rPr>
            </a:br>
            <a:r>
              <a:rPr lang="de-DE" altLang="de-DE" sz="2000" b="1" dirty="0" smtClean="0">
                <a:latin typeface="Courier New" pitchFamily="49" charset="0"/>
              </a:rPr>
              <a:t>  begin</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    </a:t>
            </a:r>
            <a:r>
              <a:rPr lang="de-DE" altLang="de-DE" sz="2000" dirty="0" smtClean="0">
                <a:latin typeface="Courier New" pitchFamily="49" charset="0"/>
              </a:rPr>
              <a:t>-- </a:t>
            </a:r>
            <a:r>
              <a:rPr lang="de-DE" altLang="de-DE" sz="2000" i="1" dirty="0" smtClean="0">
                <a:latin typeface="Courier New" pitchFamily="49" charset="0"/>
              </a:rPr>
              <a:t>Rückwärtsschleife über alle Geldstücke S:</a:t>
            </a:r>
            <a:r>
              <a:rPr lang="de-DE" altLang="de-DE" sz="2000" dirty="0" smtClean="0">
                <a:latin typeface="Courier New" pitchFamily="49" charset="0"/>
              </a:rPr>
              <a:t/>
            </a:r>
            <a:br>
              <a:rPr lang="de-DE" altLang="de-DE" sz="2000" dirty="0" smtClean="0">
                <a:latin typeface="Courier New" pitchFamily="49" charset="0"/>
              </a:rPr>
            </a:br>
            <a:r>
              <a:rPr lang="de-DE" altLang="de-DE" sz="2000" dirty="0" smtClean="0">
                <a:latin typeface="Courier New" pitchFamily="49" charset="0"/>
              </a:rPr>
              <a:t>    --   </a:t>
            </a:r>
            <a:r>
              <a:rPr lang="de-DE" altLang="de-DE" sz="2000" i="1" dirty="0" smtClean="0">
                <a:latin typeface="Courier New" pitchFamily="49" charset="0"/>
              </a:rPr>
              <a:t>Die Anzahl der Stücke S ist die</a:t>
            </a:r>
            <a:r>
              <a:rPr lang="de-DE" altLang="de-DE" sz="2000" dirty="0" smtClean="0">
                <a:latin typeface="Courier New" pitchFamily="49" charset="0"/>
              </a:rPr>
              <a:t/>
            </a:r>
            <a:br>
              <a:rPr lang="de-DE" altLang="de-DE" sz="2000" dirty="0" smtClean="0">
                <a:latin typeface="Courier New" pitchFamily="49" charset="0"/>
              </a:rPr>
            </a:br>
            <a:r>
              <a:rPr lang="de-DE" altLang="de-DE" sz="2000" dirty="0" smtClean="0">
                <a:latin typeface="Courier New" pitchFamily="49" charset="0"/>
              </a:rPr>
              <a:t>    --   </a:t>
            </a:r>
            <a:r>
              <a:rPr lang="de-DE" altLang="de-DE" sz="2000" i="1" dirty="0" smtClean="0">
                <a:latin typeface="Courier New" pitchFamily="49" charset="0"/>
              </a:rPr>
              <a:t>Ganzzahldivision des Rests durch den</a:t>
            </a:r>
            <a:r>
              <a:rPr lang="de-DE" altLang="de-DE" sz="2000" dirty="0" smtClean="0">
                <a:latin typeface="Courier New" pitchFamily="49" charset="0"/>
              </a:rPr>
              <a:t/>
            </a:r>
            <a:br>
              <a:rPr lang="de-DE" altLang="de-DE" sz="2000" dirty="0" smtClean="0">
                <a:latin typeface="Courier New" pitchFamily="49" charset="0"/>
              </a:rPr>
            </a:br>
            <a:r>
              <a:rPr lang="de-DE" altLang="de-DE" sz="2000" dirty="0" smtClean="0">
                <a:latin typeface="Courier New" pitchFamily="49" charset="0"/>
              </a:rPr>
              <a:t>    --   </a:t>
            </a:r>
            <a:r>
              <a:rPr lang="de-DE" altLang="de-DE" sz="2000" i="1" dirty="0" smtClean="0">
                <a:latin typeface="Courier New" pitchFamily="49" charset="0"/>
              </a:rPr>
              <a:t>Wert des Stücks S.</a:t>
            </a:r>
            <a:r>
              <a:rPr lang="de-DE" altLang="de-DE" sz="2000" dirty="0" smtClean="0">
                <a:latin typeface="Courier New" pitchFamily="49" charset="0"/>
              </a:rPr>
              <a:t/>
            </a:r>
            <a:br>
              <a:rPr lang="de-DE" altLang="de-DE" sz="2000" dirty="0" smtClean="0">
                <a:latin typeface="Courier New" pitchFamily="49" charset="0"/>
              </a:rPr>
            </a:br>
            <a:r>
              <a:rPr lang="de-DE" altLang="de-DE" sz="2000" dirty="0" smtClean="0">
                <a:latin typeface="Courier New" pitchFamily="49" charset="0"/>
              </a:rPr>
              <a:t>    --   </a:t>
            </a:r>
            <a:r>
              <a:rPr lang="de-DE" altLang="de-DE" sz="2000" i="1" dirty="0" smtClean="0">
                <a:latin typeface="Courier New" pitchFamily="49" charset="0"/>
              </a:rPr>
              <a:t>Der neue Rest ist der Rest modulo dem</a:t>
            </a:r>
            <a:r>
              <a:rPr lang="de-DE" altLang="de-DE" sz="2000" dirty="0" smtClean="0">
                <a:latin typeface="Courier New" pitchFamily="49" charset="0"/>
              </a:rPr>
              <a:t/>
            </a:r>
            <a:br>
              <a:rPr lang="de-DE" altLang="de-DE" sz="2000" dirty="0" smtClean="0">
                <a:latin typeface="Courier New" pitchFamily="49" charset="0"/>
              </a:rPr>
            </a:br>
            <a:r>
              <a:rPr lang="de-DE" altLang="de-DE" sz="2000" dirty="0" smtClean="0">
                <a:latin typeface="Courier New" pitchFamily="49" charset="0"/>
              </a:rPr>
              <a:t>    --   </a:t>
            </a:r>
            <a:r>
              <a:rPr lang="de-DE" altLang="de-DE" sz="2000" i="1" dirty="0" smtClean="0">
                <a:latin typeface="Courier New" pitchFamily="49" charset="0"/>
              </a:rPr>
              <a:t>Wert des Stücks S.</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    return …</a:t>
            </a:r>
            <a:r>
              <a:rPr lang="de-DE" altLang="de-DE" sz="2000" dirty="0" smtClean="0">
                <a:latin typeface="Courier New" pitchFamily="49" charset="0"/>
              </a:rPr>
              <a:t>;</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end</a:t>
            </a:r>
            <a:r>
              <a:rPr lang="de-DE" altLang="de-DE" sz="2000" dirty="0" smtClean="0">
                <a:latin typeface="Courier New" pitchFamily="49" charset="0"/>
              </a:rPr>
              <a:t> Stückle;</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end</a:t>
            </a:r>
            <a:r>
              <a:rPr lang="de-DE" altLang="de-DE" sz="2000" dirty="0" smtClean="0">
                <a:latin typeface="Courier New" pitchFamily="49" charset="0"/>
              </a:rPr>
              <a:t> Währung;</a:t>
            </a:r>
          </a:p>
        </p:txBody>
      </p:sp>
      <p:sp>
        <p:nvSpPr>
          <p:cNvPr id="10854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0854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7D7550E-ECE6-43DC-AAB5-995433870753}" type="slidenum">
              <a:rPr lang="de-DE" altLang="de-DE" sz="2400" smtClean="0"/>
              <a:pPr eaLnBrk="1" hangingPunct="1">
                <a:spcBef>
                  <a:spcPct val="0"/>
                </a:spcBef>
              </a:pPr>
              <a:t>147</a:t>
            </a:fld>
            <a:endParaRPr lang="de-DE" altLang="de-DE" sz="2400" dirty="0" smtClean="0"/>
          </a:p>
        </p:txBody>
      </p:sp>
      <p:sp>
        <p:nvSpPr>
          <p:cNvPr id="2" name="Textfeld 1"/>
          <p:cNvSpPr txBox="1"/>
          <p:nvPr/>
        </p:nvSpPr>
        <p:spPr>
          <a:xfrm>
            <a:off x="11268744" y="6096000"/>
            <a:ext cx="72008" cy="461665"/>
          </a:xfrm>
          <a:prstGeom prst="rect">
            <a:avLst/>
          </a:prstGeom>
          <a:noFill/>
        </p:spPr>
        <p:txBody>
          <a:bodyPr wrap="square" rtlCol="0">
            <a:spAutoFit/>
          </a:bodyPr>
          <a:lstStyle/>
          <a:p>
            <a:endParaRPr lang="de-DE" dirty="0"/>
          </a:p>
        </p:txBody>
      </p:sp>
      <p:sp>
        <p:nvSpPr>
          <p:cNvPr id="3" name="Textfeld 2"/>
          <p:cNvSpPr txBox="1"/>
          <p:nvPr/>
        </p:nvSpPr>
        <p:spPr>
          <a:xfrm>
            <a:off x="2915816" y="4869160"/>
            <a:ext cx="5832648" cy="1400383"/>
          </a:xfrm>
          <a:prstGeom prst="rect">
            <a:avLst/>
          </a:prstGeom>
          <a:solidFill>
            <a:schemeClr val="accent6">
              <a:lumMod val="20000"/>
              <a:lumOff val="80000"/>
            </a:schemeClr>
          </a:solidFill>
          <a:ln w="12700">
            <a:solidFill>
              <a:schemeClr val="accent6"/>
            </a:solidFill>
          </a:ln>
        </p:spPr>
        <p:txBody>
          <a:bodyPr wrap="square" rtlCol="0">
            <a:spAutoFit/>
          </a:bodyPr>
          <a:lstStyle/>
          <a:p>
            <a:pPr algn="ctr"/>
            <a:r>
              <a:rPr lang="de-DE" sz="1700" dirty="0" smtClean="0">
                <a:solidFill>
                  <a:srgbClr val="002060"/>
                </a:solidFill>
              </a:rPr>
              <a:t>Wenn Ihnen danach ist, versuchen Sie das gleiche mit Festpunkt-zahlen. Im Wikibuch </a:t>
            </a:r>
            <a:r>
              <a:rPr lang="de-DE" sz="1700" i="1" dirty="0" smtClean="0">
                <a:solidFill>
                  <a:srgbClr val="002060"/>
                </a:solidFill>
              </a:rPr>
              <a:t>Ada Programming </a:t>
            </a:r>
            <a:r>
              <a:rPr lang="de-DE" sz="1700" dirty="0" smtClean="0">
                <a:solidFill>
                  <a:srgbClr val="002060"/>
                </a:solidFill>
              </a:rPr>
              <a:t>finden Sie Tipps für gewöhnliche Festpunktzahlen mit </a:t>
            </a:r>
            <a:r>
              <a:rPr lang="de-DE" sz="1600" b="1" dirty="0" smtClean="0">
                <a:solidFill>
                  <a:srgbClr val="002060"/>
                </a:solidFill>
                <a:latin typeface="Courier New" panose="02070309020205020404" pitchFamily="49" charset="0"/>
                <a:cs typeface="Courier New" panose="02070309020205020404" pitchFamily="49" charset="0"/>
              </a:rPr>
              <a:t>delta</a:t>
            </a:r>
            <a:r>
              <a:rPr lang="de-DE" sz="1700" dirty="0" smtClean="0">
                <a:solidFill>
                  <a:srgbClr val="002060"/>
                </a:solidFill>
              </a:rPr>
              <a:t> und </a:t>
            </a:r>
            <a:r>
              <a:rPr lang="de-DE" sz="1600" dirty="0" smtClean="0">
                <a:solidFill>
                  <a:srgbClr val="002060"/>
                </a:solidFill>
                <a:latin typeface="Courier New" panose="02070309020205020404" pitchFamily="49" charset="0"/>
                <a:cs typeface="Courier New" panose="02070309020205020404" pitchFamily="49" charset="0"/>
              </a:rPr>
              <a:t>'Small 0.01</a:t>
            </a:r>
            <a:r>
              <a:rPr lang="de-DE" sz="1700" dirty="0" smtClean="0">
                <a:solidFill>
                  <a:srgbClr val="002060"/>
                </a:solidFill>
              </a:rPr>
              <a:t> und für dezimale Festpunktzahlen ebenfalls mit </a:t>
            </a:r>
            <a:r>
              <a:rPr lang="de-DE" sz="1600" b="1" dirty="0" smtClean="0">
                <a:solidFill>
                  <a:srgbClr val="002060"/>
                </a:solidFill>
                <a:latin typeface="Courier New" panose="02070309020205020404" pitchFamily="49" charset="0"/>
                <a:cs typeface="Courier New" panose="02070309020205020404" pitchFamily="49" charset="0"/>
              </a:rPr>
              <a:t>delta</a:t>
            </a:r>
            <a:r>
              <a:rPr lang="de-DE" sz="1600" dirty="0" smtClean="0">
                <a:solidFill>
                  <a:srgbClr val="002060"/>
                </a:solidFill>
                <a:latin typeface="Courier New" panose="02070309020205020404" pitchFamily="49" charset="0"/>
                <a:cs typeface="Courier New" panose="02070309020205020404" pitchFamily="49" charset="0"/>
              </a:rPr>
              <a:t> 0.01</a:t>
            </a:r>
            <a:r>
              <a:rPr lang="de-DE" sz="1700" dirty="0" smtClean="0">
                <a:solidFill>
                  <a:srgbClr val="002060"/>
                </a:solidFill>
              </a:rPr>
              <a:t>.</a:t>
            </a:r>
          </a:p>
          <a:p>
            <a:pPr algn="ctr"/>
            <a:r>
              <a:rPr lang="de-DE" sz="1700" dirty="0">
                <a:solidFill>
                  <a:srgbClr val="002060"/>
                </a:solidFill>
              </a:rPr>
              <a:t>https://en.wikibooks.org/wiki/Ada_Programming/Types/delta</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Haupt(unter)programm</a:t>
            </a:r>
          </a:p>
        </p:txBody>
      </p:sp>
      <p:sp>
        <p:nvSpPr>
          <p:cNvPr id="109571" name="Rectangle 2"/>
          <p:cNvSpPr>
            <a:spLocks noGrp="1" noChangeArrowheads="1"/>
          </p:cNvSpPr>
          <p:nvPr>
            <p:ph idx="1"/>
          </p:nvPr>
        </p:nvSpPr>
        <p:spPr>
          <a:xfrm>
            <a:off x="685799" y="1981200"/>
            <a:ext cx="6765925" cy="3103984"/>
          </a:xfrm>
        </p:spPr>
        <p:txBody>
          <a:bodyPr/>
          <a:lstStyle/>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with</a:t>
            </a:r>
            <a:r>
              <a:rPr lang="de-DE" altLang="de-DE" sz="1600" dirty="0" smtClean="0">
                <a:latin typeface="Courier New" pitchFamily="49" charset="0"/>
              </a:rPr>
              <a:t> </a:t>
            </a:r>
            <a:r>
              <a:rPr lang="de-DE" altLang="de-DE" sz="1600" dirty="0" smtClean="0">
                <a:solidFill>
                  <a:schemeClr val="accent2"/>
                </a:solidFill>
                <a:latin typeface="Courier New" pitchFamily="49" charset="0"/>
              </a:rPr>
              <a:t>Ada.Text_IO</a:t>
            </a:r>
            <a:r>
              <a:rPr lang="de-DE" altLang="de-DE" sz="1600" dirty="0" smtClean="0">
                <a:latin typeface="Courier New" pitchFamily="49" charset="0"/>
              </a:rPr>
              <a:t>;  </a:t>
            </a:r>
            <a:r>
              <a:rPr lang="de-DE" altLang="de-DE" sz="1600" b="1" dirty="0" smtClean="0">
                <a:latin typeface="Courier New" pitchFamily="49" charset="0"/>
              </a:rPr>
              <a:t>use</a:t>
            </a:r>
            <a:r>
              <a:rPr lang="de-DE" altLang="de-DE" sz="1600" dirty="0" smtClean="0">
                <a:latin typeface="Courier New" pitchFamily="49" charset="0"/>
              </a:rPr>
              <a:t> Ada.Text_IO;  -- </a:t>
            </a:r>
            <a:r>
              <a:rPr lang="de-DE" altLang="de-DE" sz="1600" i="1" dirty="0" smtClean="0">
                <a:latin typeface="Courier New" pitchFamily="49" charset="0"/>
              </a:rPr>
              <a:t>Kontext-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with</a:t>
            </a:r>
            <a:r>
              <a:rPr lang="de-DE" altLang="de-DE" sz="1600" dirty="0" smtClean="0">
                <a:latin typeface="Courier New" pitchFamily="49" charset="0"/>
              </a:rPr>
              <a:t> </a:t>
            </a:r>
            <a:r>
              <a:rPr lang="de-DE" altLang="de-DE" sz="1600" dirty="0" smtClean="0">
                <a:solidFill>
                  <a:srgbClr val="C00000"/>
                </a:solidFill>
                <a:latin typeface="Courier New" pitchFamily="49" charset="0"/>
              </a:rPr>
              <a:t>Währung</a:t>
            </a:r>
            <a:r>
              <a:rPr lang="de-DE" altLang="de-DE" sz="1600" dirty="0" smtClean="0">
                <a:latin typeface="Courier New" pitchFamily="49" charset="0"/>
              </a:rPr>
              <a:t>;      </a:t>
            </a:r>
            <a:r>
              <a:rPr lang="de-DE" altLang="de-DE" sz="1600" b="1" dirty="0" smtClean="0">
                <a:latin typeface="Courier New" pitchFamily="49" charset="0"/>
              </a:rPr>
              <a:t>use</a:t>
            </a:r>
            <a:r>
              <a:rPr lang="de-DE" altLang="de-DE" sz="1600" dirty="0" smtClean="0">
                <a:latin typeface="Courier New" pitchFamily="49" charset="0"/>
              </a:rPr>
              <a:t> Währung;      -- </a:t>
            </a:r>
            <a:r>
              <a:rPr lang="de-DE" altLang="de-DE" sz="1600" i="1" dirty="0" smtClean="0">
                <a:latin typeface="Courier New" pitchFamily="49" charset="0"/>
              </a:rPr>
              <a:t>klauseln</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procedure</a:t>
            </a:r>
            <a:r>
              <a:rPr lang="de-DE" altLang="de-DE" sz="1600" dirty="0" smtClean="0">
                <a:latin typeface="Courier New" pitchFamily="49" charset="0"/>
              </a:rPr>
              <a:t> Stückeln </a:t>
            </a:r>
            <a:r>
              <a:rPr lang="de-DE" altLang="de-DE" sz="1600" b="1" dirty="0" smtClean="0">
                <a:latin typeface="Courier New" pitchFamily="49" charset="0"/>
              </a:rPr>
              <a:t>is</a:t>
            </a:r>
          </a:p>
          <a:p>
            <a:pPr marL="0" indent="33338"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a:t>
            </a:r>
            <a:r>
              <a:rPr lang="de-DE" altLang="de-DE" sz="1600" dirty="0" smtClean="0">
                <a:latin typeface="Courier New" pitchFamily="49" charset="0"/>
              </a:rPr>
              <a:t>Meins: </a:t>
            </a:r>
            <a:r>
              <a:rPr lang="de-DE" altLang="de-DE" sz="1600" b="1" dirty="0" smtClean="0">
                <a:latin typeface="Courier New" pitchFamily="49" charset="0"/>
              </a:rPr>
              <a:t>constant</a:t>
            </a:r>
            <a:r>
              <a:rPr lang="de-DE" altLang="de-DE" sz="1600" dirty="0" smtClean="0">
                <a:latin typeface="Courier New" pitchFamily="49" charset="0"/>
              </a:rPr>
              <a:t> </a:t>
            </a:r>
            <a:r>
              <a:rPr lang="de-DE" altLang="de-DE" sz="1600" dirty="0" smtClean="0">
                <a:solidFill>
                  <a:srgbClr val="C00000"/>
                </a:solidFill>
                <a:latin typeface="Courier New" pitchFamily="49" charset="0"/>
              </a:rPr>
              <a:t>Stückelung</a:t>
            </a:r>
            <a:r>
              <a:rPr lang="de-DE" altLang="de-DE" sz="1600" dirty="0" smtClean="0">
                <a:latin typeface="Courier New" pitchFamily="49" charset="0"/>
              </a:rPr>
              <a:t> := </a:t>
            </a:r>
            <a:r>
              <a:rPr lang="de-DE" altLang="de-DE" sz="1600" dirty="0" smtClean="0">
                <a:solidFill>
                  <a:srgbClr val="C00000"/>
                </a:solidFill>
                <a:latin typeface="Courier New" pitchFamily="49" charset="0"/>
              </a:rPr>
              <a:t>Stückle</a:t>
            </a:r>
            <a:r>
              <a:rPr lang="de-DE" altLang="de-DE" sz="1600" dirty="0" smtClean="0">
                <a:latin typeface="Courier New" pitchFamily="49" charset="0"/>
              </a:rPr>
              <a:t> (123_456_78);</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begin</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for </a:t>
            </a:r>
            <a:r>
              <a:rPr lang="de-DE" altLang="de-DE" sz="1600" dirty="0" smtClean="0">
                <a:latin typeface="Courier New" pitchFamily="49" charset="0"/>
              </a:rPr>
              <a:t>S </a:t>
            </a:r>
            <a:r>
              <a:rPr lang="de-DE" altLang="de-DE" sz="1600" b="1" dirty="0" smtClean="0">
                <a:latin typeface="Courier New" pitchFamily="49" charset="0"/>
              </a:rPr>
              <a:t>in</a:t>
            </a:r>
            <a:r>
              <a:rPr lang="de-DE" altLang="de-DE" sz="1600" dirty="0" smtClean="0">
                <a:latin typeface="Courier New" pitchFamily="49" charset="0"/>
              </a:rPr>
              <a:t> Meins</a:t>
            </a:r>
            <a:r>
              <a:rPr lang="de-DE" altLang="de-DE" sz="1600" dirty="0" smtClean="0">
                <a:solidFill>
                  <a:srgbClr val="00B050"/>
                </a:solidFill>
                <a:latin typeface="Courier New" pitchFamily="49" charset="0"/>
                <a:cs typeface="Courier New" pitchFamily="49" charset="0"/>
              </a:rPr>
              <a:t>'</a:t>
            </a:r>
            <a:r>
              <a:rPr lang="de-DE" altLang="de-DE" sz="1600" b="1" dirty="0" smtClean="0">
                <a:solidFill>
                  <a:srgbClr val="00B050"/>
                </a:solidFill>
                <a:latin typeface="Courier New" pitchFamily="49" charset="0"/>
              </a:rPr>
              <a:t>Range</a:t>
            </a:r>
            <a:r>
              <a:rPr lang="de-DE" altLang="de-DE" sz="1600" dirty="0" smtClean="0">
                <a:latin typeface="Courier New" pitchFamily="49" charset="0"/>
              </a:rPr>
              <a:t> </a:t>
            </a:r>
            <a:r>
              <a:rPr lang="de-DE" altLang="de-DE" sz="1600" b="1" dirty="0" smtClean="0">
                <a:latin typeface="Courier New" pitchFamily="49" charset="0"/>
              </a:rPr>
              <a:t>loop</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a:t>
            </a:r>
            <a:r>
              <a:rPr lang="de-DE" altLang="de-DE" sz="1600" dirty="0" smtClean="0">
                <a:solidFill>
                  <a:schemeClr val="accent2"/>
                </a:solidFill>
                <a:latin typeface="Courier New" pitchFamily="49" charset="0"/>
              </a:rPr>
              <a:t>Put_Line </a:t>
            </a:r>
            <a:r>
              <a:rPr lang="de-DE" altLang="de-DE" sz="1600" dirty="0" smtClean="0">
                <a:latin typeface="Courier New" pitchFamily="49" charset="0"/>
              </a:rPr>
              <a:t>(</a:t>
            </a:r>
            <a:r>
              <a:rPr lang="de-DE" altLang="de-DE" sz="1600" dirty="0" smtClean="0">
                <a:solidFill>
                  <a:srgbClr val="C00000"/>
                </a:solidFill>
                <a:latin typeface="Courier New" pitchFamily="49" charset="0"/>
              </a:rPr>
              <a:t>Geldstück</a:t>
            </a:r>
            <a:r>
              <a:rPr lang="de-DE" altLang="de-DE" sz="1600" dirty="0" smtClean="0">
                <a:solidFill>
                  <a:srgbClr val="00B050"/>
                </a:solidFill>
                <a:latin typeface="Courier New" pitchFamily="49" charset="0"/>
                <a:cs typeface="Courier New" pitchFamily="49" charset="0"/>
              </a:rPr>
              <a:t>'</a:t>
            </a:r>
            <a:r>
              <a:rPr lang="de-DE" altLang="de-DE" sz="1600" dirty="0" smtClean="0">
                <a:solidFill>
                  <a:srgbClr val="00B050"/>
                </a:solidFill>
                <a:latin typeface="Courier New" pitchFamily="49" charset="0"/>
              </a:rPr>
              <a:t>Image</a:t>
            </a:r>
            <a:r>
              <a:rPr lang="de-DE" altLang="de-DE" sz="1600" dirty="0" smtClean="0">
                <a:solidFill>
                  <a:srgbClr val="C00000"/>
                </a:solidFill>
                <a:latin typeface="Courier New" pitchFamily="49" charset="0"/>
              </a:rPr>
              <a:t> </a:t>
            </a:r>
            <a:r>
              <a:rPr lang="de-DE" altLang="de-DE" sz="1600" dirty="0" smtClean="0">
                <a:latin typeface="Courier New" pitchFamily="49" charset="0"/>
              </a:rPr>
              <a:t>(S) &amp;</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Integer</a:t>
            </a:r>
            <a:r>
              <a:rPr lang="de-DE" altLang="de-DE" sz="1600" dirty="0" smtClean="0">
                <a:solidFill>
                  <a:srgbClr val="00B050"/>
                </a:solidFill>
                <a:latin typeface="Courier New" pitchFamily="49" charset="0"/>
                <a:cs typeface="Courier New" pitchFamily="49" charset="0"/>
              </a:rPr>
              <a:t>'</a:t>
            </a:r>
            <a:r>
              <a:rPr lang="de-DE" altLang="de-DE" sz="1600" dirty="0" smtClean="0">
                <a:solidFill>
                  <a:srgbClr val="00B050"/>
                </a:solidFill>
                <a:latin typeface="Courier New" pitchFamily="49" charset="0"/>
              </a:rPr>
              <a:t>Image</a:t>
            </a:r>
            <a:r>
              <a:rPr lang="de-DE" altLang="de-DE" sz="1600" dirty="0" smtClean="0">
                <a:latin typeface="Courier New" pitchFamily="49" charset="0"/>
              </a:rPr>
              <a:t> (</a:t>
            </a:r>
            <a:r>
              <a:rPr lang="de-DE" altLang="de-DE" sz="1600" dirty="0" smtClean="0">
                <a:solidFill>
                  <a:srgbClr val="C00000"/>
                </a:solidFill>
                <a:latin typeface="Courier New" pitchFamily="49" charset="0"/>
              </a:rPr>
              <a:t>Meins</a:t>
            </a:r>
            <a:r>
              <a:rPr lang="de-DE" altLang="de-DE" sz="1600" dirty="0" smtClean="0">
                <a:latin typeface="Courier New" pitchFamily="49" charset="0"/>
              </a:rPr>
              <a:t> (S)));</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end loop</a:t>
            </a:r>
            <a:r>
              <a:rPr lang="de-DE" altLang="de-DE" sz="1600" dirty="0" smtClean="0">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end </a:t>
            </a:r>
            <a:r>
              <a:rPr lang="de-DE" altLang="de-DE" sz="1600" dirty="0" smtClean="0">
                <a:latin typeface="Courier New" pitchFamily="49" charset="0"/>
              </a:rPr>
              <a:t>Stückeln;</a:t>
            </a:r>
          </a:p>
        </p:txBody>
      </p:sp>
      <p:sp>
        <p:nvSpPr>
          <p:cNvPr id="10957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0957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D2F3F01-FAFB-4A05-87E9-5D39CAC78A79}" type="slidenum">
              <a:rPr lang="de-DE" altLang="de-DE" sz="2400" smtClean="0"/>
              <a:pPr eaLnBrk="1" hangingPunct="1">
                <a:spcBef>
                  <a:spcPct val="0"/>
                </a:spcBef>
              </a:pPr>
              <a:t>148</a:t>
            </a:fld>
            <a:endParaRPr lang="de-DE" altLang="de-DE" sz="2400" dirty="0" smtClean="0"/>
          </a:p>
        </p:txBody>
      </p:sp>
      <p:sp>
        <p:nvSpPr>
          <p:cNvPr id="2" name="Textfeld 1"/>
          <p:cNvSpPr txBox="1"/>
          <p:nvPr/>
        </p:nvSpPr>
        <p:spPr>
          <a:xfrm>
            <a:off x="5508104" y="4725144"/>
            <a:ext cx="2555528" cy="1323439"/>
          </a:xfrm>
          <a:prstGeom prst="rect">
            <a:avLst/>
          </a:prstGeom>
          <a:solidFill>
            <a:srgbClr val="FFDF9F"/>
          </a:solidFill>
          <a:ln w="3175">
            <a:solidFill>
              <a:srgbClr val="C00000"/>
            </a:solidFill>
          </a:ln>
        </p:spPr>
        <p:txBody>
          <a:bodyPr wrap="square" rtlCol="0">
            <a:spAutoFit/>
          </a:bodyPr>
          <a:lstStyle/>
          <a:p>
            <a:r>
              <a:rPr lang="de-DE" altLang="de-DE" sz="1600" b="1" dirty="0">
                <a:solidFill>
                  <a:schemeClr val="tx1"/>
                </a:solidFill>
                <a:latin typeface="Courier New" pitchFamily="49" charset="0"/>
                <a:cs typeface="Courier New" pitchFamily="49" charset="0"/>
              </a:rPr>
              <a:t>with </a:t>
            </a:r>
            <a:r>
              <a:rPr lang="de-DE" altLang="de-DE" sz="1600" dirty="0" smtClean="0">
                <a:solidFill>
                  <a:schemeClr val="tx1"/>
                </a:solidFill>
                <a:latin typeface="Courier New" pitchFamily="49" charset="0"/>
                <a:cs typeface="Courier New" pitchFamily="49" charset="0"/>
              </a:rPr>
              <a:t>Stückeln;</a:t>
            </a:r>
            <a:endParaRPr lang="de-DE" altLang="de-DE" sz="1600" i="1" dirty="0">
              <a:solidFill>
                <a:schemeClr val="tx1"/>
              </a:solidFill>
              <a:latin typeface="Courier New" pitchFamily="49" charset="0"/>
              <a:cs typeface="Courier New" pitchFamily="49" charset="0"/>
            </a:endParaRPr>
          </a:p>
          <a:p>
            <a:r>
              <a:rPr lang="de-DE" altLang="de-DE" sz="1600" b="1" dirty="0">
                <a:solidFill>
                  <a:schemeClr val="tx1"/>
                </a:solidFill>
                <a:latin typeface="Courier New" pitchFamily="49" charset="0"/>
                <a:cs typeface="Courier New" pitchFamily="49" charset="0"/>
              </a:rPr>
              <a:t>procedure</a:t>
            </a:r>
            <a:r>
              <a:rPr lang="de-DE" altLang="de-DE" sz="1600" dirty="0">
                <a:solidFill>
                  <a:schemeClr val="tx1"/>
                </a:solidFill>
                <a:latin typeface="Courier New" pitchFamily="49" charset="0"/>
                <a:cs typeface="Courier New" pitchFamily="49" charset="0"/>
              </a:rPr>
              <a:t> Run_It </a:t>
            </a:r>
            <a:r>
              <a:rPr lang="de-DE" altLang="de-DE" sz="1600" b="1" dirty="0">
                <a:solidFill>
                  <a:schemeClr val="tx1"/>
                </a:solidFill>
                <a:latin typeface="Courier New" pitchFamily="49" charset="0"/>
                <a:cs typeface="Courier New" pitchFamily="49" charset="0"/>
              </a:rPr>
              <a:t>is</a:t>
            </a:r>
          </a:p>
          <a:p>
            <a:r>
              <a:rPr lang="de-DE" altLang="de-DE" sz="1600" b="1" dirty="0" smtClean="0">
                <a:solidFill>
                  <a:schemeClr val="tx1"/>
                </a:solidFill>
                <a:latin typeface="Courier New" pitchFamily="49" charset="0"/>
                <a:cs typeface="Courier New" pitchFamily="49" charset="0"/>
              </a:rPr>
              <a:t>begin</a:t>
            </a:r>
            <a:endParaRPr lang="de-DE" altLang="de-DE" sz="1600" dirty="0">
              <a:solidFill>
                <a:schemeClr val="tx1"/>
              </a:solidFill>
              <a:latin typeface="Courier New" pitchFamily="49" charset="0"/>
              <a:cs typeface="Courier New" pitchFamily="49" charset="0"/>
            </a:endParaRPr>
          </a:p>
          <a:p>
            <a:r>
              <a:rPr lang="de-DE" altLang="de-DE" sz="1600" dirty="0">
                <a:solidFill>
                  <a:schemeClr val="tx1"/>
                </a:solidFill>
                <a:latin typeface="Courier New" pitchFamily="49" charset="0"/>
                <a:cs typeface="Courier New" pitchFamily="49" charset="0"/>
              </a:rPr>
              <a:t>  </a:t>
            </a:r>
            <a:r>
              <a:rPr lang="de-DE" altLang="de-DE" sz="1600" dirty="0" smtClean="0">
                <a:solidFill>
                  <a:schemeClr val="tx1"/>
                </a:solidFill>
                <a:latin typeface="Courier New" pitchFamily="49" charset="0"/>
                <a:cs typeface="Courier New" pitchFamily="49" charset="0"/>
              </a:rPr>
              <a:t>Stückeln;</a:t>
            </a:r>
            <a:endParaRPr lang="de-DE" altLang="de-DE" sz="1600" i="1" dirty="0">
              <a:solidFill>
                <a:schemeClr val="tx1"/>
              </a:solidFill>
              <a:latin typeface="Courier New" pitchFamily="49" charset="0"/>
              <a:cs typeface="Courier New" pitchFamily="49" charset="0"/>
            </a:endParaRPr>
          </a:p>
          <a:p>
            <a:r>
              <a:rPr lang="de-DE" altLang="de-DE" sz="1600" b="1" dirty="0">
                <a:solidFill>
                  <a:schemeClr val="tx1"/>
                </a:solidFill>
                <a:latin typeface="Courier New" pitchFamily="49" charset="0"/>
                <a:cs typeface="Courier New" pitchFamily="49" charset="0"/>
              </a:rPr>
              <a:t>end</a:t>
            </a:r>
            <a:r>
              <a:rPr lang="de-DE" altLang="de-DE" sz="1600" dirty="0">
                <a:solidFill>
                  <a:schemeClr val="tx1"/>
                </a:solidFill>
                <a:latin typeface="Courier New" pitchFamily="49" charset="0"/>
                <a:cs typeface="Courier New" pitchFamily="49" charset="0"/>
              </a:rPr>
              <a:t> Run_It;</a:t>
            </a:r>
          </a:p>
        </p:txBody>
      </p:sp>
      <p:sp>
        <p:nvSpPr>
          <p:cNvPr id="7" name="Textfeld 6"/>
          <p:cNvSpPr txBox="1"/>
          <p:nvPr/>
        </p:nvSpPr>
        <p:spPr>
          <a:xfrm>
            <a:off x="1187624" y="5322682"/>
            <a:ext cx="1152128" cy="584775"/>
          </a:xfrm>
          <a:prstGeom prst="rect">
            <a:avLst/>
          </a:prstGeom>
          <a:solidFill>
            <a:srgbClr val="31DBE3"/>
          </a:solidFill>
          <a:ln>
            <a:solidFill>
              <a:srgbClr val="0070C0"/>
            </a:solidFill>
          </a:ln>
        </p:spPr>
        <p:txBody>
          <a:bodyPr wrap="square" rtlCol="0">
            <a:spAutoFit/>
          </a:bodyPr>
          <a:lstStyle/>
          <a:p>
            <a:r>
              <a:rPr lang="de-DE" sz="1600" dirty="0" smtClean="0">
                <a:solidFill>
                  <a:schemeClr val="tx1"/>
                </a:solidFill>
              </a:rPr>
              <a:t>Siehe Kode Währung</a:t>
            </a:r>
            <a:endParaRPr lang="de-DE" sz="16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Kontext-Klauseln</a:t>
            </a:r>
          </a:p>
        </p:txBody>
      </p:sp>
      <p:sp>
        <p:nvSpPr>
          <p:cNvPr id="110595" name="Rectangle 2"/>
          <p:cNvSpPr>
            <a:spLocks noGrp="1" noChangeArrowheads="1"/>
          </p:cNvSpPr>
          <p:nvPr>
            <p:ph idx="1"/>
          </p:nvPr>
        </p:nvSpPr>
        <p:spPr>
          <a:xfrm>
            <a:off x="685800" y="1981200"/>
            <a:ext cx="7772400" cy="4114800"/>
          </a:xfrm>
        </p:spPr>
        <p:txBody>
          <a:bodyPr/>
          <a:lstStyle/>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package </a:t>
            </a:r>
            <a:r>
              <a:rPr lang="de-DE" altLang="de-DE" sz="1800" dirty="0" smtClean="0">
                <a:latin typeface="Courier New" pitchFamily="49" charset="0"/>
              </a:rPr>
              <a:t>Bibliothekseinheit </a:t>
            </a:r>
            <a:r>
              <a:rPr lang="de-DE" altLang="de-DE" sz="1800" b="1" dirty="0" smtClean="0">
                <a:latin typeface="Courier New" pitchFamily="49" charset="0"/>
              </a:rPr>
              <a:t>is</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a:t>
            </a:r>
            <a:r>
              <a:rPr lang="de-DE" altLang="de-DE" sz="1800" dirty="0" smtClean="0">
                <a:latin typeface="Courier New" pitchFamily="49" charset="0"/>
              </a:rPr>
              <a:t>Name: …  -- </a:t>
            </a:r>
            <a:r>
              <a:rPr lang="de-DE" altLang="de-DE" sz="1800" i="1" dirty="0" smtClean="0">
                <a:latin typeface="Courier New" pitchFamily="49" charset="0"/>
              </a:rPr>
              <a:t>Deklaration von Name</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end </a:t>
            </a:r>
            <a:r>
              <a:rPr lang="de-DE" altLang="de-DE" sz="1800" dirty="0" smtClean="0">
                <a:latin typeface="Courier New" pitchFamily="49" charset="0"/>
              </a:rPr>
              <a:t>Bibliothekseinheit</a:t>
            </a:r>
            <a:r>
              <a:rPr lang="de-DE" altLang="de-DE" sz="1800" b="1" dirty="0" smtClean="0">
                <a:latin typeface="Courier New" pitchFamily="49" charset="0"/>
              </a:rPr>
              <a:t>;</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600" b="1" dirty="0" smtClean="0">
              <a:latin typeface="Courier New" pitchFamily="49" charset="0"/>
            </a:endParaRP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a:t>
            </a:r>
            <a:r>
              <a:rPr lang="de-DE" altLang="de-DE" sz="1800" b="1" dirty="0" smtClean="0">
                <a:solidFill>
                  <a:srgbClr val="FF3399"/>
                </a:solidFill>
                <a:latin typeface="Courier New" pitchFamily="49" charset="0"/>
              </a:rPr>
              <a:t>with</a:t>
            </a:r>
            <a:r>
              <a:rPr lang="de-DE" altLang="de-DE" sz="1800" dirty="0" smtClean="0">
                <a:solidFill>
                  <a:srgbClr val="FF3399"/>
                </a:solidFill>
                <a:latin typeface="Courier New" pitchFamily="49" charset="0"/>
              </a:rPr>
              <a:t> Bibliothekseinheit;</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macht Deklarationen sichtbar durch Selektion:</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Bibliothekseinheit.Name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Zusätzlich:</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a:t>
            </a:r>
            <a:r>
              <a:rPr lang="de-DE" altLang="de-DE" sz="1800" b="1" dirty="0" smtClean="0">
                <a:solidFill>
                  <a:srgbClr val="FF3399"/>
                </a:solidFill>
                <a:latin typeface="Courier New" pitchFamily="49" charset="0"/>
              </a:rPr>
              <a:t>use</a:t>
            </a:r>
            <a:r>
              <a:rPr lang="de-DE" altLang="de-DE" sz="1800" dirty="0" smtClean="0">
                <a:solidFill>
                  <a:srgbClr val="FF3399"/>
                </a:solidFill>
                <a:latin typeface="Courier New" pitchFamily="49" charset="0"/>
              </a:rPr>
              <a:t> Bibliothekseinheit;</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macht Deklarationen direkt sichtbar:</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Name </a:t>
            </a:r>
            <a:r>
              <a:rPr lang="de-DE" altLang="de-DE" sz="2400" dirty="0" smtClean="0"/>
              <a:t>ist jetzt dasselbe wie</a:t>
            </a:r>
            <a:r>
              <a:rPr lang="de-DE" altLang="de-DE" sz="1800" dirty="0" smtClean="0">
                <a:latin typeface="Courier New" pitchFamily="49" charset="0"/>
              </a:rPr>
              <a:t> Bibliothekseinheit.Name</a:t>
            </a:r>
          </a:p>
        </p:txBody>
      </p:sp>
      <p:sp>
        <p:nvSpPr>
          <p:cNvPr id="11059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1059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9144596-CFA6-4F2D-AA04-DDB4D3C37E00}" type="slidenum">
              <a:rPr lang="de-DE" altLang="de-DE" sz="2400" smtClean="0"/>
              <a:pPr eaLnBrk="1" hangingPunct="1">
                <a:spcBef>
                  <a:spcPct val="0"/>
                </a:spcBef>
              </a:pPr>
              <a:t>149</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z="2000" dirty="0"/>
              <a:t>Die Wahl des „schnelleren“ Algorithmus ohne vorherige Untersuchung der obigen Punkte ist daher voreilige </a:t>
            </a:r>
            <a:r>
              <a:rPr lang="de-DE" sz="2000" dirty="0" smtClean="0"/>
              <a:t>Optimierung und kann die Laufzeit sogar verschlechtern.</a:t>
            </a:r>
          </a:p>
          <a:p>
            <a:r>
              <a:rPr lang="de-DE" sz="2000" dirty="0"/>
              <a:t>Sollte es am Ende Probleme mit der Ausführungszeit geben, ist eine sorgfältige Instrumentierung des Kodes angebracht, den Flaschenhals zu finden. Möglicherweise liegen die Probleme ganz woanders als in diesem Algorithmus</a:t>
            </a:r>
            <a:r>
              <a:rPr lang="de-DE" sz="2000" dirty="0" smtClean="0"/>
              <a:t>.</a:t>
            </a:r>
          </a:p>
          <a:p>
            <a:endParaRPr lang="de-DE" sz="100" dirty="0" smtClean="0"/>
          </a:p>
          <a:p>
            <a:pPr algn="ctr"/>
            <a:r>
              <a:rPr lang="fr-FR" sz="2200" dirty="0" smtClean="0">
                <a:solidFill>
                  <a:schemeClr val="accent2"/>
                </a:solidFill>
              </a:rPr>
              <a:t>La perfection d'une pendule n'est pas d'aller vite,</a:t>
            </a:r>
            <a:br>
              <a:rPr lang="fr-FR" sz="2200" dirty="0" smtClean="0">
                <a:solidFill>
                  <a:schemeClr val="accent2"/>
                </a:solidFill>
              </a:rPr>
            </a:br>
            <a:r>
              <a:rPr lang="fr-FR" sz="2200" dirty="0" smtClean="0">
                <a:solidFill>
                  <a:schemeClr val="accent2"/>
                </a:solidFill>
              </a:rPr>
              <a:t>mais d'être réglée.</a:t>
            </a:r>
            <a:br>
              <a:rPr lang="fr-FR" sz="2200" dirty="0" smtClean="0">
                <a:solidFill>
                  <a:schemeClr val="accent2"/>
                </a:solidFill>
              </a:rPr>
            </a:br>
            <a:r>
              <a:rPr lang="de-DE" sz="2000" dirty="0" smtClean="0"/>
              <a:t>Die </a:t>
            </a:r>
            <a:r>
              <a:rPr lang="de-DE" sz="2000" dirty="0"/>
              <a:t>Perfektion einer Uhr liegt nicht in ihrer Schnelligkeit</a:t>
            </a:r>
            <a:r>
              <a:rPr lang="de-DE" sz="2000" dirty="0" smtClean="0"/>
              <a:t>,</a:t>
            </a:r>
            <a:br>
              <a:rPr lang="de-DE" sz="2000" dirty="0" smtClean="0"/>
            </a:br>
            <a:r>
              <a:rPr lang="de-DE" sz="2000" dirty="0" smtClean="0"/>
              <a:t>sondern </a:t>
            </a:r>
            <a:r>
              <a:rPr lang="de-DE" sz="2000" dirty="0"/>
              <a:t>in ihrer Genauigkeit.</a:t>
            </a:r>
          </a:p>
          <a:p>
            <a:pPr algn="ctr"/>
            <a:r>
              <a:rPr lang="fr-FR" sz="2200" dirty="0" smtClean="0">
                <a:solidFill>
                  <a:schemeClr val="accent2"/>
                </a:solidFill>
              </a:rPr>
              <a:t>Luc de Clapiers, marquis de Vauvenargues (1715-1747)</a:t>
            </a:r>
            <a:endParaRPr lang="fr-FR" sz="2200" dirty="0">
              <a:solidFill>
                <a:schemeClr val="accent2"/>
              </a:solidFill>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15</a:t>
            </a:fld>
            <a:endParaRPr lang="de-DE" dirty="0"/>
          </a:p>
        </p:txBody>
      </p:sp>
      <p:sp>
        <p:nvSpPr>
          <p:cNvPr id="5" name="Titel 4"/>
          <p:cNvSpPr>
            <a:spLocks noGrp="1"/>
          </p:cNvSpPr>
          <p:nvPr>
            <p:ph type="title"/>
          </p:nvPr>
        </p:nvSpPr>
        <p:spPr/>
        <p:txBody>
          <a:bodyPr/>
          <a:lstStyle/>
          <a:p>
            <a:r>
              <a:rPr lang="de-DE" dirty="0" smtClean="0"/>
              <a:t>Effizienz: Folgerung</a:t>
            </a:r>
            <a:endParaRPr lang="de-DE" dirty="0"/>
          </a:p>
        </p:txBody>
      </p:sp>
    </p:spTree>
    <p:extLst>
      <p:ext uri="{BB962C8B-B14F-4D97-AF65-F5344CB8AC3E}">
        <p14:creationId xmlns:p14="http://schemas.microsoft.com/office/powerpoint/2010/main" val="3135555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1"/>
          <p:cNvSpPr>
            <a:spLocks noGrp="1" noChangeArrowheads="1"/>
          </p:cNvSpPr>
          <p:nvPr>
            <p:ph type="title"/>
          </p:nvPr>
        </p:nvSpPr>
        <p:spPr>
          <a:xfrm>
            <a:off x="685800" y="461963"/>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Use-Klauseln</a:t>
            </a:r>
          </a:p>
        </p:txBody>
      </p:sp>
      <p:sp>
        <p:nvSpPr>
          <p:cNvPr id="89091" name="Rectangle 2"/>
          <p:cNvSpPr>
            <a:spLocks noGrp="1" noChangeArrowheads="1"/>
          </p:cNvSpPr>
          <p:nvPr>
            <p:ph idx="1"/>
          </p:nvPr>
        </p:nvSpPr>
        <p:spPr>
          <a:xfrm>
            <a:off x="684213" y="2060848"/>
            <a:ext cx="7764462" cy="4105002"/>
          </a:xfrm>
        </p:spPr>
        <p:txBody>
          <a:bodyPr/>
          <a:lstStyle/>
          <a:p>
            <a:pPr marL="0" indent="0" eaLnBrk="1" hangingPunct="1">
              <a:buClrTx/>
              <a:buFontTx/>
              <a:buNone/>
              <a:tabLst>
                <a:tab pos="0" algn="l"/>
                <a:tab pos="104775" algn="l"/>
                <a:tab pos="554038" algn="l"/>
                <a:tab pos="715963"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t>Man verwende sie sparsam. Sie machen gewöhnlich zu viel sichtbar und sind daher in </a:t>
            </a:r>
            <a:r>
              <a:rPr lang="de-DE" sz="2000" dirty="0" smtClean="0"/>
              <a:t>Coding-Standards       oft </a:t>
            </a:r>
            <a:r>
              <a:rPr lang="de-DE" sz="2000" dirty="0" smtClean="0"/>
              <a:t>verboten.</a:t>
            </a:r>
            <a:br>
              <a:rPr lang="de-DE" sz="2000" dirty="0" smtClean="0"/>
            </a:br>
            <a:r>
              <a:rPr lang="de-DE" sz="2000" dirty="0" smtClean="0"/>
              <a:t>Das ist meiner Meinung nach eine Überreaktion. Ganz lokal eingesetzt, machen sie Kode wesentlich besser lesbar.</a:t>
            </a:r>
          </a:p>
          <a:p>
            <a:pPr marL="268288" indent="-268288" eaLnBrk="1" hangingPunct="1">
              <a:buSzPct val="45000"/>
              <a:buFont typeface="Wingdings" pitchFamily="2" charset="2"/>
              <a:buChar char=""/>
              <a:tabLst>
                <a:tab pos="0" algn="l"/>
                <a:tab pos="104775" algn="l"/>
                <a:tab pos="554038" algn="l"/>
                <a:tab pos="715963"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latin typeface="Calibri" pitchFamily="34" charset="0"/>
              </a:rPr>
              <a:t>use_package_clause:</a:t>
            </a:r>
            <a:r>
              <a:rPr lang="de-DE" sz="2000" dirty="0" smtClean="0"/>
              <a:t> </a:t>
            </a:r>
            <a:r>
              <a:rPr lang="de-DE" sz="2000" i="1" dirty="0" smtClean="0"/>
              <a:t>(</a:t>
            </a:r>
            <a:r>
              <a:rPr lang="de-DE" sz="2000" i="1" dirty="0" smtClean="0">
                <a:solidFill>
                  <a:schemeClr val="accent2">
                    <a:lumMod val="50000"/>
                  </a:schemeClr>
                </a:solidFill>
              </a:rPr>
              <a:t>Ada 83</a:t>
            </a:r>
            <a:r>
              <a:rPr lang="de-DE" sz="2000" i="1" dirty="0" smtClean="0"/>
              <a:t>) </a:t>
            </a:r>
            <a:r>
              <a:rPr lang="de-DE" sz="2000" dirty="0" smtClean="0"/>
              <a:t>Macht alles direkt sichtbar, was in dem Paket definiert ist.  </a:t>
            </a:r>
            <a:r>
              <a:rPr lang="de-DE" sz="1800" b="1" dirty="0" smtClean="0">
                <a:solidFill>
                  <a:schemeClr val="accent2"/>
                </a:solidFill>
                <a:latin typeface="Courier New" pitchFamily="49" charset="0"/>
              </a:rPr>
              <a:t>use</a:t>
            </a:r>
            <a:r>
              <a:rPr lang="de-DE" sz="1800" dirty="0" smtClean="0">
                <a:solidFill>
                  <a:schemeClr val="accent2"/>
                </a:solidFill>
                <a:latin typeface="Courier New" pitchFamily="49" charset="0"/>
              </a:rPr>
              <a:t> Ada.Text_IO;</a:t>
            </a:r>
          </a:p>
          <a:p>
            <a:pPr marL="268288" indent="-268288" eaLnBrk="1" hangingPunct="1">
              <a:buSzPct val="45000"/>
              <a:buFont typeface="Wingdings" pitchFamily="2" charset="2"/>
              <a:buChar char=""/>
              <a:tabLst>
                <a:tab pos="0" algn="l"/>
                <a:tab pos="104775" algn="l"/>
                <a:tab pos="554038" algn="l"/>
                <a:tab pos="715963"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latin typeface="Calibri" pitchFamily="34" charset="0"/>
              </a:rPr>
              <a:t>use_type_clause:</a:t>
            </a:r>
            <a:r>
              <a:rPr lang="de-DE" sz="2000" dirty="0" smtClean="0"/>
              <a:t> Macht nur typspezifische Operationen direkt sichtbar.</a:t>
            </a:r>
            <a:br>
              <a:rPr lang="de-DE" sz="2000" dirty="0" smtClean="0"/>
            </a:br>
            <a:r>
              <a:rPr lang="de-DE" sz="2000" dirty="0" smtClean="0"/>
              <a:t>Zwei Varianten:</a:t>
            </a:r>
          </a:p>
          <a:p>
            <a:pPr marL="536575" lvl="2" indent="-274638" eaLnBrk="1" hangingPunct="1">
              <a:buSzPct val="45000"/>
              <a:buFont typeface="Wingdings" pitchFamily="2" charset="2"/>
              <a:buChar char=""/>
              <a:tabLst>
                <a:tab pos="0" algn="l"/>
                <a:tab pos="104775" algn="l"/>
                <a:tab pos="449263"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b="1" dirty="0" smtClean="0">
                <a:solidFill>
                  <a:schemeClr val="accent2"/>
                </a:solidFill>
                <a:latin typeface="Courier New" pitchFamily="49" charset="0"/>
              </a:rPr>
              <a:t>use</a:t>
            </a:r>
            <a:r>
              <a:rPr lang="de-DE" sz="1800" dirty="0" smtClean="0">
                <a:solidFill>
                  <a:schemeClr val="accent2"/>
                </a:solidFill>
                <a:latin typeface="Courier New" pitchFamily="49" charset="0"/>
              </a:rPr>
              <a:t> </a:t>
            </a:r>
            <a:r>
              <a:rPr lang="de-DE" sz="1800" b="1" dirty="0" smtClean="0">
                <a:solidFill>
                  <a:schemeClr val="accent2"/>
                </a:solidFill>
                <a:latin typeface="Courier New" pitchFamily="49" charset="0"/>
              </a:rPr>
              <a:t>type</a:t>
            </a:r>
            <a:r>
              <a:rPr lang="de-DE" sz="1800" dirty="0" smtClean="0">
                <a:solidFill>
                  <a:schemeClr val="accent2"/>
                </a:solidFill>
                <a:latin typeface="Courier New" pitchFamily="49" charset="0"/>
              </a:rPr>
              <a:t> T; </a:t>
            </a:r>
            <a:r>
              <a:rPr lang="de-DE" sz="1800" dirty="0" smtClean="0"/>
              <a:t> </a:t>
            </a:r>
            <a:r>
              <a:rPr lang="de-DE" sz="1800" i="1" dirty="0" smtClean="0"/>
              <a:t>(</a:t>
            </a:r>
            <a:r>
              <a:rPr lang="de-DE" sz="1800" i="1" dirty="0" smtClean="0">
                <a:solidFill>
                  <a:schemeClr val="accent2">
                    <a:lumMod val="50000"/>
                  </a:schemeClr>
                </a:solidFill>
              </a:rPr>
              <a:t>Ada 95</a:t>
            </a:r>
            <a:r>
              <a:rPr lang="de-DE" sz="1800" i="1" dirty="0" smtClean="0"/>
              <a:t>)</a:t>
            </a:r>
            <a:r>
              <a:rPr lang="de-DE" sz="1800" dirty="0" smtClean="0"/>
              <a:t> Macht die </a:t>
            </a:r>
            <a:r>
              <a:rPr lang="de-DE" sz="1800" i="1" dirty="0" smtClean="0"/>
              <a:t>Operatoren</a:t>
            </a:r>
            <a:r>
              <a:rPr lang="de-DE" sz="1800" dirty="0" smtClean="0"/>
              <a:t> des Typs direkt sichtbar.</a:t>
            </a:r>
          </a:p>
          <a:p>
            <a:pPr marL="536575" lvl="2" indent="-274638" eaLnBrk="1" hangingPunct="1">
              <a:buSzPct val="45000"/>
              <a:buFont typeface="Wingdings" pitchFamily="2" charset="2"/>
              <a:buChar char=""/>
              <a:tabLst>
                <a:tab pos="0" algn="l"/>
                <a:tab pos="104775" algn="l"/>
                <a:tab pos="554038" algn="l"/>
                <a:tab pos="715963"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b="1" dirty="0" smtClean="0">
                <a:solidFill>
                  <a:schemeClr val="accent2"/>
                </a:solidFill>
                <a:latin typeface="Courier New" pitchFamily="49" charset="0"/>
              </a:rPr>
              <a:t>use all type</a:t>
            </a:r>
            <a:r>
              <a:rPr lang="de-DE" sz="1800" dirty="0" smtClean="0">
                <a:solidFill>
                  <a:schemeClr val="accent2"/>
                </a:solidFill>
                <a:latin typeface="Courier New" pitchFamily="49" charset="0"/>
              </a:rPr>
              <a:t> T; </a:t>
            </a:r>
            <a:r>
              <a:rPr lang="de-DE" sz="1800" dirty="0" smtClean="0">
                <a:solidFill>
                  <a:schemeClr val="accent2"/>
                </a:solidFill>
              </a:rPr>
              <a:t> </a:t>
            </a:r>
            <a:r>
              <a:rPr lang="de-DE" sz="1800" i="1" dirty="0" smtClean="0"/>
              <a:t>(</a:t>
            </a:r>
            <a:r>
              <a:rPr lang="de-DE" sz="1800" i="1" dirty="0" smtClean="0">
                <a:solidFill>
                  <a:schemeClr val="accent2">
                    <a:lumMod val="50000"/>
                  </a:schemeClr>
                </a:solidFill>
              </a:rPr>
              <a:t>Ada 2012</a:t>
            </a:r>
            <a:r>
              <a:rPr lang="de-DE" sz="1800" i="1" dirty="0" smtClean="0"/>
              <a:t>)</a:t>
            </a:r>
            <a:r>
              <a:rPr lang="de-DE" sz="1800" dirty="0" smtClean="0"/>
              <a:t> Macht alle </a:t>
            </a:r>
            <a:r>
              <a:rPr lang="de-DE" sz="1800" i="1" dirty="0" smtClean="0"/>
              <a:t>primitiven Operationen </a:t>
            </a:r>
            <a:r>
              <a:rPr lang="de-DE" sz="1800" dirty="0" smtClean="0"/>
              <a:t>des</a:t>
            </a:r>
            <a:br>
              <a:rPr lang="de-DE" sz="1800" dirty="0" smtClean="0"/>
            </a:br>
            <a:r>
              <a:rPr lang="de-DE" sz="1800" dirty="0" smtClean="0"/>
              <a:t>    </a:t>
            </a:r>
            <a:r>
              <a:rPr lang="de-DE" sz="1800" i="1" dirty="0"/>
              <a:t> </a:t>
            </a:r>
            <a:r>
              <a:rPr lang="de-DE" sz="1800" i="1" dirty="0" smtClean="0"/>
              <a:t>                                                     </a:t>
            </a:r>
            <a:r>
              <a:rPr lang="de-DE" sz="1800" dirty="0" smtClean="0"/>
              <a:t>Typs direkt sichtbar.</a:t>
            </a:r>
          </a:p>
        </p:txBody>
      </p:sp>
      <p:sp>
        <p:nvSpPr>
          <p:cNvPr id="11162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1162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EBF3F2D-AF8D-4FDA-8302-A765134A3846}" type="slidenum">
              <a:rPr lang="de-DE" altLang="de-DE" sz="2400" smtClean="0"/>
              <a:pPr eaLnBrk="1" hangingPunct="1">
                <a:spcBef>
                  <a:spcPct val="0"/>
                </a:spcBef>
              </a:pPr>
              <a:t>150</a:t>
            </a:fld>
            <a:endParaRPr lang="de-DE" altLang="de-DE" sz="2400" dirty="0" smtClean="0"/>
          </a:p>
        </p:txBody>
      </p:sp>
      <p:sp>
        <p:nvSpPr>
          <p:cNvPr id="6" name="Interaktive Schaltfläche: Informationen 5">
            <a:hlinkClick r:id="rId3" action="ppaction://hlinksldjump" highlightClick="1"/>
          </p:cNvPr>
          <p:cNvSpPr/>
          <p:nvPr/>
        </p:nvSpPr>
        <p:spPr bwMode="auto">
          <a:xfrm>
            <a:off x="4067944" y="2420888"/>
            <a:ext cx="288032" cy="288032"/>
          </a:xfrm>
          <a:prstGeom prst="actionButtonInformation">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
          <p:cNvSpPr>
            <a:spLocks noGrp="1" noChangeArrowheads="1"/>
          </p:cNvSpPr>
          <p:nvPr>
            <p:ph type="title"/>
          </p:nvPr>
        </p:nvSpPr>
        <p:spPr>
          <a:xfrm>
            <a:off x="685800" y="461963"/>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Beispiel für Use-Klausel-Verbot</a:t>
            </a:r>
          </a:p>
        </p:txBody>
      </p:sp>
      <p:sp>
        <p:nvSpPr>
          <p:cNvPr id="112643" name="Rectangle 2"/>
          <p:cNvSpPr>
            <a:spLocks noGrp="1" noChangeArrowheads="1"/>
          </p:cNvSpPr>
          <p:nvPr>
            <p:ph idx="1"/>
          </p:nvPr>
        </p:nvSpPr>
        <p:spPr>
          <a:xfrm>
            <a:off x="685800" y="1981200"/>
            <a:ext cx="7764463" cy="4267200"/>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package</a:t>
            </a:r>
            <a:r>
              <a:rPr lang="de-DE" altLang="de-DE" sz="1600" dirty="0" smtClean="0">
                <a:latin typeface="Courier New" pitchFamily="49" charset="0"/>
              </a:rPr>
              <a:t> Pack </a:t>
            </a:r>
            <a:r>
              <a:rPr lang="de-DE" altLang="de-DE" sz="1600" b="1" dirty="0" smtClean="0">
                <a:latin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  type</a:t>
            </a:r>
            <a:r>
              <a:rPr lang="de-DE" altLang="de-DE" sz="1600" dirty="0" smtClean="0">
                <a:latin typeface="Courier New" pitchFamily="49" charset="0"/>
              </a:rPr>
              <a:t> Int </a:t>
            </a:r>
            <a:r>
              <a:rPr lang="de-DE" altLang="de-DE" sz="1600" b="1" dirty="0" smtClean="0">
                <a:latin typeface="Courier New" pitchFamily="49" charset="0"/>
              </a:rPr>
              <a:t>is range</a:t>
            </a:r>
            <a:r>
              <a:rPr lang="de-DE" altLang="de-DE" sz="1600" dirty="0" smtClean="0">
                <a:latin typeface="Courier New" pitchFamily="49" charset="0"/>
              </a:rPr>
              <a:t> -10 .. +10;</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end</a:t>
            </a:r>
            <a:r>
              <a:rPr lang="de-DE" altLang="de-DE" sz="1600" dirty="0" smtClean="0">
                <a:latin typeface="Courier New" pitchFamily="49" charset="0"/>
              </a:rPr>
              <a:t> Pack;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600" dirty="0" smtClean="0">
              <a:latin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with</a:t>
            </a:r>
            <a:r>
              <a:rPr lang="de-DE" altLang="de-DE" sz="1600" dirty="0" smtClean="0">
                <a:latin typeface="Courier New" pitchFamily="49" charset="0"/>
              </a:rPr>
              <a:t> Pack;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package body</a:t>
            </a:r>
            <a:r>
              <a:rPr lang="de-DE" altLang="de-DE" sz="1600" dirty="0" smtClean="0">
                <a:latin typeface="Courier New" pitchFamily="49" charset="0"/>
              </a:rPr>
              <a:t> My_Package </a:t>
            </a:r>
            <a:r>
              <a:rPr lang="de-DE" altLang="de-DE" sz="1600" b="1" dirty="0" smtClean="0">
                <a:latin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  </a:t>
            </a:r>
            <a:r>
              <a:rPr lang="de-DE" altLang="de-DE" sz="1600" b="1" dirty="0" smtClean="0">
                <a:solidFill>
                  <a:srgbClr val="FF3399"/>
                </a:solidFill>
                <a:latin typeface="Courier New" pitchFamily="49" charset="0"/>
              </a:rPr>
              <a:t>function</a:t>
            </a:r>
            <a:r>
              <a:rPr lang="de-DE" altLang="de-DE" sz="1600" dirty="0" smtClean="0">
                <a:solidFill>
                  <a:srgbClr val="FF3399"/>
                </a:solidFill>
                <a:latin typeface="Courier New" pitchFamily="49" charset="0"/>
              </a:rPr>
              <a:t> </a:t>
            </a:r>
            <a:r>
              <a:rPr lang="de-DE" altLang="de-DE" sz="1600" dirty="0" smtClean="0">
                <a:solidFill>
                  <a:srgbClr val="FF3399"/>
                </a:solidFill>
                <a:latin typeface="Courier New" pitchFamily="49" charset="0"/>
                <a:cs typeface="Courier New" pitchFamily="49" charset="0"/>
              </a:rPr>
              <a:t>"+" (L, R: Pack.Int) </a:t>
            </a:r>
            <a:r>
              <a:rPr lang="de-DE" altLang="de-DE" sz="1600" b="1" dirty="0" smtClean="0">
                <a:solidFill>
                  <a:srgbClr val="FF3399"/>
                </a:solidFill>
                <a:latin typeface="Courier New" pitchFamily="49" charset="0"/>
                <a:cs typeface="Courier New" pitchFamily="49" charset="0"/>
              </a:rPr>
              <a:t>return</a:t>
            </a:r>
            <a:r>
              <a:rPr lang="de-DE" altLang="de-DE" sz="1600" dirty="0" smtClean="0">
                <a:solidFill>
                  <a:srgbClr val="FF3399"/>
                </a:solidFill>
                <a:latin typeface="Courier New" pitchFamily="49" charset="0"/>
                <a:cs typeface="Courier New" pitchFamily="49" charset="0"/>
              </a:rPr>
              <a:t> Pack.Int</a:t>
            </a:r>
            <a:br>
              <a:rPr lang="de-DE" altLang="de-DE" sz="1600" dirty="0" smtClean="0">
                <a:solidFill>
                  <a:srgbClr val="FF3399"/>
                </a:solidFill>
                <a:latin typeface="Courier New" pitchFamily="49" charset="0"/>
                <a:cs typeface="Courier New" pitchFamily="49" charset="0"/>
              </a:rPr>
            </a:br>
            <a:r>
              <a:rPr lang="de-DE" altLang="de-DE" sz="1600" dirty="0" smtClean="0">
                <a:solidFill>
                  <a:srgbClr val="FF3399"/>
                </a:solidFill>
                <a:latin typeface="Courier New" pitchFamily="49" charset="0"/>
                <a:cs typeface="Courier New" pitchFamily="49" charset="0"/>
              </a:rPr>
              <a:t>    </a:t>
            </a:r>
            <a:r>
              <a:rPr lang="de-DE" altLang="de-DE" sz="1600" b="1" dirty="0" smtClean="0">
                <a:solidFill>
                  <a:srgbClr val="FF3399"/>
                </a:solidFill>
                <a:latin typeface="Courier New" pitchFamily="49" charset="0"/>
                <a:cs typeface="Courier New" pitchFamily="49" charset="0"/>
              </a:rPr>
              <a:t>renames</a:t>
            </a:r>
            <a:r>
              <a:rPr lang="de-DE" altLang="de-DE" sz="1600" dirty="0" smtClean="0">
                <a:solidFill>
                  <a:srgbClr val="FF3399"/>
                </a:solidFill>
                <a:latin typeface="Courier New" pitchFamily="49" charset="0"/>
                <a:cs typeface="Courier New" pitchFamily="49" charset="0"/>
              </a:rPr>
              <a:t> Pack."*";</a:t>
            </a:r>
            <a:br>
              <a:rPr lang="de-DE" altLang="de-DE" sz="1600" dirty="0" smtClean="0">
                <a:solidFill>
                  <a:srgbClr val="FF3399"/>
                </a:solidFill>
                <a:latin typeface="Courier New" pitchFamily="49" charset="0"/>
                <a:cs typeface="Courier New" pitchFamily="49" charset="0"/>
              </a:rPr>
            </a:br>
            <a:r>
              <a:rPr lang="de-DE" altLang="de-DE" sz="1600" b="1" dirty="0" smtClean="0">
                <a:solidFill>
                  <a:srgbClr val="FF3399"/>
                </a:solidFill>
                <a:latin typeface="Courier New" pitchFamily="49" charset="0"/>
                <a:cs typeface="Courier New" pitchFamily="49" charset="0"/>
              </a:rPr>
              <a:t>  function</a:t>
            </a:r>
            <a:r>
              <a:rPr lang="de-DE" altLang="de-DE" sz="1600" dirty="0" smtClean="0">
                <a:solidFill>
                  <a:srgbClr val="FF3399"/>
                </a:solidFill>
                <a:latin typeface="Courier New" pitchFamily="49" charset="0"/>
                <a:cs typeface="Courier New" pitchFamily="49" charset="0"/>
              </a:rPr>
              <a:t> "/" (L, R: Pack.Int) </a:t>
            </a:r>
            <a:r>
              <a:rPr lang="de-DE" altLang="de-DE" sz="1600" b="1" dirty="0" smtClean="0">
                <a:solidFill>
                  <a:srgbClr val="FF3399"/>
                </a:solidFill>
                <a:latin typeface="Courier New" pitchFamily="49" charset="0"/>
                <a:cs typeface="Courier New" pitchFamily="49" charset="0"/>
              </a:rPr>
              <a:t>return</a:t>
            </a:r>
            <a:r>
              <a:rPr lang="de-DE" altLang="de-DE" sz="1600" dirty="0" smtClean="0">
                <a:solidFill>
                  <a:srgbClr val="FF3399"/>
                </a:solidFill>
                <a:latin typeface="Courier New" pitchFamily="49" charset="0"/>
                <a:cs typeface="Courier New" pitchFamily="49" charset="0"/>
              </a:rPr>
              <a:t> Pack.Int</a:t>
            </a:r>
            <a:br>
              <a:rPr lang="de-DE" altLang="de-DE" sz="1600" dirty="0" smtClean="0">
                <a:solidFill>
                  <a:srgbClr val="FF3399"/>
                </a:solidFill>
                <a:latin typeface="Courier New" pitchFamily="49" charset="0"/>
                <a:cs typeface="Courier New" pitchFamily="49" charset="0"/>
              </a:rPr>
            </a:br>
            <a:r>
              <a:rPr lang="de-DE" altLang="de-DE" sz="1600" dirty="0" smtClean="0">
                <a:solidFill>
                  <a:srgbClr val="FF3399"/>
                </a:solidFill>
                <a:latin typeface="Courier New" pitchFamily="49" charset="0"/>
                <a:cs typeface="Courier New" pitchFamily="49" charset="0"/>
              </a:rPr>
              <a:t>    </a:t>
            </a:r>
            <a:r>
              <a:rPr lang="de-DE" altLang="de-DE" sz="1600" b="1" dirty="0" smtClean="0">
                <a:solidFill>
                  <a:srgbClr val="FF3399"/>
                </a:solidFill>
                <a:latin typeface="Courier New" pitchFamily="49" charset="0"/>
                <a:cs typeface="Courier New" pitchFamily="49" charset="0"/>
              </a:rPr>
              <a:t>renames</a:t>
            </a:r>
            <a:r>
              <a:rPr lang="de-DE" altLang="de-DE" sz="1600" dirty="0" smtClean="0">
                <a:solidFill>
                  <a:srgbClr val="FF3399"/>
                </a:solidFill>
                <a:latin typeface="Courier New" pitchFamily="49" charset="0"/>
                <a:cs typeface="Courier New" pitchFamily="49" charset="0"/>
              </a:rPr>
              <a:t> Pack."/";</a:t>
            </a:r>
            <a:br>
              <a:rPr lang="de-DE" altLang="de-DE" sz="1600" dirty="0" smtClean="0">
                <a:solidFill>
                  <a:srgbClr val="FF3399"/>
                </a:solidFill>
                <a:latin typeface="Courier New" pitchFamily="49" charset="0"/>
                <a:cs typeface="Courier New" pitchFamily="49" charset="0"/>
              </a:rPr>
            </a:br>
            <a:r>
              <a:rPr lang="de-DE" altLang="de-DE" sz="1600" dirty="0" smtClean="0">
                <a:solidFill>
                  <a:srgbClr val="FF3399"/>
                </a:solidFill>
                <a:latin typeface="Courier New" pitchFamily="49" charset="0"/>
                <a:cs typeface="Courier New" pitchFamily="49" charset="0"/>
              </a:rPr>
              <a:t>  -- </a:t>
            </a:r>
            <a:r>
              <a:rPr lang="de-DE" altLang="de-DE" sz="1600" i="1" dirty="0" smtClean="0">
                <a:solidFill>
                  <a:srgbClr val="FF3399"/>
                </a:solidFill>
                <a:latin typeface="Courier New" pitchFamily="49" charset="0"/>
                <a:cs typeface="Courier New" pitchFamily="49" charset="0"/>
              </a:rPr>
              <a:t>und so weiter für die restlichen Operatoren</a:t>
            </a:r>
            <a:br>
              <a:rPr lang="de-DE" altLang="de-DE" sz="1600" i="1" dirty="0" smtClean="0">
                <a:solidFill>
                  <a:srgbClr val="FF3399"/>
                </a:solidFill>
                <a:latin typeface="Courier New" pitchFamily="49" charset="0"/>
                <a:cs typeface="Courier New" pitchFamily="49" charset="0"/>
              </a:rPr>
            </a:br>
            <a:r>
              <a:rPr lang="de-DE" altLang="de-DE" sz="1600" i="1" dirty="0" smtClean="0">
                <a:solidFill>
                  <a:srgbClr val="FF3399"/>
                </a:solidFill>
                <a:latin typeface="Courier New" pitchFamily="49" charset="0"/>
                <a:cs typeface="Courier New" pitchFamily="49" charset="0"/>
              </a:rPr>
              <a:t>  -- (das sind viele). Insbesondere wenn viele Typen</a:t>
            </a:r>
            <a:br>
              <a:rPr lang="de-DE" altLang="de-DE" sz="1600" i="1" dirty="0" smtClean="0">
                <a:solidFill>
                  <a:srgbClr val="FF3399"/>
                </a:solidFill>
                <a:latin typeface="Courier New" pitchFamily="49" charset="0"/>
                <a:cs typeface="Courier New" pitchFamily="49" charset="0"/>
              </a:rPr>
            </a:br>
            <a:r>
              <a:rPr lang="de-DE" altLang="de-DE" sz="1600" i="1" dirty="0" smtClean="0">
                <a:solidFill>
                  <a:srgbClr val="FF3399"/>
                </a:solidFill>
                <a:latin typeface="Courier New" pitchFamily="49" charset="0"/>
                <a:cs typeface="Courier New" pitchFamily="49" charset="0"/>
              </a:rPr>
              <a:t>  -- importiert werden.</a:t>
            </a:r>
            <a:br>
              <a:rPr lang="de-DE" altLang="de-DE" sz="1600" i="1" dirty="0" smtClean="0">
                <a:solidFill>
                  <a:srgbClr val="FF3399"/>
                </a:solidFill>
                <a:latin typeface="Courier New" pitchFamily="49" charset="0"/>
                <a:cs typeface="Courier New" pitchFamily="49" charset="0"/>
              </a:rPr>
            </a:br>
            <a:r>
              <a:rPr lang="de-DE" altLang="de-DE" sz="1600" i="1" dirty="0" smtClean="0">
                <a:solidFill>
                  <a:srgbClr val="FF3399"/>
                </a:solidFill>
                <a:latin typeface="Courier New" pitchFamily="49" charset="0"/>
                <a:cs typeface="Courier New" pitchFamily="49" charset="0"/>
              </a:rPr>
              <a:t>  </a:t>
            </a:r>
            <a:r>
              <a:rPr lang="de-DE" altLang="de-DE" sz="1600" b="1" i="1" dirty="0" smtClean="0">
                <a:solidFill>
                  <a:srgbClr val="FF0000"/>
                </a:solidFill>
                <a:latin typeface="Courier New" pitchFamily="49" charset="0"/>
                <a:cs typeface="Courier New" pitchFamily="49" charset="0"/>
              </a:rPr>
              <a:t>-- </a:t>
            </a:r>
            <a:r>
              <a:rPr lang="de-DE" altLang="de-DE" sz="1600" b="1" i="1" dirty="0">
                <a:solidFill>
                  <a:srgbClr val="FF0000"/>
                </a:solidFill>
                <a:latin typeface="Courier New" pitchFamily="49" charset="0"/>
                <a:cs typeface="Courier New" pitchFamily="49" charset="0"/>
              </a:rPr>
              <a:t>Ich finde das </a:t>
            </a:r>
            <a:r>
              <a:rPr lang="de-DE" altLang="de-DE" sz="1600" b="1" i="1" dirty="0" smtClean="0">
                <a:solidFill>
                  <a:srgbClr val="FF0000"/>
                </a:solidFill>
                <a:latin typeface="Courier New" pitchFamily="49" charset="0"/>
                <a:cs typeface="Courier New" pitchFamily="49" charset="0"/>
              </a:rPr>
              <a:t>fürchterlich und fehleranfällig.</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i="1" dirty="0" smtClean="0">
                <a:latin typeface="Courier New" pitchFamily="49" charset="0"/>
                <a:cs typeface="Courier New" pitchFamily="49" charset="0"/>
              </a:rPr>
              <a:t>  -- Danach Unterprogramme, die diese Operatoren verwenden…</a:t>
            </a:r>
          </a:p>
        </p:txBody>
      </p:sp>
      <p:sp>
        <p:nvSpPr>
          <p:cNvPr id="11264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1264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FE278EC-CD16-4A56-8A81-776D95D84EAA}" type="slidenum">
              <a:rPr lang="de-DE" altLang="de-DE" sz="2400" smtClean="0"/>
              <a:pPr eaLnBrk="1" hangingPunct="1">
                <a:spcBef>
                  <a:spcPct val="0"/>
                </a:spcBef>
              </a:pPr>
              <a:t>151</a:t>
            </a:fld>
            <a:endParaRPr lang="de-DE" altLang="de-DE" sz="2400" dirty="0" smtClean="0"/>
          </a:p>
        </p:txBody>
      </p:sp>
      <p:sp>
        <p:nvSpPr>
          <p:cNvPr id="112646" name="Ellipse 1"/>
          <p:cNvSpPr>
            <a:spLocks noChangeArrowheads="1"/>
          </p:cNvSpPr>
          <p:nvPr/>
        </p:nvSpPr>
        <p:spPr bwMode="auto">
          <a:xfrm rot="3940825">
            <a:off x="6074555" y="3634292"/>
            <a:ext cx="3054557" cy="1068388"/>
          </a:xfrm>
          <a:prstGeom prst="ellipse">
            <a:avLst/>
          </a:prstGeom>
          <a:solidFill>
            <a:srgbClr val="00B8FF"/>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de-DE" altLang="de-DE" sz="2000" dirty="0" smtClean="0">
                <a:solidFill>
                  <a:srgbClr val="FF0000"/>
                </a:solidFill>
              </a:rPr>
              <a:t>Ist Ihnen der </a:t>
            </a:r>
            <a:r>
              <a:rPr lang="de-DE" altLang="de-DE" sz="2000" dirty="0">
                <a:solidFill>
                  <a:srgbClr val="FF0000"/>
                </a:solidFill>
              </a:rPr>
              <a:t>Fehler </a:t>
            </a:r>
            <a:r>
              <a:rPr lang="de-DE" altLang="de-DE" sz="2000" dirty="0" smtClean="0">
                <a:solidFill>
                  <a:srgbClr val="FF0000"/>
                </a:solidFill>
              </a:rPr>
              <a:t>aufgefallen</a:t>
            </a:r>
            <a:r>
              <a:rPr lang="de-DE" altLang="de-DE" sz="2000" dirty="0">
                <a:solidFill>
                  <a:srgbClr val="FF0000"/>
                </a:solidFill>
              </a:rPr>
              <a:t>?</a:t>
            </a:r>
          </a:p>
        </p:txBody>
      </p:sp>
      <p:sp>
        <p:nvSpPr>
          <p:cNvPr id="7" name="Textfeld 6"/>
          <p:cNvSpPr txBox="1"/>
          <p:nvPr/>
        </p:nvSpPr>
        <p:spPr>
          <a:xfrm>
            <a:off x="2051720" y="2700193"/>
            <a:ext cx="4702237" cy="446276"/>
          </a:xfrm>
          <a:prstGeom prst="rect">
            <a:avLst/>
          </a:prstGeom>
          <a:solidFill>
            <a:srgbClr val="FFCCFF"/>
          </a:solidFill>
          <a:ln>
            <a:solidFill>
              <a:srgbClr val="FF3399"/>
            </a:solidFill>
          </a:ln>
        </p:spPr>
        <p:txBody>
          <a:bodyPr wrap="square" rtlCol="0">
            <a:spAutoFit/>
          </a:bodyPr>
          <a:lstStyle/>
          <a:p>
            <a:r>
              <a:rPr lang="de-DE" sz="1200" dirty="0" smtClean="0">
                <a:solidFill>
                  <a:schemeClr val="tx1"/>
                </a:solidFill>
              </a:rPr>
              <a:t>Zur Erinnerung z.B. ist </a:t>
            </a:r>
            <a:r>
              <a:rPr lang="de-DE" sz="1100" dirty="0" smtClean="0">
                <a:solidFill>
                  <a:schemeClr val="tx1"/>
                </a:solidFill>
                <a:latin typeface="Courier New" panose="02070309020205020404" pitchFamily="49" charset="0"/>
                <a:cs typeface="Courier New" panose="02070309020205020404" pitchFamily="49" charset="0"/>
              </a:rPr>
              <a:t>"+"</a:t>
            </a:r>
            <a:r>
              <a:rPr lang="de-DE" sz="1200" dirty="0" smtClean="0">
                <a:solidFill>
                  <a:schemeClr val="tx1"/>
                </a:solidFill>
              </a:rPr>
              <a:t> implizit definiert als (siehe Folien 38, 362ff):</a:t>
            </a:r>
          </a:p>
          <a:p>
            <a:r>
              <a:rPr lang="en-US" sz="1100" b="1" dirty="0" smtClean="0">
                <a:solidFill>
                  <a:schemeClr val="tx1"/>
                </a:solidFill>
                <a:latin typeface="Courier New" panose="02070309020205020404" pitchFamily="49" charset="0"/>
                <a:cs typeface="Courier New" panose="02070309020205020404" pitchFamily="49" charset="0"/>
              </a:rPr>
              <a:t>function</a:t>
            </a:r>
            <a:r>
              <a:rPr lang="en-US" sz="1100" dirty="0" smtClean="0">
                <a:solidFill>
                  <a:schemeClr val="tx1"/>
                </a:solidFill>
                <a:latin typeface="Courier New" panose="02070309020205020404" pitchFamily="49" charset="0"/>
                <a:cs typeface="Courier New" panose="02070309020205020404" pitchFamily="49" charset="0"/>
              </a:rPr>
              <a:t> "+" (Left, Right: Int</a:t>
            </a:r>
            <a:r>
              <a:rPr lang="en-US" sz="1100" dirty="0" smtClean="0">
                <a:solidFill>
                  <a:srgbClr val="FF3399"/>
                </a:solidFill>
                <a:latin typeface="Courier New" panose="02070309020205020404" pitchFamily="49" charset="0"/>
                <a:cs typeface="Courier New" panose="02070309020205020404" pitchFamily="49" charset="0"/>
              </a:rPr>
              <a:t>'Base</a:t>
            </a:r>
            <a:r>
              <a:rPr lang="en-US" sz="1100" dirty="0" smtClean="0">
                <a:solidFill>
                  <a:schemeClr val="tx1"/>
                </a:solidFill>
                <a:latin typeface="Courier New" panose="02070309020205020404" pitchFamily="49" charset="0"/>
                <a:cs typeface="Courier New" panose="02070309020205020404" pitchFamily="49" charset="0"/>
              </a:rPr>
              <a:t>) </a:t>
            </a:r>
            <a:r>
              <a:rPr lang="en-US" sz="1100" b="1" dirty="0" smtClean="0">
                <a:solidFill>
                  <a:schemeClr val="tx1"/>
                </a:solidFill>
                <a:latin typeface="Courier New" panose="02070309020205020404" pitchFamily="49" charset="0"/>
                <a:cs typeface="Courier New" panose="02070309020205020404" pitchFamily="49" charset="0"/>
              </a:rPr>
              <a:t>return</a:t>
            </a:r>
            <a:r>
              <a:rPr lang="en-US" sz="1100" dirty="0" smtClean="0">
                <a:solidFill>
                  <a:schemeClr val="tx1"/>
                </a:solidFill>
                <a:latin typeface="Courier New" panose="02070309020205020404" pitchFamily="49" charset="0"/>
                <a:cs typeface="Courier New" panose="02070309020205020404" pitchFamily="49" charset="0"/>
              </a:rPr>
              <a:t> </a:t>
            </a:r>
            <a:r>
              <a:rPr lang="en-US" sz="1100" dirty="0">
                <a:solidFill>
                  <a:schemeClr val="tx1"/>
                </a:solidFill>
                <a:latin typeface="Courier New" panose="02070309020205020404" pitchFamily="49" charset="0"/>
                <a:cs typeface="Courier New" panose="02070309020205020404" pitchFamily="49" charset="0"/>
              </a:rPr>
              <a:t>Int</a:t>
            </a:r>
            <a:r>
              <a:rPr lang="en-US" sz="1100" dirty="0">
                <a:solidFill>
                  <a:srgbClr val="FF3399"/>
                </a:solidFill>
                <a:latin typeface="Courier New" panose="02070309020205020404" pitchFamily="49" charset="0"/>
                <a:cs typeface="Courier New" panose="02070309020205020404" pitchFamily="49" charset="0"/>
              </a:rPr>
              <a:t>'Base</a:t>
            </a:r>
            <a:r>
              <a:rPr lang="en-US" sz="1100" dirty="0" smtClean="0">
                <a:solidFill>
                  <a:schemeClr val="tx1"/>
                </a:solidFill>
                <a:latin typeface="Courier New" panose="02070309020205020404" pitchFamily="49" charset="0"/>
                <a:cs typeface="Courier New" panose="02070309020205020404" pitchFamily="49" charset="0"/>
              </a:rPr>
              <a:t>;</a:t>
            </a:r>
            <a:endParaRPr lang="en-US" sz="1100" dirty="0">
              <a:solidFill>
                <a:schemeClr val="tx1"/>
              </a:solidFill>
              <a:latin typeface="Courier New" panose="02070309020205020404" pitchFamily="49" charset="0"/>
              <a:cs typeface="Courier New" panose="02070309020205020404" pitchFamily="49"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6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6" grpId="0" animBg="1"/>
      <p:bldP spid="7"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1"/>
          <p:cNvSpPr>
            <a:spLocks noGrp="1" noChangeArrowheads="1"/>
          </p:cNvSpPr>
          <p:nvPr>
            <p:ph type="title"/>
          </p:nvPr>
        </p:nvSpPr>
        <p:spPr>
          <a:xfrm>
            <a:off x="685800" y="461963"/>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Beispiel für Use-Klauseln</a:t>
            </a:r>
          </a:p>
        </p:txBody>
      </p:sp>
      <p:sp>
        <p:nvSpPr>
          <p:cNvPr id="113667" name="Rectangle 2"/>
          <p:cNvSpPr>
            <a:spLocks noGrp="1" noChangeArrowheads="1"/>
          </p:cNvSpPr>
          <p:nvPr>
            <p:ph idx="1"/>
          </p:nvPr>
        </p:nvSpPr>
        <p:spPr>
          <a:xfrm>
            <a:off x="685800" y="1981200"/>
            <a:ext cx="7764463" cy="4138613"/>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package</a:t>
            </a:r>
            <a:r>
              <a:rPr lang="de-DE" altLang="de-DE" sz="1600" dirty="0" smtClean="0">
                <a:latin typeface="Courier New" pitchFamily="49" charset="0"/>
              </a:rPr>
              <a:t> Pack </a:t>
            </a:r>
            <a:r>
              <a:rPr lang="de-DE" altLang="de-DE" sz="1600" b="1" dirty="0" smtClean="0">
                <a:latin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  type</a:t>
            </a:r>
            <a:r>
              <a:rPr lang="de-DE" altLang="de-DE" sz="1600" dirty="0" smtClean="0">
                <a:latin typeface="Courier New" pitchFamily="49" charset="0"/>
              </a:rPr>
              <a:t> Int </a:t>
            </a:r>
            <a:r>
              <a:rPr lang="de-DE" altLang="de-DE" sz="1600" b="1" dirty="0" smtClean="0">
                <a:latin typeface="Courier New" pitchFamily="49" charset="0"/>
              </a:rPr>
              <a:t>is range</a:t>
            </a:r>
            <a:r>
              <a:rPr lang="de-DE" altLang="de-DE" sz="1600" dirty="0" smtClean="0">
                <a:latin typeface="Courier New" pitchFamily="49" charset="0"/>
              </a:rPr>
              <a:t> -10 .. + 10;</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end</a:t>
            </a:r>
            <a:r>
              <a:rPr lang="de-DE" altLang="de-DE" sz="1600" dirty="0" smtClean="0">
                <a:latin typeface="Courier New" pitchFamily="49" charset="0"/>
              </a:rPr>
              <a:t> Pack;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600" dirty="0" smtClean="0">
              <a:latin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with</a:t>
            </a:r>
            <a:r>
              <a:rPr lang="de-DE" altLang="de-DE" sz="1600" dirty="0" smtClean="0">
                <a:latin typeface="Courier New" pitchFamily="49" charset="0"/>
              </a:rPr>
              <a:t> Pack;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package body</a:t>
            </a:r>
            <a:r>
              <a:rPr lang="de-DE" altLang="de-DE" sz="1600" dirty="0" smtClean="0">
                <a:latin typeface="Courier New" pitchFamily="49" charset="0"/>
              </a:rPr>
              <a:t> My_Package </a:t>
            </a:r>
            <a:r>
              <a:rPr lang="de-DE" altLang="de-DE" sz="1600" b="1" dirty="0" smtClean="0">
                <a:latin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  procedure</a:t>
            </a:r>
            <a:r>
              <a:rPr lang="de-DE" altLang="de-DE" sz="1600" dirty="0" smtClean="0">
                <a:latin typeface="Courier New" pitchFamily="49" charset="0"/>
              </a:rPr>
              <a:t> Tu_Was</a:t>
            </a: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latin typeface="Courier New" pitchFamily="49" charset="0"/>
                <a:cs typeface="Courier New" pitchFamily="49" charset="0"/>
              </a:rPr>
              <a:t>    X, Y: Pack.Int;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latin typeface="Courier New" pitchFamily="49" charset="0"/>
                <a:cs typeface="Courier New" pitchFamily="49" charset="0"/>
              </a:rPr>
              <a:t>    </a:t>
            </a:r>
            <a:r>
              <a:rPr lang="de-DE" altLang="de-DE" sz="1600" b="1" dirty="0" smtClean="0">
                <a:solidFill>
                  <a:srgbClr val="0000FF"/>
                </a:solidFill>
                <a:latin typeface="Courier New" pitchFamily="49" charset="0"/>
                <a:cs typeface="Courier New" pitchFamily="49" charset="0"/>
              </a:rPr>
              <a:t>use</a:t>
            </a:r>
            <a:r>
              <a:rPr lang="de-DE" altLang="de-DE" sz="1600" dirty="0" smtClean="0">
                <a:solidFill>
                  <a:srgbClr val="0000FF"/>
                </a:solidFill>
                <a:latin typeface="Courier New" pitchFamily="49" charset="0"/>
                <a:cs typeface="Courier New" pitchFamily="49" charset="0"/>
              </a:rPr>
              <a:t> Pack;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cs typeface="Courier New" pitchFamily="49" charset="0"/>
              </a:rPr>
              <a:t>  begin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latin typeface="Courier New" pitchFamily="49" charset="0"/>
                <a:cs typeface="Courier New" pitchFamily="49" charset="0"/>
              </a:rPr>
              <a:t>    … X + Y …</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latin typeface="Courier New" pitchFamily="49" charset="0"/>
                <a:cs typeface="Courier New" pitchFamily="49" charset="0"/>
              </a:rPr>
              <a:t>    </a:t>
            </a:r>
            <a:r>
              <a:rPr lang="de-DE" altLang="de-DE" sz="1600" dirty="0" smtClean="0">
                <a:solidFill>
                  <a:srgbClr val="FF3399"/>
                </a:solidFill>
                <a:latin typeface="Courier New" pitchFamily="49" charset="0"/>
                <a:cs typeface="Courier New" pitchFamily="49" charset="0"/>
              </a:rPr>
              <a:t>… Pack."+" (X, Y) …  -- </a:t>
            </a:r>
            <a:r>
              <a:rPr lang="de-DE" altLang="de-DE" sz="1600" i="1" dirty="0" smtClean="0">
                <a:solidFill>
                  <a:srgbClr val="FF3399"/>
                </a:solidFill>
                <a:latin typeface="Courier New" pitchFamily="49" charset="0"/>
                <a:cs typeface="Courier New" pitchFamily="49" charset="0"/>
              </a:rPr>
              <a:t>ohne use-Klausel</a:t>
            </a:r>
          </a:p>
        </p:txBody>
      </p:sp>
      <p:sp>
        <p:nvSpPr>
          <p:cNvPr id="113669"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13670"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593B153-9243-4212-99B8-29E59771CB5A}" type="slidenum">
              <a:rPr lang="de-DE" altLang="de-DE" sz="2400" smtClean="0"/>
              <a:pPr eaLnBrk="1" hangingPunct="1">
                <a:spcBef>
                  <a:spcPct val="0"/>
                </a:spcBef>
              </a:pPr>
              <a:t>152</a:t>
            </a:fld>
            <a:endParaRPr lang="de-DE" altLang="de-DE" sz="2400" dirty="0" smtClean="0"/>
          </a:p>
        </p:txBody>
      </p:sp>
      <p:sp>
        <p:nvSpPr>
          <p:cNvPr id="91140" name="AutoShape 3"/>
          <p:cNvSpPr>
            <a:spLocks noChangeArrowheads="1"/>
          </p:cNvSpPr>
          <p:nvPr/>
        </p:nvSpPr>
        <p:spPr bwMode="auto">
          <a:xfrm>
            <a:off x="4500563" y="2700338"/>
            <a:ext cx="4140200" cy="1979612"/>
          </a:xfrm>
          <a:prstGeom prst="wedgeRoundRectCallout">
            <a:avLst>
              <a:gd name="adj1" fmla="val -99639"/>
              <a:gd name="adj2" fmla="val 55417"/>
              <a:gd name="adj3" fmla="val 16667"/>
            </a:avLst>
          </a:prstGeom>
          <a:solidFill>
            <a:srgbClr val="CCFFFF"/>
          </a:solidFill>
          <a:ln w="936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nchor="ctr"/>
          <a:lstStyle/>
          <a:p>
            <a:pPr marL="806450" indent="-806450">
              <a:buClrTx/>
              <a:buFontTx/>
              <a:buNone/>
              <a:tabLst>
                <a:tab pos="0" algn="l"/>
                <a:tab pos="892175"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i="1" dirty="0">
                <a:solidFill>
                  <a:srgbClr val="000000"/>
                </a:solidFill>
                <a:latin typeface="Times New Roman" pitchFamily="16" charset="0"/>
              </a:rPr>
              <a:t>Ada 83:</a:t>
            </a:r>
            <a:r>
              <a:rPr lang="de-DE" sz="2000" dirty="0">
                <a:solidFill>
                  <a:srgbClr val="000000"/>
                </a:solidFill>
                <a:latin typeface="Times New Roman" pitchFamily="16" charset="0"/>
              </a:rPr>
              <a:t> Ist diese lokale Use-Klausel</a:t>
            </a:r>
            <a:br>
              <a:rPr lang="de-DE" sz="2000" dirty="0">
                <a:solidFill>
                  <a:srgbClr val="000000"/>
                </a:solidFill>
                <a:latin typeface="Times New Roman" pitchFamily="16" charset="0"/>
              </a:rPr>
            </a:br>
            <a:r>
              <a:rPr lang="de-DE" sz="2000" dirty="0">
                <a:solidFill>
                  <a:srgbClr val="000000"/>
                </a:solidFill>
                <a:latin typeface="Times New Roman" pitchFamily="16" charset="0"/>
              </a:rPr>
              <a:t>	wirklich so </a:t>
            </a:r>
            <a:r>
              <a:rPr lang="de-DE" sz="2000" dirty="0" smtClean="0">
                <a:solidFill>
                  <a:srgbClr val="000000"/>
                </a:solidFill>
                <a:latin typeface="Times New Roman" pitchFamily="16" charset="0"/>
              </a:rPr>
              <a:t>schlimm und</a:t>
            </a:r>
            <a:br>
              <a:rPr lang="de-DE" sz="2000" dirty="0" smtClean="0">
                <a:solidFill>
                  <a:srgbClr val="000000"/>
                </a:solidFill>
                <a:latin typeface="Times New Roman" pitchFamily="16" charset="0"/>
              </a:rPr>
            </a:br>
            <a:r>
              <a:rPr lang="de-DE" sz="2000" dirty="0" smtClean="0">
                <a:solidFill>
                  <a:srgbClr val="000000"/>
                </a:solidFill>
                <a:latin typeface="Times New Roman" pitchFamily="16" charset="0"/>
              </a:rPr>
              <a:t> die </a:t>
            </a:r>
            <a:r>
              <a:rPr lang="de-DE" sz="2000" dirty="0">
                <a:solidFill>
                  <a:srgbClr val="000000"/>
                </a:solidFill>
                <a:latin typeface="Times New Roman" pitchFamily="16" charset="0"/>
              </a:rPr>
              <a:t>andere </a:t>
            </a:r>
            <a:r>
              <a:rPr lang="de-DE" sz="2000" dirty="0" smtClean="0">
                <a:solidFill>
                  <a:srgbClr val="000000"/>
                </a:solidFill>
                <a:latin typeface="Times New Roman" pitchFamily="16" charset="0"/>
              </a:rPr>
              <a:t>Version mit Um-</a:t>
            </a:r>
            <a:r>
              <a:rPr lang="de-DE" sz="2000" dirty="0">
                <a:solidFill>
                  <a:srgbClr val="000000"/>
                </a:solidFill>
                <a:latin typeface="Times New Roman" pitchFamily="16" charset="0"/>
              </a:rPr>
              <a:t/>
            </a:r>
            <a:br>
              <a:rPr lang="de-DE" sz="2000" dirty="0">
                <a:solidFill>
                  <a:srgbClr val="000000"/>
                </a:solidFill>
                <a:latin typeface="Times New Roman" pitchFamily="16" charset="0"/>
              </a:rPr>
            </a:br>
            <a:r>
              <a:rPr lang="de-DE" sz="2000" dirty="0">
                <a:solidFill>
                  <a:srgbClr val="000000"/>
                </a:solidFill>
                <a:latin typeface="Times New Roman" pitchFamily="16" charset="0"/>
              </a:rPr>
              <a:t>	</a:t>
            </a:r>
            <a:r>
              <a:rPr lang="de-DE" sz="2000" dirty="0" smtClean="0">
                <a:solidFill>
                  <a:srgbClr val="000000"/>
                </a:solidFill>
                <a:latin typeface="Times New Roman" pitchFamily="16" charset="0"/>
              </a:rPr>
              <a:t>benennen tatsächlich </a:t>
            </a:r>
            <a:r>
              <a:rPr lang="de-DE" sz="2000" dirty="0">
                <a:solidFill>
                  <a:srgbClr val="000000"/>
                </a:solidFill>
                <a:latin typeface="Times New Roman" pitchFamily="16" charset="0"/>
              </a:rPr>
              <a:t>besser?</a:t>
            </a:r>
          </a:p>
          <a:p>
            <a:pPr>
              <a:buClrTx/>
              <a:buFontTx/>
              <a:buNone/>
              <a:tabLst>
                <a:tab pos="0" algn="l"/>
                <a:tab pos="892175"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i="1" dirty="0">
                <a:solidFill>
                  <a:srgbClr val="000000"/>
                </a:solidFill>
                <a:latin typeface="Times New Roman" pitchFamily="16" charset="0"/>
              </a:rPr>
              <a:t>Ada 95:</a:t>
            </a:r>
            <a:r>
              <a:rPr lang="de-DE" sz="2000" dirty="0">
                <a:solidFill>
                  <a:srgbClr val="000000"/>
                </a:solidFill>
                <a:latin typeface="Times New Roman" pitchFamily="16" charset="0"/>
              </a:rPr>
              <a:t> </a:t>
            </a:r>
            <a:r>
              <a:rPr lang="de-DE" sz="1800" b="1" dirty="0">
                <a:solidFill>
                  <a:srgbClr val="000000"/>
                </a:solidFill>
                <a:latin typeface="Courier New" pitchFamily="49" charset="0"/>
              </a:rPr>
              <a:t>use type</a:t>
            </a:r>
            <a:r>
              <a:rPr lang="de-DE" sz="1800" dirty="0">
                <a:solidFill>
                  <a:srgbClr val="000000"/>
                </a:solidFill>
                <a:latin typeface="Courier New" pitchFamily="49" charset="0"/>
              </a:rPr>
              <a:t> Pack.Int;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2" name="Rectangle 1"/>
          <p:cNvSpPr>
            <a:spLocks noGrp="1" noChangeArrowheads="1"/>
          </p:cNvSpPr>
          <p:nvPr>
            <p:ph type="title"/>
          </p:nvPr>
        </p:nvSpPr>
        <p:spPr>
          <a:xfrm>
            <a:off x="685800" y="415925"/>
            <a:ext cx="7758113" cy="152876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Use-Klauseln und Sichtbarkeit</a:t>
            </a:r>
          </a:p>
        </p:txBody>
      </p:sp>
      <p:sp>
        <p:nvSpPr>
          <p:cNvPr id="114694" name="Rectangle 3"/>
          <p:cNvSpPr>
            <a:spLocks noGrp="1" noChangeArrowheads="1"/>
          </p:cNvSpPr>
          <p:nvPr>
            <p:ph sz="half" idx="1"/>
          </p:nvPr>
        </p:nvSpPr>
        <p:spPr>
          <a:xfrm>
            <a:off x="684213" y="1981200"/>
            <a:ext cx="4032250" cy="1519238"/>
          </a:xfrm>
        </p:spPr>
        <p:txBody>
          <a:bodyPr/>
          <a:lstStyle/>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a:t>
            </a:r>
            <a:r>
              <a:rPr lang="de-DE" altLang="de-DE" sz="1800" dirty="0" smtClean="0">
                <a:latin typeface="Courier New" pitchFamily="49" charset="0"/>
              </a:rPr>
              <a:t> P </a:t>
            </a:r>
            <a:r>
              <a:rPr lang="de-DE" altLang="de-DE" sz="1800" b="1" dirty="0" smtClean="0">
                <a:latin typeface="Courier New" pitchFamily="49" charset="0"/>
              </a:rPr>
              <a:t>is</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a:t>
            </a:r>
            <a:r>
              <a:rPr lang="de-DE" altLang="de-DE" sz="1800" dirty="0" smtClean="0">
                <a:solidFill>
                  <a:srgbClr val="C00000"/>
                </a:solidFill>
                <a:latin typeface="Courier New" pitchFamily="49" charset="0"/>
              </a:rPr>
              <a:t>A</a:t>
            </a:r>
            <a:r>
              <a:rPr lang="de-DE" altLang="de-DE" sz="1800" dirty="0" smtClean="0">
                <a:latin typeface="Courier New" pitchFamily="49" charset="0"/>
              </a:rPr>
              <a:t>, </a:t>
            </a:r>
            <a:r>
              <a:rPr lang="de-DE" altLang="de-DE" sz="1800" dirty="0" smtClean="0">
                <a:solidFill>
                  <a:srgbClr val="C00000"/>
                </a:solidFill>
                <a:latin typeface="Courier New" pitchFamily="49" charset="0"/>
              </a:rPr>
              <a:t>I</a:t>
            </a:r>
            <a:r>
              <a:rPr lang="de-DE" altLang="de-DE" sz="1800" dirty="0" smtClean="0">
                <a:latin typeface="Courier New" pitchFamily="49" charset="0"/>
              </a:rPr>
              <a:t>: Integer;</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function</a:t>
            </a:r>
            <a:r>
              <a:rPr lang="de-DE" altLang="de-DE" sz="1800" dirty="0" smtClean="0">
                <a:latin typeface="Courier New" pitchFamily="49" charset="0"/>
              </a:rPr>
              <a:t> F </a:t>
            </a:r>
            <a:r>
              <a:rPr lang="de-DE" altLang="de-DE" sz="1800" b="1" dirty="0" smtClean="0">
                <a:latin typeface="Courier New" pitchFamily="49" charset="0"/>
              </a:rPr>
              <a:t>return</a:t>
            </a:r>
            <a:r>
              <a:rPr lang="de-DE" altLang="de-DE" sz="1800" dirty="0" smtClean="0">
                <a:latin typeface="Courier New" pitchFamily="49" charset="0"/>
              </a:rPr>
              <a:t> Integer;</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P;</a:t>
            </a:r>
          </a:p>
        </p:txBody>
      </p:sp>
      <p:sp>
        <p:nvSpPr>
          <p:cNvPr id="114695" name="Rectangle 4"/>
          <p:cNvSpPr>
            <a:spLocks noGrp="1" noChangeArrowheads="1"/>
          </p:cNvSpPr>
          <p:nvPr>
            <p:ph sz="half" idx="2"/>
          </p:nvPr>
        </p:nvSpPr>
        <p:spPr>
          <a:xfrm>
            <a:off x="4787900" y="1989138"/>
            <a:ext cx="3786188" cy="1376362"/>
          </a:xfrm>
        </p:spPr>
        <p:txBody>
          <a:bodyPr/>
          <a:lstStyle/>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a:t>
            </a:r>
            <a:r>
              <a:rPr lang="de-DE" altLang="de-DE" sz="1800" dirty="0" smtClean="0">
                <a:latin typeface="Courier New" pitchFamily="49" charset="0"/>
              </a:rPr>
              <a:t> Q </a:t>
            </a:r>
            <a:r>
              <a:rPr lang="de-DE" altLang="de-DE" sz="1800" b="1" dirty="0" smtClean="0">
                <a:latin typeface="Courier New" pitchFamily="49" charset="0"/>
              </a:rPr>
              <a:t>is</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 Float;</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function</a:t>
            </a:r>
            <a:r>
              <a:rPr lang="de-DE" altLang="de-DE" sz="1800" dirty="0" smtClean="0">
                <a:latin typeface="Courier New" pitchFamily="49" charset="0"/>
              </a:rPr>
              <a:t> F </a:t>
            </a:r>
            <a:r>
              <a:rPr lang="de-DE" altLang="de-DE" sz="1800" b="1" dirty="0" smtClean="0">
                <a:latin typeface="Courier New" pitchFamily="49" charset="0"/>
              </a:rPr>
              <a:t>return</a:t>
            </a:r>
            <a:r>
              <a:rPr lang="de-DE" altLang="de-DE" sz="1800" dirty="0" smtClean="0">
                <a:latin typeface="Courier New" pitchFamily="49" charset="0"/>
              </a:rPr>
              <a:t> Float;</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Q;</a:t>
            </a:r>
          </a:p>
        </p:txBody>
      </p:sp>
      <p:sp>
        <p:nvSpPr>
          <p:cNvPr id="114690"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14691"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E385C51-CD0A-48DC-8560-54AC8AF6DCE1}" type="slidenum">
              <a:rPr lang="de-DE" altLang="de-DE" sz="2400" smtClean="0"/>
              <a:pPr eaLnBrk="1" hangingPunct="1">
                <a:spcBef>
                  <a:spcPct val="0"/>
                </a:spcBef>
              </a:pPr>
              <a:t>153</a:t>
            </a:fld>
            <a:endParaRPr lang="de-DE" altLang="de-DE" sz="2400" dirty="0" smtClean="0"/>
          </a:p>
        </p:txBody>
      </p:sp>
      <p:sp>
        <p:nvSpPr>
          <p:cNvPr id="114693" name="Text Box 2"/>
          <p:cNvSpPr txBox="1">
            <a:spLocks noChangeArrowheads="1"/>
          </p:cNvSpPr>
          <p:nvPr/>
        </p:nvSpPr>
        <p:spPr bwMode="auto">
          <a:xfrm>
            <a:off x="539552" y="3444876"/>
            <a:ext cx="7559675" cy="28035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23850" eaLnBrk="0" hangingPunct="0">
              <a:spcBef>
                <a:spcPts val="8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3200">
                <a:solidFill>
                  <a:srgbClr val="000000"/>
                </a:solidFill>
                <a:latin typeface="Times New Roman" pitchFamily="18" charset="0"/>
              </a:defRPr>
            </a:lvl1pPr>
            <a:lvl2pPr marL="446088" indent="-266700" eaLnBrk="0" hangingPunct="0">
              <a:spcBef>
                <a:spcPts val="700"/>
              </a:spcBef>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800">
                <a:solidFill>
                  <a:srgbClr val="000000"/>
                </a:solidFill>
                <a:latin typeface="Times New Roman" pitchFamily="18" charset="0"/>
              </a:defRPr>
            </a:lvl2pPr>
            <a:lvl3pPr marL="892175" indent="-173038" eaLnBrk="0" hangingPunct="0">
              <a:spcBef>
                <a:spcPts val="6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000000"/>
                </a:solidFill>
                <a:latin typeface="Times New Roman" pitchFamily="18" charset="0"/>
              </a:defRPr>
            </a:lvl3pPr>
            <a:lvl4pPr marL="1714500"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4pPr>
            <a:lvl5pPr marL="2122488"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9pPr>
          </a:lstStyle>
          <a:p>
            <a:pPr eaLnBrk="1" hangingPunct="1">
              <a:buClrTx/>
              <a:buFontTx/>
              <a:buNone/>
            </a:pPr>
            <a:r>
              <a:rPr lang="de-DE" altLang="de-DE" sz="1700" b="1" dirty="0">
                <a:latin typeface="Courier New" pitchFamily="49" charset="0"/>
              </a:rPr>
              <a:t>with</a:t>
            </a:r>
            <a:r>
              <a:rPr lang="de-DE" altLang="de-DE" sz="1700" dirty="0">
                <a:latin typeface="Courier New" pitchFamily="49" charset="0"/>
              </a:rPr>
              <a:t> P;                          </a:t>
            </a:r>
            <a:r>
              <a:rPr lang="de-DE" altLang="de-DE" sz="1700" b="1" dirty="0">
                <a:latin typeface="Courier New" pitchFamily="49" charset="0"/>
              </a:rPr>
              <a:t>with</a:t>
            </a:r>
            <a:r>
              <a:rPr lang="de-DE" altLang="de-DE" sz="1700" dirty="0">
                <a:latin typeface="Courier New" pitchFamily="49" charset="0"/>
              </a:rPr>
              <a:t> P, Q;</a:t>
            </a:r>
          </a:p>
          <a:p>
            <a:pPr eaLnBrk="1" hangingPunct="1">
              <a:spcBef>
                <a:spcPct val="0"/>
              </a:spcBef>
              <a:buClrTx/>
              <a:buFontTx/>
              <a:buNone/>
            </a:pPr>
            <a:r>
              <a:rPr lang="de-DE" altLang="de-DE" sz="1700" b="1" dirty="0">
                <a:latin typeface="Courier New" pitchFamily="49" charset="0"/>
              </a:rPr>
              <a:t>procedure</a:t>
            </a:r>
            <a:r>
              <a:rPr lang="de-DE" altLang="de-DE" sz="1700" dirty="0">
                <a:latin typeface="Courier New" pitchFamily="49" charset="0"/>
              </a:rPr>
              <a:t> V </a:t>
            </a:r>
            <a:r>
              <a:rPr lang="de-DE" altLang="de-DE" sz="1700" b="1" dirty="0">
                <a:latin typeface="Courier New" pitchFamily="49" charset="0"/>
              </a:rPr>
              <a:t>is                   procedure</a:t>
            </a:r>
            <a:r>
              <a:rPr lang="de-DE" altLang="de-DE" sz="1700" dirty="0">
                <a:latin typeface="Courier New" pitchFamily="49" charset="0"/>
              </a:rPr>
              <a:t> W </a:t>
            </a:r>
            <a:r>
              <a:rPr lang="de-DE" altLang="de-DE" sz="1700" b="1" dirty="0">
                <a:latin typeface="Courier New" pitchFamily="49" charset="0"/>
              </a:rPr>
              <a:t>is</a:t>
            </a:r>
          </a:p>
          <a:p>
            <a:pPr eaLnBrk="1" hangingPunct="1">
              <a:spcBef>
                <a:spcPct val="0"/>
              </a:spcBef>
              <a:buClrTx/>
              <a:buFontTx/>
              <a:buNone/>
            </a:pPr>
            <a:r>
              <a:rPr lang="de-DE" altLang="de-DE" sz="1700" b="1" dirty="0">
                <a:latin typeface="Courier New" pitchFamily="49" charset="0"/>
              </a:rPr>
              <a:t>  use</a:t>
            </a:r>
            <a:r>
              <a:rPr lang="de-DE" altLang="de-DE" sz="1700" dirty="0">
                <a:latin typeface="Courier New" pitchFamily="49" charset="0"/>
              </a:rPr>
              <a:t> P</a:t>
            </a:r>
            <a:r>
              <a:rPr lang="de-DE" altLang="de-DE" sz="1700" dirty="0" smtClean="0">
                <a:latin typeface="Courier New" pitchFamily="49" charset="0"/>
              </a:rPr>
              <a:t>;                           </a:t>
            </a:r>
            <a:r>
              <a:rPr lang="de-DE" altLang="de-DE" sz="1700" b="1" dirty="0">
                <a:latin typeface="Courier New" pitchFamily="49" charset="0"/>
              </a:rPr>
              <a:t>use</a:t>
            </a:r>
            <a:r>
              <a:rPr lang="de-DE" altLang="de-DE" sz="1700" dirty="0">
                <a:latin typeface="Courier New" pitchFamily="49" charset="0"/>
              </a:rPr>
              <a:t> P, Q;</a:t>
            </a:r>
            <a:endParaRPr lang="de-DE" altLang="de-DE" sz="1700" dirty="0" smtClean="0">
              <a:latin typeface="Courier New" pitchFamily="49" charset="0"/>
            </a:endParaRPr>
          </a:p>
          <a:p>
            <a:pPr eaLnBrk="1" hangingPunct="1">
              <a:spcBef>
                <a:spcPct val="0"/>
              </a:spcBef>
              <a:buClrTx/>
              <a:buFontTx/>
              <a:buNone/>
            </a:pPr>
            <a:r>
              <a:rPr lang="de-DE" altLang="de-DE" sz="1700" dirty="0">
                <a:latin typeface="Courier New" pitchFamily="49" charset="0"/>
              </a:rPr>
              <a:t> </a:t>
            </a:r>
            <a:r>
              <a:rPr lang="de-DE" altLang="de-DE" sz="1700" dirty="0" smtClean="0">
                <a:latin typeface="Courier New" pitchFamily="49" charset="0"/>
              </a:rPr>
              <a:t> </a:t>
            </a:r>
            <a:r>
              <a:rPr lang="de-DE" altLang="de-DE" sz="1700" dirty="0" smtClean="0">
                <a:solidFill>
                  <a:schemeClr val="accent2"/>
                </a:solidFill>
                <a:latin typeface="Courier New" pitchFamily="49" charset="0"/>
              </a:rPr>
              <a:t>I</a:t>
            </a:r>
            <a:r>
              <a:rPr lang="de-DE" altLang="de-DE" sz="1700" dirty="0" smtClean="0">
                <a:latin typeface="Courier New" pitchFamily="49" charset="0"/>
              </a:rPr>
              <a:t>: Integer := -42;              </a:t>
            </a:r>
            <a:r>
              <a:rPr lang="de-DE" altLang="de-DE" sz="1700" i="1" dirty="0" smtClean="0">
                <a:latin typeface="Courier New" pitchFamily="49" charset="0"/>
              </a:rPr>
              <a:t> </a:t>
            </a:r>
            <a:r>
              <a:rPr lang="de-DE" altLang="de-DE" sz="1700" i="1" dirty="0">
                <a:latin typeface="Courier New" pitchFamily="49" charset="0"/>
              </a:rPr>
              <a:t>-- </a:t>
            </a:r>
            <a:r>
              <a:rPr lang="de-DE" altLang="de-DE" sz="1700" i="1" dirty="0">
                <a:solidFill>
                  <a:schemeClr val="accent2"/>
                </a:solidFill>
                <a:latin typeface="Courier New" pitchFamily="49" charset="0"/>
              </a:rPr>
              <a:t>P.A, Q.A verdecken </a:t>
            </a:r>
            <a:endParaRPr lang="de-DE" altLang="de-DE" sz="1700" dirty="0" smtClean="0">
              <a:latin typeface="Courier New" pitchFamily="49" charset="0"/>
            </a:endParaRPr>
          </a:p>
          <a:p>
            <a:pPr eaLnBrk="1" hangingPunct="1">
              <a:spcBef>
                <a:spcPct val="0"/>
              </a:spcBef>
              <a:buClrTx/>
            </a:pPr>
            <a:r>
              <a:rPr lang="de-DE" altLang="de-DE" sz="1700" dirty="0" smtClean="0">
                <a:latin typeface="Courier New" pitchFamily="49" charset="0"/>
              </a:rPr>
              <a:t>  B</a:t>
            </a:r>
            <a:r>
              <a:rPr lang="de-DE" altLang="de-DE" sz="1700" dirty="0">
                <a:latin typeface="Courier New" pitchFamily="49" charset="0"/>
              </a:rPr>
              <a:t>: Integer := </a:t>
            </a:r>
            <a:r>
              <a:rPr lang="de-DE" altLang="de-DE" sz="1700" dirty="0" smtClean="0">
                <a:solidFill>
                  <a:srgbClr val="C00000"/>
                </a:solidFill>
                <a:latin typeface="Courier New" pitchFamily="49" charset="0"/>
              </a:rPr>
              <a:t>A</a:t>
            </a:r>
            <a:r>
              <a:rPr lang="de-DE" altLang="de-DE" sz="1700" dirty="0" smtClean="0">
                <a:latin typeface="Courier New" pitchFamily="49" charset="0"/>
              </a:rPr>
              <a:t> + </a:t>
            </a:r>
            <a:r>
              <a:rPr lang="de-DE" altLang="de-DE" sz="1700" dirty="0" smtClean="0">
                <a:solidFill>
                  <a:schemeClr val="accent2"/>
                </a:solidFill>
                <a:latin typeface="Courier New" pitchFamily="49" charset="0"/>
              </a:rPr>
              <a:t>I</a:t>
            </a:r>
            <a:r>
              <a:rPr lang="de-DE" altLang="de-DE" sz="1700" dirty="0" smtClean="0">
                <a:latin typeface="Courier New" pitchFamily="49" charset="0"/>
              </a:rPr>
              <a:t>;  </a:t>
            </a:r>
            <a:r>
              <a:rPr lang="de-DE" altLang="de-DE" sz="1700" dirty="0">
                <a:latin typeface="Courier New" pitchFamily="49" charset="0"/>
              </a:rPr>
              <a:t>-- </a:t>
            </a:r>
            <a:r>
              <a:rPr lang="de-DE" altLang="de-DE" sz="1700" i="1" dirty="0" smtClean="0">
                <a:latin typeface="Courier New" pitchFamily="49" charset="0"/>
              </a:rPr>
              <a:t>P.</a:t>
            </a:r>
            <a:r>
              <a:rPr lang="de-DE" altLang="de-DE" sz="1700" i="1" dirty="0" smtClean="0">
                <a:solidFill>
                  <a:srgbClr val="C00000"/>
                </a:solidFill>
                <a:latin typeface="Courier New" pitchFamily="49" charset="0"/>
              </a:rPr>
              <a:t>A</a:t>
            </a:r>
            <a:r>
              <a:rPr lang="de-DE" altLang="de-DE" sz="1700" i="1" dirty="0" smtClean="0">
                <a:latin typeface="Courier New" pitchFamily="49" charset="0"/>
              </a:rPr>
              <a:t>     --          </a:t>
            </a:r>
            <a:r>
              <a:rPr lang="de-DE" altLang="de-DE" sz="1700" i="1" dirty="0" smtClean="0">
                <a:solidFill>
                  <a:schemeClr val="accent2"/>
                </a:solidFill>
                <a:latin typeface="Courier New" pitchFamily="49" charset="0"/>
              </a:rPr>
              <a:t>einander</a:t>
            </a:r>
            <a:endParaRPr lang="de-DE" altLang="de-DE" sz="1700" dirty="0" smtClean="0">
              <a:latin typeface="Courier New" pitchFamily="49" charset="0"/>
            </a:endParaRPr>
          </a:p>
          <a:p>
            <a:pPr eaLnBrk="1" hangingPunct="1">
              <a:spcBef>
                <a:spcPct val="0"/>
              </a:spcBef>
              <a:buClrTx/>
              <a:buFontTx/>
              <a:buNone/>
            </a:pPr>
            <a:r>
              <a:rPr lang="de-DE" altLang="de-DE" sz="1700" dirty="0" smtClean="0">
                <a:latin typeface="Courier New" pitchFamily="49" charset="0"/>
              </a:rPr>
              <a:t>                        -- </a:t>
            </a:r>
            <a:r>
              <a:rPr lang="de-DE" altLang="de-DE" sz="1700" i="1" dirty="0" smtClean="0">
                <a:latin typeface="Courier New" pitchFamily="49" charset="0"/>
              </a:rPr>
              <a:t>V.</a:t>
            </a:r>
            <a:r>
              <a:rPr lang="de-DE" altLang="de-DE" sz="1700" i="1" dirty="0" smtClean="0">
                <a:solidFill>
                  <a:schemeClr val="accent2"/>
                </a:solidFill>
                <a:latin typeface="Courier New" pitchFamily="49" charset="0"/>
              </a:rPr>
              <a:t>I</a:t>
            </a:r>
            <a:r>
              <a:rPr lang="de-DE" altLang="de-DE" sz="1700" dirty="0" smtClean="0">
                <a:latin typeface="Courier New" pitchFamily="49" charset="0"/>
              </a:rPr>
              <a:t>     -- </a:t>
            </a:r>
            <a:r>
              <a:rPr lang="de-DE" altLang="de-DE" sz="1700" i="1" dirty="0">
                <a:solidFill>
                  <a:srgbClr val="CC3300"/>
                </a:solidFill>
                <a:latin typeface="Courier New" pitchFamily="49" charset="0"/>
              </a:rPr>
              <a:t>P.F, Q.F überladen</a:t>
            </a:r>
          </a:p>
          <a:p>
            <a:pPr eaLnBrk="1" hangingPunct="1">
              <a:spcBef>
                <a:spcPct val="0"/>
              </a:spcBef>
              <a:buClrTx/>
              <a:buFontTx/>
              <a:buNone/>
            </a:pPr>
            <a:r>
              <a:rPr lang="de-DE" altLang="de-DE" sz="1700" i="1" dirty="0">
                <a:latin typeface="Courier New" pitchFamily="49" charset="0"/>
              </a:rPr>
              <a:t>  </a:t>
            </a:r>
            <a:r>
              <a:rPr lang="de-DE" altLang="de-DE" sz="1700" dirty="0">
                <a:solidFill>
                  <a:schemeClr val="accent3">
                    <a:lumMod val="25000"/>
                  </a:schemeClr>
                </a:solidFill>
                <a:latin typeface="Courier New" pitchFamily="49" charset="0"/>
              </a:rPr>
              <a:t>A</a:t>
            </a:r>
            <a:r>
              <a:rPr lang="de-DE" altLang="de-DE" sz="1700" dirty="0">
                <a:latin typeface="Courier New" pitchFamily="49" charset="0"/>
              </a:rPr>
              <a:t>: Integer;  -- </a:t>
            </a:r>
            <a:r>
              <a:rPr lang="de-DE" altLang="de-DE" sz="1700" i="1" dirty="0">
                <a:latin typeface="Courier New" pitchFamily="49" charset="0"/>
              </a:rPr>
              <a:t>verdeckt P.</a:t>
            </a:r>
            <a:r>
              <a:rPr lang="de-DE" altLang="de-DE" sz="1700" i="1" dirty="0">
                <a:solidFill>
                  <a:srgbClr val="C00000"/>
                </a:solidFill>
                <a:latin typeface="Courier New" pitchFamily="49" charset="0"/>
              </a:rPr>
              <a:t>A</a:t>
            </a:r>
            <a:r>
              <a:rPr lang="de-DE" altLang="de-DE" sz="1700" i="1" dirty="0">
                <a:latin typeface="Courier New" pitchFamily="49" charset="0"/>
              </a:rPr>
              <a:t>  </a:t>
            </a:r>
            <a:r>
              <a:rPr lang="de-DE" altLang="de-DE" sz="1700" i="1" dirty="0" smtClean="0">
                <a:latin typeface="Courier New" pitchFamily="49" charset="0"/>
              </a:rPr>
              <a:t>   --          </a:t>
            </a:r>
            <a:r>
              <a:rPr lang="de-DE" altLang="de-DE" sz="1700" i="1" dirty="0">
                <a:solidFill>
                  <a:srgbClr val="CC3300"/>
                </a:solidFill>
                <a:latin typeface="Courier New" pitchFamily="49" charset="0"/>
              </a:rPr>
              <a:t>einander</a:t>
            </a:r>
          </a:p>
          <a:p>
            <a:pPr eaLnBrk="1" hangingPunct="1">
              <a:spcBef>
                <a:spcPct val="0"/>
              </a:spcBef>
              <a:buClrTx/>
              <a:buFontTx/>
              <a:buNone/>
            </a:pPr>
            <a:endParaRPr lang="de-DE" altLang="de-DE" sz="2000" i="1" dirty="0"/>
          </a:p>
          <a:p>
            <a:pPr eaLnBrk="1" hangingPunct="1">
              <a:spcBef>
                <a:spcPct val="0"/>
              </a:spcBef>
              <a:buClrTx/>
              <a:buFontTx/>
              <a:buNone/>
            </a:pPr>
            <a:r>
              <a:rPr lang="de-DE" altLang="de-DE" sz="2000" i="1" dirty="0">
                <a:solidFill>
                  <a:schemeClr val="accent2"/>
                </a:solidFill>
              </a:rPr>
              <a:t>Use-Klauseln verdecken niemals, was ohne sie schon </a:t>
            </a:r>
            <a:r>
              <a:rPr lang="de-DE" altLang="de-DE" sz="2000" i="1" dirty="0" smtClean="0">
                <a:solidFill>
                  <a:schemeClr val="accent2"/>
                </a:solidFill>
              </a:rPr>
              <a:t>direkt sichtbar </a:t>
            </a:r>
            <a:r>
              <a:rPr lang="de-DE" altLang="de-DE" sz="2000" i="1" dirty="0">
                <a:solidFill>
                  <a:schemeClr val="accent2"/>
                </a:solidFill>
              </a:rPr>
              <a:t>ist</a:t>
            </a:r>
            <a:r>
              <a:rPr lang="de-DE" altLang="de-DE" sz="2000" i="1" dirty="0" smtClean="0">
                <a:solidFill>
                  <a:schemeClr val="accent2"/>
                </a:solidFill>
              </a:rPr>
              <a:t>.</a:t>
            </a:r>
          </a:p>
          <a:p>
            <a:pPr eaLnBrk="1" hangingPunct="1">
              <a:spcBef>
                <a:spcPct val="0"/>
              </a:spcBef>
              <a:buClrTx/>
              <a:buFontTx/>
              <a:buNone/>
            </a:pPr>
            <a:r>
              <a:rPr lang="de-DE" altLang="de-DE" sz="2000" i="1" dirty="0" smtClean="0">
                <a:solidFill>
                  <a:schemeClr val="accent2"/>
                </a:solidFill>
              </a:rPr>
              <a:t>Alle an einer Stelle gültigen use-Klauseln sind gleichberechtigt.</a:t>
            </a:r>
            <a:endParaRPr lang="de-DE" altLang="de-DE" sz="2000" i="1" dirty="0">
              <a:solidFill>
                <a:schemeClr val="accent2"/>
              </a:solidFill>
            </a:endParaRPr>
          </a:p>
        </p:txBody>
      </p:sp>
      <p:cxnSp>
        <p:nvCxnSpPr>
          <p:cNvPr id="114696" name="Gerade Verbindung 4"/>
          <p:cNvCxnSpPr>
            <a:cxnSpLocks noChangeShapeType="1"/>
          </p:cNvCxnSpPr>
          <p:nvPr/>
        </p:nvCxnSpPr>
        <p:spPr bwMode="auto">
          <a:xfrm>
            <a:off x="4716463" y="2060575"/>
            <a:ext cx="73025" cy="338455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697" name="Gerade Verbindung 6"/>
          <p:cNvCxnSpPr>
            <a:cxnSpLocks noChangeShapeType="1"/>
          </p:cNvCxnSpPr>
          <p:nvPr/>
        </p:nvCxnSpPr>
        <p:spPr bwMode="auto">
          <a:xfrm>
            <a:off x="720725" y="3429000"/>
            <a:ext cx="7667625"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el 1"/>
          <p:cNvSpPr>
            <a:spLocks noGrp="1"/>
          </p:cNvSpPr>
          <p:nvPr>
            <p:ph type="title"/>
          </p:nvPr>
        </p:nvSpPr>
        <p:spPr/>
        <p:txBody>
          <a:bodyPr/>
          <a:lstStyle/>
          <a:p>
            <a:r>
              <a:rPr lang="de-DE" altLang="de-DE" dirty="0" smtClean="0"/>
              <a:t>Operator-Verlust durch gestaffelten Import</a:t>
            </a:r>
          </a:p>
        </p:txBody>
      </p:sp>
      <p:sp>
        <p:nvSpPr>
          <p:cNvPr id="115715" name="Inhaltsplatzhalter 2"/>
          <p:cNvSpPr>
            <a:spLocks noGrp="1"/>
          </p:cNvSpPr>
          <p:nvPr>
            <p:ph idx="1"/>
          </p:nvPr>
        </p:nvSpPr>
        <p:spPr>
          <a:xfrm>
            <a:off x="468313" y="1989138"/>
            <a:ext cx="4965700" cy="4184650"/>
          </a:xfrm>
        </p:spPr>
        <p:txBody>
          <a:bodyPr/>
          <a:lstStyle/>
          <a:p>
            <a:pPr marL="0" indent="0"/>
            <a:r>
              <a:rPr lang="de-DE" altLang="de-DE" sz="1800" b="1" dirty="0" smtClean="0">
                <a:latin typeface="Courier New" pitchFamily="49" charset="0"/>
                <a:cs typeface="Courier New" pitchFamily="49" charset="0"/>
              </a:rPr>
              <a:t>package</a:t>
            </a:r>
            <a:r>
              <a:rPr lang="de-DE" altLang="de-DE" sz="1800" dirty="0" smtClean="0">
                <a:latin typeface="Courier New" pitchFamily="49" charset="0"/>
                <a:cs typeface="Courier New" pitchFamily="49" charset="0"/>
              </a:rPr>
              <a:t> Universum </a:t>
            </a:r>
            <a:r>
              <a:rPr lang="de-DE" altLang="de-DE" sz="1800" b="1" dirty="0" smtClean="0">
                <a:latin typeface="Courier New" pitchFamily="49" charset="0"/>
                <a:cs typeface="Courier New" pitchFamily="49" charset="0"/>
              </a:rPr>
              <a:t>is</a:t>
            </a:r>
            <a:r>
              <a:rPr lang="de-DE" altLang="de-DE" sz="1800" dirty="0" smtClean="0">
                <a:latin typeface="Courier New" pitchFamily="49" charset="0"/>
                <a:cs typeface="Courier New" pitchFamily="49" charset="0"/>
              </a:rPr>
              <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type</a:t>
            </a:r>
            <a:r>
              <a:rPr lang="de-DE" altLang="de-DE" sz="1800" dirty="0" smtClean="0">
                <a:latin typeface="Courier New" pitchFamily="49" charset="0"/>
                <a:cs typeface="Courier New" pitchFamily="49" charset="0"/>
              </a:rPr>
              <a:t> </a:t>
            </a:r>
            <a:r>
              <a:rPr lang="de-DE" altLang="de-DE" sz="1800" dirty="0" smtClean="0">
                <a:solidFill>
                  <a:schemeClr val="accent2"/>
                </a:solidFill>
                <a:latin typeface="Courier New" pitchFamily="49" charset="0"/>
                <a:cs typeface="Courier New" pitchFamily="49" charset="0"/>
              </a:rPr>
              <a:t>Ganz</a:t>
            </a: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is range </a:t>
            </a:r>
            <a:r>
              <a:rPr lang="de-DE" altLang="de-DE" sz="1800" dirty="0" smtClean="0">
                <a:latin typeface="Courier New" pitchFamily="49" charset="0"/>
                <a:cs typeface="Courier New" pitchFamily="49" charset="0"/>
              </a:rPr>
              <a:t>-10 .. 10;</a:t>
            </a:r>
            <a:br>
              <a:rPr lang="de-DE" altLang="de-DE" sz="1800"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end</a:t>
            </a:r>
            <a:r>
              <a:rPr lang="de-DE" altLang="de-DE" sz="1800" dirty="0" smtClean="0">
                <a:latin typeface="Courier New" pitchFamily="49" charset="0"/>
                <a:cs typeface="Courier New" pitchFamily="49" charset="0"/>
              </a:rPr>
              <a:t> Universum;</a:t>
            </a:r>
          </a:p>
          <a:p>
            <a:pPr marL="0" indent="0"/>
            <a:r>
              <a:rPr lang="de-DE" altLang="de-DE" sz="1800" b="1" dirty="0" smtClean="0">
                <a:latin typeface="Courier New" pitchFamily="49" charset="0"/>
                <a:cs typeface="Courier New" pitchFamily="49" charset="0"/>
              </a:rPr>
              <a:t>with</a:t>
            </a:r>
            <a:r>
              <a:rPr lang="de-DE" altLang="de-DE" sz="1800" dirty="0" smtClean="0">
                <a:latin typeface="Courier New" pitchFamily="49" charset="0"/>
                <a:cs typeface="Courier New" pitchFamily="49" charset="0"/>
              </a:rPr>
              <a:t> Universum;</a:t>
            </a:r>
            <a:br>
              <a:rPr lang="de-DE" altLang="de-DE" sz="1800"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package</a:t>
            </a:r>
            <a:r>
              <a:rPr lang="de-DE" altLang="de-DE" sz="1800" dirty="0" smtClean="0">
                <a:latin typeface="Courier New" pitchFamily="49" charset="0"/>
                <a:cs typeface="Courier New" pitchFamily="49" charset="0"/>
              </a:rPr>
              <a:t> Welt </a:t>
            </a:r>
            <a:r>
              <a:rPr lang="de-DE" altLang="de-DE" sz="1800" b="1" dirty="0" smtClean="0">
                <a:latin typeface="Courier New" pitchFamily="49" charset="0"/>
                <a:cs typeface="Courier New" pitchFamily="49" charset="0"/>
              </a:rPr>
              <a:t>is</a:t>
            </a:r>
            <a:r>
              <a:rPr lang="de-DE" altLang="de-DE" sz="1800" dirty="0" smtClean="0">
                <a:latin typeface="Courier New" pitchFamily="49" charset="0"/>
                <a:cs typeface="Courier New" pitchFamily="49" charset="0"/>
              </a:rPr>
              <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subtype</a:t>
            </a:r>
            <a:r>
              <a:rPr lang="de-DE" altLang="de-DE" sz="1800" dirty="0" smtClean="0">
                <a:latin typeface="Courier New" pitchFamily="49" charset="0"/>
                <a:cs typeface="Courier New" pitchFamily="49" charset="0"/>
              </a:rPr>
              <a:t> </a:t>
            </a:r>
            <a:r>
              <a:rPr lang="de-DE" altLang="de-DE" sz="1800" dirty="0" smtClean="0">
                <a:solidFill>
                  <a:schemeClr val="accent2"/>
                </a:solidFill>
                <a:latin typeface="Courier New" pitchFamily="49" charset="0"/>
                <a:cs typeface="Courier New" pitchFamily="49" charset="0"/>
              </a:rPr>
              <a:t>Ganz</a:t>
            </a: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is</a:t>
            </a:r>
            <a:r>
              <a:rPr lang="de-DE" altLang="de-DE" sz="1800" dirty="0" smtClean="0">
                <a:latin typeface="Courier New" pitchFamily="49" charset="0"/>
                <a:cs typeface="Courier New" pitchFamily="49" charset="0"/>
              </a:rPr>
              <a:t> Universum.</a:t>
            </a:r>
            <a:r>
              <a:rPr lang="de-DE" altLang="de-DE" sz="1800" dirty="0" smtClean="0">
                <a:solidFill>
                  <a:schemeClr val="accent2"/>
                </a:solidFill>
                <a:latin typeface="Courier New" pitchFamily="49" charset="0"/>
                <a:cs typeface="Courier New" pitchFamily="49" charset="0"/>
              </a:rPr>
              <a:t>Ganz</a:t>
            </a:r>
            <a:r>
              <a:rPr lang="de-DE" altLang="de-DE" sz="1800" dirty="0" smtClean="0">
                <a:latin typeface="Courier New" pitchFamily="49" charset="0"/>
                <a:cs typeface="Courier New" pitchFamily="49" charset="0"/>
              </a:rPr>
              <a:t>;</a:t>
            </a:r>
            <a:br>
              <a:rPr lang="de-DE" altLang="de-DE" sz="1800"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end</a:t>
            </a:r>
            <a:r>
              <a:rPr lang="de-DE" altLang="de-DE" sz="1800" dirty="0" smtClean="0">
                <a:latin typeface="Courier New" pitchFamily="49" charset="0"/>
                <a:cs typeface="Courier New" pitchFamily="49" charset="0"/>
              </a:rPr>
              <a:t> Welt;</a:t>
            </a:r>
          </a:p>
          <a:p>
            <a:pPr marL="0" indent="0"/>
            <a:r>
              <a:rPr lang="de-DE" altLang="de-DE" sz="1800" b="1" dirty="0" smtClean="0">
                <a:latin typeface="Courier New" pitchFamily="49" charset="0"/>
                <a:cs typeface="Courier New" pitchFamily="49" charset="0"/>
              </a:rPr>
              <a:t>with</a:t>
            </a:r>
            <a:r>
              <a:rPr lang="de-DE" altLang="de-DE" sz="1800" dirty="0" smtClean="0">
                <a:latin typeface="Courier New" pitchFamily="49" charset="0"/>
                <a:cs typeface="Courier New" pitchFamily="49" charset="0"/>
              </a:rPr>
              <a:t> Welt;</a:t>
            </a:r>
            <a:br>
              <a:rPr lang="de-DE" altLang="de-DE" sz="1800" dirty="0" smtClean="0">
                <a:latin typeface="Courier New" pitchFamily="49" charset="0"/>
                <a:cs typeface="Courier New" pitchFamily="49" charset="0"/>
              </a:rPr>
            </a:br>
            <a:r>
              <a:rPr lang="de-DE" altLang="de-DE" sz="1800" b="1" dirty="0" smtClean="0">
                <a:solidFill>
                  <a:srgbClr val="C00000"/>
                </a:solidFill>
                <a:latin typeface="Courier New" pitchFamily="49" charset="0"/>
                <a:cs typeface="Courier New" pitchFamily="49" charset="0"/>
              </a:rPr>
              <a:t>use</a:t>
            </a:r>
            <a:r>
              <a:rPr lang="de-DE" altLang="de-DE" sz="1800" dirty="0" smtClean="0">
                <a:solidFill>
                  <a:srgbClr val="C00000"/>
                </a:solidFill>
                <a:latin typeface="Courier New" pitchFamily="49" charset="0"/>
                <a:cs typeface="Courier New" pitchFamily="49" charset="0"/>
              </a:rPr>
              <a:t>  Welt;  -- </a:t>
            </a:r>
            <a:r>
              <a:rPr lang="de-DE" altLang="de-DE" sz="1800" i="1" dirty="0" smtClean="0">
                <a:solidFill>
                  <a:srgbClr val="C00000"/>
                </a:solidFill>
                <a:latin typeface="Courier New" pitchFamily="49" charset="0"/>
                <a:cs typeface="Courier New" pitchFamily="49" charset="0"/>
              </a:rPr>
              <a:t>hilft nicht </a:t>
            </a:r>
            <a:r>
              <a:rPr lang="de-DE" altLang="de-DE" sz="1800" dirty="0" smtClean="0">
                <a:latin typeface="Courier New" pitchFamily="49" charset="0"/>
                <a:cs typeface="Courier New" pitchFamily="49" charset="0"/>
              </a:rPr>
              <a:t/>
            </a:r>
            <a:br>
              <a:rPr lang="de-DE" altLang="de-DE" sz="1800"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procedure</a:t>
            </a:r>
            <a:r>
              <a:rPr lang="de-DE" altLang="de-DE" sz="1800" dirty="0" smtClean="0">
                <a:latin typeface="Courier New" pitchFamily="49" charset="0"/>
                <a:cs typeface="Courier New" pitchFamily="49" charset="0"/>
              </a:rPr>
              <a:t> Leben </a:t>
            </a:r>
            <a:r>
              <a:rPr lang="de-DE" altLang="de-DE" sz="1800" b="1" dirty="0" smtClean="0">
                <a:latin typeface="Courier New" pitchFamily="49" charset="0"/>
                <a:cs typeface="Courier New" pitchFamily="49" charset="0"/>
              </a:rPr>
              <a:t>is</a:t>
            </a:r>
            <a:r>
              <a:rPr lang="de-DE" altLang="de-DE" sz="1800" dirty="0" smtClean="0">
                <a:latin typeface="Courier New" pitchFamily="49" charset="0"/>
                <a:cs typeface="Courier New" pitchFamily="49" charset="0"/>
              </a:rPr>
              <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I, J: Welt.</a:t>
            </a:r>
            <a:r>
              <a:rPr lang="de-DE" altLang="de-DE" sz="1800" dirty="0" smtClean="0">
                <a:solidFill>
                  <a:schemeClr val="accent2"/>
                </a:solidFill>
                <a:latin typeface="Courier New" pitchFamily="49" charset="0"/>
                <a:cs typeface="Courier New" pitchFamily="49" charset="0"/>
              </a:rPr>
              <a:t>Ganz</a:t>
            </a:r>
            <a:r>
              <a:rPr lang="de-DE" altLang="de-DE" sz="1800" dirty="0" smtClean="0">
                <a:latin typeface="Courier New" pitchFamily="49" charset="0"/>
                <a:cs typeface="Courier New" pitchFamily="49" charset="0"/>
              </a:rPr>
              <a:t>;</a:t>
            </a:r>
            <a:br>
              <a:rPr lang="de-DE" altLang="de-DE" sz="1800"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begin</a:t>
            </a:r>
            <a:r>
              <a:rPr lang="de-DE" altLang="de-DE" sz="1800" dirty="0" smtClean="0">
                <a:latin typeface="Courier New" pitchFamily="49" charset="0"/>
                <a:cs typeface="Courier New" pitchFamily="49" charset="0"/>
              </a:rPr>
              <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 I </a:t>
            </a:r>
            <a:r>
              <a:rPr lang="de-DE" altLang="de-DE" sz="1800" dirty="0" smtClean="0">
                <a:solidFill>
                  <a:srgbClr val="FF0000"/>
                </a:solidFill>
                <a:latin typeface="Courier New" pitchFamily="49" charset="0"/>
                <a:cs typeface="Courier New" pitchFamily="49" charset="0"/>
              </a:rPr>
              <a:t>+</a:t>
            </a:r>
            <a:r>
              <a:rPr lang="de-DE" altLang="de-DE" sz="1800" dirty="0" smtClean="0">
                <a:latin typeface="Courier New" pitchFamily="49" charset="0"/>
                <a:cs typeface="Courier New" pitchFamily="49" charset="0"/>
              </a:rPr>
              <a:t> J …  -- </a:t>
            </a:r>
            <a:r>
              <a:rPr lang="de-DE" altLang="de-DE" sz="1800" i="1" dirty="0" smtClean="0">
                <a:solidFill>
                  <a:srgbClr val="FF0000"/>
                </a:solidFill>
                <a:latin typeface="Courier New" pitchFamily="49" charset="0"/>
                <a:cs typeface="Courier New" pitchFamily="49" charset="0"/>
              </a:rPr>
              <a:t>illegal</a:t>
            </a:r>
            <a:r>
              <a:rPr lang="de-DE" altLang="de-DE" sz="1800" dirty="0" smtClean="0">
                <a:solidFill>
                  <a:srgbClr val="FF0000"/>
                </a:solidFill>
                <a:latin typeface="Courier New" pitchFamily="49" charset="0"/>
                <a:cs typeface="Courier New" pitchFamily="49" charset="0"/>
              </a:rPr>
              <a:t/>
            </a:r>
            <a:br>
              <a:rPr lang="de-DE" altLang="de-DE" sz="1800" dirty="0" smtClean="0">
                <a:solidFill>
                  <a:srgbClr val="FF0000"/>
                </a:solidFill>
                <a:latin typeface="Courier New" pitchFamily="49" charset="0"/>
                <a:cs typeface="Courier New" pitchFamily="49" charset="0"/>
              </a:rPr>
            </a:br>
            <a:r>
              <a:rPr lang="de-DE" altLang="de-DE" sz="1800" dirty="0" smtClean="0">
                <a:solidFill>
                  <a:srgbClr val="FF0000"/>
                </a:solidFill>
                <a:latin typeface="Courier New" pitchFamily="49" charset="0"/>
                <a:cs typeface="Courier New" pitchFamily="49" charset="0"/>
              </a:rPr>
              <a:t>  </a:t>
            </a:r>
            <a:r>
              <a:rPr lang="de-DE" altLang="de-DE" sz="1800" dirty="0" smtClean="0">
                <a:solidFill>
                  <a:schemeClr val="tx1"/>
                </a:solidFill>
                <a:latin typeface="Courier New" pitchFamily="49" charset="0"/>
                <a:cs typeface="Courier New" pitchFamily="49" charset="0"/>
              </a:rPr>
              <a:t>… </a:t>
            </a:r>
            <a:r>
              <a:rPr lang="de-DE" altLang="de-DE" sz="1800" dirty="0" smtClean="0">
                <a:solidFill>
                  <a:srgbClr val="FF0000"/>
                </a:solidFill>
                <a:latin typeface="Courier New" pitchFamily="49" charset="0"/>
                <a:cs typeface="Courier New" pitchFamily="49" charset="0"/>
              </a:rPr>
              <a:t>Welt."+" </a:t>
            </a:r>
            <a:r>
              <a:rPr lang="de-DE" altLang="de-DE" sz="1800" dirty="0" smtClean="0">
                <a:solidFill>
                  <a:schemeClr val="tx1"/>
                </a:solidFill>
                <a:latin typeface="Courier New" pitchFamily="49" charset="0"/>
                <a:cs typeface="Courier New" pitchFamily="49" charset="0"/>
              </a:rPr>
              <a:t>(I, J) …  -- </a:t>
            </a:r>
            <a:r>
              <a:rPr lang="de-DE" altLang="de-DE" sz="1800" i="1" dirty="0" smtClean="0">
                <a:solidFill>
                  <a:srgbClr val="FF0000"/>
                </a:solidFill>
                <a:latin typeface="Courier New" pitchFamily="49" charset="0"/>
                <a:cs typeface="Courier New" pitchFamily="49" charset="0"/>
              </a:rPr>
              <a:t>ebenfalls</a:t>
            </a:r>
          </a:p>
        </p:txBody>
      </p:sp>
      <p:sp>
        <p:nvSpPr>
          <p:cNvPr id="115716"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15717"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1AF39BD-34DF-428D-A4DC-71EC3FF31A6A}" type="slidenum">
              <a:rPr lang="de-DE" altLang="de-DE" sz="2400" smtClean="0"/>
              <a:pPr eaLnBrk="1" hangingPunct="1">
                <a:spcBef>
                  <a:spcPct val="0"/>
                </a:spcBef>
              </a:pPr>
              <a:t>154</a:t>
            </a:fld>
            <a:endParaRPr lang="de-DE" altLang="de-DE" sz="2400" dirty="0" smtClean="0"/>
          </a:p>
        </p:txBody>
      </p:sp>
      <p:sp>
        <p:nvSpPr>
          <p:cNvPr id="115718" name="Textfeld 5"/>
          <p:cNvSpPr txBox="1">
            <a:spLocks noChangeArrowheads="1"/>
          </p:cNvSpPr>
          <p:nvPr/>
        </p:nvSpPr>
        <p:spPr bwMode="auto">
          <a:xfrm>
            <a:off x="5218659" y="2057189"/>
            <a:ext cx="3313111" cy="37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de-DE" altLang="de-DE" sz="2000" dirty="0">
                <a:solidFill>
                  <a:schemeClr val="tx1"/>
                </a:solidFill>
              </a:rPr>
              <a:t>Wir haben hier ein unange-nehmes Sichtbarkeitsproblem:</a:t>
            </a:r>
          </a:p>
          <a:p>
            <a:r>
              <a:rPr lang="de-DE" altLang="de-DE" sz="2000" dirty="0">
                <a:solidFill>
                  <a:schemeClr val="tx1"/>
                </a:solidFill>
              </a:rPr>
              <a:t>Die Addition ist illegal, da der Operator in </a:t>
            </a:r>
            <a:r>
              <a:rPr lang="de-DE" altLang="de-DE" sz="1800" dirty="0">
                <a:solidFill>
                  <a:schemeClr val="tx1"/>
                </a:solidFill>
                <a:latin typeface="Courier New" pitchFamily="49" charset="0"/>
                <a:cs typeface="Courier New" pitchFamily="49" charset="0"/>
              </a:rPr>
              <a:t>Leben</a:t>
            </a:r>
            <a:r>
              <a:rPr lang="de-DE" altLang="de-DE" sz="2000" dirty="0">
                <a:solidFill>
                  <a:schemeClr val="tx1"/>
                </a:solidFill>
              </a:rPr>
              <a:t> nicht direkt sichtbar ist.</a:t>
            </a:r>
          </a:p>
          <a:p>
            <a:r>
              <a:rPr lang="de-DE" altLang="de-DE" sz="2000" dirty="0">
                <a:solidFill>
                  <a:schemeClr val="tx1"/>
                </a:solidFill>
              </a:rPr>
              <a:t>Die Qualifikation hilft hier nicht, da er nicht in </a:t>
            </a:r>
            <a:r>
              <a:rPr lang="de-DE" altLang="de-DE" sz="1800" dirty="0">
                <a:solidFill>
                  <a:schemeClr val="tx1"/>
                </a:solidFill>
                <a:latin typeface="Courier New" pitchFamily="49" charset="0"/>
                <a:cs typeface="Courier New" pitchFamily="49" charset="0"/>
              </a:rPr>
              <a:t>Welt</a:t>
            </a:r>
            <a:r>
              <a:rPr lang="de-DE" altLang="de-DE" sz="2000" dirty="0">
                <a:solidFill>
                  <a:schemeClr val="tx1"/>
                </a:solidFill>
              </a:rPr>
              <a:t> definiert ist. Daher hilft auch keine Use-Klausel für </a:t>
            </a:r>
            <a:r>
              <a:rPr lang="de-DE" altLang="de-DE" sz="2000" dirty="0">
                <a:solidFill>
                  <a:schemeClr val="tx1"/>
                </a:solidFill>
                <a:latin typeface="Courier New" pitchFamily="49" charset="0"/>
                <a:cs typeface="Courier New" pitchFamily="49" charset="0"/>
              </a:rPr>
              <a:t>Welt</a:t>
            </a:r>
            <a:r>
              <a:rPr lang="de-DE" altLang="de-DE" sz="2000" dirty="0">
                <a:solidFill>
                  <a:schemeClr val="tx1"/>
                </a:solidFill>
              </a:rPr>
              <a:t>.</a:t>
            </a:r>
          </a:p>
          <a:p>
            <a:endParaRPr lang="de-DE" altLang="de-DE" sz="800" dirty="0" smtClean="0">
              <a:solidFill>
                <a:srgbClr val="FF0000"/>
              </a:solidFill>
              <a:cs typeface="Courier New" pitchFamily="49" charset="0"/>
            </a:endParaRPr>
          </a:p>
          <a:p>
            <a:r>
              <a:rPr lang="de-DE" altLang="de-DE" sz="2000" dirty="0" smtClean="0">
                <a:solidFill>
                  <a:srgbClr val="FF0000"/>
                </a:solidFill>
                <a:cs typeface="Courier New" pitchFamily="49" charset="0"/>
              </a:rPr>
              <a:t>Das </a:t>
            </a:r>
            <a:r>
              <a:rPr lang="de-DE" altLang="de-DE" sz="2000" dirty="0">
                <a:solidFill>
                  <a:srgbClr val="FF0000"/>
                </a:solidFill>
                <a:cs typeface="Courier New" pitchFamily="49" charset="0"/>
              </a:rPr>
              <a:t>ist ein übler Designfehler.</a:t>
            </a:r>
          </a:p>
          <a:p>
            <a:endParaRPr lang="de-DE" altLang="de-DE" sz="1000" dirty="0">
              <a:solidFill>
                <a:schemeClr val="tx1"/>
              </a:solidFill>
            </a:endParaRPr>
          </a:p>
          <a:p>
            <a:pPr algn="ctr"/>
            <a:r>
              <a:rPr lang="de-DE" altLang="de-DE" sz="2000" dirty="0">
                <a:solidFill>
                  <a:schemeClr val="accent2"/>
                </a:solidFill>
              </a:rPr>
              <a:t>Was tun?</a:t>
            </a:r>
          </a:p>
        </p:txBody>
      </p:sp>
      <p:cxnSp>
        <p:nvCxnSpPr>
          <p:cNvPr id="13" name="Gerader Verbinder 12"/>
          <p:cNvCxnSpPr/>
          <p:nvPr/>
        </p:nvCxnSpPr>
        <p:spPr bwMode="auto">
          <a:xfrm>
            <a:off x="5143501" y="4941168"/>
            <a:ext cx="3172915"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 name="Gruppieren 7"/>
          <p:cNvGrpSpPr/>
          <p:nvPr/>
        </p:nvGrpSpPr>
        <p:grpSpPr>
          <a:xfrm>
            <a:off x="5143501" y="2060848"/>
            <a:ext cx="3172915" cy="3733445"/>
            <a:chOff x="5143501" y="2060848"/>
            <a:chExt cx="3172915" cy="3733445"/>
          </a:xfrm>
        </p:grpSpPr>
        <p:cxnSp>
          <p:nvCxnSpPr>
            <p:cNvPr id="3" name="Gerader Verbinder 2"/>
            <p:cNvCxnSpPr/>
            <p:nvPr/>
          </p:nvCxnSpPr>
          <p:spPr bwMode="auto">
            <a:xfrm>
              <a:off x="5143501" y="2060848"/>
              <a:ext cx="0" cy="3733445"/>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Gerader Verbinder 4"/>
            <p:cNvCxnSpPr/>
            <p:nvPr/>
          </p:nvCxnSpPr>
          <p:spPr bwMode="auto">
            <a:xfrm>
              <a:off x="5143501" y="5794293"/>
              <a:ext cx="3172915"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r Verbinder 13"/>
            <p:cNvCxnSpPr/>
            <p:nvPr/>
          </p:nvCxnSpPr>
          <p:spPr bwMode="auto">
            <a:xfrm>
              <a:off x="5143501" y="5373216"/>
              <a:ext cx="3172915"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el 1"/>
          <p:cNvSpPr>
            <a:spLocks noGrp="1"/>
          </p:cNvSpPr>
          <p:nvPr>
            <p:ph type="title"/>
          </p:nvPr>
        </p:nvSpPr>
        <p:spPr/>
        <p:txBody>
          <a:bodyPr/>
          <a:lstStyle/>
          <a:p>
            <a:r>
              <a:rPr lang="de-DE" altLang="de-DE" dirty="0" smtClean="0"/>
              <a:t>Operator-Verlust aufheben</a:t>
            </a:r>
          </a:p>
        </p:txBody>
      </p:sp>
      <p:sp>
        <p:nvSpPr>
          <p:cNvPr id="116739" name="Inhaltsplatzhalter 2"/>
          <p:cNvSpPr>
            <a:spLocks noGrp="1"/>
          </p:cNvSpPr>
          <p:nvPr>
            <p:ph idx="1"/>
          </p:nvPr>
        </p:nvSpPr>
        <p:spPr>
          <a:xfrm>
            <a:off x="685800" y="1916113"/>
            <a:ext cx="7773988" cy="2592387"/>
          </a:xfrm>
        </p:spPr>
        <p:txBody>
          <a:bodyPr/>
          <a:lstStyle/>
          <a:p>
            <a:pPr marL="0" indent="0"/>
            <a:r>
              <a:rPr lang="de-DE" altLang="de-DE" sz="2000" dirty="0" smtClean="0">
                <a:cs typeface="Courier New" pitchFamily="49" charset="0"/>
              </a:rPr>
              <a:t>Einfügen einer With-Klausel für </a:t>
            </a:r>
            <a:r>
              <a:rPr lang="de-DE" altLang="de-DE" sz="1800" dirty="0" smtClean="0">
                <a:latin typeface="Courier New" pitchFamily="49" charset="0"/>
                <a:cs typeface="Courier New" pitchFamily="49" charset="0"/>
              </a:rPr>
              <a:t>Universum</a:t>
            </a:r>
            <a:r>
              <a:rPr lang="de-DE" altLang="de-DE" sz="2000" dirty="0" smtClean="0">
                <a:cs typeface="Courier New" pitchFamily="49" charset="0"/>
              </a:rPr>
              <a:t> in </a:t>
            </a:r>
            <a:r>
              <a:rPr lang="de-DE" altLang="de-DE" sz="1800" dirty="0" smtClean="0">
                <a:latin typeface="Courier New" pitchFamily="49" charset="0"/>
                <a:cs typeface="Courier New" pitchFamily="49" charset="0"/>
              </a:rPr>
              <a:t>Leben</a:t>
            </a:r>
            <a:r>
              <a:rPr lang="de-DE" altLang="de-DE" sz="2000" dirty="0" smtClean="0">
                <a:cs typeface="Courier New" pitchFamily="49" charset="0"/>
              </a:rPr>
              <a:t> würde zwar helfen, ist aber unschön, da nichts sonst daraus benötigt wird. Oder aber man könnte die Operatoren in </a:t>
            </a:r>
            <a:r>
              <a:rPr lang="de-DE" altLang="de-DE" sz="1800" dirty="0" smtClean="0">
                <a:latin typeface="Courier New" pitchFamily="49" charset="0"/>
                <a:cs typeface="Courier New" pitchFamily="49" charset="0"/>
              </a:rPr>
              <a:t>Welt</a:t>
            </a:r>
            <a:r>
              <a:rPr lang="de-DE" altLang="de-DE" sz="2000" dirty="0" smtClean="0">
                <a:cs typeface="Courier New" pitchFamily="49" charset="0"/>
              </a:rPr>
              <a:t> durch Umbenennen definieren, so dass die Use-Klausel für </a:t>
            </a:r>
            <a:r>
              <a:rPr lang="de-DE" altLang="de-DE" sz="1800" dirty="0" smtClean="0">
                <a:latin typeface="Courier New" pitchFamily="49" charset="0"/>
                <a:cs typeface="Courier New" pitchFamily="49" charset="0"/>
              </a:rPr>
              <a:t>Welt</a:t>
            </a:r>
            <a:r>
              <a:rPr lang="de-DE" altLang="de-DE" sz="2000" dirty="0" smtClean="0">
                <a:cs typeface="Courier New" pitchFamily="49" charset="0"/>
              </a:rPr>
              <a:t> sie in </a:t>
            </a:r>
            <a:r>
              <a:rPr lang="de-DE" altLang="de-DE" sz="1800" dirty="0" smtClean="0">
                <a:latin typeface="Courier New" pitchFamily="49" charset="0"/>
                <a:cs typeface="Courier New" pitchFamily="49" charset="0"/>
              </a:rPr>
              <a:t>Leben</a:t>
            </a:r>
            <a:r>
              <a:rPr lang="de-DE" altLang="de-DE" sz="2000" dirty="0" smtClean="0">
                <a:cs typeface="Courier New" pitchFamily="49" charset="0"/>
              </a:rPr>
              <a:t> sichtbar machen könnte.</a:t>
            </a:r>
          </a:p>
          <a:p>
            <a:pPr marL="0" indent="0"/>
            <a:r>
              <a:rPr lang="de-DE" altLang="de-DE" sz="2000" dirty="0" smtClean="0">
                <a:cs typeface="Courier New" pitchFamily="49" charset="0"/>
              </a:rPr>
              <a:t>Allerdings könnten diese „Lösungen“ aus verschiedenen Gründen aus-geschlossen sein. (Eine Änderung von </a:t>
            </a:r>
            <a:r>
              <a:rPr lang="de-DE" altLang="de-DE" sz="1800" dirty="0" smtClean="0">
                <a:latin typeface="Courier New" pitchFamily="49" charset="0"/>
                <a:cs typeface="Courier New" pitchFamily="49" charset="0"/>
              </a:rPr>
              <a:t>Welt</a:t>
            </a:r>
            <a:r>
              <a:rPr lang="de-DE" altLang="de-DE" sz="2000" dirty="0" smtClean="0">
                <a:cs typeface="Courier New" pitchFamily="49" charset="0"/>
              </a:rPr>
              <a:t> könnte unmöglich sein, da es sich um eine fremde Ada-Einheit handelt. Ein Koding-Standard verbietet den direkten Import von </a:t>
            </a:r>
            <a:r>
              <a:rPr lang="de-DE" altLang="de-DE" sz="1800" dirty="0" smtClean="0">
                <a:latin typeface="Courier New" pitchFamily="49" charset="0"/>
                <a:cs typeface="Courier New" pitchFamily="49" charset="0"/>
              </a:rPr>
              <a:t>Universum</a:t>
            </a:r>
            <a:r>
              <a:rPr lang="de-DE" altLang="de-DE" sz="2000" dirty="0" smtClean="0">
                <a:cs typeface="Courier New" pitchFamily="49" charset="0"/>
              </a:rPr>
              <a:t>.)</a:t>
            </a:r>
            <a:endParaRPr lang="de-DE" altLang="de-DE" sz="2000" dirty="0" smtClean="0">
              <a:solidFill>
                <a:srgbClr val="FF0000"/>
              </a:solidFill>
              <a:cs typeface="Courier New" pitchFamily="49" charset="0"/>
            </a:endParaRPr>
          </a:p>
        </p:txBody>
      </p:sp>
      <p:sp>
        <p:nvSpPr>
          <p:cNvPr id="116740"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16741"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F801888-7B94-42B7-BC13-31FCCADC9C36}" type="slidenum">
              <a:rPr lang="de-DE" altLang="de-DE" sz="2400" smtClean="0"/>
              <a:pPr eaLnBrk="1" hangingPunct="1">
                <a:spcBef>
                  <a:spcPct val="0"/>
                </a:spcBef>
              </a:pPr>
              <a:t>155</a:t>
            </a:fld>
            <a:endParaRPr lang="de-DE" altLang="de-DE" sz="2400" dirty="0" smtClean="0"/>
          </a:p>
        </p:txBody>
      </p:sp>
      <p:sp>
        <p:nvSpPr>
          <p:cNvPr id="116742" name="Textfeld 6"/>
          <p:cNvSpPr txBox="1">
            <a:spLocks noChangeArrowheads="1"/>
          </p:cNvSpPr>
          <p:nvPr/>
        </p:nvSpPr>
        <p:spPr bwMode="auto">
          <a:xfrm>
            <a:off x="684213" y="4581525"/>
            <a:ext cx="3959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1800" b="1" dirty="0">
                <a:solidFill>
                  <a:schemeClr val="tx1"/>
                </a:solidFill>
                <a:latin typeface="Courier New" pitchFamily="49" charset="0"/>
                <a:cs typeface="Courier New" pitchFamily="49" charset="0"/>
              </a:rPr>
              <a:t>with</a:t>
            </a:r>
            <a:r>
              <a:rPr lang="de-DE" altLang="de-DE" sz="1800" dirty="0">
                <a:solidFill>
                  <a:schemeClr val="tx1"/>
                </a:solidFill>
                <a:latin typeface="Courier New" pitchFamily="49" charset="0"/>
                <a:cs typeface="Courier New" pitchFamily="49" charset="0"/>
              </a:rPr>
              <a:t> Welt;</a:t>
            </a:r>
            <a:br>
              <a:rPr lang="de-DE" altLang="de-DE" sz="1800" dirty="0">
                <a:solidFill>
                  <a:schemeClr val="tx1"/>
                </a:solidFill>
                <a:latin typeface="Courier New" pitchFamily="49" charset="0"/>
                <a:cs typeface="Courier New" pitchFamily="49" charset="0"/>
              </a:rPr>
            </a:br>
            <a:r>
              <a:rPr lang="de-DE" altLang="de-DE" sz="1800" b="1" dirty="0">
                <a:solidFill>
                  <a:schemeClr val="tx1"/>
                </a:solidFill>
                <a:latin typeface="Courier New" pitchFamily="49" charset="0"/>
                <a:cs typeface="Courier New" pitchFamily="49" charset="0"/>
              </a:rPr>
              <a:t>procedure</a:t>
            </a:r>
            <a:r>
              <a:rPr lang="de-DE" altLang="de-DE" sz="1800" dirty="0">
                <a:solidFill>
                  <a:schemeClr val="tx1"/>
                </a:solidFill>
                <a:latin typeface="Courier New" pitchFamily="49" charset="0"/>
                <a:cs typeface="Courier New" pitchFamily="49" charset="0"/>
              </a:rPr>
              <a:t> Leben </a:t>
            </a:r>
            <a:r>
              <a:rPr lang="de-DE" altLang="de-DE" sz="1800" b="1" dirty="0">
                <a:solidFill>
                  <a:schemeClr val="tx1"/>
                </a:solidFill>
                <a:latin typeface="Courier New" pitchFamily="49" charset="0"/>
                <a:cs typeface="Courier New" pitchFamily="49" charset="0"/>
              </a:rPr>
              <a:t>is</a:t>
            </a:r>
            <a:r>
              <a:rPr lang="de-DE" altLang="de-DE" sz="1800" dirty="0">
                <a:solidFill>
                  <a:schemeClr val="tx1"/>
                </a:solidFill>
                <a:latin typeface="Courier New" pitchFamily="49" charset="0"/>
                <a:cs typeface="Courier New" pitchFamily="49" charset="0"/>
              </a:rPr>
              <a:t/>
            </a:r>
            <a:br>
              <a:rPr lang="de-DE" altLang="de-DE" sz="1800" dirty="0">
                <a:solidFill>
                  <a:schemeClr val="tx1"/>
                </a:solidFill>
                <a:latin typeface="Courier New" pitchFamily="49" charset="0"/>
                <a:cs typeface="Courier New" pitchFamily="49" charset="0"/>
              </a:rPr>
            </a:br>
            <a:r>
              <a:rPr lang="de-DE" altLang="de-DE" sz="1800" dirty="0">
                <a:solidFill>
                  <a:schemeClr val="tx1"/>
                </a:solidFill>
                <a:latin typeface="Courier New" pitchFamily="49" charset="0"/>
                <a:cs typeface="Courier New" pitchFamily="49" charset="0"/>
              </a:rPr>
              <a:t>  I, </a:t>
            </a:r>
            <a:r>
              <a:rPr lang="de-DE" altLang="de-DE" sz="1800" dirty="0" smtClean="0">
                <a:solidFill>
                  <a:schemeClr val="tx1"/>
                </a:solidFill>
                <a:latin typeface="Courier New" pitchFamily="49" charset="0"/>
                <a:cs typeface="Courier New" pitchFamily="49" charset="0"/>
              </a:rPr>
              <a:t>J: </a:t>
            </a:r>
            <a:r>
              <a:rPr lang="de-DE" altLang="de-DE" sz="1800" dirty="0">
                <a:solidFill>
                  <a:schemeClr val="tx1"/>
                </a:solidFill>
                <a:latin typeface="Courier New" pitchFamily="49" charset="0"/>
                <a:cs typeface="Courier New" pitchFamily="49" charset="0"/>
              </a:rPr>
              <a:t>Welt.Ganz;</a:t>
            </a:r>
            <a:br>
              <a:rPr lang="de-DE" altLang="de-DE" sz="1800" dirty="0">
                <a:solidFill>
                  <a:schemeClr val="tx1"/>
                </a:solidFill>
                <a:latin typeface="Courier New" pitchFamily="49" charset="0"/>
                <a:cs typeface="Courier New" pitchFamily="49" charset="0"/>
              </a:rPr>
            </a:br>
            <a:r>
              <a:rPr lang="de-DE" altLang="de-DE" sz="1800" dirty="0">
                <a:solidFill>
                  <a:schemeClr val="accent2"/>
                </a:solidFill>
                <a:latin typeface="Courier New" pitchFamily="49" charset="0"/>
                <a:cs typeface="Courier New" pitchFamily="49" charset="0"/>
              </a:rPr>
              <a:t>  </a:t>
            </a:r>
            <a:r>
              <a:rPr lang="de-DE" altLang="de-DE" sz="1800" b="1" dirty="0">
                <a:solidFill>
                  <a:schemeClr val="accent2"/>
                </a:solidFill>
                <a:latin typeface="Courier New" pitchFamily="49" charset="0"/>
                <a:cs typeface="Courier New" pitchFamily="49" charset="0"/>
              </a:rPr>
              <a:t>use type </a:t>
            </a:r>
            <a:r>
              <a:rPr lang="de-DE" altLang="de-DE" sz="1800" dirty="0">
                <a:solidFill>
                  <a:schemeClr val="accent2"/>
                </a:solidFill>
                <a:latin typeface="Courier New" pitchFamily="49" charset="0"/>
                <a:cs typeface="Courier New" pitchFamily="49" charset="0"/>
              </a:rPr>
              <a:t>Welt.Ganz;</a:t>
            </a:r>
            <a:br>
              <a:rPr lang="de-DE" altLang="de-DE" sz="1800" dirty="0">
                <a:solidFill>
                  <a:schemeClr val="accent2"/>
                </a:solidFill>
                <a:latin typeface="Courier New" pitchFamily="49" charset="0"/>
                <a:cs typeface="Courier New" pitchFamily="49" charset="0"/>
              </a:rPr>
            </a:br>
            <a:r>
              <a:rPr lang="de-DE" altLang="de-DE" sz="1800" b="1" dirty="0">
                <a:solidFill>
                  <a:schemeClr val="tx1"/>
                </a:solidFill>
                <a:latin typeface="Courier New" pitchFamily="49" charset="0"/>
                <a:cs typeface="Courier New" pitchFamily="49" charset="0"/>
              </a:rPr>
              <a:t>begin</a:t>
            </a:r>
            <a:r>
              <a:rPr lang="de-DE" altLang="de-DE" sz="1800" dirty="0">
                <a:solidFill>
                  <a:schemeClr val="tx1"/>
                </a:solidFill>
                <a:latin typeface="Courier New" pitchFamily="49" charset="0"/>
                <a:cs typeface="Courier New" pitchFamily="49" charset="0"/>
              </a:rPr>
              <a:t/>
            </a:r>
            <a:br>
              <a:rPr lang="de-DE" altLang="de-DE" sz="1800" dirty="0">
                <a:solidFill>
                  <a:schemeClr val="tx1"/>
                </a:solidFill>
                <a:latin typeface="Courier New" pitchFamily="49" charset="0"/>
                <a:cs typeface="Courier New" pitchFamily="49" charset="0"/>
              </a:rPr>
            </a:br>
            <a:r>
              <a:rPr lang="de-DE" altLang="de-DE" sz="1800" dirty="0">
                <a:solidFill>
                  <a:schemeClr val="tx1"/>
                </a:solidFill>
                <a:latin typeface="Courier New" pitchFamily="49" charset="0"/>
                <a:cs typeface="Courier New" pitchFamily="49" charset="0"/>
              </a:rPr>
              <a:t>  … I </a:t>
            </a:r>
            <a:r>
              <a:rPr lang="de-DE" altLang="de-DE" sz="1800" dirty="0">
                <a:solidFill>
                  <a:schemeClr val="accent2"/>
                </a:solidFill>
                <a:latin typeface="Courier New" pitchFamily="49" charset="0"/>
                <a:cs typeface="Courier New" pitchFamily="49" charset="0"/>
              </a:rPr>
              <a:t>+</a:t>
            </a:r>
            <a:r>
              <a:rPr lang="de-DE" altLang="de-DE" sz="1800" dirty="0">
                <a:solidFill>
                  <a:schemeClr val="tx1"/>
                </a:solidFill>
                <a:latin typeface="Courier New" pitchFamily="49" charset="0"/>
                <a:cs typeface="Courier New" pitchFamily="49" charset="0"/>
              </a:rPr>
              <a:t> J …  -- </a:t>
            </a:r>
            <a:r>
              <a:rPr lang="de-DE" altLang="de-DE" sz="1800" i="1" dirty="0">
                <a:solidFill>
                  <a:schemeClr val="accent2"/>
                </a:solidFill>
                <a:latin typeface="Courier New" pitchFamily="49" charset="0"/>
                <a:cs typeface="Courier New" pitchFamily="49" charset="0"/>
              </a:rPr>
              <a:t>jetzt legal</a:t>
            </a:r>
          </a:p>
        </p:txBody>
      </p:sp>
      <p:sp>
        <p:nvSpPr>
          <p:cNvPr id="116743" name="Textfeld 7"/>
          <p:cNvSpPr txBox="1">
            <a:spLocks noChangeArrowheads="1"/>
          </p:cNvSpPr>
          <p:nvPr/>
        </p:nvSpPr>
        <p:spPr bwMode="auto">
          <a:xfrm>
            <a:off x="4643438" y="4581525"/>
            <a:ext cx="3457575"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2000" dirty="0">
                <a:solidFill>
                  <a:schemeClr val="tx1"/>
                </a:solidFill>
              </a:rPr>
              <a:t>Die </a:t>
            </a:r>
            <a:r>
              <a:rPr lang="de-DE" altLang="de-DE" sz="2000" dirty="0">
                <a:solidFill>
                  <a:schemeClr val="accent2"/>
                </a:solidFill>
              </a:rPr>
              <a:t>use-type-Klausel</a:t>
            </a:r>
            <a:r>
              <a:rPr lang="de-DE" altLang="de-DE" sz="2000" dirty="0">
                <a:solidFill>
                  <a:schemeClr val="tx1"/>
                </a:solidFill>
              </a:rPr>
              <a:t> macht die Operatoren direkt sichtbar und damit das Programm legal.</a:t>
            </a:r>
            <a:br>
              <a:rPr lang="de-DE" altLang="de-DE" sz="2000" dirty="0">
                <a:solidFill>
                  <a:schemeClr val="tx1"/>
                </a:solidFill>
              </a:rPr>
            </a:br>
            <a:r>
              <a:rPr lang="de-DE" altLang="de-DE" sz="2000" dirty="0">
                <a:solidFill>
                  <a:schemeClr val="tx1"/>
                </a:solidFill>
              </a:rPr>
              <a:t>(Der Name </a:t>
            </a:r>
            <a:r>
              <a:rPr lang="de-DE" altLang="de-DE" sz="1800" dirty="0">
                <a:solidFill>
                  <a:schemeClr val="tx1"/>
                </a:solidFill>
                <a:latin typeface="Courier New" pitchFamily="49" charset="0"/>
                <a:cs typeface="Courier New" pitchFamily="49" charset="0"/>
              </a:rPr>
              <a:t>Ganz</a:t>
            </a:r>
            <a:r>
              <a:rPr lang="de-DE" altLang="de-DE" sz="2000" dirty="0">
                <a:solidFill>
                  <a:schemeClr val="tx1"/>
                </a:solidFill>
              </a:rPr>
              <a:t> ist ja in </a:t>
            </a:r>
            <a:r>
              <a:rPr lang="de-DE" altLang="de-DE" sz="1800" dirty="0">
                <a:solidFill>
                  <a:schemeClr val="tx1"/>
                </a:solidFill>
                <a:latin typeface="Courier New" pitchFamily="49" charset="0"/>
                <a:cs typeface="Courier New" pitchFamily="49" charset="0"/>
              </a:rPr>
              <a:t>Welt</a:t>
            </a:r>
            <a:r>
              <a:rPr lang="de-DE" altLang="de-DE" sz="2000" dirty="0">
                <a:solidFill>
                  <a:schemeClr val="tx1"/>
                </a:solidFill>
              </a:rPr>
              <a:t> sichtbar.)</a:t>
            </a: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1"/>
          <p:cNvSpPr>
            <a:spLocks noGrp="1" noChangeArrowheads="1"/>
          </p:cNvSpPr>
          <p:nvPr>
            <p:ph type="title"/>
          </p:nvPr>
        </p:nvSpPr>
        <p:spPr>
          <a:xfrm>
            <a:off x="695325" y="361950"/>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 Paketdesign unter Berück-sichtigung von Use-Klauseln</a:t>
            </a:r>
          </a:p>
        </p:txBody>
      </p:sp>
      <p:sp>
        <p:nvSpPr>
          <p:cNvPr id="117763" name="Rectangle 2"/>
          <p:cNvSpPr>
            <a:spLocks noGrp="1" noChangeArrowheads="1"/>
          </p:cNvSpPr>
          <p:nvPr>
            <p:ph idx="1"/>
          </p:nvPr>
        </p:nvSpPr>
        <p:spPr>
          <a:xfrm>
            <a:off x="695325" y="1801813"/>
            <a:ext cx="7764463" cy="4498975"/>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Berücksichtigen Sie beim Design Ihrer Pakete von Anfang an, ob sie mit Use-Klauseln oder ohne sie verwendet werden sollen.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Alle Pakete im RM sind so designt, dass sie für Use-Klauseln geeignet sind.</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package</a:t>
            </a:r>
            <a:r>
              <a:rPr lang="de-DE" altLang="de-DE" sz="1600" dirty="0" smtClean="0">
                <a:latin typeface="Courier New" pitchFamily="49" charset="0"/>
              </a:rPr>
              <a:t> Stack </a:t>
            </a:r>
            <a:r>
              <a:rPr lang="de-DE" altLang="de-DE" sz="1600" b="1" dirty="0" smtClean="0">
                <a:latin typeface="Courier New" pitchFamily="49" charset="0"/>
              </a:rPr>
              <a:t>is</a:t>
            </a:r>
            <a:r>
              <a:rPr lang="de-DE" altLang="de-DE" sz="1600" dirty="0" smtClean="0">
                <a:latin typeface="Courier New" pitchFamily="49" charset="0"/>
              </a:rPr>
              <a:t>  -- </a:t>
            </a:r>
            <a:r>
              <a:rPr lang="de-DE" altLang="de-DE" sz="1600" i="1" dirty="0" smtClean="0">
                <a:solidFill>
                  <a:srgbClr val="FF3399"/>
                </a:solidFill>
                <a:latin typeface="Courier New" pitchFamily="49" charset="0"/>
              </a:rPr>
              <a:t>nicht geeignet für use</a:t>
            </a:r>
            <a:r>
              <a:rPr lang="de-DE" altLang="de-DE" sz="1600" i="1" dirty="0" smtClean="0">
                <a:solidFill>
                  <a:srgbClr val="FF0000"/>
                </a:solidFill>
                <a:latin typeface="Courier New" pitchFamily="49" charset="0"/>
              </a:rPr>
              <a:t/>
            </a:r>
            <a:br>
              <a:rPr lang="de-DE" altLang="de-DE" sz="1600" i="1" dirty="0" smtClean="0">
                <a:solidFill>
                  <a:srgbClr val="FF0000"/>
                </a:solidFill>
                <a:latin typeface="Courier New" pitchFamily="49" charset="0"/>
              </a:rPr>
            </a:br>
            <a:r>
              <a:rPr lang="de-DE" altLang="de-DE" sz="1600" b="1" dirty="0" smtClean="0">
                <a:latin typeface="Courier New" pitchFamily="49" charset="0"/>
              </a:rPr>
              <a:t>  procedure</a:t>
            </a:r>
            <a:r>
              <a:rPr lang="de-DE" altLang="de-DE" sz="1600" dirty="0" smtClean="0">
                <a:latin typeface="Courier New" pitchFamily="49" charset="0"/>
              </a:rPr>
              <a:t> Push (X: </a:t>
            </a:r>
            <a:r>
              <a:rPr lang="de-DE" altLang="de-DE" sz="1600" b="1" dirty="0" smtClean="0">
                <a:latin typeface="Courier New" pitchFamily="49" charset="0"/>
              </a:rPr>
              <a:t>in</a:t>
            </a:r>
            <a:r>
              <a:rPr lang="de-DE" altLang="de-DE" sz="1600" dirty="0" smtClean="0">
                <a:latin typeface="Courier New" pitchFamily="49" charset="0"/>
              </a:rPr>
              <a:t>  ein_Typ);</a:t>
            </a:r>
            <a:br>
              <a:rPr lang="de-DE" altLang="de-DE" sz="1600" dirty="0" smtClean="0">
                <a:latin typeface="Courier New" pitchFamily="49" charset="0"/>
              </a:rPr>
            </a:br>
            <a:r>
              <a:rPr lang="de-DE" altLang="de-DE" sz="1600" b="1" dirty="0" smtClean="0">
                <a:latin typeface="Courier New" pitchFamily="49" charset="0"/>
              </a:rPr>
              <a:t>  procedure</a:t>
            </a:r>
            <a:r>
              <a:rPr lang="de-DE" altLang="de-DE" sz="1600" dirty="0" smtClean="0">
                <a:latin typeface="Courier New" pitchFamily="49" charset="0"/>
              </a:rPr>
              <a:t> Pop  (X: </a:t>
            </a:r>
            <a:r>
              <a:rPr lang="de-DE" altLang="de-DE" sz="1600" b="1" dirty="0" smtClean="0">
                <a:latin typeface="Courier New" pitchFamily="49" charset="0"/>
              </a:rPr>
              <a:t>out</a:t>
            </a:r>
            <a:r>
              <a:rPr lang="de-DE" altLang="de-DE" sz="1600" dirty="0" smtClean="0">
                <a:latin typeface="Courier New" pitchFamily="49" charset="0"/>
              </a:rPr>
              <a:t> ein_Typ);</a:t>
            </a:r>
            <a:br>
              <a:rPr lang="de-DE" altLang="de-DE" sz="1600" dirty="0" smtClean="0">
                <a:latin typeface="Courier New" pitchFamily="49" charset="0"/>
              </a:rPr>
            </a:br>
            <a:r>
              <a:rPr lang="de-DE" altLang="de-DE" sz="1600" b="1" dirty="0" smtClean="0">
                <a:latin typeface="Courier New" pitchFamily="49" charset="0"/>
              </a:rPr>
              <a:t>end</a:t>
            </a:r>
            <a:r>
              <a:rPr lang="de-DE" altLang="de-DE" sz="1600" dirty="0" smtClean="0">
                <a:latin typeface="Courier New" pitchFamily="49" charset="0"/>
              </a:rPr>
              <a:t> Stack;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t>Aufruf:</a:t>
            </a:r>
            <a:r>
              <a:rPr lang="de-DE" altLang="de-DE" sz="1600" dirty="0" smtClean="0">
                <a:latin typeface="Courier New" pitchFamily="49" charset="0"/>
              </a:rPr>
              <a:t> </a:t>
            </a:r>
            <a:r>
              <a:rPr lang="de-DE" altLang="de-DE" sz="1600" dirty="0" smtClean="0">
                <a:solidFill>
                  <a:srgbClr val="0000FF"/>
                </a:solidFill>
                <a:latin typeface="Courier New" pitchFamily="49" charset="0"/>
              </a:rPr>
              <a:t>Stack.Push (X);</a:t>
            </a:r>
            <a:r>
              <a:rPr lang="de-DE" altLang="de-DE" sz="1600" dirty="0" smtClean="0">
                <a:latin typeface="Courier New" pitchFamily="49" charset="0"/>
              </a:rPr>
              <a:t> </a:t>
            </a:r>
            <a:r>
              <a:rPr lang="de-DE" altLang="de-DE" sz="1600" dirty="0" smtClean="0"/>
              <a:t>vs.</a:t>
            </a:r>
            <a:r>
              <a:rPr lang="de-DE" altLang="de-DE" sz="1600" dirty="0" smtClean="0">
                <a:latin typeface="Courier New" pitchFamily="49" charset="0"/>
              </a:rPr>
              <a:t> </a:t>
            </a:r>
            <a:r>
              <a:rPr lang="de-DE" altLang="de-DE" sz="1600" dirty="0" smtClean="0">
                <a:solidFill>
                  <a:srgbClr val="FF3399"/>
                </a:solidFill>
                <a:latin typeface="Courier New" pitchFamily="49" charset="0"/>
              </a:rPr>
              <a:t>Push (X);  -- </a:t>
            </a:r>
            <a:r>
              <a:rPr lang="de-DE" altLang="de-DE" sz="1600" i="1" dirty="0" smtClean="0">
                <a:solidFill>
                  <a:srgbClr val="FF3399"/>
                </a:solidFill>
                <a:latin typeface="Courier New" pitchFamily="49" charset="0"/>
              </a:rPr>
              <a:t>was für ein Push?</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rPr>
              <a:t>package</a:t>
            </a:r>
            <a:r>
              <a:rPr lang="de-DE" altLang="de-DE" sz="1600" dirty="0" smtClean="0">
                <a:latin typeface="Courier New" pitchFamily="49" charset="0"/>
              </a:rPr>
              <a:t> Stack </a:t>
            </a:r>
            <a:r>
              <a:rPr lang="de-DE" altLang="de-DE" sz="1600" b="1" dirty="0" smtClean="0">
                <a:latin typeface="Courier New" pitchFamily="49" charset="0"/>
              </a:rPr>
              <a:t>is</a:t>
            </a:r>
            <a:r>
              <a:rPr lang="de-DE" altLang="de-DE" sz="1600" dirty="0" smtClean="0">
                <a:latin typeface="Courier New" pitchFamily="49" charset="0"/>
              </a:rPr>
              <a:t>  -- </a:t>
            </a:r>
            <a:r>
              <a:rPr lang="de-DE" altLang="de-DE" sz="1600" i="1" dirty="0" smtClean="0">
                <a:solidFill>
                  <a:srgbClr val="0000FF"/>
                </a:solidFill>
                <a:latin typeface="Courier New" pitchFamily="49" charset="0"/>
              </a:rPr>
              <a:t>gut geeignet für use</a:t>
            </a:r>
            <a:br>
              <a:rPr lang="de-DE" altLang="de-DE" sz="1600" i="1" dirty="0" smtClean="0">
                <a:solidFill>
                  <a:srgbClr val="0000FF"/>
                </a:solidFill>
                <a:latin typeface="Courier New" pitchFamily="49" charset="0"/>
              </a:rPr>
            </a:br>
            <a:r>
              <a:rPr lang="de-DE" altLang="de-DE" sz="1600" b="1" dirty="0" smtClean="0">
                <a:latin typeface="Courier New" pitchFamily="49" charset="0"/>
              </a:rPr>
              <a:t>  procedure</a:t>
            </a:r>
            <a:r>
              <a:rPr lang="de-DE" altLang="de-DE" sz="1600" dirty="0" smtClean="0">
                <a:latin typeface="Courier New" pitchFamily="49" charset="0"/>
              </a:rPr>
              <a:t> Push_to_Stack  (X: </a:t>
            </a:r>
            <a:r>
              <a:rPr lang="de-DE" altLang="de-DE" sz="1600" b="1" dirty="0" smtClean="0">
                <a:latin typeface="Courier New" pitchFamily="49" charset="0"/>
              </a:rPr>
              <a:t>in</a:t>
            </a:r>
            <a:r>
              <a:rPr lang="de-DE" altLang="de-DE" sz="1600" dirty="0" smtClean="0">
                <a:latin typeface="Courier New" pitchFamily="49" charset="0"/>
              </a:rPr>
              <a:t>  ein_Typ);</a:t>
            </a:r>
            <a:br>
              <a:rPr lang="de-DE" altLang="de-DE" sz="1600" dirty="0" smtClean="0">
                <a:latin typeface="Courier New" pitchFamily="49" charset="0"/>
              </a:rPr>
            </a:br>
            <a:r>
              <a:rPr lang="de-DE" altLang="de-DE" sz="1600" b="1" dirty="0" smtClean="0">
                <a:latin typeface="Courier New" pitchFamily="49" charset="0"/>
              </a:rPr>
              <a:t>  procedure</a:t>
            </a:r>
            <a:r>
              <a:rPr lang="de-DE" altLang="de-DE" sz="1600" dirty="0" smtClean="0">
                <a:latin typeface="Courier New" pitchFamily="49" charset="0"/>
              </a:rPr>
              <a:t> Pop_from_Stack (X: </a:t>
            </a:r>
            <a:r>
              <a:rPr lang="de-DE" altLang="de-DE" sz="1600" b="1" dirty="0" smtClean="0">
                <a:latin typeface="Courier New" pitchFamily="49" charset="0"/>
              </a:rPr>
              <a:t>out</a:t>
            </a:r>
            <a:r>
              <a:rPr lang="de-DE" altLang="de-DE" sz="1600" dirty="0" smtClean="0">
                <a:latin typeface="Courier New" pitchFamily="49" charset="0"/>
              </a:rPr>
              <a:t> ein_Typ);</a:t>
            </a:r>
            <a:br>
              <a:rPr lang="de-DE" altLang="de-DE" sz="1600" dirty="0" smtClean="0">
                <a:latin typeface="Courier New" pitchFamily="49" charset="0"/>
              </a:rPr>
            </a:br>
            <a:r>
              <a:rPr lang="de-DE" altLang="de-DE" sz="1600" b="1" dirty="0" smtClean="0">
                <a:latin typeface="Courier New" pitchFamily="49" charset="0"/>
              </a:rPr>
              <a:t>end</a:t>
            </a:r>
            <a:r>
              <a:rPr lang="de-DE" altLang="de-DE" sz="1600" dirty="0" smtClean="0">
                <a:latin typeface="Courier New" pitchFamily="49" charset="0"/>
              </a:rPr>
              <a:t> Stack;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t>Aufruf:</a:t>
            </a:r>
            <a:r>
              <a:rPr lang="de-DE" altLang="de-DE" sz="1600" dirty="0" smtClean="0">
                <a:latin typeface="Courier New" pitchFamily="49" charset="0"/>
              </a:rPr>
              <a:t> </a:t>
            </a:r>
            <a:r>
              <a:rPr lang="de-DE" altLang="de-DE" sz="1600" dirty="0" smtClean="0">
                <a:solidFill>
                  <a:srgbClr val="0000FF"/>
                </a:solidFill>
                <a:latin typeface="Courier New" pitchFamily="49" charset="0"/>
              </a:rPr>
              <a:t>Push_to_Stack (X);</a:t>
            </a:r>
            <a:br>
              <a:rPr lang="de-DE" altLang="de-DE" sz="1600" dirty="0" smtClean="0">
                <a:solidFill>
                  <a:srgbClr val="0000FF"/>
                </a:solidFill>
                <a:latin typeface="Courier New" pitchFamily="49" charset="0"/>
              </a:rPr>
            </a:br>
            <a:r>
              <a:rPr lang="de-DE" altLang="de-DE" sz="1600" dirty="0" smtClean="0">
                <a:latin typeface="Courier New" pitchFamily="49" charset="0"/>
              </a:rPr>
              <a:t> </a:t>
            </a:r>
            <a:r>
              <a:rPr lang="de-DE" altLang="de-DE" sz="1600" dirty="0" smtClean="0"/>
              <a:t>vs.     </a:t>
            </a:r>
            <a:r>
              <a:rPr lang="de-DE" altLang="de-DE" sz="1600" dirty="0" smtClean="0">
                <a:latin typeface="Courier New" pitchFamily="49" charset="0"/>
              </a:rPr>
              <a:t> </a:t>
            </a:r>
            <a:r>
              <a:rPr lang="de-DE" altLang="de-DE" sz="1600" dirty="0" smtClean="0">
                <a:solidFill>
                  <a:srgbClr val="FF3399"/>
                </a:solidFill>
                <a:latin typeface="Courier New" pitchFamily="49" charset="0"/>
              </a:rPr>
              <a:t>Stack.Push_to_Stack (X);  -- </a:t>
            </a:r>
            <a:r>
              <a:rPr lang="de-DE" altLang="de-DE" sz="1600" i="1" dirty="0" smtClean="0">
                <a:solidFill>
                  <a:srgbClr val="FF3399"/>
                </a:solidFill>
                <a:latin typeface="Courier New" pitchFamily="49" charset="0"/>
              </a:rPr>
              <a:t>geschwätzig</a:t>
            </a:r>
          </a:p>
        </p:txBody>
      </p:sp>
      <p:sp>
        <p:nvSpPr>
          <p:cNvPr id="11776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1776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C09B54F-6D58-4192-8EF9-8191918165B9}" type="slidenum">
              <a:rPr lang="de-DE" altLang="de-DE" sz="2400" smtClean="0"/>
              <a:pPr eaLnBrk="1" hangingPunct="1">
                <a:spcBef>
                  <a:spcPct val="0"/>
                </a:spcBef>
              </a:pPr>
              <a:t>156</a:t>
            </a:fld>
            <a:endParaRPr lang="de-DE" altLang="de-DE" sz="2400" dirty="0" smtClean="0"/>
          </a:p>
        </p:txBody>
      </p:sp>
      <p:sp>
        <p:nvSpPr>
          <p:cNvPr id="6" name="Textfeld 5"/>
          <p:cNvSpPr txBox="1"/>
          <p:nvPr/>
        </p:nvSpPr>
        <p:spPr>
          <a:xfrm>
            <a:off x="6520670" y="3409836"/>
            <a:ext cx="1723738" cy="738664"/>
          </a:xfrm>
          <a:prstGeom prst="rect">
            <a:avLst/>
          </a:prstGeom>
          <a:solidFill>
            <a:schemeClr val="accent2">
              <a:lumMod val="20000"/>
              <a:lumOff val="80000"/>
            </a:schemeClr>
          </a:solidFill>
          <a:ln>
            <a:solidFill>
              <a:schemeClr val="accent2"/>
            </a:solidFill>
          </a:ln>
        </p:spPr>
        <p:txBody>
          <a:bodyPr wrap="square" rtlCol="0">
            <a:spAutoFit/>
          </a:bodyPr>
          <a:lstStyle/>
          <a:p>
            <a:pPr algn="ctr"/>
            <a:r>
              <a:rPr lang="de-DE" sz="1400" dirty="0" smtClean="0">
                <a:solidFill>
                  <a:schemeClr val="accent2"/>
                </a:solidFill>
              </a:rPr>
              <a:t>Das bessere Design für diese Art von Paket!</a:t>
            </a:r>
            <a:endParaRPr lang="de-DE" sz="14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Überladungsauflösung 1</a:t>
            </a:r>
            <a:endParaRPr lang="de-DE" dirty="0"/>
          </a:p>
        </p:txBody>
      </p:sp>
      <p:sp>
        <p:nvSpPr>
          <p:cNvPr id="3" name="Inhaltsplatzhalter 2"/>
          <p:cNvSpPr>
            <a:spLocks noGrp="1"/>
          </p:cNvSpPr>
          <p:nvPr>
            <p:ph idx="1"/>
          </p:nvPr>
        </p:nvSpPr>
        <p:spPr>
          <a:xfrm>
            <a:off x="685800" y="1981201"/>
            <a:ext cx="7739063" cy="4254370"/>
          </a:xfrm>
        </p:spPr>
        <p:txBody>
          <a:bodyPr/>
          <a:lstStyle/>
          <a:p>
            <a:pPr marL="0" indent="0"/>
            <a:r>
              <a:rPr lang="de-DE" sz="1800" dirty="0" smtClean="0"/>
              <a:t>Überladungsauflösung geschieht über den </a:t>
            </a:r>
            <a:r>
              <a:rPr lang="de-DE" sz="1800" i="1" dirty="0" smtClean="0"/>
              <a:t>Kontext</a:t>
            </a:r>
            <a:r>
              <a:rPr lang="de-DE" sz="1800" dirty="0" smtClean="0"/>
              <a:t>. Der Kontext kann unter anderem ein Ausdruck, ein Parameter oder eine Typumwandlung sein.</a:t>
            </a:r>
          </a:p>
          <a:p>
            <a:pPr marL="0" indent="0"/>
            <a:r>
              <a:rPr lang="de-DE" sz="1800" dirty="0" smtClean="0"/>
              <a:t>Alle an einem Ort </a:t>
            </a:r>
            <a:r>
              <a:rPr lang="de-DE" sz="1800" i="1" dirty="0" smtClean="0"/>
              <a:t>direkt sichtbaren </a:t>
            </a:r>
            <a:r>
              <a:rPr lang="de-DE" sz="1800" dirty="0" smtClean="0"/>
              <a:t>Homographen werden ausgewertet nach ihren Profilen. Der einzig übrigbleibende wird gewählt; ansonsten ist der Kode illegal. </a:t>
            </a:r>
          </a:p>
          <a:p>
            <a:pPr marL="0" indent="0"/>
            <a:r>
              <a:rPr lang="de-DE" sz="1800" dirty="0" smtClean="0"/>
              <a:t>Bleiben mehrere mögliche übrig, muss der gemeinte genauer spezifiziert werden.  Sind sie aus unterschiedlichen Paketen, kann stets der erweiterte Name (</a:t>
            </a:r>
            <a:r>
              <a:rPr lang="en-US" sz="1800" i="1" dirty="0" smtClean="0"/>
              <a:t>expanded name</a:t>
            </a:r>
            <a:r>
              <a:rPr lang="de-DE" sz="1800" dirty="0" smtClean="0"/>
              <a:t>) verwendet werden (siehe auch AARM 5.1(19.a,b)):</a:t>
            </a:r>
          </a:p>
          <a:p>
            <a:pPr marL="0" indent="0"/>
            <a:r>
              <a:rPr lang="de-DE" sz="1800" dirty="0" smtClean="0"/>
              <a:t>Seien in zwei Paketen folgende Vereinbarungen gegeben:</a:t>
            </a:r>
          </a:p>
          <a:p>
            <a:pPr marL="357188" indent="0"/>
            <a:r>
              <a:rPr lang="de-DE" sz="1600" dirty="0" smtClean="0">
                <a:latin typeface="Courier New" panose="02070309020205020404" pitchFamily="49" charset="0"/>
                <a:cs typeface="Courier New" panose="02070309020205020404" pitchFamily="49" charset="0"/>
              </a:rPr>
              <a:t>P1: </a:t>
            </a:r>
            <a:r>
              <a:rPr lang="de-DE" sz="1600" b="1" dirty="0">
                <a:latin typeface="Courier New" panose="02070309020205020404" pitchFamily="49" charset="0"/>
                <a:cs typeface="Courier New" panose="02070309020205020404" pitchFamily="49" charset="0"/>
              </a:rPr>
              <a:t>function</a:t>
            </a:r>
            <a:r>
              <a:rPr lang="de-DE" sz="1600" dirty="0">
                <a:latin typeface="Courier New" panose="02070309020205020404" pitchFamily="49" charset="0"/>
                <a:cs typeface="Courier New" panose="02070309020205020404" pitchFamily="49" charset="0"/>
              </a:rPr>
              <a:t> F (X: Integer) </a:t>
            </a:r>
            <a:r>
              <a:rPr lang="de-DE" sz="1600" b="1" dirty="0">
                <a:latin typeface="Courier New" panose="02070309020205020404" pitchFamily="49" charset="0"/>
                <a:cs typeface="Courier New" panose="02070309020205020404" pitchFamily="49" charset="0"/>
              </a:rPr>
              <a:t>return</a:t>
            </a:r>
            <a:r>
              <a:rPr lang="de-DE" sz="1600" dirty="0">
                <a:latin typeface="Courier New" panose="02070309020205020404" pitchFamily="49" charset="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Integer;</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P2: </a:t>
            </a:r>
            <a:r>
              <a:rPr lang="de-DE" sz="1600" b="1" dirty="0">
                <a:latin typeface="Courier New" panose="02070309020205020404" pitchFamily="49" charset="0"/>
                <a:cs typeface="Courier New" panose="02070309020205020404" pitchFamily="49" charset="0"/>
              </a:rPr>
              <a:t>function</a:t>
            </a:r>
            <a:r>
              <a:rPr lang="de-DE" sz="1600" dirty="0">
                <a:latin typeface="Courier New" panose="02070309020205020404" pitchFamily="49" charset="0"/>
                <a:cs typeface="Courier New" panose="02070309020205020404" pitchFamily="49" charset="0"/>
              </a:rPr>
              <a:t> F (Y: Integer) </a:t>
            </a:r>
            <a:r>
              <a:rPr lang="de-DE" sz="1600" b="1" dirty="0">
                <a:latin typeface="Courier New" panose="02070309020205020404" pitchFamily="49" charset="0"/>
                <a:cs typeface="Courier New" panose="02070309020205020404" pitchFamily="49" charset="0"/>
              </a:rPr>
              <a:t>return</a:t>
            </a:r>
            <a:r>
              <a:rPr lang="de-DE" sz="1600" dirty="0">
                <a:latin typeface="Courier New" panose="02070309020205020404" pitchFamily="49" charset="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Integer;</a:t>
            </a:r>
          </a:p>
          <a:p>
            <a:pPr marL="0" indent="0"/>
            <a:r>
              <a:rPr lang="de-DE" sz="1800" dirty="0" smtClean="0"/>
              <a:t>Dann ist z.B. Folgendes zu tun (bei Vorliegen der Klausel </a:t>
            </a:r>
            <a:r>
              <a:rPr lang="de-DE" sz="1600" b="1" dirty="0" smtClean="0">
                <a:latin typeface="Courier New" panose="02070309020205020404" pitchFamily="49" charset="0"/>
                <a:cs typeface="Courier New" panose="02070309020205020404" pitchFamily="49" charset="0"/>
              </a:rPr>
              <a:t>use</a:t>
            </a:r>
            <a:r>
              <a:rPr lang="de-DE" sz="1600" dirty="0" smtClean="0">
                <a:latin typeface="Courier New" panose="02070309020205020404" pitchFamily="49" charset="0"/>
                <a:cs typeface="Courier New" panose="02070309020205020404" pitchFamily="49" charset="0"/>
              </a:rPr>
              <a:t> P1, P2;</a:t>
            </a:r>
            <a:r>
              <a:rPr lang="de-DE" sz="1800" dirty="0" smtClean="0"/>
              <a:t>):</a:t>
            </a:r>
            <a:endParaRPr lang="de-DE" sz="1800" dirty="0">
              <a:latin typeface="Courier New" panose="02070309020205020404" pitchFamily="49" charset="0"/>
              <a:cs typeface="Courier New" panose="02070309020205020404" pitchFamily="49" charset="0"/>
            </a:endParaRPr>
          </a:p>
          <a:p>
            <a:pPr marL="357188" indent="0"/>
            <a:r>
              <a:rPr lang="de-DE" sz="1600" dirty="0" smtClean="0">
                <a:solidFill>
                  <a:srgbClr val="FF0000"/>
                </a:solidFill>
                <a:latin typeface="Courier New" panose="02070309020205020404" pitchFamily="49" charset="0"/>
                <a:cs typeface="Courier New" panose="02070309020205020404" pitchFamily="49" charset="0"/>
              </a:rPr>
              <a:t>I: Integer := F (1);     </a:t>
            </a:r>
            <a:r>
              <a:rPr lang="de-DE" sz="1600" dirty="0">
                <a:solidFill>
                  <a:srgbClr val="FF0000"/>
                </a:solidFill>
                <a:latin typeface="Courier New" panose="02070309020205020404" pitchFamily="49" charset="0"/>
                <a:cs typeface="Courier New" panose="02070309020205020404" pitchFamily="49" charset="0"/>
              </a:rPr>
              <a:t>-- </a:t>
            </a:r>
            <a:r>
              <a:rPr lang="de-DE" sz="1600" i="1" dirty="0" smtClean="0">
                <a:solidFill>
                  <a:srgbClr val="FF0000"/>
                </a:solidFill>
                <a:latin typeface="Courier New" panose="02070309020205020404" pitchFamily="49" charset="0"/>
                <a:cs typeface="Courier New" panose="02070309020205020404" pitchFamily="49" charset="0"/>
              </a:rPr>
              <a:t>illegal</a:t>
            </a:r>
            <a:r>
              <a:rPr lang="de-DE" sz="1600" i="1" dirty="0" smtClean="0">
                <a:latin typeface="Courier New" panose="02070309020205020404" pitchFamily="49" charset="0"/>
                <a:cs typeface="Courier New" panose="02070309020205020404" pitchFamily="49" charset="0"/>
              </a:rPr>
              <a:t/>
            </a:r>
            <a:br>
              <a:rPr lang="de-DE" sz="1600" i="1" dirty="0" smtClean="0">
                <a:latin typeface="Courier New" panose="02070309020205020404" pitchFamily="49" charset="0"/>
                <a:cs typeface="Courier New" panose="02070309020205020404" pitchFamily="49" charset="0"/>
              </a:rPr>
            </a:br>
            <a:r>
              <a:rPr lang="de-DE" sz="1600" dirty="0">
                <a:solidFill>
                  <a:schemeClr val="accent2"/>
                </a:solidFill>
                <a:latin typeface="Courier New" panose="02070309020205020404" pitchFamily="49" charset="0"/>
                <a:cs typeface="Courier New" panose="02070309020205020404" pitchFamily="49" charset="0"/>
              </a:rPr>
              <a:t>J</a:t>
            </a:r>
            <a:r>
              <a:rPr lang="de-DE" sz="1600" dirty="0" smtClean="0">
                <a:solidFill>
                  <a:schemeClr val="accent2"/>
                </a:solidFill>
                <a:latin typeface="Courier New" panose="02070309020205020404" pitchFamily="49" charset="0"/>
                <a:cs typeface="Courier New" panose="02070309020205020404" pitchFamily="49" charset="0"/>
              </a:rPr>
              <a:t>: </a:t>
            </a:r>
            <a:r>
              <a:rPr lang="de-DE" sz="1600" dirty="0">
                <a:solidFill>
                  <a:schemeClr val="accent2"/>
                </a:solidFill>
                <a:latin typeface="Courier New" panose="02070309020205020404" pitchFamily="49" charset="0"/>
                <a:cs typeface="Courier New" panose="02070309020205020404" pitchFamily="49" charset="0"/>
              </a:rPr>
              <a:t>Integer := </a:t>
            </a:r>
            <a:r>
              <a:rPr lang="de-DE" sz="1600" dirty="0" smtClean="0">
                <a:solidFill>
                  <a:schemeClr val="accent2"/>
                </a:solidFill>
                <a:latin typeface="Courier New" panose="02070309020205020404" pitchFamily="49" charset="0"/>
                <a:cs typeface="Courier New" panose="02070309020205020404" pitchFamily="49" charset="0"/>
              </a:rPr>
              <a:t>P1.F </a:t>
            </a:r>
            <a:r>
              <a:rPr lang="de-DE" sz="1600" dirty="0">
                <a:solidFill>
                  <a:schemeClr val="accent2"/>
                </a:solidFill>
                <a:latin typeface="Courier New" panose="02070309020205020404" pitchFamily="49" charset="0"/>
                <a:cs typeface="Courier New" panose="02070309020205020404" pitchFamily="49" charset="0"/>
              </a:rPr>
              <a:t>(1);  -- </a:t>
            </a:r>
            <a:r>
              <a:rPr lang="de-DE" sz="1600" i="1" dirty="0" smtClean="0">
                <a:solidFill>
                  <a:schemeClr val="accent2"/>
                </a:solidFill>
                <a:latin typeface="Courier New" panose="02070309020205020404" pitchFamily="49" charset="0"/>
                <a:cs typeface="Courier New" panose="02070309020205020404" pitchFamily="49" charset="0"/>
              </a:rPr>
              <a:t>OK</a:t>
            </a:r>
            <a:endParaRPr lang="de-DE" sz="1600" i="1" dirty="0">
              <a:solidFill>
                <a:schemeClr val="accent2"/>
              </a:solidFill>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157</a:t>
            </a:fld>
            <a:endParaRPr lang="de-DE" dirty="0"/>
          </a:p>
        </p:txBody>
      </p:sp>
      <p:sp>
        <p:nvSpPr>
          <p:cNvPr id="6" name="Textfeld 5"/>
          <p:cNvSpPr txBox="1"/>
          <p:nvPr/>
        </p:nvSpPr>
        <p:spPr>
          <a:xfrm>
            <a:off x="6876256" y="1556792"/>
            <a:ext cx="1512168" cy="338554"/>
          </a:xfrm>
          <a:prstGeom prst="rect">
            <a:avLst/>
          </a:prstGeom>
          <a:solidFill>
            <a:srgbClr val="31DBE3"/>
          </a:solidFill>
          <a:ln>
            <a:solidFill>
              <a:srgbClr val="0070C0"/>
            </a:solidFill>
          </a:ln>
        </p:spPr>
        <p:txBody>
          <a:bodyPr wrap="square" rtlCol="0">
            <a:spAutoFit/>
          </a:bodyPr>
          <a:lstStyle/>
          <a:p>
            <a:r>
              <a:rPr lang="de-DE" sz="1600" dirty="0" smtClean="0">
                <a:solidFill>
                  <a:schemeClr val="tx1"/>
                </a:solidFill>
              </a:rPr>
              <a:t>Siehe Folie 105</a:t>
            </a:r>
            <a:endParaRPr lang="de-DE" sz="1600" dirty="0">
              <a:solidFill>
                <a:schemeClr val="tx1"/>
              </a:solidFill>
            </a:endParaRPr>
          </a:p>
        </p:txBody>
      </p:sp>
      <p:sp>
        <p:nvSpPr>
          <p:cNvPr id="7" name="Textfeld 6"/>
          <p:cNvSpPr txBox="1"/>
          <p:nvPr/>
        </p:nvSpPr>
        <p:spPr>
          <a:xfrm>
            <a:off x="6588224" y="4365104"/>
            <a:ext cx="2160240" cy="738664"/>
          </a:xfrm>
          <a:prstGeom prst="rect">
            <a:avLst/>
          </a:prstGeom>
          <a:solidFill>
            <a:srgbClr val="FFAAAA"/>
          </a:solidFill>
          <a:ln w="19050">
            <a:solidFill>
              <a:srgbClr val="FF0000"/>
            </a:solidFill>
          </a:ln>
        </p:spPr>
        <p:txBody>
          <a:bodyPr wrap="square" rtlCol="0">
            <a:spAutoFit/>
          </a:bodyPr>
          <a:lstStyle/>
          <a:p>
            <a:pPr algn="ctr"/>
            <a:r>
              <a:rPr lang="de-DE" sz="1400" dirty="0" smtClean="0">
                <a:solidFill>
                  <a:schemeClr val="tx1"/>
                </a:solidFill>
              </a:rPr>
              <a:t>Die beiden direkt im selben Vereinbarungsbereich wären illegal.</a:t>
            </a:r>
            <a:endParaRPr lang="de-DE" sz="1400" dirty="0">
              <a:solidFill>
                <a:schemeClr val="tx1"/>
              </a:solidFill>
            </a:endParaRPr>
          </a:p>
        </p:txBody>
      </p:sp>
    </p:spTree>
    <p:extLst>
      <p:ext uri="{BB962C8B-B14F-4D97-AF65-F5344CB8AC3E}">
        <p14:creationId xmlns:p14="http://schemas.microsoft.com/office/powerpoint/2010/main" val="2899855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Überladungsauflösung 2</a:t>
            </a:r>
            <a:endParaRPr lang="de-DE" dirty="0"/>
          </a:p>
        </p:txBody>
      </p:sp>
      <p:sp>
        <p:nvSpPr>
          <p:cNvPr id="3" name="Inhaltsplatzhalter 2"/>
          <p:cNvSpPr>
            <a:spLocks noGrp="1"/>
          </p:cNvSpPr>
          <p:nvPr>
            <p:ph idx="1"/>
          </p:nvPr>
        </p:nvSpPr>
        <p:spPr>
          <a:xfrm>
            <a:off x="685800" y="1981201"/>
            <a:ext cx="7739063" cy="4254370"/>
          </a:xfrm>
        </p:spPr>
        <p:txBody>
          <a:bodyPr/>
          <a:lstStyle/>
          <a:p>
            <a:pPr marL="0" indent="0"/>
            <a:r>
              <a:rPr lang="de-DE" sz="1800" dirty="0" smtClean="0"/>
              <a:t>Es gibt aber noch weitere Möglichkeiten, die Mehrdeutigkeiten aufzulösen.</a:t>
            </a:r>
          </a:p>
          <a:p>
            <a:pPr marL="0" indent="0"/>
            <a:r>
              <a:rPr lang="de-DE" sz="1800" dirty="0" smtClean="0"/>
              <a:t>Seien in vier Paketen folgende Vereinbarungen gegeben:</a:t>
            </a:r>
          </a:p>
          <a:p>
            <a:pPr marL="357188" indent="0"/>
            <a:r>
              <a:rPr lang="de-DE" sz="1600" dirty="0" smtClean="0">
                <a:latin typeface="Courier New" panose="02070309020205020404" pitchFamily="49" charset="0"/>
                <a:cs typeface="Courier New" panose="02070309020205020404" pitchFamily="49" charset="0"/>
              </a:rPr>
              <a:t>P1: </a:t>
            </a:r>
            <a:r>
              <a:rPr lang="de-DE" sz="1600" b="1" dirty="0">
                <a:latin typeface="Courier New" panose="02070309020205020404" pitchFamily="49" charset="0"/>
                <a:cs typeface="Courier New" panose="02070309020205020404" pitchFamily="49" charset="0"/>
              </a:rPr>
              <a:t>function</a:t>
            </a:r>
            <a:r>
              <a:rPr lang="de-DE" sz="1600" dirty="0">
                <a:latin typeface="Courier New" panose="02070309020205020404" pitchFamily="49" charset="0"/>
                <a:cs typeface="Courier New" panose="02070309020205020404" pitchFamily="49" charset="0"/>
              </a:rPr>
              <a:t> F (X: Integer) </a:t>
            </a:r>
            <a:r>
              <a:rPr lang="de-DE" sz="1600" b="1" dirty="0">
                <a:latin typeface="Courier New" panose="02070309020205020404" pitchFamily="49" charset="0"/>
                <a:cs typeface="Courier New" panose="02070309020205020404" pitchFamily="49" charset="0"/>
              </a:rPr>
              <a:t>return</a:t>
            </a:r>
            <a:r>
              <a:rPr lang="de-DE" sz="1600" dirty="0">
                <a:latin typeface="Courier New" panose="02070309020205020404" pitchFamily="49" charset="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Integer;</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P2: </a:t>
            </a:r>
            <a:r>
              <a:rPr lang="de-DE" sz="1600" b="1" dirty="0">
                <a:latin typeface="Courier New" panose="02070309020205020404" pitchFamily="49" charset="0"/>
                <a:cs typeface="Courier New" panose="02070309020205020404" pitchFamily="49" charset="0"/>
              </a:rPr>
              <a:t>function</a:t>
            </a:r>
            <a:r>
              <a:rPr lang="de-DE" sz="1600" dirty="0">
                <a:latin typeface="Courier New" panose="02070309020205020404" pitchFamily="49" charset="0"/>
                <a:cs typeface="Courier New" panose="02070309020205020404" pitchFamily="49" charset="0"/>
              </a:rPr>
              <a:t> F (Y: Integer) </a:t>
            </a:r>
            <a:r>
              <a:rPr lang="de-DE" sz="1600" b="1" dirty="0">
                <a:latin typeface="Courier New" panose="02070309020205020404" pitchFamily="49" charset="0"/>
                <a:cs typeface="Courier New" panose="02070309020205020404" pitchFamily="49" charset="0"/>
              </a:rPr>
              <a:t>return</a:t>
            </a:r>
            <a:r>
              <a:rPr lang="de-DE" sz="1600" dirty="0">
                <a:latin typeface="Courier New" panose="02070309020205020404" pitchFamily="49" charset="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Integer;</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P3: </a:t>
            </a:r>
            <a:r>
              <a:rPr lang="de-DE" sz="1600" b="1" dirty="0">
                <a:latin typeface="Courier New" panose="02070309020205020404" pitchFamily="49" charset="0"/>
                <a:cs typeface="Courier New" panose="02070309020205020404" pitchFamily="49" charset="0"/>
              </a:rPr>
              <a:t>function</a:t>
            </a:r>
            <a:r>
              <a:rPr lang="de-DE" sz="1600" dirty="0">
                <a:latin typeface="Courier New" panose="02070309020205020404" pitchFamily="49" charset="0"/>
                <a:cs typeface="Courier New" panose="02070309020205020404" pitchFamily="49" charset="0"/>
              </a:rPr>
              <a:t> F (X: </a:t>
            </a:r>
            <a:r>
              <a:rPr lang="de-DE" sz="1600" dirty="0" smtClean="0">
                <a:latin typeface="Courier New" panose="02070309020205020404" pitchFamily="49" charset="0"/>
                <a:cs typeface="Courier New" panose="02070309020205020404" pitchFamily="49" charset="0"/>
              </a:rPr>
              <a:t>My_Int ) </a:t>
            </a:r>
            <a:r>
              <a:rPr lang="de-DE" sz="1600" b="1" dirty="0">
                <a:latin typeface="Courier New" panose="02070309020205020404" pitchFamily="49" charset="0"/>
                <a:cs typeface="Courier New" panose="02070309020205020404" pitchFamily="49" charset="0"/>
              </a:rPr>
              <a:t>return</a:t>
            </a:r>
            <a:r>
              <a:rPr lang="de-DE" sz="1600" dirty="0">
                <a:latin typeface="Courier New" panose="02070309020205020404" pitchFamily="49" charset="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Integer;</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P4: </a:t>
            </a:r>
            <a:r>
              <a:rPr lang="de-DE" sz="1600" b="1" dirty="0">
                <a:latin typeface="Courier New" panose="02070309020205020404" pitchFamily="49" charset="0"/>
                <a:cs typeface="Courier New" panose="02070309020205020404" pitchFamily="49" charset="0"/>
              </a:rPr>
              <a:t>function</a:t>
            </a:r>
            <a:r>
              <a:rPr lang="de-DE" sz="1600" dirty="0">
                <a:latin typeface="Courier New" panose="02070309020205020404" pitchFamily="49" charset="0"/>
                <a:cs typeface="Courier New" panose="02070309020205020404" pitchFamily="49" charset="0"/>
              </a:rPr>
              <a:t> F (X: Integer) </a:t>
            </a:r>
            <a:r>
              <a:rPr lang="de-DE" sz="1600" b="1" dirty="0">
                <a:latin typeface="Courier New" panose="02070309020205020404" pitchFamily="49" charset="0"/>
                <a:cs typeface="Courier New" panose="02070309020205020404" pitchFamily="49" charset="0"/>
              </a:rPr>
              <a:t>return</a:t>
            </a:r>
            <a:r>
              <a:rPr lang="de-DE" sz="1600" dirty="0">
                <a:latin typeface="Courier New" panose="02070309020205020404" pitchFamily="49" charset="0"/>
                <a:cs typeface="Courier New" panose="02070309020205020404" pitchFamily="49" charset="0"/>
              </a:rPr>
              <a:t> My_Int </a:t>
            </a:r>
            <a:r>
              <a:rPr lang="de-DE" sz="1600" dirty="0" smtClean="0">
                <a:latin typeface="Courier New" panose="02070309020205020404" pitchFamily="49" charset="0"/>
                <a:cs typeface="Courier New" panose="02070309020205020404" pitchFamily="49" charset="0"/>
              </a:rPr>
              <a:t>;</a:t>
            </a:r>
          </a:p>
          <a:p>
            <a:pPr marL="357188" indent="0"/>
            <a:r>
              <a:rPr lang="de-DE" sz="1600" b="1" dirty="0" smtClean="0">
                <a:latin typeface="Courier New" panose="02070309020205020404" pitchFamily="49" charset="0"/>
                <a:cs typeface="Courier New" panose="02070309020205020404" pitchFamily="49" charset="0"/>
              </a:rPr>
              <a:t>use</a:t>
            </a:r>
            <a:r>
              <a:rPr lang="de-DE" sz="1600" dirty="0" smtClean="0">
                <a:latin typeface="Courier New" panose="02070309020205020404" pitchFamily="49" charset="0"/>
                <a:cs typeface="Courier New" panose="02070309020205020404" pitchFamily="49" charset="0"/>
              </a:rPr>
              <a:t> </a:t>
            </a:r>
            <a:r>
              <a:rPr lang="de-DE" sz="1600" dirty="0">
                <a:latin typeface="Courier New" panose="02070309020205020404" pitchFamily="49" charset="0"/>
                <a:cs typeface="Courier New" panose="02070309020205020404" pitchFamily="49" charset="0"/>
              </a:rPr>
              <a:t>P1, P2</a:t>
            </a:r>
            <a:r>
              <a:rPr lang="de-DE" sz="1600" dirty="0" smtClean="0">
                <a:latin typeface="Courier New" panose="02070309020205020404" pitchFamily="49" charset="0"/>
                <a:cs typeface="Courier New" panose="02070309020205020404" pitchFamily="49" charset="0"/>
              </a:rPr>
              <a:t>;</a:t>
            </a:r>
            <a:br>
              <a:rPr lang="de-DE" sz="1600" dirty="0" smtClean="0">
                <a:latin typeface="Courier New" panose="02070309020205020404" pitchFamily="49" charset="0"/>
                <a:cs typeface="Courier New" panose="02070309020205020404" pitchFamily="49" charset="0"/>
              </a:rPr>
            </a:br>
            <a:r>
              <a:rPr lang="de-DE" sz="1600" dirty="0">
                <a:latin typeface="Courier New" panose="02070309020205020404" pitchFamily="49" charset="0"/>
                <a:cs typeface="Courier New" panose="02070309020205020404" pitchFamily="49" charset="0"/>
              </a:rPr>
              <a:t>I: Integer := F (X =&gt; 1);  -- </a:t>
            </a:r>
            <a:r>
              <a:rPr lang="de-DE" sz="1600" i="1" dirty="0" smtClean="0">
                <a:latin typeface="Courier New" panose="02070309020205020404" pitchFamily="49" charset="0"/>
                <a:cs typeface="Courier New" panose="02070309020205020404" pitchFamily="49" charset="0"/>
              </a:rPr>
              <a:t>P1.F</a:t>
            </a:r>
            <a:br>
              <a:rPr lang="de-DE" sz="1600" i="1" dirty="0" smtClean="0">
                <a:latin typeface="Courier New" panose="02070309020205020404" pitchFamily="49" charset="0"/>
                <a:cs typeface="Courier New" panose="02070309020205020404" pitchFamily="49" charset="0"/>
              </a:rPr>
            </a:br>
            <a:r>
              <a:rPr lang="de-DE" sz="1600" dirty="0">
                <a:latin typeface="Courier New" panose="02070309020205020404" pitchFamily="49" charset="0"/>
                <a:cs typeface="Courier New" panose="02070309020205020404" pitchFamily="49" charset="0"/>
              </a:rPr>
              <a:t>J</a:t>
            </a:r>
            <a:r>
              <a:rPr lang="de-DE" sz="1600" dirty="0" smtClean="0">
                <a:latin typeface="Courier New" panose="02070309020205020404" pitchFamily="49" charset="0"/>
                <a:cs typeface="Courier New" panose="02070309020205020404" pitchFamily="49" charset="0"/>
              </a:rPr>
              <a:t>: </a:t>
            </a:r>
            <a:r>
              <a:rPr lang="de-DE" sz="1600" dirty="0">
                <a:latin typeface="Courier New" panose="02070309020205020404" pitchFamily="49" charset="0"/>
                <a:cs typeface="Courier New" panose="02070309020205020404" pitchFamily="49" charset="0"/>
              </a:rPr>
              <a:t>Integer := F </a:t>
            </a:r>
            <a:r>
              <a:rPr lang="de-DE" sz="1600" dirty="0" smtClean="0">
                <a:latin typeface="Courier New" panose="02070309020205020404" pitchFamily="49" charset="0"/>
                <a:cs typeface="Courier New" panose="02070309020205020404" pitchFamily="49" charset="0"/>
              </a:rPr>
              <a:t>(Y </a:t>
            </a:r>
            <a:r>
              <a:rPr lang="de-DE" sz="1600" dirty="0">
                <a:latin typeface="Courier New" panose="02070309020205020404" pitchFamily="49" charset="0"/>
                <a:cs typeface="Courier New" panose="02070309020205020404" pitchFamily="49" charset="0"/>
              </a:rPr>
              <a:t>=&gt; 1);  -- </a:t>
            </a:r>
            <a:r>
              <a:rPr lang="de-DE" sz="1600" i="1" dirty="0" smtClean="0">
                <a:latin typeface="Courier New" panose="02070309020205020404" pitchFamily="49" charset="0"/>
                <a:cs typeface="Courier New" panose="02070309020205020404" pitchFamily="49" charset="0"/>
              </a:rPr>
              <a:t>P2.F</a:t>
            </a:r>
            <a:endParaRPr lang="de-DE" sz="1600" i="1" dirty="0">
              <a:latin typeface="Courier New" panose="02070309020205020404" pitchFamily="49" charset="0"/>
              <a:cs typeface="Courier New" panose="02070309020205020404" pitchFamily="49" charset="0"/>
            </a:endParaRPr>
          </a:p>
          <a:p>
            <a:pPr marL="357188" indent="0"/>
            <a:r>
              <a:rPr lang="de-DE" sz="1600" b="1" dirty="0" smtClean="0">
                <a:latin typeface="Courier New" panose="02070309020205020404" pitchFamily="49" charset="0"/>
                <a:cs typeface="Courier New" panose="02070309020205020404" pitchFamily="49" charset="0"/>
              </a:rPr>
              <a:t>use</a:t>
            </a:r>
            <a:r>
              <a:rPr lang="de-DE" sz="1600" dirty="0" smtClean="0">
                <a:latin typeface="Courier New" panose="02070309020205020404" pitchFamily="49" charset="0"/>
                <a:cs typeface="Courier New" panose="02070309020205020404" pitchFamily="49" charset="0"/>
              </a:rPr>
              <a:t> </a:t>
            </a:r>
            <a:r>
              <a:rPr lang="de-DE" sz="1600" dirty="0">
                <a:latin typeface="Courier New" panose="02070309020205020404" pitchFamily="49" charset="0"/>
                <a:cs typeface="Courier New" panose="02070309020205020404" pitchFamily="49" charset="0"/>
              </a:rPr>
              <a:t>P1, P3</a:t>
            </a:r>
            <a:r>
              <a:rPr lang="de-DE" sz="1600" dirty="0" smtClean="0">
                <a:latin typeface="Courier New" panose="02070309020205020404" pitchFamily="49" charset="0"/>
                <a:cs typeface="Courier New" panose="02070309020205020404" pitchFamily="49" charset="0"/>
              </a:rPr>
              <a:t>;</a:t>
            </a:r>
            <a:br>
              <a:rPr lang="de-DE" sz="1600" dirty="0" smtClean="0">
                <a:latin typeface="Courier New" panose="02070309020205020404" pitchFamily="49" charset="0"/>
                <a:cs typeface="Courier New" panose="02070309020205020404" pitchFamily="49" charset="0"/>
              </a:rPr>
            </a:br>
            <a:r>
              <a:rPr lang="de-DE" sz="1600" dirty="0">
                <a:latin typeface="Courier New" panose="02070309020205020404" pitchFamily="49" charset="0"/>
                <a:cs typeface="Courier New" panose="02070309020205020404" pitchFamily="49" charset="0"/>
              </a:rPr>
              <a:t>I: Integer := F (Integer'(1));  -- </a:t>
            </a:r>
            <a:r>
              <a:rPr lang="de-DE" sz="1600" i="1" dirty="0" smtClean="0">
                <a:latin typeface="Courier New" panose="02070309020205020404" pitchFamily="49" charset="0"/>
                <a:cs typeface="Courier New" panose="02070309020205020404" pitchFamily="49" charset="0"/>
              </a:rPr>
              <a:t>P1.F</a:t>
            </a:r>
            <a:br>
              <a:rPr lang="de-DE" sz="1600" i="1" dirty="0" smtClean="0">
                <a:latin typeface="Courier New" panose="02070309020205020404" pitchFamily="49" charset="0"/>
                <a:cs typeface="Courier New" panose="02070309020205020404" pitchFamily="49" charset="0"/>
              </a:rPr>
            </a:br>
            <a:r>
              <a:rPr lang="de-DE" sz="1600" i="1" dirty="0" smtClean="0">
                <a:latin typeface="Courier New" panose="02070309020205020404" pitchFamily="49" charset="0"/>
                <a:cs typeface="Courier New" panose="02070309020205020404" pitchFamily="49" charset="0"/>
              </a:rPr>
              <a:t>J</a:t>
            </a:r>
            <a:r>
              <a:rPr lang="de-DE" sz="1600" dirty="0" smtClean="0">
                <a:latin typeface="Courier New" panose="02070309020205020404" pitchFamily="49" charset="0"/>
                <a:cs typeface="Courier New" panose="02070309020205020404" pitchFamily="49" charset="0"/>
              </a:rPr>
              <a:t>: </a:t>
            </a:r>
            <a:r>
              <a:rPr lang="de-DE" sz="1600" dirty="0">
                <a:latin typeface="Courier New" panose="02070309020205020404" pitchFamily="49" charset="0"/>
                <a:cs typeface="Courier New" panose="02070309020205020404" pitchFamily="49" charset="0"/>
              </a:rPr>
              <a:t>Integer := F </a:t>
            </a:r>
            <a:r>
              <a:rPr lang="de-DE" sz="1600" dirty="0" smtClean="0">
                <a:latin typeface="Courier New" panose="02070309020205020404" pitchFamily="49" charset="0"/>
                <a:cs typeface="Courier New" panose="02070309020205020404" pitchFamily="49" charset="0"/>
              </a:rPr>
              <a:t>(My_Int '(</a:t>
            </a:r>
            <a:r>
              <a:rPr lang="de-DE" sz="1600" dirty="0">
                <a:latin typeface="Courier New" panose="02070309020205020404" pitchFamily="49" charset="0"/>
                <a:cs typeface="Courier New" panose="02070309020205020404" pitchFamily="49" charset="0"/>
              </a:rPr>
              <a:t>1));  -- </a:t>
            </a:r>
            <a:r>
              <a:rPr lang="de-DE" sz="1600" i="1" dirty="0" smtClean="0">
                <a:latin typeface="Courier New" panose="02070309020205020404" pitchFamily="49" charset="0"/>
                <a:cs typeface="Courier New" panose="02070309020205020404" pitchFamily="49" charset="0"/>
              </a:rPr>
              <a:t>P3.F</a:t>
            </a:r>
            <a:endParaRPr lang="de-DE" sz="1600" i="1" dirty="0">
              <a:latin typeface="Courier New" panose="02070309020205020404" pitchFamily="49" charset="0"/>
              <a:cs typeface="Courier New" panose="02070309020205020404" pitchFamily="49" charset="0"/>
            </a:endParaRPr>
          </a:p>
          <a:p>
            <a:pPr marL="357188" indent="0"/>
            <a:r>
              <a:rPr lang="de-DE" sz="1600" b="1" dirty="0" smtClean="0">
                <a:latin typeface="Courier New" panose="02070309020205020404" pitchFamily="49" charset="0"/>
                <a:cs typeface="Courier New" panose="02070309020205020404" pitchFamily="49" charset="0"/>
              </a:rPr>
              <a:t>use</a:t>
            </a:r>
            <a:r>
              <a:rPr lang="de-DE" sz="1600" dirty="0" smtClean="0">
                <a:latin typeface="Courier New" panose="02070309020205020404" pitchFamily="49" charset="0"/>
                <a:cs typeface="Courier New" panose="02070309020205020404" pitchFamily="49" charset="0"/>
              </a:rPr>
              <a:t> </a:t>
            </a:r>
            <a:r>
              <a:rPr lang="de-DE" sz="1600" dirty="0">
                <a:latin typeface="Courier New" panose="02070309020205020404" pitchFamily="49" charset="0"/>
                <a:cs typeface="Courier New" panose="02070309020205020404" pitchFamily="49" charset="0"/>
              </a:rPr>
              <a:t>P1, </a:t>
            </a:r>
            <a:r>
              <a:rPr lang="de-DE" sz="1600" dirty="0" smtClean="0">
                <a:latin typeface="Courier New" panose="02070309020205020404" pitchFamily="49" charset="0"/>
                <a:cs typeface="Courier New" panose="02070309020205020404" pitchFamily="49" charset="0"/>
              </a:rPr>
              <a:t>P4;</a:t>
            </a:r>
            <a:br>
              <a:rPr lang="de-DE" sz="1600" dirty="0" smtClean="0">
                <a:latin typeface="Courier New" panose="02070309020205020404" pitchFamily="49" charset="0"/>
                <a:cs typeface="Courier New" panose="02070309020205020404" pitchFamily="49" charset="0"/>
              </a:rPr>
            </a:br>
            <a:r>
              <a:rPr lang="de-DE" sz="1600" dirty="0">
                <a:latin typeface="Courier New" panose="02070309020205020404" pitchFamily="49" charset="0"/>
                <a:cs typeface="Courier New" panose="02070309020205020404" pitchFamily="49" charset="0"/>
              </a:rPr>
              <a:t>I: Your_Int := Your_Int </a:t>
            </a:r>
            <a:r>
              <a:rPr lang="de-DE" sz="1600" dirty="0" smtClean="0">
                <a:latin typeface="Courier New" panose="02070309020205020404" pitchFamily="49" charset="0"/>
                <a:cs typeface="Courier New" panose="02070309020205020404" pitchFamily="49" charset="0"/>
              </a:rPr>
              <a:t>(Integer'(</a:t>
            </a:r>
            <a:r>
              <a:rPr lang="de-DE" sz="1600" dirty="0">
                <a:latin typeface="Courier New" panose="02070309020205020404" pitchFamily="49" charset="0"/>
                <a:cs typeface="Courier New" panose="02070309020205020404" pitchFamily="49" charset="0"/>
              </a:rPr>
              <a:t>F (1</a:t>
            </a:r>
            <a:r>
              <a:rPr lang="de-DE" sz="1600" dirty="0" smtClean="0">
                <a:latin typeface="Courier New" panose="02070309020205020404" pitchFamily="49" charset="0"/>
                <a:cs typeface="Courier New" panose="02070309020205020404" pitchFamily="49" charset="0"/>
              </a:rPr>
              <a:t>)));</a:t>
            </a:r>
            <a:r>
              <a:rPr lang="de-DE" sz="1600" dirty="0">
                <a:latin typeface="Courier New" panose="02070309020205020404" pitchFamily="49" charset="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 -- </a:t>
            </a:r>
            <a:r>
              <a:rPr lang="de-DE" sz="1600" i="1" dirty="0" smtClean="0">
                <a:latin typeface="Courier New" panose="02070309020205020404" pitchFamily="49" charset="0"/>
                <a:cs typeface="Courier New" panose="02070309020205020404" pitchFamily="49" charset="0"/>
              </a:rPr>
              <a:t>P1.F</a:t>
            </a:r>
            <a:r>
              <a:rPr lang="de-DE" sz="1600" dirty="0" smtClean="0">
                <a:latin typeface="Courier New" panose="02070309020205020404" pitchFamily="49" charset="0"/>
                <a:cs typeface="Courier New" panose="02070309020205020404" pitchFamily="49" charset="0"/>
              </a:rPr>
              <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J: </a:t>
            </a:r>
            <a:r>
              <a:rPr lang="de-DE" sz="1600" dirty="0">
                <a:latin typeface="Courier New" panose="02070309020205020404" pitchFamily="49" charset="0"/>
                <a:cs typeface="Courier New" panose="02070309020205020404" pitchFamily="49" charset="0"/>
              </a:rPr>
              <a:t>Your_Int := Your_Int (</a:t>
            </a:r>
            <a:r>
              <a:rPr lang="de-DE" sz="1600" dirty="0" smtClean="0">
                <a:latin typeface="Courier New" panose="02070309020205020404" pitchFamily="49" charset="0"/>
                <a:cs typeface="Courier New" panose="02070309020205020404" pitchFamily="49" charset="0"/>
              </a:rPr>
              <a:t>My_Int '(</a:t>
            </a:r>
            <a:r>
              <a:rPr lang="de-DE" sz="1600" dirty="0">
                <a:latin typeface="Courier New" panose="02070309020205020404" pitchFamily="49" charset="0"/>
                <a:cs typeface="Courier New" panose="02070309020205020404" pitchFamily="49" charset="0"/>
              </a:rPr>
              <a:t>F (1</a:t>
            </a:r>
            <a:r>
              <a:rPr lang="de-DE" sz="1600" dirty="0" smtClean="0">
                <a:latin typeface="Courier New" panose="02070309020205020404" pitchFamily="49" charset="0"/>
                <a:cs typeface="Courier New" panose="02070309020205020404" pitchFamily="49" charset="0"/>
              </a:rPr>
              <a:t>)));</a:t>
            </a:r>
            <a:r>
              <a:rPr lang="de-DE" sz="1600" dirty="0">
                <a:latin typeface="Courier New" panose="02070309020205020404" pitchFamily="49" charset="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 -- </a:t>
            </a:r>
            <a:r>
              <a:rPr lang="de-DE" sz="1600" i="1" dirty="0" smtClean="0">
                <a:latin typeface="Courier New" panose="02070309020205020404" pitchFamily="49" charset="0"/>
                <a:cs typeface="Courier New" panose="02070309020205020404" pitchFamily="49" charset="0"/>
              </a:rPr>
              <a:t>P4.F</a:t>
            </a:r>
            <a:endParaRPr lang="de-DE" sz="16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158</a:t>
            </a:fld>
            <a:endParaRPr lang="de-DE" dirty="0"/>
          </a:p>
        </p:txBody>
      </p:sp>
      <p:sp>
        <p:nvSpPr>
          <p:cNvPr id="6" name="Textfeld 5"/>
          <p:cNvSpPr txBox="1"/>
          <p:nvPr/>
        </p:nvSpPr>
        <p:spPr>
          <a:xfrm>
            <a:off x="6084168" y="4891807"/>
            <a:ext cx="2880320" cy="769441"/>
          </a:xfrm>
          <a:prstGeom prst="rect">
            <a:avLst/>
          </a:prstGeom>
          <a:solidFill>
            <a:schemeClr val="accent2">
              <a:lumMod val="20000"/>
              <a:lumOff val="80000"/>
            </a:schemeClr>
          </a:solidFill>
          <a:ln>
            <a:solidFill>
              <a:schemeClr val="accent2">
                <a:lumMod val="75000"/>
              </a:schemeClr>
            </a:solidFill>
          </a:ln>
        </p:spPr>
        <p:txBody>
          <a:bodyPr wrap="square" rtlCol="0">
            <a:spAutoFit/>
          </a:bodyPr>
          <a:lstStyle/>
          <a:p>
            <a:pPr algn="ctr"/>
            <a:r>
              <a:rPr lang="de-DE" sz="1500" dirty="0" smtClean="0">
                <a:solidFill>
                  <a:schemeClr val="accent2">
                    <a:lumMod val="75000"/>
                  </a:schemeClr>
                </a:solidFill>
              </a:rPr>
              <a:t>Beachten Sie die Syntax</a:t>
            </a:r>
          </a:p>
          <a:p>
            <a:pPr algn="ctr"/>
            <a:r>
              <a:rPr lang="de-DE" sz="1500" dirty="0" smtClean="0">
                <a:solidFill>
                  <a:schemeClr val="accent2">
                    <a:lumMod val="75000"/>
                  </a:schemeClr>
                </a:solidFill>
              </a:rPr>
              <a:t>(siehe Folie 33) </a:t>
            </a:r>
            <a:r>
              <a:rPr lang="en-US" sz="1400" dirty="0" smtClean="0">
                <a:solidFill>
                  <a:schemeClr val="accent2">
                    <a:lumMod val="75000"/>
                  </a:schemeClr>
                </a:solidFill>
                <a:latin typeface="Courier New" panose="02070309020205020404" pitchFamily="49" charset="0"/>
                <a:cs typeface="Courier New" panose="02070309020205020404" pitchFamily="49" charset="0"/>
              </a:rPr>
              <a:t>Subtype_Name</a:t>
            </a:r>
            <a:r>
              <a:rPr lang="en-US" sz="1400" dirty="0">
                <a:solidFill>
                  <a:schemeClr val="accent2">
                    <a:lumMod val="75000"/>
                  </a:schemeClr>
                </a:solidFill>
                <a:latin typeface="Courier New" panose="02070309020205020404" pitchFamily="49" charset="0"/>
                <a:cs typeface="Courier New" panose="02070309020205020404" pitchFamily="49" charset="0"/>
              </a:rPr>
              <a:t>'(expression</a:t>
            </a:r>
            <a:r>
              <a:rPr lang="en-US" sz="1400" dirty="0" smtClean="0">
                <a:solidFill>
                  <a:schemeClr val="accent2">
                    <a:lumMod val="75000"/>
                  </a:schemeClr>
                </a:solidFill>
                <a:latin typeface="Courier New" panose="02070309020205020404" pitchFamily="49" charset="0"/>
                <a:cs typeface="Courier New" panose="02070309020205020404" pitchFamily="49" charset="0"/>
              </a:rPr>
              <a:t>)</a:t>
            </a:r>
            <a:endParaRPr lang="de-DE" sz="1400" dirty="0">
              <a:solidFill>
                <a:schemeClr val="accent2">
                  <a:lumMod val="75000"/>
                </a:schemeClr>
              </a:solidFill>
            </a:endParaRPr>
          </a:p>
        </p:txBody>
      </p:sp>
    </p:spTree>
    <p:extLst>
      <p:ext uri="{BB962C8B-B14F-4D97-AF65-F5344CB8AC3E}">
        <p14:creationId xmlns:p14="http://schemas.microsoft.com/office/powerpoint/2010/main" val="1022920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1"/>
          <p:cNvSpPr>
            <a:spLocks noGrp="1" noChangeArrowheads="1"/>
          </p:cNvSpPr>
          <p:nvPr>
            <p:ph type="title"/>
          </p:nvPr>
        </p:nvSpPr>
        <p:spPr>
          <a:xfrm>
            <a:off x="695325" y="361950"/>
            <a:ext cx="7764463" cy="10509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Untereinheiten</a:t>
            </a:r>
          </a:p>
        </p:txBody>
      </p:sp>
      <p:sp>
        <p:nvSpPr>
          <p:cNvPr id="118787" name="Rectangle 2"/>
          <p:cNvSpPr>
            <a:spLocks noGrp="1" noChangeArrowheads="1"/>
          </p:cNvSpPr>
          <p:nvPr>
            <p:ph idx="1"/>
          </p:nvPr>
        </p:nvSpPr>
        <p:spPr>
          <a:xfrm>
            <a:off x="611188" y="1412875"/>
            <a:ext cx="7993062" cy="2485158"/>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900" dirty="0" smtClean="0"/>
              <a:t>Geben Sie allen Paketen auch intern eine gute Struktur. Zögern Sie nicht, Pakete innerhalb von Paketen oder Prozeduren zu vereinbaren, wenn es der Gliederung der Verantwortlichkeiten dient. Eine gesunde Mischung aus </a:t>
            </a:r>
            <a:r>
              <a:rPr lang="de-DE" altLang="de-DE" sz="1900" dirty="0" smtClean="0">
                <a:solidFill>
                  <a:schemeClr val="accent2"/>
                </a:solidFill>
              </a:rPr>
              <a:t>Top-Down-</a:t>
            </a:r>
            <a:r>
              <a:rPr lang="de-DE" altLang="de-DE" sz="1900" dirty="0" smtClean="0"/>
              <a:t> und </a:t>
            </a:r>
            <a:r>
              <a:rPr lang="de-DE" altLang="de-DE" sz="1900" dirty="0" smtClean="0">
                <a:solidFill>
                  <a:schemeClr val="accent2"/>
                </a:solidFill>
              </a:rPr>
              <a:t>Bottom-Up-Design</a:t>
            </a:r>
            <a:r>
              <a:rPr lang="de-DE" altLang="de-DE" sz="1900" dirty="0" smtClean="0"/>
              <a:t> ist gefragt.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900" dirty="0" smtClean="0"/>
              <a:t>Sollten dabei einzelne Teile zu groß werden, lagern Sie sie in Untereinheiten aus; das sind ebenfalls Übersetzungseinheiten. Das geht nur auf oberster Ebene einer Übersetzungseinheit, aber in jeder Untereinheit erneut. Das dient auch der </a:t>
            </a:r>
            <a:r>
              <a:rPr lang="de-DE" altLang="de-DE" sz="1900" dirty="0" smtClean="0">
                <a:solidFill>
                  <a:srgbClr val="C00000"/>
                </a:solidFill>
              </a:rPr>
              <a:t>Lokalisierung von Kontextklauseln</a:t>
            </a:r>
            <a:r>
              <a:rPr lang="de-DE" altLang="de-DE" sz="1900" dirty="0"/>
              <a:t>. Ada 95 bietet darüber </a:t>
            </a:r>
            <a:r>
              <a:rPr lang="de-DE" sz="1900" dirty="0">
                <a:solidFill>
                  <a:schemeClr val="tx1"/>
                </a:solidFill>
              </a:rPr>
              <a:t>hinaus </a:t>
            </a:r>
            <a:r>
              <a:rPr lang="de-DE" sz="1900" dirty="0">
                <a:solidFill>
                  <a:schemeClr val="accent2"/>
                </a:solidFill>
              </a:rPr>
              <a:t>hierarchische </a:t>
            </a:r>
            <a:endParaRPr lang="de-DE" altLang="de-DE" sz="1900" dirty="0" smtClean="0">
              <a:solidFill>
                <a:srgbClr val="C00000"/>
              </a:solidFill>
            </a:endParaRPr>
          </a:p>
        </p:txBody>
      </p:sp>
      <p:sp>
        <p:nvSpPr>
          <p:cNvPr id="11878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1878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41BAD91-FF1C-400B-88D7-5C3A011DE502}" type="slidenum">
              <a:rPr lang="de-DE" altLang="de-DE" sz="2400" smtClean="0"/>
              <a:pPr eaLnBrk="1" hangingPunct="1">
                <a:spcBef>
                  <a:spcPct val="0"/>
                </a:spcBef>
              </a:pPr>
              <a:t>159</a:t>
            </a:fld>
            <a:endParaRPr lang="de-DE" altLang="de-DE" sz="2400" dirty="0" smtClean="0"/>
          </a:p>
        </p:txBody>
      </p:sp>
      <p:sp>
        <p:nvSpPr>
          <p:cNvPr id="2" name="Rechteck 1"/>
          <p:cNvSpPr/>
          <p:nvPr/>
        </p:nvSpPr>
        <p:spPr>
          <a:xfrm>
            <a:off x="755650" y="3874815"/>
            <a:ext cx="4176713" cy="922337"/>
          </a:xfrm>
          <a:prstGeom prst="rect">
            <a:avLst/>
          </a:prstGeom>
        </p:spPr>
        <p:txBody>
          <a:bodyPr>
            <a:spAutoFit/>
          </a:bodyPr>
          <a:lstStyle/>
          <a:p>
            <a:pPr>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b="1" kern="0" dirty="0">
                <a:solidFill>
                  <a:srgbClr val="000000"/>
                </a:solidFill>
                <a:latin typeface="Courier New" pitchFamily="49" charset="0"/>
              </a:rPr>
              <a:t>package body</a:t>
            </a:r>
            <a:r>
              <a:rPr lang="de-DE" sz="1800" kern="0" dirty="0">
                <a:solidFill>
                  <a:srgbClr val="000000"/>
                </a:solidFill>
                <a:latin typeface="Courier New" pitchFamily="49" charset="0"/>
              </a:rPr>
              <a:t> P </a:t>
            </a:r>
            <a:r>
              <a:rPr lang="de-DE" sz="1800" b="1" kern="0" dirty="0">
                <a:solidFill>
                  <a:srgbClr val="000000"/>
                </a:solidFill>
                <a:latin typeface="Courier New" pitchFamily="49" charset="0"/>
              </a:rPr>
              <a:t>is</a:t>
            </a:r>
            <a:br>
              <a:rPr lang="de-DE" sz="1800" b="1" kern="0" dirty="0">
                <a:solidFill>
                  <a:srgbClr val="000000"/>
                </a:solidFill>
                <a:latin typeface="Courier New" pitchFamily="49" charset="0"/>
              </a:rPr>
            </a:br>
            <a:r>
              <a:rPr lang="de-DE" sz="1800" b="1" kern="0" dirty="0">
                <a:solidFill>
                  <a:srgbClr val="000000"/>
                </a:solidFill>
                <a:latin typeface="Courier New" pitchFamily="49" charset="0"/>
              </a:rPr>
              <a:t>  package</a:t>
            </a:r>
            <a:r>
              <a:rPr lang="de-DE" sz="1800" kern="0" dirty="0">
                <a:solidFill>
                  <a:srgbClr val="000000"/>
                </a:solidFill>
                <a:latin typeface="Courier New" pitchFamily="49" charset="0"/>
              </a:rPr>
              <a:t> </a:t>
            </a:r>
            <a:r>
              <a:rPr lang="de-DE" sz="1800" b="1" kern="0" dirty="0">
                <a:solidFill>
                  <a:srgbClr val="000000"/>
                </a:solidFill>
                <a:latin typeface="Courier New" pitchFamily="49" charset="0"/>
              </a:rPr>
              <a:t>body</a:t>
            </a:r>
            <a:r>
              <a:rPr lang="de-DE" sz="1800" kern="0" dirty="0">
                <a:solidFill>
                  <a:srgbClr val="000000"/>
                </a:solidFill>
                <a:latin typeface="Courier New" pitchFamily="49" charset="0"/>
              </a:rPr>
              <a:t> Q </a:t>
            </a:r>
            <a:r>
              <a:rPr lang="de-DE" sz="1800" b="1" kern="0" dirty="0">
                <a:solidFill>
                  <a:srgbClr val="000000"/>
                </a:solidFill>
                <a:latin typeface="Courier New" pitchFamily="49" charset="0"/>
              </a:rPr>
              <a:t>is separate</a:t>
            </a:r>
            <a:r>
              <a:rPr lang="de-DE" sz="1800" kern="0" dirty="0">
                <a:solidFill>
                  <a:srgbClr val="000000"/>
                </a:solidFill>
                <a:latin typeface="Courier New" pitchFamily="49" charset="0"/>
              </a:rPr>
              <a:t>;</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end</a:t>
            </a:r>
            <a:r>
              <a:rPr lang="de-DE" sz="1800" kern="0" dirty="0">
                <a:solidFill>
                  <a:srgbClr val="000000"/>
                </a:solidFill>
                <a:latin typeface="Courier New" pitchFamily="49" charset="0"/>
              </a:rPr>
              <a:t> P;</a:t>
            </a:r>
          </a:p>
        </p:txBody>
      </p:sp>
      <p:sp>
        <p:nvSpPr>
          <p:cNvPr id="3" name="Rechteck 2"/>
          <p:cNvSpPr/>
          <p:nvPr/>
        </p:nvSpPr>
        <p:spPr>
          <a:xfrm>
            <a:off x="766763" y="4832945"/>
            <a:ext cx="3805237" cy="1476375"/>
          </a:xfrm>
          <a:prstGeom prst="rect">
            <a:avLst/>
          </a:prstGeom>
        </p:spPr>
        <p:txBody>
          <a:bodyPr>
            <a:spAutoFit/>
          </a:bodyPr>
          <a:lstStyle/>
          <a:p>
            <a:pPr>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b="1" kern="0" dirty="0">
                <a:solidFill>
                  <a:srgbClr val="C00000"/>
                </a:solidFill>
                <a:latin typeface="Courier New" pitchFamily="49" charset="0"/>
              </a:rPr>
              <a:t>with</a:t>
            </a:r>
            <a:r>
              <a:rPr lang="de-DE" sz="1800" kern="0" dirty="0">
                <a:solidFill>
                  <a:srgbClr val="C00000"/>
                </a:solidFill>
                <a:latin typeface="Courier New" pitchFamily="49" charset="0"/>
              </a:rPr>
              <a:t> …;</a:t>
            </a:r>
            <a:r>
              <a:rPr lang="de-DE" sz="1800" kern="0" dirty="0">
                <a:solidFill>
                  <a:srgbClr val="000000"/>
                </a:solidFill>
                <a:latin typeface="Courier New" pitchFamily="49" charset="0"/>
              </a:rPr>
              <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separate</a:t>
            </a:r>
            <a:r>
              <a:rPr lang="de-DE" sz="1800" kern="0" dirty="0">
                <a:solidFill>
                  <a:srgbClr val="000000"/>
                </a:solidFill>
                <a:latin typeface="Courier New" pitchFamily="49" charset="0"/>
              </a:rPr>
              <a:t> (P)</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package body</a:t>
            </a:r>
            <a:r>
              <a:rPr lang="de-DE" sz="1800" kern="0" dirty="0">
                <a:solidFill>
                  <a:srgbClr val="000000"/>
                </a:solidFill>
                <a:latin typeface="Courier New" pitchFamily="49" charset="0"/>
              </a:rPr>
              <a:t> Q </a:t>
            </a:r>
            <a:r>
              <a:rPr lang="de-DE" sz="1800" b="1" kern="0" dirty="0">
                <a:solidFill>
                  <a:srgbClr val="000000"/>
                </a:solidFill>
                <a:latin typeface="Courier New" pitchFamily="49" charset="0"/>
              </a:rPr>
              <a:t>is</a:t>
            </a:r>
            <a:br>
              <a:rPr lang="de-DE" sz="1800" b="1" kern="0" dirty="0">
                <a:solidFill>
                  <a:srgbClr val="000000"/>
                </a:solidFill>
                <a:latin typeface="Courier New" pitchFamily="49" charset="0"/>
              </a:rPr>
            </a:br>
            <a:r>
              <a:rPr lang="de-DE" sz="1800" b="1" kern="0" dirty="0">
                <a:solidFill>
                  <a:srgbClr val="000000"/>
                </a:solidFill>
                <a:latin typeface="Courier New" pitchFamily="49" charset="0"/>
              </a:rPr>
              <a:t>  procedure</a:t>
            </a:r>
            <a:r>
              <a:rPr lang="de-DE" sz="1800" kern="0" dirty="0">
                <a:solidFill>
                  <a:srgbClr val="000000"/>
                </a:solidFill>
                <a:latin typeface="Courier New" pitchFamily="49" charset="0"/>
              </a:rPr>
              <a:t> R </a:t>
            </a:r>
            <a:r>
              <a:rPr lang="de-DE" sz="1800" b="1" kern="0" dirty="0">
                <a:solidFill>
                  <a:srgbClr val="000000"/>
                </a:solidFill>
                <a:latin typeface="Courier New" pitchFamily="49" charset="0"/>
              </a:rPr>
              <a:t>is separate</a:t>
            </a:r>
            <a:r>
              <a:rPr lang="de-DE" sz="1800" kern="0" dirty="0">
                <a:solidFill>
                  <a:srgbClr val="000000"/>
                </a:solidFill>
                <a:latin typeface="Courier New" pitchFamily="49" charset="0"/>
              </a:rPr>
              <a:t>;</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end</a:t>
            </a:r>
            <a:r>
              <a:rPr lang="de-DE" sz="1800" kern="0" dirty="0">
                <a:solidFill>
                  <a:srgbClr val="000000"/>
                </a:solidFill>
                <a:latin typeface="Courier New" pitchFamily="49" charset="0"/>
              </a:rPr>
              <a:t> Q;</a:t>
            </a:r>
          </a:p>
        </p:txBody>
      </p:sp>
      <p:sp>
        <p:nvSpPr>
          <p:cNvPr id="4" name="Rechteck 3"/>
          <p:cNvSpPr/>
          <p:nvPr/>
        </p:nvSpPr>
        <p:spPr>
          <a:xfrm>
            <a:off x="5292725" y="4725144"/>
            <a:ext cx="2349500" cy="1477962"/>
          </a:xfrm>
          <a:prstGeom prst="rect">
            <a:avLst/>
          </a:prstGeom>
        </p:spPr>
        <p:txBody>
          <a:bodyPr>
            <a:spAutoFit/>
          </a:bodyPr>
          <a:lstStyle/>
          <a:p>
            <a:pPr>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b="1" kern="0" dirty="0">
                <a:solidFill>
                  <a:srgbClr val="C00000"/>
                </a:solidFill>
                <a:latin typeface="Courier New" pitchFamily="49" charset="0"/>
              </a:rPr>
              <a:t>with</a:t>
            </a:r>
            <a:r>
              <a:rPr lang="de-DE" sz="1800" kern="0" dirty="0">
                <a:solidFill>
                  <a:srgbClr val="C00000"/>
                </a:solidFill>
                <a:latin typeface="Courier New" pitchFamily="49" charset="0"/>
              </a:rPr>
              <a:t> …;</a:t>
            </a:r>
            <a:r>
              <a:rPr lang="de-DE" sz="1800" kern="0" dirty="0">
                <a:solidFill>
                  <a:srgbClr val="000000"/>
                </a:solidFill>
                <a:latin typeface="Courier New" pitchFamily="49" charset="0"/>
              </a:rPr>
              <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separate</a:t>
            </a:r>
            <a:r>
              <a:rPr lang="de-DE" sz="1800" kern="0" dirty="0">
                <a:solidFill>
                  <a:srgbClr val="000000"/>
                </a:solidFill>
                <a:latin typeface="Courier New" pitchFamily="49" charset="0"/>
              </a:rPr>
              <a:t> (P.Q)</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procedure</a:t>
            </a:r>
            <a:r>
              <a:rPr lang="de-DE" sz="1800" kern="0" dirty="0">
                <a:solidFill>
                  <a:srgbClr val="000000"/>
                </a:solidFill>
                <a:latin typeface="Courier New" pitchFamily="49" charset="0"/>
              </a:rPr>
              <a:t> R </a:t>
            </a:r>
            <a:r>
              <a:rPr lang="de-DE" sz="1800" b="1" kern="0" dirty="0">
                <a:solidFill>
                  <a:srgbClr val="000000"/>
                </a:solidFill>
                <a:latin typeface="Courier New" pitchFamily="49" charset="0"/>
              </a:rPr>
              <a:t>is</a:t>
            </a:r>
            <a:br>
              <a:rPr lang="de-DE" sz="1800" b="1" kern="0" dirty="0">
                <a:solidFill>
                  <a:srgbClr val="000000"/>
                </a:solidFill>
                <a:latin typeface="Courier New" pitchFamily="49" charset="0"/>
              </a:rPr>
            </a:br>
            <a:r>
              <a:rPr lang="de-DE" sz="1800" b="1" kern="0" dirty="0">
                <a:solidFill>
                  <a:srgbClr val="000000"/>
                </a:solidFill>
                <a:latin typeface="Courier New" pitchFamily="49" charset="0"/>
              </a:rPr>
              <a:t>  </a:t>
            </a:r>
            <a:r>
              <a:rPr lang="de-DE" sz="1800" kern="0" dirty="0">
                <a:solidFill>
                  <a:srgbClr val="000000"/>
                </a:solidFill>
                <a:latin typeface="Courier New" pitchFamily="49" charset="0"/>
              </a:rPr>
              <a:t>…</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end</a:t>
            </a:r>
            <a:r>
              <a:rPr lang="de-DE" sz="1800" kern="0" dirty="0">
                <a:solidFill>
                  <a:srgbClr val="000000"/>
                </a:solidFill>
                <a:latin typeface="Courier New" pitchFamily="49" charset="0"/>
              </a:rPr>
              <a:t> R;</a:t>
            </a:r>
          </a:p>
        </p:txBody>
      </p:sp>
      <p:cxnSp>
        <p:nvCxnSpPr>
          <p:cNvPr id="118793" name="Gerade Verbindung 5"/>
          <p:cNvCxnSpPr>
            <a:cxnSpLocks noChangeShapeType="1"/>
          </p:cNvCxnSpPr>
          <p:nvPr/>
        </p:nvCxnSpPr>
        <p:spPr bwMode="auto">
          <a:xfrm>
            <a:off x="4943475" y="3933825"/>
            <a:ext cx="0" cy="21971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8794" name="Gerade Verbindung 7"/>
          <p:cNvCxnSpPr>
            <a:cxnSpLocks noChangeShapeType="1"/>
          </p:cNvCxnSpPr>
          <p:nvPr/>
        </p:nvCxnSpPr>
        <p:spPr bwMode="auto">
          <a:xfrm>
            <a:off x="766763" y="4797152"/>
            <a:ext cx="4176712"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Rechteck 9"/>
          <p:cNvSpPr/>
          <p:nvPr/>
        </p:nvSpPr>
        <p:spPr>
          <a:xfrm>
            <a:off x="5148064" y="3861048"/>
            <a:ext cx="3167063" cy="677108"/>
          </a:xfrm>
          <a:prstGeom prst="rect">
            <a:avLst/>
          </a:prstGeom>
        </p:spPr>
        <p:txBody>
          <a:bodyPr wrap="square">
            <a:spAutoFit/>
          </a:bodyPr>
          <a:lstStyle/>
          <a:p>
            <a:pPr lvl="0">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sz="1900" kern="0" dirty="0" smtClean="0">
                <a:solidFill>
                  <a:schemeClr val="accent2"/>
                </a:solidFill>
                <a:latin typeface="Times New Roman"/>
              </a:rPr>
              <a:t>Bibliothekseinheiten</a:t>
            </a:r>
            <a:r>
              <a:rPr lang="de-DE" sz="1900" kern="0" dirty="0" smtClean="0">
                <a:solidFill>
                  <a:srgbClr val="000000"/>
                </a:solidFill>
                <a:latin typeface="Times New Roman"/>
              </a:rPr>
              <a:t>, Folien 168ff.</a:t>
            </a:r>
            <a:endParaRPr lang="de-DE" sz="1900" kern="0" dirty="0">
              <a:solidFill>
                <a:srgbClr val="000000"/>
              </a:solidFill>
              <a:latin typeface="Times New Roman"/>
            </a:endParaRPr>
          </a:p>
        </p:txBody>
      </p:sp>
      <p:cxnSp>
        <p:nvCxnSpPr>
          <p:cNvPr id="6" name="Gerader Verbinder 5"/>
          <p:cNvCxnSpPr/>
          <p:nvPr/>
        </p:nvCxnSpPr>
        <p:spPr bwMode="auto">
          <a:xfrm>
            <a:off x="4954588" y="4653136"/>
            <a:ext cx="2785764"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a:spLocks noGrp="1" noChangeArrowheads="1"/>
          </p:cNvSpPr>
          <p:nvPr>
            <p:ph type="title"/>
          </p:nvPr>
        </p:nvSpPr>
        <p:spPr>
          <a:xfrm>
            <a:off x="685800" y="549275"/>
            <a:ext cx="7772400" cy="12954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Adas Eigenschaften (Fortsetzung)</a:t>
            </a:r>
          </a:p>
        </p:txBody>
      </p:sp>
      <p:sp>
        <p:nvSpPr>
          <p:cNvPr id="10243" name="Rectangle 2"/>
          <p:cNvSpPr>
            <a:spLocks noGrp="1" noChangeArrowheads="1"/>
          </p:cNvSpPr>
          <p:nvPr>
            <p:ph idx="1"/>
          </p:nvPr>
        </p:nvSpPr>
        <p:spPr>
          <a:xfrm>
            <a:off x="685800" y="1981200"/>
            <a:ext cx="7772400" cy="4114800"/>
          </a:xfrm>
        </p:spPr>
        <p:txBody>
          <a:bodyPr/>
          <a:lstStyle/>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t>Strikte Trennung von Spezifikation und Implementierung</a:t>
            </a:r>
            <a:r>
              <a:rPr lang="de-DE" altLang="de-DE" sz="2000" dirty="0" smtClean="0"/>
              <a:t/>
            </a:r>
            <a:br>
              <a:rPr lang="de-DE" altLang="de-DE" sz="2000" dirty="0" smtClean="0"/>
            </a:br>
            <a:r>
              <a:rPr lang="de-DE" altLang="de-DE" sz="2000" dirty="0" smtClean="0"/>
              <a:t>Die Spezifikation stellt einen Kontrakt dar. Die Verwirklichung dieses Kontrakts bleibt verborgen.</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t>Strenge Typbindung</a:t>
            </a:r>
            <a:r>
              <a:rPr lang="de-DE" altLang="de-DE" sz="2000" dirty="0" smtClean="0"/>
              <a:t/>
            </a:r>
            <a:br>
              <a:rPr lang="de-DE" altLang="de-DE" sz="2000" dirty="0" smtClean="0"/>
            </a:br>
            <a:r>
              <a:rPr lang="de-DE" altLang="de-DE" sz="2000" dirty="0" smtClean="0"/>
              <a:t>Jedes Objekt hat einen während seiner Lebenszeit unveränderlichen Typ. Unterschiedliche Typen sind unverträglich.</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t>Blockbildung</a:t>
            </a:r>
            <a:r>
              <a:rPr lang="de-DE" altLang="de-DE" sz="2000" dirty="0" smtClean="0"/>
              <a:t/>
            </a:r>
            <a:br>
              <a:rPr lang="de-DE" altLang="de-DE" sz="2000" dirty="0" smtClean="0"/>
            </a:br>
            <a:r>
              <a:rPr lang="de-DE" altLang="de-DE" sz="2000" dirty="0" smtClean="0"/>
              <a:t>Beides, </a:t>
            </a:r>
            <a:r>
              <a:rPr lang="de-DE" altLang="de-DE" sz="2000" i="1" dirty="0" smtClean="0"/>
              <a:t>Top Down</a:t>
            </a:r>
            <a:r>
              <a:rPr lang="de-DE" altLang="de-DE" sz="2000" dirty="0" smtClean="0"/>
              <a:t> versus </a:t>
            </a:r>
            <a:r>
              <a:rPr lang="de-DE" altLang="de-DE" sz="2000" i="1" dirty="0" smtClean="0"/>
              <a:t>Bottom Up</a:t>
            </a:r>
            <a:r>
              <a:rPr lang="de-DE" altLang="de-DE" sz="2000" dirty="0" smtClean="0"/>
              <a:t>, wird unterstützt.</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sz="2800" dirty="0" smtClean="0">
                <a:solidFill>
                  <a:schemeClr val="tx1"/>
                </a:solidFill>
              </a:rPr>
              <a:t>Subsysteme</a:t>
            </a:r>
            <a:r>
              <a:rPr lang="de-DE" sz="2000" dirty="0">
                <a:solidFill>
                  <a:schemeClr val="tx1"/>
                </a:solidFill>
              </a:rPr>
              <a:t/>
            </a:r>
            <a:br>
              <a:rPr lang="de-DE" sz="2000" dirty="0">
                <a:solidFill>
                  <a:schemeClr val="tx1"/>
                </a:solidFill>
              </a:rPr>
            </a:br>
            <a:r>
              <a:rPr lang="de-DE" sz="2000" dirty="0">
                <a:solidFill>
                  <a:schemeClr val="tx1"/>
                </a:solidFill>
              </a:rPr>
              <a:t>Hierarchische Bibliothekseinheiten erlauben wohldefinierte Sichtbarkeiten zwischen Komponenten</a:t>
            </a:r>
            <a:r>
              <a:rPr lang="de-DE" sz="2000" dirty="0" smtClean="0">
                <a:solidFill>
                  <a:schemeClr val="tx1"/>
                </a:solidFill>
              </a:rPr>
              <a:t>.</a:t>
            </a:r>
            <a:endParaRPr lang="de-DE" altLang="de-DE" sz="2400" dirty="0" smtClean="0"/>
          </a:p>
        </p:txBody>
      </p:sp>
      <p:sp>
        <p:nvSpPr>
          <p:cNvPr id="1024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024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A21D6D8-1592-49BE-9934-9D2D327DC2DD}" type="slidenum">
              <a:rPr lang="de-DE" altLang="de-DE" sz="2400" smtClean="0"/>
              <a:pPr eaLnBrk="1" hangingPunct="1">
                <a:spcBef>
                  <a:spcPct val="0"/>
                </a:spcBef>
              </a:pPr>
              <a:t>16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el 1"/>
          <p:cNvSpPr>
            <a:spLocks noGrp="1"/>
          </p:cNvSpPr>
          <p:nvPr>
            <p:ph type="title"/>
          </p:nvPr>
        </p:nvSpPr>
        <p:spPr>
          <a:xfrm>
            <a:off x="685800" y="463550"/>
            <a:ext cx="7739063" cy="1309267"/>
          </a:xfrm>
        </p:spPr>
        <p:txBody>
          <a:bodyPr/>
          <a:lstStyle/>
          <a:p>
            <a:r>
              <a:rPr lang="de-DE" altLang="de-DE" dirty="0" smtClean="0"/>
              <a:t>Bibliotheken</a:t>
            </a:r>
          </a:p>
        </p:txBody>
      </p:sp>
      <p:sp>
        <p:nvSpPr>
          <p:cNvPr id="119811" name="Inhaltsplatzhalter 2"/>
          <p:cNvSpPr>
            <a:spLocks noGrp="1"/>
          </p:cNvSpPr>
          <p:nvPr>
            <p:ph idx="1"/>
          </p:nvPr>
        </p:nvSpPr>
        <p:spPr>
          <a:xfrm>
            <a:off x="685800" y="1844824"/>
            <a:ext cx="7739063" cy="4249019"/>
          </a:xfrm>
        </p:spPr>
        <p:txBody>
          <a:bodyPr/>
          <a:lstStyle/>
          <a:p>
            <a:pPr marL="0" indent="0"/>
            <a:r>
              <a:rPr lang="de-DE" altLang="de-DE" sz="1900" dirty="0" smtClean="0"/>
              <a:t>Ada als blockorientierte Sprache erlaubt die Vereinbarung von Paketen und Unterprogrammen in jeder Ebene.</a:t>
            </a:r>
          </a:p>
          <a:p>
            <a:pPr marL="0" indent="0"/>
            <a:r>
              <a:rPr lang="de-DE" altLang="de-DE" sz="1900" dirty="0" smtClean="0"/>
              <a:t>Auf unterster Ebene spricht man von Bibliothekseinheiten (</a:t>
            </a:r>
            <a:r>
              <a:rPr lang="en-US" altLang="de-DE" sz="1900" i="1" dirty="0" smtClean="0"/>
              <a:t>library units</a:t>
            </a:r>
            <a:r>
              <a:rPr lang="de-DE" altLang="de-DE" sz="1900" dirty="0" smtClean="0"/>
              <a:t>). Das können Pakete und Unterprogramme sein. Konzeptionell stellt man sie sich als direkt im Paket </a:t>
            </a:r>
            <a:r>
              <a:rPr lang="en-US" altLang="de-DE" sz="1800" dirty="0">
                <a:latin typeface="Courier New" panose="02070309020205020404" pitchFamily="49" charset="0"/>
                <a:cs typeface="Courier New" panose="02070309020205020404" pitchFamily="49" charset="0"/>
              </a:rPr>
              <a:t>Standard</a:t>
            </a:r>
            <a:r>
              <a:rPr lang="de-DE" altLang="de-DE" sz="1900" dirty="0" smtClean="0"/>
              <a:t> definiert vor. Somit ist der vollständig erweiterte Name (Folie 157)  einer BE </a:t>
            </a:r>
            <a:r>
              <a:rPr lang="de-DE" altLang="de-DE" sz="1800" dirty="0" smtClean="0">
                <a:latin typeface="Courier New" panose="02070309020205020404" pitchFamily="49" charset="0"/>
                <a:cs typeface="Courier New" panose="02070309020205020404" pitchFamily="49" charset="0"/>
              </a:rPr>
              <a:t>Bib</a:t>
            </a:r>
            <a:r>
              <a:rPr lang="de-DE" altLang="de-DE" sz="1900" dirty="0" smtClean="0"/>
              <a:t> dann </a:t>
            </a:r>
            <a:r>
              <a:rPr lang="en-US" altLang="de-DE" sz="1800" dirty="0" smtClean="0">
                <a:latin typeface="Courier New" panose="02070309020205020404" pitchFamily="49" charset="0"/>
                <a:cs typeface="Courier New" panose="02070309020205020404" pitchFamily="49" charset="0"/>
              </a:rPr>
              <a:t>Standard.Bib</a:t>
            </a:r>
            <a:r>
              <a:rPr lang="de-DE" altLang="de-DE" sz="1900" dirty="0" smtClean="0"/>
              <a:t>.</a:t>
            </a:r>
          </a:p>
          <a:p>
            <a:pPr marL="0" indent="0"/>
            <a:r>
              <a:rPr lang="de-DE" altLang="de-DE" sz="1900" dirty="0" smtClean="0"/>
              <a:t>Während bei Paketen stets Spezifikation und Rumpf getrennt sein müssen, kann bei Unterprogrammen die Spezifikation durch den Rumpf ersetzt werden.</a:t>
            </a:r>
          </a:p>
          <a:p>
            <a:pPr marL="0" indent="0"/>
            <a:r>
              <a:rPr lang="de-DE" altLang="de-DE" sz="1900" dirty="0" smtClean="0"/>
              <a:t>Spezifikation und Rumpf (ebenso wie Untereinheiten) werden getrennt </a:t>
            </a:r>
            <a:r>
              <a:rPr lang="de-DE" altLang="de-DE" sz="1900" dirty="0"/>
              <a:t>übersetzt; </a:t>
            </a:r>
            <a:r>
              <a:rPr lang="de-DE" altLang="de-DE" sz="1900" dirty="0" smtClean="0"/>
              <a:t>sie sind Übersetzungseinheiten (</a:t>
            </a:r>
            <a:r>
              <a:rPr lang="de-DE" altLang="de-DE" sz="1900" i="1" dirty="0" smtClean="0"/>
              <a:t>compilation units</a:t>
            </a:r>
            <a:r>
              <a:rPr lang="de-DE" altLang="de-DE" sz="1900" dirty="0" smtClean="0"/>
              <a:t>).</a:t>
            </a:r>
          </a:p>
          <a:p>
            <a:pPr marL="0" indent="0"/>
            <a:r>
              <a:rPr lang="de-DE" altLang="de-DE" sz="1900" dirty="0" smtClean="0"/>
              <a:t>[Ada sagt übrigens nichts darüber, wie Übersetzungseinheiten in Dateien abgespeichert werden. Das ist compilerabhängig.]</a:t>
            </a:r>
          </a:p>
        </p:txBody>
      </p:sp>
      <p:sp>
        <p:nvSpPr>
          <p:cNvPr id="119812"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19813"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AB636BB-F3B3-4E07-9C22-484964E4B4E6}" type="slidenum">
              <a:rPr lang="de-DE" altLang="de-DE" sz="2400" smtClean="0"/>
              <a:pPr eaLnBrk="1" hangingPunct="1">
                <a:spcBef>
                  <a:spcPct val="0"/>
                </a:spcBef>
              </a:pPr>
              <a:t>160</a:t>
            </a:fld>
            <a:endParaRPr lang="de-DE" altLang="de-DE" sz="2400" dirty="0" smtClean="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Bibliotheken und Untereinheiten</a:t>
            </a:r>
            <a:endParaRPr lang="de-DE" dirty="0"/>
          </a:p>
        </p:txBody>
      </p:sp>
      <p:sp>
        <p:nvSpPr>
          <p:cNvPr id="3" name="Inhaltsplatzhalter 2"/>
          <p:cNvSpPr>
            <a:spLocks noGrp="1"/>
          </p:cNvSpPr>
          <p:nvPr>
            <p:ph idx="1"/>
          </p:nvPr>
        </p:nvSpPr>
        <p:spPr>
          <a:xfrm>
            <a:off x="685800" y="1988840"/>
            <a:ext cx="7739063" cy="4226224"/>
          </a:xfrm>
        </p:spPr>
        <p:txBody>
          <a:bodyPr/>
          <a:lstStyle/>
          <a:p>
            <a:pPr marL="0" indent="0"/>
            <a:r>
              <a:rPr lang="de-DE" sz="2000" dirty="0" smtClean="0"/>
              <a:t>Namen in der Bibliothek müssen eindeutig sein. Daher gibt es darin auch keine Überladung, denn das Profil ist nicht Teil der Bibliothek.</a:t>
            </a:r>
          </a:p>
          <a:p>
            <a:pPr marL="0" indent="0"/>
            <a:r>
              <a:rPr lang="de-DE" sz="2000" dirty="0" smtClean="0"/>
              <a:t>Wenn Sie also unbedingt zwei überladene Unterprogramme in Unter-einheiten auslagern wollen, müssen Sie eine davon umbenennen:</a:t>
            </a:r>
          </a:p>
          <a:p>
            <a:pPr marL="357188" indent="0" defTabSz="357188"/>
            <a:r>
              <a:rPr lang="de-DE" sz="1800" b="1" dirty="0" smtClean="0">
                <a:latin typeface="Courier New" panose="02070309020205020404" pitchFamily="49" charset="0"/>
                <a:cs typeface="Courier New" panose="02070309020205020404" pitchFamily="49" charset="0"/>
              </a:rPr>
              <a:t>procedure</a:t>
            </a:r>
            <a:r>
              <a:rPr lang="de-DE" sz="1800" dirty="0" smtClean="0">
                <a:latin typeface="Courier New" panose="02070309020205020404" pitchFamily="49" charset="0"/>
                <a:cs typeface="Courier New" panose="02070309020205020404" pitchFamily="49" charset="0"/>
              </a:rPr>
              <a:t> P </a:t>
            </a:r>
            <a:r>
              <a:rPr lang="de-DE" sz="1800" b="1" dirty="0" smtClean="0">
                <a:latin typeface="Courier New" panose="02070309020205020404" pitchFamily="49" charset="0"/>
                <a:cs typeface="Courier New" panose="02070309020205020404" pitchFamily="49" charset="0"/>
              </a:rPr>
              <a:t>is</a:t>
            </a:r>
            <a:r>
              <a:rPr lang="de-DE" sz="1800" dirty="0">
                <a:latin typeface="Courier New" panose="02070309020205020404" pitchFamily="49" charset="0"/>
                <a:cs typeface="Courier New" panose="02070309020205020404" pitchFamily="49" charset="0"/>
              </a:rPr>
              <a:t/>
            </a:r>
            <a:br>
              <a:rPr lang="de-DE" sz="1800" dirty="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procedure</a:t>
            </a:r>
            <a:r>
              <a:rPr lang="de-DE" sz="1800" dirty="0" smtClean="0">
                <a:latin typeface="Courier New" panose="02070309020205020404" pitchFamily="49" charset="0"/>
                <a:cs typeface="Courier New" panose="02070309020205020404" pitchFamily="49" charset="0"/>
              </a:rPr>
              <a:t> Q (X: Integer) </a:t>
            </a:r>
            <a:r>
              <a:rPr lang="de-DE" sz="1800" b="1" dirty="0" smtClean="0">
                <a:latin typeface="Courier New" panose="02070309020205020404" pitchFamily="49" charset="0"/>
                <a:cs typeface="Courier New" panose="02070309020205020404" pitchFamily="49" charset="0"/>
              </a:rPr>
              <a:t>is separate</a:t>
            </a:r>
            <a:r>
              <a:rPr lang="de-DE" sz="1800" dirty="0" smtClean="0">
                <a:latin typeface="Courier New" panose="02070309020205020404" pitchFamily="49" charset="0"/>
                <a:cs typeface="Courier New" panose="02070309020205020404" pitchFamily="49" charset="0"/>
              </a:rPr>
              <a:t>;</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a:t>
            </a:r>
            <a:r>
              <a:rPr lang="de-DE" sz="1800" b="1" i="1" dirty="0" smtClean="0">
                <a:solidFill>
                  <a:srgbClr val="FF0000"/>
                </a:solidFill>
                <a:latin typeface="Courier New" panose="02070309020205020404" pitchFamily="49" charset="0"/>
                <a:cs typeface="Courier New" panose="02070309020205020404" pitchFamily="49" charset="0"/>
              </a:rPr>
              <a:t>procedure</a:t>
            </a:r>
            <a:r>
              <a:rPr lang="de-DE" sz="1800" i="1" dirty="0" smtClean="0">
                <a:solidFill>
                  <a:srgbClr val="FF0000"/>
                </a:solidFill>
                <a:latin typeface="Courier New" panose="02070309020205020404" pitchFamily="49" charset="0"/>
                <a:cs typeface="Courier New" panose="02070309020205020404" pitchFamily="49" charset="0"/>
              </a:rPr>
              <a:t> Q (X: Float  ) </a:t>
            </a:r>
            <a:r>
              <a:rPr lang="de-DE" sz="1800" b="1" i="1" dirty="0" smtClean="0">
                <a:solidFill>
                  <a:srgbClr val="FF0000"/>
                </a:solidFill>
                <a:latin typeface="Courier New" panose="02070309020205020404" pitchFamily="49" charset="0"/>
                <a:cs typeface="Courier New" panose="02070309020205020404" pitchFamily="49" charset="0"/>
              </a:rPr>
              <a:t>is separate</a:t>
            </a:r>
            <a:r>
              <a:rPr lang="de-DE" sz="1800" i="1" dirty="0" smtClean="0">
                <a:solidFill>
                  <a:srgbClr val="FF0000"/>
                </a:solidFill>
                <a:latin typeface="Courier New" panose="02070309020205020404" pitchFamily="49" charset="0"/>
                <a:cs typeface="Courier New" panose="02070309020205020404" pitchFamily="49" charset="0"/>
              </a:rPr>
              <a:t>;  </a:t>
            </a:r>
            <a:r>
              <a:rPr lang="de-DE" sz="1800" dirty="0" smtClean="0">
                <a:solidFill>
                  <a:srgbClr val="FF0000"/>
                </a:solidFill>
                <a:latin typeface="Courier New" panose="02070309020205020404" pitchFamily="49" charset="0"/>
                <a:cs typeface="Courier New" panose="02070309020205020404" pitchFamily="49" charset="0"/>
              </a:rPr>
              <a:t>--</a:t>
            </a:r>
            <a:r>
              <a:rPr lang="de-DE" altLang="de-DE" sz="1800" dirty="0">
                <a:solidFill>
                  <a:srgbClr val="FF0000"/>
                </a:solidFill>
                <a:latin typeface="Wingdings" pitchFamily="2" charset="2"/>
              </a:rPr>
              <a:t> </a:t>
            </a:r>
            <a:r>
              <a:rPr lang="de-DE" altLang="de-DE" sz="1800" dirty="0" smtClean="0">
                <a:solidFill>
                  <a:srgbClr val="FF0000"/>
                </a:solidFill>
                <a:latin typeface="Wingdings" pitchFamily="2" charset="2"/>
              </a:rPr>
              <a:t></a:t>
            </a:r>
            <a:r>
              <a:rPr lang="de-DE" altLang="de-DE" sz="1800" dirty="0" smtClean="0">
                <a:solidFill>
                  <a:schemeClr val="tx1"/>
                </a:solidFill>
                <a:latin typeface="Courier New" panose="02070309020205020404" pitchFamily="49" charset="0"/>
                <a:cs typeface="Courier New" panose="02070309020205020404" pitchFamily="49" charset="0"/>
              </a:rPr>
              <a:t/>
            </a:r>
            <a:br>
              <a:rPr lang="de-DE" altLang="de-DE" sz="1800" dirty="0" smtClean="0">
                <a:solidFill>
                  <a:schemeClr val="tx1"/>
                </a:solidFill>
                <a:latin typeface="Courier New" panose="02070309020205020404" pitchFamily="49" charset="0"/>
                <a:cs typeface="Courier New" panose="02070309020205020404" pitchFamily="49" charset="0"/>
              </a:rPr>
            </a:br>
            <a:r>
              <a:rPr lang="de-DE" altLang="de-DE" sz="1800" dirty="0" smtClean="0">
                <a:solidFill>
                  <a:schemeClr val="tx1"/>
                </a:solidFill>
                <a:latin typeface="Courier New" panose="02070309020205020404" pitchFamily="49" charset="0"/>
                <a:cs typeface="Courier New" panose="02070309020205020404" pitchFamily="49" charset="0"/>
              </a:rPr>
              <a:t>  </a:t>
            </a:r>
            <a:r>
              <a:rPr lang="de-DE" sz="1800" b="1" dirty="0">
                <a:solidFill>
                  <a:schemeClr val="accent2"/>
                </a:solidFill>
                <a:latin typeface="Courier New" panose="02070309020205020404" pitchFamily="49" charset="0"/>
                <a:cs typeface="Courier New" panose="02070309020205020404" pitchFamily="49" charset="0"/>
              </a:rPr>
              <a:t>procedure</a:t>
            </a:r>
            <a:r>
              <a:rPr lang="de-DE" sz="1800" dirty="0">
                <a:solidFill>
                  <a:schemeClr val="accent2"/>
                </a:solidFill>
                <a:latin typeface="Courier New" panose="02070309020205020404" pitchFamily="49" charset="0"/>
                <a:cs typeface="Courier New" panose="02070309020205020404" pitchFamily="49" charset="0"/>
              </a:rPr>
              <a:t> </a:t>
            </a:r>
            <a:r>
              <a:rPr lang="de-DE" sz="1800" dirty="0" smtClean="0">
                <a:solidFill>
                  <a:schemeClr val="accent2"/>
                </a:solidFill>
                <a:latin typeface="Courier New" panose="02070309020205020404" pitchFamily="49" charset="0"/>
                <a:cs typeface="Courier New" panose="02070309020205020404" pitchFamily="49" charset="0"/>
              </a:rPr>
              <a:t>R </a:t>
            </a:r>
            <a:r>
              <a:rPr lang="de-DE" sz="1800" dirty="0">
                <a:solidFill>
                  <a:schemeClr val="accent2"/>
                </a:solidFill>
                <a:latin typeface="Courier New" panose="02070309020205020404" pitchFamily="49" charset="0"/>
                <a:cs typeface="Courier New" panose="02070309020205020404" pitchFamily="49" charset="0"/>
              </a:rPr>
              <a:t>(X: Float  ) </a:t>
            </a:r>
            <a:r>
              <a:rPr lang="de-DE" sz="1800" b="1" dirty="0">
                <a:solidFill>
                  <a:schemeClr val="accent2"/>
                </a:solidFill>
                <a:latin typeface="Courier New" panose="02070309020205020404" pitchFamily="49" charset="0"/>
                <a:cs typeface="Courier New" panose="02070309020205020404" pitchFamily="49" charset="0"/>
              </a:rPr>
              <a:t>is separate</a:t>
            </a:r>
            <a:r>
              <a:rPr lang="de-DE" sz="1800" dirty="0" smtClean="0">
                <a:solidFill>
                  <a:schemeClr val="accent2"/>
                </a:solidFill>
                <a:latin typeface="Courier New" panose="02070309020205020404" pitchFamily="49" charset="0"/>
                <a:cs typeface="Courier New" panose="02070309020205020404" pitchFamily="49" charset="0"/>
              </a:rPr>
              <a:t>;</a:t>
            </a:r>
            <a:br>
              <a:rPr lang="de-DE" sz="1800" dirty="0" smtClean="0">
                <a:solidFill>
                  <a:schemeClr val="accent2"/>
                </a:solidFill>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 </a:t>
            </a:r>
            <a:r>
              <a:rPr lang="de-DE" sz="1800" b="1" dirty="0">
                <a:solidFill>
                  <a:schemeClr val="accent2"/>
                </a:solidFill>
                <a:latin typeface="Courier New" panose="02070309020205020404" pitchFamily="49" charset="0"/>
                <a:cs typeface="Courier New" panose="02070309020205020404" pitchFamily="49" charset="0"/>
              </a:rPr>
              <a:t>procedure</a:t>
            </a:r>
            <a:r>
              <a:rPr lang="de-DE" sz="1800" dirty="0">
                <a:solidFill>
                  <a:schemeClr val="accent2"/>
                </a:solidFill>
                <a:latin typeface="Courier New" panose="02070309020205020404" pitchFamily="49" charset="0"/>
                <a:cs typeface="Courier New" panose="02070309020205020404" pitchFamily="49" charset="0"/>
              </a:rPr>
              <a:t> Q (X: Float  ) </a:t>
            </a:r>
            <a:r>
              <a:rPr lang="de-DE" sz="1800" b="1" dirty="0" smtClean="0">
                <a:solidFill>
                  <a:schemeClr val="accent2"/>
                </a:solidFill>
                <a:latin typeface="Courier New" panose="02070309020205020404" pitchFamily="49" charset="0"/>
                <a:cs typeface="Courier New" panose="02070309020205020404" pitchFamily="49" charset="0"/>
              </a:rPr>
              <a:t>renames</a:t>
            </a:r>
            <a:r>
              <a:rPr lang="de-DE" sz="1800" dirty="0" smtClean="0">
                <a:solidFill>
                  <a:schemeClr val="accent2"/>
                </a:solidFill>
                <a:latin typeface="Courier New" panose="02070309020205020404" pitchFamily="49" charset="0"/>
                <a:cs typeface="Courier New" panose="02070309020205020404" pitchFamily="49" charset="0"/>
              </a:rPr>
              <a:t> R;</a:t>
            </a:r>
            <a:br>
              <a:rPr lang="de-DE" sz="1800" dirty="0" smtClean="0">
                <a:solidFill>
                  <a:schemeClr val="accent2"/>
                </a:solidFill>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endParaRPr lang="de-DE" sz="1800" dirty="0">
              <a:latin typeface="Courier New" panose="02070309020205020404" pitchFamily="49" charset="0"/>
              <a:cs typeface="Courier New" panose="02070309020205020404" pitchFamily="49" charset="0"/>
            </a:endParaRPr>
          </a:p>
          <a:p>
            <a:pPr marL="0" indent="0" defTabSz="357188"/>
            <a:r>
              <a:rPr lang="de-DE" sz="2000" dirty="0" smtClean="0">
                <a:cs typeface="Courier New" panose="02070309020205020404" pitchFamily="49" charset="0"/>
              </a:rPr>
              <a:t>Die Namen in der Bibliothek sind dann </a:t>
            </a:r>
            <a:r>
              <a:rPr lang="de-DE" sz="1800" dirty="0" smtClean="0">
                <a:latin typeface="Courier New" panose="02070309020205020404" pitchFamily="49" charset="0"/>
                <a:cs typeface="Courier New" panose="02070309020205020404" pitchFamily="49" charset="0"/>
              </a:rPr>
              <a:t>P.Q</a:t>
            </a:r>
            <a:r>
              <a:rPr lang="de-DE" sz="2000" dirty="0" smtClean="0">
                <a:cs typeface="Courier New" panose="02070309020205020404" pitchFamily="49" charset="0"/>
              </a:rPr>
              <a:t> und </a:t>
            </a:r>
            <a:r>
              <a:rPr lang="de-DE" sz="1800" dirty="0" smtClean="0">
                <a:latin typeface="Courier New" panose="02070309020205020404" pitchFamily="49" charset="0"/>
                <a:cs typeface="Courier New" panose="02070309020205020404" pitchFamily="49" charset="0"/>
              </a:rPr>
              <a:t>P.R</a:t>
            </a:r>
            <a:r>
              <a:rPr lang="de-DE" sz="2000" dirty="0" smtClean="0">
                <a:cs typeface="Courier New" panose="02070309020205020404" pitchFamily="49" charset="0"/>
              </a:rPr>
              <a:t> oder, voll expandiert, </a:t>
            </a:r>
            <a:r>
              <a:rPr lang="de-DE" sz="1800" dirty="0" smtClean="0">
                <a:latin typeface="Courier New" panose="02070309020205020404" pitchFamily="49" charset="0"/>
                <a:cs typeface="Courier New" panose="02070309020205020404" pitchFamily="49" charset="0"/>
              </a:rPr>
              <a:t>Standard.P.Q</a:t>
            </a:r>
            <a:r>
              <a:rPr lang="de-DE" sz="2000" dirty="0" smtClean="0">
                <a:cs typeface="Courier New" panose="02070309020205020404" pitchFamily="49" charset="0"/>
              </a:rPr>
              <a:t> </a:t>
            </a:r>
            <a:r>
              <a:rPr lang="de-DE" sz="2000" dirty="0">
                <a:cs typeface="Courier New" panose="02070309020205020404" pitchFamily="49" charset="0"/>
              </a:rPr>
              <a:t>und </a:t>
            </a:r>
            <a:r>
              <a:rPr lang="de-DE" sz="1800" dirty="0" smtClean="0">
                <a:latin typeface="Courier New" panose="02070309020205020404" pitchFamily="49" charset="0"/>
                <a:cs typeface="Courier New" panose="02070309020205020404" pitchFamily="49" charset="0"/>
              </a:rPr>
              <a:t>Standard.P.R</a:t>
            </a:r>
            <a:r>
              <a:rPr lang="de-DE" sz="2000" dirty="0" smtClean="0">
                <a:cs typeface="Courier New" panose="02070309020205020404" pitchFamily="49" charset="0"/>
              </a:rPr>
              <a:t>.</a:t>
            </a:r>
          </a:p>
          <a:p>
            <a:pPr marL="0" indent="0" algn="ctr" defTabSz="357188"/>
            <a:r>
              <a:rPr lang="de-DE" sz="2000" dirty="0" smtClean="0">
                <a:solidFill>
                  <a:srgbClr val="FF0000"/>
                </a:solidFill>
                <a:cs typeface="Courier New" panose="02070309020205020404" pitchFamily="49" charset="0"/>
              </a:rPr>
              <a:t>Nennen Sie niemals ein Paket </a:t>
            </a:r>
            <a:r>
              <a:rPr lang="de-DE" sz="1800" dirty="0">
                <a:solidFill>
                  <a:srgbClr val="FF0000"/>
                </a:solidFill>
                <a:latin typeface="Courier New" panose="02070309020205020404" pitchFamily="49" charset="0"/>
                <a:cs typeface="Courier New" panose="02070309020205020404" pitchFamily="49" charset="0"/>
              </a:rPr>
              <a:t>Standard</a:t>
            </a:r>
            <a:r>
              <a:rPr lang="de-DE" sz="2000" dirty="0" smtClean="0">
                <a:solidFill>
                  <a:srgbClr val="FF0000"/>
                </a:solidFill>
                <a:cs typeface="Courier New" panose="02070309020205020404" pitchFamily="49" charset="0"/>
              </a:rPr>
              <a:t>.</a:t>
            </a:r>
            <a:endParaRPr lang="de-DE" sz="2000" dirty="0">
              <a:solidFill>
                <a:srgbClr val="FF0000"/>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161</a:t>
            </a:fld>
            <a:endParaRPr lang="de-DE" dirty="0"/>
          </a:p>
        </p:txBody>
      </p:sp>
    </p:spTree>
    <p:extLst>
      <p:ext uri="{BB962C8B-B14F-4D97-AF65-F5344CB8AC3E}">
        <p14:creationId xmlns:p14="http://schemas.microsoft.com/office/powerpoint/2010/main" val="2346704508"/>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Privater Teil</a:t>
            </a:r>
            <a:endParaRPr lang="de-DE" dirty="0"/>
          </a:p>
        </p:txBody>
      </p:sp>
      <p:sp>
        <p:nvSpPr>
          <p:cNvPr id="3" name="Inhaltsplatzhalter 2"/>
          <p:cNvSpPr>
            <a:spLocks noGrp="1"/>
          </p:cNvSpPr>
          <p:nvPr>
            <p:ph idx="1"/>
          </p:nvPr>
        </p:nvSpPr>
        <p:spPr/>
        <p:txBody>
          <a:bodyPr/>
          <a:lstStyle/>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a:latin typeface="Courier New" pitchFamily="49" charset="0"/>
              </a:rPr>
              <a:t>package</a:t>
            </a:r>
            <a:r>
              <a:rPr lang="de-DE" altLang="de-DE" sz="2000" dirty="0">
                <a:latin typeface="Courier New" pitchFamily="49" charset="0"/>
              </a:rPr>
              <a:t> Package_Name </a:t>
            </a:r>
            <a:r>
              <a:rPr lang="de-DE" altLang="de-DE" sz="2000" b="1" dirty="0">
                <a:latin typeface="Courier New" pitchFamily="49" charset="0"/>
              </a:rPr>
              <a:t>is</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a:latin typeface="Courier New" pitchFamily="49" charset="0"/>
              </a:rPr>
              <a:t>  </a:t>
            </a:r>
            <a:r>
              <a:rPr lang="de-DE" altLang="de-DE" sz="2000" b="1" dirty="0">
                <a:latin typeface="Courier New" pitchFamily="49" charset="0"/>
              </a:rPr>
              <a:t>type</a:t>
            </a:r>
            <a:r>
              <a:rPr lang="de-DE" altLang="de-DE" sz="2000" dirty="0">
                <a:latin typeface="Courier New" pitchFamily="49" charset="0"/>
              </a:rPr>
              <a:t> T </a:t>
            </a:r>
            <a:r>
              <a:rPr lang="de-DE" altLang="de-DE" sz="2000" b="1" dirty="0">
                <a:latin typeface="Courier New" pitchFamily="49" charset="0"/>
              </a:rPr>
              <a:t>is</a:t>
            </a:r>
            <a:r>
              <a:rPr lang="de-DE" altLang="de-DE" sz="2000" dirty="0">
                <a:latin typeface="Courier New" pitchFamily="49" charset="0"/>
              </a:rPr>
              <a:t> </a:t>
            </a:r>
            <a:r>
              <a:rPr lang="de-DE" altLang="de-DE" sz="2000" dirty="0" smtClean="0">
                <a:latin typeface="Courier New" pitchFamily="49" charset="0"/>
              </a:rPr>
              <a:t>[</a:t>
            </a:r>
            <a:r>
              <a:rPr lang="de-DE" altLang="de-DE" sz="2000" b="1" dirty="0" smtClean="0">
                <a:latin typeface="Courier New" pitchFamily="49" charset="0"/>
              </a:rPr>
              <a:t>limited</a:t>
            </a:r>
            <a:r>
              <a:rPr lang="de-DE" altLang="de-DE" sz="2000" dirty="0" smtClean="0">
                <a:latin typeface="Courier New" pitchFamily="49" charset="0"/>
              </a:rPr>
              <a:t>] </a:t>
            </a:r>
            <a:r>
              <a:rPr lang="de-DE" altLang="de-DE" sz="2000" b="1" dirty="0" smtClean="0">
                <a:latin typeface="Courier New" pitchFamily="49" charset="0"/>
              </a:rPr>
              <a:t>private</a:t>
            </a:r>
            <a:r>
              <a:rPr lang="de-DE" altLang="de-DE" sz="2000" dirty="0" smtClean="0">
                <a:latin typeface="Courier New" pitchFamily="49" charset="0"/>
              </a:rPr>
              <a:t>;</a:t>
            </a:r>
            <a:endParaRPr lang="de-DE" altLang="de-DE" sz="2000" dirty="0">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a:latin typeface="Courier New" pitchFamily="49" charset="0"/>
              </a:rPr>
              <a:t>  </a:t>
            </a:r>
            <a:r>
              <a:rPr lang="de-DE" altLang="de-DE" sz="2000" dirty="0" smtClean="0">
                <a:latin typeface="Courier New" pitchFamily="49" charset="0"/>
              </a:rPr>
              <a:t>…  -- </a:t>
            </a:r>
            <a:r>
              <a:rPr lang="de-DE" altLang="de-DE" sz="2000" i="1" dirty="0" smtClean="0">
                <a:latin typeface="Courier New" pitchFamily="49" charset="0"/>
              </a:rPr>
              <a:t>Operationen auf T</a:t>
            </a:r>
            <a:endParaRPr lang="de-DE" altLang="de-DE" sz="2000" i="1" dirty="0">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a:solidFill>
                  <a:srgbClr val="663300"/>
                </a:solidFill>
                <a:latin typeface="Courier New" pitchFamily="49" charset="0"/>
              </a:rPr>
              <a:t>private  -- </a:t>
            </a:r>
            <a:r>
              <a:rPr lang="de-DE" altLang="de-DE" sz="2000" b="1" i="1" dirty="0">
                <a:solidFill>
                  <a:srgbClr val="663300"/>
                </a:solidFill>
                <a:latin typeface="Courier New" pitchFamily="49" charset="0"/>
              </a:rPr>
              <a:t>nicht </a:t>
            </a:r>
            <a:r>
              <a:rPr lang="de-DE" altLang="de-DE" sz="2000" b="1" i="1" dirty="0" smtClean="0">
                <a:solidFill>
                  <a:srgbClr val="663300"/>
                </a:solidFill>
                <a:latin typeface="Courier New" pitchFamily="49" charset="0"/>
              </a:rPr>
              <a:t>sichtbar</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solidFill>
                  <a:srgbClr val="663300"/>
                </a:solidFill>
                <a:latin typeface="Courier New" pitchFamily="49" charset="0"/>
              </a:rPr>
              <a:t>  type T is …  -- </a:t>
            </a:r>
            <a:r>
              <a:rPr lang="de-DE" altLang="de-DE" sz="2000" i="1" dirty="0" smtClean="0">
                <a:solidFill>
                  <a:srgbClr val="663300"/>
                </a:solidFill>
                <a:latin typeface="Courier New" pitchFamily="49" charset="0"/>
              </a:rPr>
              <a:t>Vervollständigung</a:t>
            </a:r>
            <a:br>
              <a:rPr lang="de-DE" altLang="de-DE" sz="2000" i="1" dirty="0" smtClean="0">
                <a:solidFill>
                  <a:srgbClr val="663300"/>
                </a:solidFill>
                <a:latin typeface="Courier New" pitchFamily="49" charset="0"/>
              </a:rPr>
            </a:br>
            <a:r>
              <a:rPr lang="de-DE" altLang="de-DE" sz="2000" i="1" dirty="0" smtClean="0">
                <a:solidFill>
                  <a:srgbClr val="663300"/>
                </a:solidFill>
                <a:latin typeface="Courier New" pitchFamily="49" charset="0"/>
              </a:rPr>
              <a:t>  …  -- weitere Vereinbarungen</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end</a:t>
            </a:r>
            <a:r>
              <a:rPr lang="de-DE" altLang="de-DE" sz="2000" dirty="0" smtClean="0">
                <a:latin typeface="Courier New" pitchFamily="49" charset="0"/>
              </a:rPr>
              <a:t> Package_Name;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000" dirty="0" smtClean="0"/>
              <a:t>Private Typen müssen im privaten Teil des Pakets vervollständigt werden. (Der Grund dafür ist, dass der vollständige Typ zur Kodegenerierung in Klienten benötigt wird.) Das kann (fast) jeder beliebige Typ sein, wird jedoch im Allgemeinen ein Verbund sein.</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000" i="1" dirty="0" smtClean="0"/>
              <a:t>(Mehr dazu im Abschnitt über Schablonen.)</a:t>
            </a:r>
            <a:endParaRPr lang="de-DE" sz="2000" i="1"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162</a:t>
            </a:fld>
            <a:endParaRPr lang="de-DE" dirty="0"/>
          </a:p>
        </p:txBody>
      </p:sp>
      <p:sp>
        <p:nvSpPr>
          <p:cNvPr id="6" name="Geschweifte Klammer rechts 5"/>
          <p:cNvSpPr/>
          <p:nvPr/>
        </p:nvSpPr>
        <p:spPr bwMode="auto">
          <a:xfrm>
            <a:off x="6372200" y="2274382"/>
            <a:ext cx="216024" cy="864096"/>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7" name="Geschweifte Klammer rechts 6"/>
          <p:cNvSpPr/>
          <p:nvPr/>
        </p:nvSpPr>
        <p:spPr bwMode="auto">
          <a:xfrm>
            <a:off x="6372200" y="3234035"/>
            <a:ext cx="216024" cy="864096"/>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solidFill>
                  <a:srgbClr val="663300"/>
                </a:solidFill>
              </a:ln>
              <a:solidFill>
                <a:srgbClr val="663300"/>
              </a:solidFill>
              <a:effectLst/>
              <a:latin typeface="Times New Roman" pitchFamily="18" charset="0"/>
            </a:endParaRPr>
          </a:p>
        </p:txBody>
      </p:sp>
      <p:sp>
        <p:nvSpPr>
          <p:cNvPr id="8" name="Textfeld 7"/>
          <p:cNvSpPr txBox="1"/>
          <p:nvPr/>
        </p:nvSpPr>
        <p:spPr>
          <a:xfrm>
            <a:off x="6660232" y="2492896"/>
            <a:ext cx="2318286" cy="461665"/>
          </a:xfrm>
          <a:prstGeom prst="rect">
            <a:avLst/>
          </a:prstGeom>
          <a:noFill/>
        </p:spPr>
        <p:txBody>
          <a:bodyPr wrap="square" rtlCol="0">
            <a:spAutoFit/>
          </a:bodyPr>
          <a:lstStyle/>
          <a:p>
            <a:r>
              <a:rPr lang="de-DE" dirty="0" smtClean="0">
                <a:solidFill>
                  <a:schemeClr val="tx1"/>
                </a:solidFill>
              </a:rPr>
              <a:t>Öffentlicher Teil</a:t>
            </a:r>
            <a:endParaRPr lang="de-DE" dirty="0">
              <a:solidFill>
                <a:schemeClr val="tx1"/>
              </a:solidFill>
            </a:endParaRPr>
          </a:p>
        </p:txBody>
      </p:sp>
      <p:sp>
        <p:nvSpPr>
          <p:cNvPr id="9" name="Textfeld 8"/>
          <p:cNvSpPr txBox="1"/>
          <p:nvPr/>
        </p:nvSpPr>
        <p:spPr>
          <a:xfrm>
            <a:off x="6677332" y="3466257"/>
            <a:ext cx="2318286" cy="461665"/>
          </a:xfrm>
          <a:prstGeom prst="rect">
            <a:avLst/>
          </a:prstGeom>
          <a:noFill/>
        </p:spPr>
        <p:txBody>
          <a:bodyPr wrap="square" rtlCol="0">
            <a:spAutoFit/>
          </a:bodyPr>
          <a:lstStyle/>
          <a:p>
            <a:r>
              <a:rPr lang="de-DE" dirty="0" smtClean="0">
                <a:solidFill>
                  <a:srgbClr val="663300"/>
                </a:solidFill>
              </a:rPr>
              <a:t>Privater Teil</a:t>
            </a:r>
            <a:endParaRPr lang="de-DE" dirty="0">
              <a:solidFill>
                <a:srgbClr val="663300"/>
              </a:solidFill>
            </a:endParaRPr>
          </a:p>
        </p:txBody>
      </p:sp>
    </p:spTree>
    <p:extLst>
      <p:ext uri="{BB962C8B-B14F-4D97-AF65-F5344CB8AC3E}">
        <p14:creationId xmlns:p14="http://schemas.microsoft.com/office/powerpoint/2010/main" val="222210059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Private Typen</a:t>
            </a:r>
          </a:p>
        </p:txBody>
      </p:sp>
      <p:sp>
        <p:nvSpPr>
          <p:cNvPr id="144387" name="Rectangle 2"/>
          <p:cNvSpPr>
            <a:spLocks noGrp="1" noChangeArrowheads="1"/>
          </p:cNvSpPr>
          <p:nvPr>
            <p:ph idx="1"/>
          </p:nvPr>
        </p:nvSpPr>
        <p:spPr>
          <a:xfrm>
            <a:off x="685800" y="2132856"/>
            <a:ext cx="7772400" cy="3963144"/>
          </a:xfrm>
        </p:spPr>
        <p:txBody>
          <a:bodyPr/>
          <a:lstStyle/>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Ein privater Typ definiert einen </a:t>
            </a:r>
            <a:r>
              <a:rPr lang="de-DE" altLang="de-DE" sz="2400" i="1" dirty="0" smtClean="0"/>
              <a:t>Kontrakt</a:t>
            </a:r>
            <a:r>
              <a:rPr lang="de-DE" altLang="de-DE" sz="2400" dirty="0" smtClean="0"/>
              <a:t>.</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Über private Typen ist dem Anwender nichts bekannt außer den im sichtbaren Bereich vereinbarten Eigenschaften (Operationen) </a:t>
            </a:r>
            <a:r>
              <a:rPr lang="de-DE" altLang="de-DE" sz="2400" dirty="0" smtClean="0">
                <a:cs typeface="Times New Roman" pitchFamily="18" charset="0"/>
              </a:rPr>
              <a:t>–</a:t>
            </a:r>
            <a:r>
              <a:rPr lang="de-DE" altLang="de-DE" sz="2400" dirty="0" smtClean="0"/>
              <a:t> ihre Implementierung (ihr innerer Aufbau) ist unbekannt.</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Einzig vordefinierte Operationen (falls nicht </a:t>
            </a:r>
            <a:r>
              <a:rPr lang="de-DE" altLang="de-DE" sz="2400" i="1" dirty="0" smtClean="0"/>
              <a:t>limitiert</a:t>
            </a:r>
            <a:r>
              <a:rPr lang="de-DE" altLang="de-DE" sz="2400" dirty="0" smtClean="0"/>
              <a:t>)</a:t>
            </a:r>
            <a:br>
              <a:rPr lang="de-DE" altLang="de-DE" sz="2400" dirty="0" smtClean="0"/>
            </a:br>
            <a:r>
              <a:rPr lang="de-DE" altLang="de-DE" sz="2400" dirty="0" smtClean="0"/>
              <a:t>- Zuweisung     </a:t>
            </a:r>
            <a:r>
              <a:rPr lang="de-DE" altLang="de-DE" sz="2000" dirty="0" smtClean="0">
                <a:latin typeface="Courier New" pitchFamily="49" charset="0"/>
              </a:rPr>
              <a:t>A := B;</a:t>
            </a:r>
            <a:r>
              <a:rPr lang="de-DE" altLang="de-DE" sz="1800" dirty="0" smtClean="0">
                <a:latin typeface="Courier New" pitchFamily="49" charset="0"/>
              </a:rPr>
              <a:t/>
            </a:r>
            <a:br>
              <a:rPr lang="de-DE" altLang="de-DE" sz="1800" dirty="0" smtClean="0">
                <a:latin typeface="Courier New" pitchFamily="49" charset="0"/>
              </a:rPr>
            </a:br>
            <a:r>
              <a:rPr lang="de-DE" altLang="de-DE" sz="2400" dirty="0" smtClean="0"/>
              <a:t>- Vergleich       </a:t>
            </a:r>
            <a:r>
              <a:rPr lang="de-DE" altLang="de-DE" sz="2000" dirty="0" smtClean="0">
                <a:latin typeface="Courier New" pitchFamily="49" charset="0"/>
              </a:rPr>
              <a:t>A = B  </a:t>
            </a:r>
            <a:r>
              <a:rPr lang="de-DE" altLang="de-DE" sz="2400" dirty="0" smtClean="0"/>
              <a:t>bzw.   </a:t>
            </a:r>
            <a:r>
              <a:rPr lang="de-DE" altLang="de-DE" sz="2000" dirty="0" smtClean="0">
                <a:latin typeface="Courier New" pitchFamily="49" charset="0"/>
              </a:rPr>
              <a:t>A /= B</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Weitere Operationen</a:t>
            </a:r>
            <a:r>
              <a:rPr lang="de-DE" altLang="de-DE" dirty="0" smtClean="0">
                <a:latin typeface="Courier New" pitchFamily="49" charset="0"/>
              </a:rPr>
              <a:t/>
            </a:r>
            <a:br>
              <a:rPr lang="de-DE" altLang="de-DE" dirty="0" smtClean="0">
                <a:latin typeface="Courier New" pitchFamily="49" charset="0"/>
              </a:rPr>
            </a:br>
            <a:r>
              <a:rPr lang="de-DE" altLang="de-DE" sz="2400" dirty="0" smtClean="0"/>
              <a:t>Die vom „Hersteller“ vorgesehenen, das sind die im sichtbaren Teil definierten Operationen.</a:t>
            </a:r>
          </a:p>
        </p:txBody>
      </p:sp>
      <p:sp>
        <p:nvSpPr>
          <p:cNvPr id="14438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438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FFE3ECE-2F73-492F-BC6D-2EC7201C952A}" type="slidenum">
              <a:rPr lang="de-DE" altLang="de-DE" sz="2400" smtClean="0"/>
              <a:pPr eaLnBrk="1" hangingPunct="1">
                <a:spcBef>
                  <a:spcPct val="0"/>
                </a:spcBef>
              </a:pPr>
              <a:t>163</a:t>
            </a:fld>
            <a:endParaRPr lang="de-DE" altLang="de-DE" sz="2400" dirty="0" smtClean="0"/>
          </a:p>
        </p:txBody>
      </p:sp>
    </p:spTree>
    <p:extLst>
      <p:ext uri="{BB962C8B-B14F-4D97-AF65-F5344CB8AC3E}">
        <p14:creationId xmlns:p14="http://schemas.microsoft.com/office/powerpoint/2010/main" val="327178960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a:t>
            </a:r>
            <a:endParaRPr lang="de-DE" dirty="0"/>
          </a:p>
        </p:txBody>
      </p:sp>
      <p:sp>
        <p:nvSpPr>
          <p:cNvPr id="3" name="Inhaltsplatzhalter 2"/>
          <p:cNvSpPr>
            <a:spLocks noGrp="1"/>
          </p:cNvSpPr>
          <p:nvPr>
            <p:ph idx="1"/>
          </p:nvPr>
        </p:nvSpPr>
        <p:spPr/>
        <p:txBody>
          <a:bodyPr/>
          <a:lstStyle/>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a:latin typeface="Courier New" pitchFamily="49" charset="0"/>
              </a:rPr>
              <a:t>package</a:t>
            </a:r>
            <a:r>
              <a:rPr lang="de-DE" altLang="de-DE" sz="1800" dirty="0">
                <a:latin typeface="Courier New" pitchFamily="49" charset="0"/>
              </a:rPr>
              <a:t> </a:t>
            </a:r>
            <a:r>
              <a:rPr lang="de-DE" altLang="de-DE" sz="1800" dirty="0" smtClean="0">
                <a:latin typeface="Courier New" pitchFamily="49" charset="0"/>
              </a:rPr>
              <a:t>Pack </a:t>
            </a:r>
            <a:r>
              <a:rPr lang="de-DE" altLang="de-DE" sz="1800" b="1" dirty="0" smtClean="0">
                <a:latin typeface="Courier New" pitchFamily="49" charset="0"/>
              </a:rPr>
              <a:t>is</a:t>
            </a:r>
            <a:br>
              <a:rPr lang="de-DE" altLang="de-DE" sz="1800" b="1" dirty="0" smtClean="0">
                <a:latin typeface="Courier New" pitchFamily="49" charset="0"/>
              </a:rPr>
            </a:br>
            <a:r>
              <a:rPr lang="de-DE" altLang="de-DE" sz="1800" dirty="0" smtClean="0">
                <a:latin typeface="Courier New" pitchFamily="49" charset="0"/>
              </a:rPr>
              <a:t>  </a:t>
            </a:r>
            <a:r>
              <a:rPr lang="de-DE" altLang="de-DE" sz="1800" b="1" dirty="0">
                <a:latin typeface="Courier New" pitchFamily="49" charset="0"/>
              </a:rPr>
              <a:t>type</a:t>
            </a:r>
            <a:r>
              <a:rPr lang="de-DE" altLang="de-DE" sz="1800" dirty="0">
                <a:latin typeface="Courier New" pitchFamily="49" charset="0"/>
              </a:rPr>
              <a:t> T </a:t>
            </a:r>
            <a:r>
              <a:rPr lang="de-DE" altLang="de-DE" sz="1800" b="1" dirty="0" smtClean="0">
                <a:latin typeface="Courier New" pitchFamily="49" charset="0"/>
              </a:rPr>
              <a:t>is</a:t>
            </a:r>
            <a:r>
              <a:rPr lang="de-DE" altLang="de-DE" sz="1800" dirty="0" smtClean="0">
                <a:latin typeface="Courier New" pitchFamily="49" charset="0"/>
              </a:rPr>
              <a:t> </a:t>
            </a:r>
            <a:r>
              <a:rPr lang="de-DE" altLang="de-DE" sz="1800" b="1" dirty="0">
                <a:latin typeface="Courier New" pitchFamily="49" charset="0"/>
              </a:rPr>
              <a:t>private</a:t>
            </a:r>
            <a:r>
              <a:rPr lang="de-DE" altLang="de-DE" sz="1800" dirty="0" smtClean="0">
                <a:latin typeface="Courier New" pitchFamily="49" charset="0"/>
              </a:rPr>
              <a:t>;</a:t>
            </a:r>
            <a:br>
              <a:rPr lang="de-DE" altLang="de-DE" sz="1800" dirty="0" smtClean="0">
                <a:latin typeface="Courier New" pitchFamily="49" charset="0"/>
              </a:rPr>
            </a:br>
            <a:r>
              <a:rPr lang="de-DE" altLang="de-DE" sz="1800" dirty="0" smtClean="0">
                <a:latin typeface="Courier New" pitchFamily="49" charset="0"/>
              </a:rPr>
              <a:t>  </a:t>
            </a:r>
            <a:r>
              <a:rPr lang="de-DE" altLang="de-DE" sz="1800" dirty="0">
                <a:latin typeface="Courier New" pitchFamily="49" charset="0"/>
              </a:rPr>
              <a:t>…  -- </a:t>
            </a:r>
            <a:r>
              <a:rPr lang="de-DE" altLang="de-DE" sz="1800" i="1" dirty="0">
                <a:latin typeface="Courier New" pitchFamily="49" charset="0"/>
              </a:rPr>
              <a:t>Operationen auf </a:t>
            </a:r>
            <a:r>
              <a:rPr lang="de-DE" altLang="de-DE" sz="1800" i="1" dirty="0" smtClean="0">
                <a:latin typeface="Courier New" pitchFamily="49" charset="0"/>
              </a:rPr>
              <a:t>T</a:t>
            </a:r>
            <a:br>
              <a:rPr lang="de-DE" altLang="de-DE" sz="1800" i="1" dirty="0" smtClean="0">
                <a:latin typeface="Courier New" pitchFamily="49" charset="0"/>
              </a:rPr>
            </a:br>
            <a:r>
              <a:rPr lang="de-DE" altLang="de-DE" sz="1800" b="1" dirty="0" smtClean="0">
                <a:solidFill>
                  <a:schemeClr val="tx1"/>
                </a:solidFill>
                <a:latin typeface="Courier New" pitchFamily="49" charset="0"/>
              </a:rPr>
              <a:t>private</a:t>
            </a:r>
            <a:r>
              <a:rPr lang="de-DE" altLang="de-DE" sz="1800" b="1" i="1" dirty="0">
                <a:solidFill>
                  <a:schemeClr val="tx1"/>
                </a:solidFill>
                <a:latin typeface="Courier New" pitchFamily="49" charset="0"/>
              </a:rPr>
              <a:t/>
            </a:r>
            <a:br>
              <a:rPr lang="de-DE" altLang="de-DE" sz="1800" b="1" i="1" dirty="0">
                <a:solidFill>
                  <a:schemeClr val="tx1"/>
                </a:solidFill>
                <a:latin typeface="Courier New" pitchFamily="49" charset="0"/>
              </a:rPr>
            </a:br>
            <a:r>
              <a:rPr lang="de-DE" altLang="de-DE" sz="1800" dirty="0" smtClean="0">
                <a:solidFill>
                  <a:schemeClr val="tx1"/>
                </a:solidFill>
                <a:latin typeface="Courier New" pitchFamily="49" charset="0"/>
              </a:rPr>
              <a:t>  </a:t>
            </a:r>
            <a:r>
              <a:rPr lang="de-DE" altLang="de-DE" sz="1800" b="1" dirty="0" smtClean="0">
                <a:solidFill>
                  <a:schemeClr val="tx1"/>
                </a:solidFill>
                <a:latin typeface="Courier New" pitchFamily="49" charset="0"/>
              </a:rPr>
              <a:t>type</a:t>
            </a:r>
            <a:r>
              <a:rPr lang="de-DE" altLang="de-DE" sz="1800" dirty="0" smtClean="0">
                <a:solidFill>
                  <a:schemeClr val="tx1"/>
                </a:solidFill>
                <a:latin typeface="Courier New" pitchFamily="49" charset="0"/>
              </a:rPr>
              <a:t> T </a:t>
            </a:r>
            <a:r>
              <a:rPr lang="de-DE" altLang="de-DE" sz="1800" b="1" dirty="0" smtClean="0">
                <a:solidFill>
                  <a:schemeClr val="tx1"/>
                </a:solidFill>
                <a:latin typeface="Courier New" pitchFamily="49" charset="0"/>
              </a:rPr>
              <a:t>is range </a:t>
            </a:r>
            <a:r>
              <a:rPr lang="de-DE" altLang="de-DE" sz="1800" dirty="0" smtClean="0">
                <a:solidFill>
                  <a:schemeClr val="tx1"/>
                </a:solidFill>
                <a:latin typeface="Courier New" pitchFamily="49" charset="0"/>
              </a:rPr>
              <a:t>1 .. 10;</a:t>
            </a:r>
            <a:r>
              <a:rPr lang="de-DE" altLang="de-DE" sz="1800" i="1" dirty="0" smtClean="0">
                <a:solidFill>
                  <a:schemeClr val="tx1"/>
                </a:solidFill>
                <a:latin typeface="Courier New" pitchFamily="49" charset="0"/>
              </a:rPr>
              <a:t/>
            </a:r>
            <a:br>
              <a:rPr lang="de-DE" altLang="de-DE" sz="1800" i="1" dirty="0" smtClean="0">
                <a:solidFill>
                  <a:schemeClr val="tx1"/>
                </a:solidFill>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Pack;</a:t>
            </a:r>
          </a:p>
          <a:p>
            <a:pPr marL="0" indent="0" eaLnBrk="1" hangingPunct="1">
              <a:spcBef>
                <a:spcPts val="500"/>
              </a:spcBef>
              <a:buClrTx/>
              <a:buFontTx/>
              <a:buNone/>
              <a:tabLst>
                <a:tab pos="447675" algn="l"/>
                <a:tab pos="7143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Nach außen ist nicht sichtbar, dass </a:t>
            </a:r>
            <a:r>
              <a:rPr lang="de-DE" altLang="de-DE" sz="1800" dirty="0" smtClean="0">
                <a:latin typeface="Courier New" panose="02070309020205020404" pitchFamily="49" charset="0"/>
                <a:cs typeface="Courier New" panose="02070309020205020404" pitchFamily="49" charset="0"/>
              </a:rPr>
              <a:t>T</a:t>
            </a:r>
            <a:r>
              <a:rPr lang="de-DE" altLang="de-DE" sz="2000" dirty="0" smtClean="0"/>
              <a:t> ein numerischer Typ ist:</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with</a:t>
            </a:r>
            <a:r>
              <a:rPr lang="de-DE" altLang="de-DE" sz="1800" dirty="0" smtClean="0">
                <a:latin typeface="Courier New" pitchFamily="49" charset="0"/>
              </a:rPr>
              <a:t> Pack;</a:t>
            </a:r>
            <a:br>
              <a:rPr lang="de-DE" altLang="de-DE" sz="1800" dirty="0" smtClean="0">
                <a:latin typeface="Courier New" pitchFamily="49" charset="0"/>
              </a:rPr>
            </a:br>
            <a:r>
              <a:rPr lang="de-DE" altLang="de-DE" sz="1800" b="1" dirty="0" smtClean="0">
                <a:latin typeface="Courier New" pitchFamily="49" charset="0"/>
              </a:rPr>
              <a:t>use</a:t>
            </a:r>
            <a:r>
              <a:rPr lang="de-DE" altLang="de-DE" sz="1800" dirty="0" smtClean="0">
                <a:latin typeface="Courier New" pitchFamily="49" charset="0"/>
              </a:rPr>
              <a:t>  Pack;</a:t>
            </a:r>
            <a:br>
              <a:rPr lang="de-DE" altLang="de-DE" sz="1800" dirty="0" smtClean="0">
                <a:latin typeface="Courier New" pitchFamily="49" charset="0"/>
              </a:rPr>
            </a:br>
            <a:r>
              <a:rPr lang="de-DE" altLang="de-DE" sz="1800" b="1" dirty="0" smtClean="0">
                <a:latin typeface="Courier New" pitchFamily="49" charset="0"/>
              </a:rPr>
              <a:t>procedure</a:t>
            </a:r>
            <a:r>
              <a:rPr lang="de-DE" altLang="de-DE" sz="1800" dirty="0" smtClean="0">
                <a:latin typeface="Courier New" pitchFamily="49" charset="0"/>
              </a:rPr>
              <a:t> Proc </a:t>
            </a:r>
            <a:r>
              <a:rPr lang="de-DE" altLang="de-DE" sz="1800" b="1" dirty="0" smtClean="0">
                <a:latin typeface="Courier New" pitchFamily="49" charset="0"/>
              </a:rPr>
              <a:t>is</a:t>
            </a:r>
            <a:r>
              <a:rPr lang="de-DE" altLang="de-DE" sz="1800" dirty="0">
                <a:latin typeface="Courier New" pitchFamily="49" charset="0"/>
              </a:rPr>
              <a:t/>
            </a:r>
            <a:br>
              <a:rPr lang="de-DE" altLang="de-DE" sz="1800" dirty="0">
                <a:latin typeface="Courier New" pitchFamily="49" charset="0"/>
              </a:rPr>
            </a:br>
            <a:r>
              <a:rPr lang="de-DE" altLang="de-DE" sz="1800" dirty="0" smtClean="0">
                <a:latin typeface="Courier New" pitchFamily="49" charset="0"/>
              </a:rPr>
              <a:t>  </a:t>
            </a:r>
            <a:r>
              <a:rPr lang="de-DE" altLang="de-DE" sz="1800" dirty="0" smtClean="0">
                <a:solidFill>
                  <a:schemeClr val="tx1"/>
                </a:solidFill>
                <a:latin typeface="Courier New" pitchFamily="49" charset="0"/>
              </a:rPr>
              <a:t>X: T := </a:t>
            </a:r>
            <a:r>
              <a:rPr lang="de-DE" altLang="de-DE" sz="1800" dirty="0" smtClean="0">
                <a:solidFill>
                  <a:srgbClr val="FF0000"/>
                </a:solidFill>
                <a:latin typeface="Courier New" pitchFamily="49" charset="0"/>
              </a:rPr>
              <a:t>1</a:t>
            </a:r>
            <a:r>
              <a:rPr lang="de-DE" altLang="de-DE" sz="1800" dirty="0" smtClean="0">
                <a:solidFill>
                  <a:schemeClr val="tx1"/>
                </a:solidFill>
                <a:latin typeface="Courier New" pitchFamily="49" charset="0"/>
              </a:rPr>
              <a:t>;  -- </a:t>
            </a:r>
            <a:r>
              <a:rPr lang="de-DE" altLang="de-DE" sz="1800" i="1" dirty="0" smtClean="0">
                <a:solidFill>
                  <a:srgbClr val="FF0000"/>
                </a:solidFill>
                <a:latin typeface="Courier New" pitchFamily="49" charset="0"/>
              </a:rPr>
              <a:t>illegal</a:t>
            </a:r>
            <a:r>
              <a:rPr lang="de-DE" altLang="de-DE" sz="1800" dirty="0" smtClean="0">
                <a:solidFill>
                  <a:srgbClr val="FF0000"/>
                </a:solidFill>
                <a:latin typeface="Courier New" pitchFamily="49" charset="0"/>
              </a:rPr>
              <a:t/>
            </a:r>
            <a:br>
              <a:rPr lang="de-DE" altLang="de-DE" sz="1800" dirty="0" smtClean="0">
                <a:solidFill>
                  <a:srgbClr val="FF0000"/>
                </a:solidFill>
                <a:latin typeface="Courier New" pitchFamily="49" charset="0"/>
              </a:rPr>
            </a:br>
            <a:r>
              <a:rPr lang="de-DE" altLang="de-DE" sz="1800" b="1" dirty="0" smtClean="0">
                <a:latin typeface="Courier New" pitchFamily="49" charset="0"/>
              </a:rPr>
              <a:t>begin</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null</a:t>
            </a:r>
            <a:r>
              <a:rPr lang="de-DE" altLang="de-DE" sz="1800" dirty="0" smtClean="0">
                <a:latin typeface="Courier New" pitchFamily="49" charset="0"/>
              </a:rPr>
              <a:t>;</a:t>
            </a:r>
            <a:br>
              <a:rPr lang="de-DE" altLang="de-DE" sz="1800"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Proc</a:t>
            </a:r>
            <a:r>
              <a:rPr lang="de-DE" altLang="de-DE" sz="1800" dirty="0">
                <a:latin typeface="Courier New" pitchFamily="49" charset="0"/>
              </a:rPr>
              <a:t>;</a:t>
            </a:r>
            <a:endParaRPr lang="de-DE" altLang="de-DE" sz="1800" dirty="0" smtClean="0">
              <a:latin typeface="Courier New"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164</a:t>
            </a:fld>
            <a:endParaRPr lang="de-DE" dirty="0"/>
          </a:p>
        </p:txBody>
      </p:sp>
    </p:spTree>
    <p:extLst>
      <p:ext uri="{BB962C8B-B14F-4D97-AF65-F5344CB8AC3E}">
        <p14:creationId xmlns:p14="http://schemas.microsoft.com/office/powerpoint/2010/main" val="1539052146"/>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(Fortsetzung)</a:t>
            </a:r>
            <a:endParaRPr lang="de-DE" dirty="0"/>
          </a:p>
        </p:txBody>
      </p:sp>
      <p:sp>
        <p:nvSpPr>
          <p:cNvPr id="3" name="Inhaltsplatzhalter 2"/>
          <p:cNvSpPr>
            <a:spLocks noGrp="1"/>
          </p:cNvSpPr>
          <p:nvPr>
            <p:ph idx="1"/>
          </p:nvPr>
        </p:nvSpPr>
        <p:spPr>
          <a:xfrm>
            <a:off x="685800" y="1981200"/>
            <a:ext cx="7739063" cy="4267200"/>
          </a:xfrm>
        </p:spPr>
        <p:txBody>
          <a:bodyPr/>
          <a:lstStyle/>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a:latin typeface="Courier New" pitchFamily="49" charset="0"/>
              </a:rPr>
              <a:t>package</a:t>
            </a:r>
            <a:r>
              <a:rPr lang="de-DE" altLang="de-DE" sz="1800" dirty="0">
                <a:latin typeface="Courier New" pitchFamily="49" charset="0"/>
              </a:rPr>
              <a:t> </a:t>
            </a:r>
            <a:r>
              <a:rPr lang="de-DE" altLang="de-DE" sz="1800" dirty="0" smtClean="0">
                <a:latin typeface="Courier New" pitchFamily="49" charset="0"/>
              </a:rPr>
              <a:t>Pack </a:t>
            </a:r>
            <a:r>
              <a:rPr lang="de-DE" altLang="de-DE" sz="1800" b="1" dirty="0" smtClean="0">
                <a:latin typeface="Courier New" pitchFamily="49" charset="0"/>
              </a:rPr>
              <a:t>is</a:t>
            </a:r>
            <a:br>
              <a:rPr lang="de-DE" altLang="de-DE" sz="1800" b="1" dirty="0" smtClean="0">
                <a:latin typeface="Courier New" pitchFamily="49" charset="0"/>
              </a:rPr>
            </a:br>
            <a:r>
              <a:rPr lang="de-DE" altLang="de-DE" sz="1800" dirty="0" smtClean="0">
                <a:latin typeface="Courier New" pitchFamily="49" charset="0"/>
              </a:rPr>
              <a:t>  </a:t>
            </a:r>
            <a:r>
              <a:rPr lang="de-DE" altLang="de-DE" sz="1800" b="1" dirty="0">
                <a:latin typeface="Courier New" pitchFamily="49" charset="0"/>
              </a:rPr>
              <a:t>type</a:t>
            </a:r>
            <a:r>
              <a:rPr lang="de-DE" altLang="de-DE" sz="1800" dirty="0">
                <a:latin typeface="Courier New" pitchFamily="49" charset="0"/>
              </a:rPr>
              <a:t> T </a:t>
            </a:r>
            <a:r>
              <a:rPr lang="de-DE" altLang="de-DE" sz="1800" b="1" dirty="0" smtClean="0">
                <a:latin typeface="Courier New" pitchFamily="49" charset="0"/>
              </a:rPr>
              <a:t>is</a:t>
            </a:r>
            <a:r>
              <a:rPr lang="de-DE" altLang="de-DE" sz="1800" dirty="0" smtClean="0">
                <a:latin typeface="Courier New" pitchFamily="49" charset="0"/>
              </a:rPr>
              <a:t> </a:t>
            </a:r>
            <a:r>
              <a:rPr lang="de-DE" altLang="de-DE" sz="1800" b="1" dirty="0">
                <a:latin typeface="Courier New" pitchFamily="49" charset="0"/>
              </a:rPr>
              <a:t>private</a:t>
            </a:r>
            <a:r>
              <a:rPr lang="de-DE" altLang="de-DE" sz="1800" dirty="0" smtClean="0">
                <a:latin typeface="Courier New" pitchFamily="49" charset="0"/>
              </a:rPr>
              <a:t>;</a:t>
            </a:r>
            <a:br>
              <a:rPr lang="de-DE" altLang="de-DE" sz="1800" dirty="0" smtClean="0">
                <a:latin typeface="Courier New" pitchFamily="49" charset="0"/>
              </a:rPr>
            </a:br>
            <a:r>
              <a:rPr lang="de-DE" altLang="de-DE" sz="1800" dirty="0" smtClean="0">
                <a:latin typeface="Courier New" pitchFamily="49" charset="0"/>
              </a:rPr>
              <a:t>  Eins: </a:t>
            </a:r>
            <a:r>
              <a:rPr lang="de-DE" altLang="de-DE" sz="1800" b="1" dirty="0" smtClean="0">
                <a:latin typeface="Courier New" pitchFamily="49" charset="0"/>
              </a:rPr>
              <a:t>constant</a:t>
            </a:r>
            <a:r>
              <a:rPr lang="de-DE" altLang="de-DE" sz="1800" dirty="0" smtClean="0">
                <a:latin typeface="Courier New" pitchFamily="49" charset="0"/>
              </a:rPr>
              <a:t> T;</a:t>
            </a:r>
            <a:r>
              <a:rPr lang="de-DE" altLang="de-DE" sz="1800" i="1" dirty="0" smtClean="0">
                <a:latin typeface="Courier New" pitchFamily="49" charset="0"/>
              </a:rPr>
              <a:t/>
            </a:r>
            <a:br>
              <a:rPr lang="de-DE" altLang="de-DE" sz="1800" i="1" dirty="0" smtClean="0">
                <a:latin typeface="Courier New" pitchFamily="49" charset="0"/>
              </a:rPr>
            </a:br>
            <a:r>
              <a:rPr lang="de-DE" altLang="de-DE" sz="1800" b="1" dirty="0" smtClean="0">
                <a:solidFill>
                  <a:schemeClr val="tx1"/>
                </a:solidFill>
                <a:latin typeface="Courier New" pitchFamily="49" charset="0"/>
              </a:rPr>
              <a:t>private</a:t>
            </a:r>
            <a:r>
              <a:rPr lang="de-DE" altLang="de-DE" sz="1800" b="1" i="1" dirty="0">
                <a:solidFill>
                  <a:schemeClr val="tx1"/>
                </a:solidFill>
                <a:latin typeface="Courier New" pitchFamily="49" charset="0"/>
              </a:rPr>
              <a:t/>
            </a:r>
            <a:br>
              <a:rPr lang="de-DE" altLang="de-DE" sz="1800" b="1" i="1" dirty="0">
                <a:solidFill>
                  <a:schemeClr val="tx1"/>
                </a:solidFill>
                <a:latin typeface="Courier New" pitchFamily="49" charset="0"/>
              </a:rPr>
            </a:br>
            <a:r>
              <a:rPr lang="de-DE" altLang="de-DE" sz="1800" dirty="0" smtClean="0">
                <a:solidFill>
                  <a:schemeClr val="tx1"/>
                </a:solidFill>
                <a:latin typeface="Courier New" pitchFamily="49" charset="0"/>
              </a:rPr>
              <a:t>  </a:t>
            </a:r>
            <a:r>
              <a:rPr lang="de-DE" altLang="de-DE" sz="1800" b="1" dirty="0" smtClean="0">
                <a:solidFill>
                  <a:schemeClr val="tx1"/>
                </a:solidFill>
                <a:latin typeface="Courier New" pitchFamily="49" charset="0"/>
              </a:rPr>
              <a:t>type</a:t>
            </a:r>
            <a:r>
              <a:rPr lang="de-DE" altLang="de-DE" sz="1800" dirty="0" smtClean="0">
                <a:solidFill>
                  <a:schemeClr val="tx1"/>
                </a:solidFill>
                <a:latin typeface="Courier New" pitchFamily="49" charset="0"/>
              </a:rPr>
              <a:t> T </a:t>
            </a:r>
            <a:r>
              <a:rPr lang="de-DE" altLang="de-DE" sz="1800" b="1" dirty="0" smtClean="0">
                <a:solidFill>
                  <a:schemeClr val="tx1"/>
                </a:solidFill>
                <a:latin typeface="Courier New" pitchFamily="49" charset="0"/>
              </a:rPr>
              <a:t>is range </a:t>
            </a:r>
            <a:r>
              <a:rPr lang="de-DE" altLang="de-DE" sz="1800" dirty="0" smtClean="0">
                <a:solidFill>
                  <a:schemeClr val="tx1"/>
                </a:solidFill>
                <a:latin typeface="Courier New" pitchFamily="49" charset="0"/>
              </a:rPr>
              <a:t>1 .. 10;</a:t>
            </a:r>
            <a:br>
              <a:rPr lang="de-DE" altLang="de-DE" sz="1800" dirty="0" smtClean="0">
                <a:solidFill>
                  <a:schemeClr val="tx1"/>
                </a:solidFill>
                <a:latin typeface="Courier New" pitchFamily="49" charset="0"/>
              </a:rPr>
            </a:br>
            <a:r>
              <a:rPr lang="de-DE" altLang="de-DE" sz="1800" dirty="0" smtClean="0">
                <a:solidFill>
                  <a:schemeClr val="tx1"/>
                </a:solidFill>
                <a:latin typeface="Courier New" pitchFamily="49" charset="0"/>
              </a:rPr>
              <a:t> </a:t>
            </a:r>
            <a:r>
              <a:rPr lang="de-DE" altLang="de-DE" sz="1800" dirty="0" smtClean="0">
                <a:latin typeface="Courier New" pitchFamily="49" charset="0"/>
              </a:rPr>
              <a:t> </a:t>
            </a:r>
            <a:r>
              <a:rPr lang="de-DE" altLang="de-DE" sz="1800" dirty="0">
                <a:latin typeface="Courier New" pitchFamily="49" charset="0"/>
              </a:rPr>
              <a:t>Eins: </a:t>
            </a:r>
            <a:r>
              <a:rPr lang="de-DE" altLang="de-DE" sz="1800" b="1" dirty="0">
                <a:latin typeface="Courier New" pitchFamily="49" charset="0"/>
              </a:rPr>
              <a:t>constant</a:t>
            </a:r>
            <a:r>
              <a:rPr lang="de-DE" altLang="de-DE" sz="1800" dirty="0">
                <a:latin typeface="Courier New" pitchFamily="49" charset="0"/>
              </a:rPr>
              <a:t> </a:t>
            </a:r>
            <a:r>
              <a:rPr lang="de-DE" altLang="de-DE" sz="1800" dirty="0" smtClean="0">
                <a:latin typeface="Courier New" pitchFamily="49" charset="0"/>
              </a:rPr>
              <a:t>T := 1;</a:t>
            </a:r>
            <a:r>
              <a:rPr lang="de-DE" altLang="de-DE" sz="1800" i="1" dirty="0" smtClean="0">
                <a:solidFill>
                  <a:schemeClr val="tx1"/>
                </a:solidFill>
                <a:latin typeface="Courier New" pitchFamily="49" charset="0"/>
              </a:rPr>
              <a:t/>
            </a:r>
            <a:br>
              <a:rPr lang="de-DE" altLang="de-DE" sz="1800" i="1" dirty="0" smtClean="0">
                <a:solidFill>
                  <a:schemeClr val="tx1"/>
                </a:solidFill>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Pack;</a:t>
            </a:r>
          </a:p>
          <a:p>
            <a:pPr marL="0" indent="0" eaLnBrk="1" hangingPunct="1">
              <a:spcBef>
                <a:spcPts val="500"/>
              </a:spcBef>
              <a:buClrTx/>
              <a:buFontTx/>
              <a:buNone/>
              <a:tabLst>
                <a:tab pos="447675" algn="l"/>
                <a:tab pos="7143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Aber Konstanten mit numerischem </a:t>
            </a:r>
            <a:r>
              <a:rPr lang="de-DE" altLang="de-DE" sz="2000" dirty="0"/>
              <a:t>(</a:t>
            </a:r>
            <a:r>
              <a:rPr lang="de-DE" altLang="de-DE" sz="2000" dirty="0" smtClean="0"/>
              <a:t>unsichtbaren) Wert sind möglich:</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with</a:t>
            </a:r>
            <a:r>
              <a:rPr lang="de-DE" altLang="de-DE" sz="1800" dirty="0" smtClean="0">
                <a:latin typeface="Courier New" pitchFamily="49" charset="0"/>
              </a:rPr>
              <a:t> Pack;</a:t>
            </a:r>
            <a:br>
              <a:rPr lang="de-DE" altLang="de-DE" sz="1800" dirty="0" smtClean="0">
                <a:latin typeface="Courier New" pitchFamily="49" charset="0"/>
              </a:rPr>
            </a:br>
            <a:r>
              <a:rPr lang="de-DE" altLang="de-DE" sz="1800" b="1" dirty="0" smtClean="0">
                <a:latin typeface="Courier New" pitchFamily="49" charset="0"/>
              </a:rPr>
              <a:t>use</a:t>
            </a:r>
            <a:r>
              <a:rPr lang="de-DE" altLang="de-DE" sz="1800" dirty="0" smtClean="0">
                <a:latin typeface="Courier New" pitchFamily="49" charset="0"/>
              </a:rPr>
              <a:t>  Pack;</a:t>
            </a:r>
            <a:br>
              <a:rPr lang="de-DE" altLang="de-DE" sz="1800" dirty="0" smtClean="0">
                <a:latin typeface="Courier New" pitchFamily="49" charset="0"/>
              </a:rPr>
            </a:br>
            <a:r>
              <a:rPr lang="de-DE" altLang="de-DE" sz="1800" b="1" dirty="0" smtClean="0">
                <a:latin typeface="Courier New" pitchFamily="49" charset="0"/>
              </a:rPr>
              <a:t>procedure</a:t>
            </a:r>
            <a:r>
              <a:rPr lang="de-DE" altLang="de-DE" sz="1800" dirty="0" smtClean="0">
                <a:latin typeface="Courier New" pitchFamily="49" charset="0"/>
              </a:rPr>
              <a:t> Proc </a:t>
            </a:r>
            <a:r>
              <a:rPr lang="de-DE" altLang="de-DE" sz="1800" b="1" dirty="0" smtClean="0">
                <a:latin typeface="Courier New" pitchFamily="49" charset="0"/>
              </a:rPr>
              <a:t>is</a:t>
            </a:r>
            <a:r>
              <a:rPr lang="de-DE" altLang="de-DE" sz="1800" dirty="0">
                <a:latin typeface="Courier New" pitchFamily="49" charset="0"/>
              </a:rPr>
              <a:t/>
            </a:r>
            <a:br>
              <a:rPr lang="de-DE" altLang="de-DE" sz="1800" dirty="0">
                <a:latin typeface="Courier New" pitchFamily="49" charset="0"/>
              </a:rPr>
            </a:br>
            <a:r>
              <a:rPr lang="de-DE" altLang="de-DE" sz="1800" dirty="0" smtClean="0">
                <a:solidFill>
                  <a:schemeClr val="accent2"/>
                </a:solidFill>
                <a:latin typeface="Courier New" pitchFamily="49" charset="0"/>
              </a:rPr>
              <a:t>  </a:t>
            </a:r>
            <a:r>
              <a:rPr lang="de-DE" altLang="de-DE" sz="1800" dirty="0" smtClean="0">
                <a:solidFill>
                  <a:schemeClr val="tx1"/>
                </a:solidFill>
                <a:latin typeface="Courier New" pitchFamily="49" charset="0"/>
              </a:rPr>
              <a:t>X: T := </a:t>
            </a:r>
            <a:r>
              <a:rPr lang="de-DE" altLang="de-DE" sz="1800" dirty="0" smtClean="0">
                <a:solidFill>
                  <a:schemeClr val="accent2"/>
                </a:solidFill>
                <a:latin typeface="Courier New" pitchFamily="49" charset="0"/>
              </a:rPr>
              <a:t>Eins;  -- </a:t>
            </a:r>
            <a:r>
              <a:rPr lang="de-DE" altLang="de-DE" sz="1800" i="1" dirty="0" smtClean="0">
                <a:solidFill>
                  <a:schemeClr val="accent2"/>
                </a:solidFill>
                <a:latin typeface="Courier New" pitchFamily="49" charset="0"/>
              </a:rPr>
              <a:t>OK</a:t>
            </a:r>
            <a:r>
              <a:rPr lang="de-DE" altLang="de-DE" sz="1800" dirty="0" smtClean="0">
                <a:solidFill>
                  <a:schemeClr val="accent2"/>
                </a:solidFill>
                <a:latin typeface="Courier New" pitchFamily="49" charset="0"/>
              </a:rPr>
              <a:t/>
            </a:r>
            <a:br>
              <a:rPr lang="de-DE" altLang="de-DE" sz="1800" dirty="0" smtClean="0">
                <a:solidFill>
                  <a:schemeClr val="accent2"/>
                </a:solidFill>
                <a:latin typeface="Courier New" pitchFamily="49" charset="0"/>
              </a:rPr>
            </a:br>
            <a:r>
              <a:rPr lang="de-DE" altLang="de-DE" sz="1800" b="1" dirty="0" smtClean="0">
                <a:latin typeface="Courier New" pitchFamily="49" charset="0"/>
              </a:rPr>
              <a:t>begin</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X := X </a:t>
            </a:r>
            <a:r>
              <a:rPr lang="de-DE" altLang="de-DE" sz="1800" dirty="0" smtClean="0">
                <a:solidFill>
                  <a:srgbClr val="FF0000"/>
                </a:solidFill>
                <a:latin typeface="Courier New" pitchFamily="49" charset="0"/>
              </a:rPr>
              <a:t>+</a:t>
            </a:r>
            <a:r>
              <a:rPr lang="de-DE" altLang="de-DE" sz="1800" dirty="0" smtClean="0">
                <a:latin typeface="Courier New" pitchFamily="49" charset="0"/>
              </a:rPr>
              <a:t> Eins;  -- </a:t>
            </a:r>
            <a:r>
              <a:rPr lang="de-DE" altLang="de-DE" sz="1800" i="1" dirty="0" smtClean="0">
                <a:solidFill>
                  <a:srgbClr val="FF0000"/>
                </a:solidFill>
                <a:latin typeface="Courier New" pitchFamily="49" charset="0"/>
              </a:rPr>
              <a:t>illegal (Operator unsichtbar)</a:t>
            </a:r>
            <a:r>
              <a:rPr lang="de-DE" altLang="de-DE" sz="1800" dirty="0" smtClean="0">
                <a:latin typeface="Courier New" pitchFamily="49" charset="0"/>
              </a:rPr>
              <a:t/>
            </a:r>
            <a:br>
              <a:rPr lang="de-DE" altLang="de-DE" sz="1800" dirty="0" smtClean="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Proc</a:t>
            </a:r>
            <a:r>
              <a:rPr lang="de-DE" altLang="de-DE" sz="1800" dirty="0">
                <a:latin typeface="Courier New" pitchFamily="49" charset="0"/>
              </a:rPr>
              <a:t>;</a:t>
            </a:r>
            <a:endParaRPr lang="de-DE" altLang="de-DE" sz="1800" dirty="0" smtClean="0">
              <a:latin typeface="Courier New"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165</a:t>
            </a:fld>
            <a:endParaRPr lang="de-DE" dirty="0"/>
          </a:p>
        </p:txBody>
      </p:sp>
    </p:spTree>
    <p:extLst>
      <p:ext uri="{BB962C8B-B14F-4D97-AF65-F5344CB8AC3E}">
        <p14:creationId xmlns:p14="http://schemas.microsoft.com/office/powerpoint/2010/main" val="3619007584"/>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Typ mit privatem und</a:t>
            </a:r>
            <a:br>
              <a:rPr lang="de-DE" dirty="0" smtClean="0"/>
            </a:br>
            <a:r>
              <a:rPr lang="de-DE" dirty="0" smtClean="0"/>
              <a:t>sichtbarem Teil</a:t>
            </a:r>
            <a:endParaRPr lang="de-DE" dirty="0"/>
          </a:p>
        </p:txBody>
      </p:sp>
      <p:sp>
        <p:nvSpPr>
          <p:cNvPr id="3" name="Inhaltsplatzhalter 2"/>
          <p:cNvSpPr>
            <a:spLocks noGrp="1"/>
          </p:cNvSpPr>
          <p:nvPr>
            <p:ph idx="1"/>
          </p:nvPr>
        </p:nvSpPr>
        <p:spPr>
          <a:xfrm>
            <a:off x="685800" y="2420888"/>
            <a:ext cx="7739063" cy="3794175"/>
          </a:xfrm>
        </p:spPr>
        <p:txBody>
          <a:bodyPr/>
          <a:lstStyle/>
          <a:p>
            <a:pPr marL="0" lvl="0" indent="0" eaLnBrk="1" hangingPunct="1">
              <a:spcBef>
                <a:spcPts val="500"/>
              </a:spcBef>
              <a:buClrTx/>
              <a:tabLst>
                <a:tab pos="4429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200" dirty="0" smtClean="0"/>
              <a:t>Ein Muster, um Verbunde mit sichtbarem und privatem Teil zu definieren:</a:t>
            </a:r>
          </a:p>
          <a:p>
            <a:pPr marL="0" lvl="0" indent="0" eaLnBrk="1" hangingPunct="1">
              <a:spcBef>
                <a:spcPts val="500"/>
              </a:spcBef>
              <a:buClrTx/>
              <a:tabLst>
                <a:tab pos="4429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100" dirty="0" smtClean="0"/>
          </a:p>
          <a:p>
            <a:pPr marL="357188"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a:t>
            </a:r>
            <a:r>
              <a:rPr lang="de-DE" altLang="de-DE" sz="1800" dirty="0" smtClean="0">
                <a:latin typeface="Courier New" pitchFamily="49" charset="0"/>
              </a:rPr>
              <a:t> </a:t>
            </a:r>
            <a:r>
              <a:rPr lang="de-DE" altLang="de-DE" sz="1800" dirty="0">
                <a:latin typeface="Courier New" pitchFamily="49" charset="0"/>
              </a:rPr>
              <a:t>Pack </a:t>
            </a:r>
            <a:r>
              <a:rPr lang="de-DE" altLang="de-DE" sz="1800" b="1" dirty="0">
                <a:latin typeface="Courier New" pitchFamily="49" charset="0"/>
              </a:rPr>
              <a:t>is</a:t>
            </a:r>
            <a:br>
              <a:rPr lang="de-DE" altLang="de-DE" sz="1800" b="1" dirty="0">
                <a:latin typeface="Courier New" pitchFamily="49" charset="0"/>
              </a:rPr>
            </a:br>
            <a:r>
              <a:rPr lang="de-DE" altLang="de-DE" sz="1800" dirty="0">
                <a:latin typeface="Courier New" pitchFamily="49" charset="0"/>
              </a:rPr>
              <a:t>  </a:t>
            </a:r>
            <a:r>
              <a:rPr lang="de-DE" altLang="de-DE" sz="1800" b="1" dirty="0">
                <a:latin typeface="Courier New" pitchFamily="49" charset="0"/>
              </a:rPr>
              <a:t>type</a:t>
            </a:r>
            <a:r>
              <a:rPr lang="de-DE" altLang="de-DE" sz="1800" dirty="0">
                <a:latin typeface="Courier New" pitchFamily="49" charset="0"/>
              </a:rPr>
              <a:t> </a:t>
            </a:r>
            <a:r>
              <a:rPr lang="de-DE" altLang="de-DE" sz="1800" dirty="0" smtClean="0">
                <a:latin typeface="Courier New" pitchFamily="49" charset="0"/>
              </a:rPr>
              <a:t>Priv </a:t>
            </a:r>
            <a:r>
              <a:rPr lang="de-DE" altLang="de-DE" sz="1800" b="1" dirty="0">
                <a:latin typeface="Courier New" pitchFamily="49" charset="0"/>
              </a:rPr>
              <a:t>is</a:t>
            </a:r>
            <a:r>
              <a:rPr lang="de-DE" altLang="de-DE" sz="1800" dirty="0">
                <a:latin typeface="Courier New" pitchFamily="49" charset="0"/>
              </a:rPr>
              <a:t> </a:t>
            </a:r>
            <a:r>
              <a:rPr lang="de-DE" altLang="de-DE" sz="1800" b="1" dirty="0">
                <a:latin typeface="Courier New" pitchFamily="49" charset="0"/>
              </a:rPr>
              <a:t>private</a:t>
            </a:r>
            <a:r>
              <a:rPr lang="de-DE" altLang="de-DE" sz="1800" dirty="0">
                <a:latin typeface="Courier New" pitchFamily="49" charset="0"/>
              </a:rPr>
              <a:t>;</a:t>
            </a:r>
            <a:br>
              <a:rPr lang="de-DE" altLang="de-DE" sz="1800" dirty="0">
                <a:latin typeface="Courier New" pitchFamily="49" charset="0"/>
              </a:rPr>
            </a:br>
            <a:r>
              <a:rPr lang="de-DE" altLang="de-DE" sz="1800" dirty="0">
                <a:latin typeface="Courier New" pitchFamily="49" charset="0"/>
              </a:rPr>
              <a:t>  </a:t>
            </a:r>
            <a:r>
              <a:rPr lang="de-DE" altLang="de-DE" sz="1800" b="1" dirty="0" smtClean="0">
                <a:latin typeface="Courier New" pitchFamily="49" charset="0"/>
              </a:rPr>
              <a:t>type</a:t>
            </a:r>
            <a:r>
              <a:rPr lang="de-DE" altLang="de-DE" sz="1800" dirty="0" smtClean="0">
                <a:latin typeface="Courier New" pitchFamily="49" charset="0"/>
              </a:rPr>
              <a:t> Rec </a:t>
            </a:r>
            <a:r>
              <a:rPr lang="de-DE" altLang="de-DE" sz="1800" b="1" dirty="0" smtClean="0">
                <a:latin typeface="Courier New" pitchFamily="49" charset="0"/>
              </a:rPr>
              <a:t>is record</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Privater_Teil  : Priv;</a:t>
            </a:r>
            <a:br>
              <a:rPr lang="de-DE" altLang="de-DE" sz="1800" dirty="0" smtClean="0">
                <a:latin typeface="Courier New" pitchFamily="49" charset="0"/>
              </a:rPr>
            </a:br>
            <a:r>
              <a:rPr lang="de-DE" altLang="de-DE" sz="1800" dirty="0" smtClean="0">
                <a:latin typeface="Courier New" pitchFamily="49" charset="0"/>
              </a:rPr>
              <a:t>    Sichtbarer_Teil: Integer;</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end record</a:t>
            </a:r>
            <a:r>
              <a:rPr lang="de-DE" altLang="de-DE" sz="1800" dirty="0" smtClean="0">
                <a:latin typeface="Courier New" pitchFamily="49" charset="0"/>
              </a:rPr>
              <a:t>;</a:t>
            </a:r>
            <a:r>
              <a:rPr lang="de-DE" altLang="de-DE" sz="1800" i="1" dirty="0">
                <a:latin typeface="Courier New" pitchFamily="49" charset="0"/>
              </a:rPr>
              <a:t/>
            </a:r>
            <a:br>
              <a:rPr lang="de-DE" altLang="de-DE" sz="1800" i="1" dirty="0">
                <a:latin typeface="Courier New" pitchFamily="49" charset="0"/>
              </a:rPr>
            </a:br>
            <a:r>
              <a:rPr lang="de-DE" altLang="de-DE" sz="1800" b="1" dirty="0">
                <a:latin typeface="Courier New" pitchFamily="49" charset="0"/>
              </a:rPr>
              <a:t>private</a:t>
            </a:r>
            <a:r>
              <a:rPr lang="de-DE" altLang="de-DE" sz="1800" b="1" i="1" dirty="0">
                <a:latin typeface="Courier New" pitchFamily="49" charset="0"/>
              </a:rPr>
              <a:t/>
            </a:r>
            <a:br>
              <a:rPr lang="de-DE" altLang="de-DE" sz="1800" b="1" i="1" dirty="0">
                <a:latin typeface="Courier New" pitchFamily="49" charset="0"/>
              </a:rPr>
            </a:br>
            <a:r>
              <a:rPr lang="de-DE" altLang="de-DE" sz="1800" dirty="0">
                <a:latin typeface="Courier New" pitchFamily="49" charset="0"/>
              </a:rPr>
              <a:t>  </a:t>
            </a:r>
            <a:r>
              <a:rPr lang="de-DE" altLang="de-DE" sz="1800" b="1" dirty="0">
                <a:latin typeface="Courier New" pitchFamily="49" charset="0"/>
              </a:rPr>
              <a:t>type</a:t>
            </a:r>
            <a:r>
              <a:rPr lang="de-DE" altLang="de-DE" sz="1800" dirty="0">
                <a:latin typeface="Courier New" pitchFamily="49" charset="0"/>
              </a:rPr>
              <a:t> </a:t>
            </a:r>
            <a:r>
              <a:rPr lang="de-DE" altLang="de-DE" sz="1800" dirty="0" smtClean="0">
                <a:latin typeface="Courier New" pitchFamily="49" charset="0"/>
              </a:rPr>
              <a:t>Priv </a:t>
            </a:r>
            <a:r>
              <a:rPr lang="de-DE" altLang="de-DE" sz="1800" b="1" dirty="0">
                <a:latin typeface="Courier New" pitchFamily="49" charset="0"/>
              </a:rPr>
              <a:t>is range </a:t>
            </a:r>
            <a:r>
              <a:rPr lang="de-DE" altLang="de-DE" sz="1800" dirty="0">
                <a:latin typeface="Courier New" pitchFamily="49" charset="0"/>
              </a:rPr>
              <a:t>1 .. 10;</a:t>
            </a:r>
            <a:br>
              <a:rPr lang="de-DE" altLang="de-DE" sz="1800" dirty="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a:t>
            </a:r>
            <a:r>
              <a:rPr lang="de-DE" altLang="de-DE" sz="1800" dirty="0">
                <a:latin typeface="Courier New" pitchFamily="49" charset="0"/>
              </a:rPr>
              <a:t>Pack;</a:t>
            </a:r>
          </a:p>
          <a:p>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166</a:t>
            </a:fld>
            <a:endParaRPr lang="de-DE" dirty="0"/>
          </a:p>
        </p:txBody>
      </p:sp>
      <p:cxnSp>
        <p:nvCxnSpPr>
          <p:cNvPr id="7" name="Gerader Verbinder 6"/>
          <p:cNvCxnSpPr/>
          <p:nvPr/>
        </p:nvCxnSpPr>
        <p:spPr bwMode="auto">
          <a:xfrm>
            <a:off x="5292080" y="3429000"/>
            <a:ext cx="0" cy="259228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feld 7"/>
          <p:cNvSpPr txBox="1"/>
          <p:nvPr/>
        </p:nvSpPr>
        <p:spPr>
          <a:xfrm>
            <a:off x="5652120" y="3501008"/>
            <a:ext cx="2448272" cy="923330"/>
          </a:xfrm>
          <a:prstGeom prst="rect">
            <a:avLst/>
          </a:prstGeom>
          <a:noFill/>
        </p:spPr>
        <p:txBody>
          <a:bodyPr wrap="square" rtlCol="0">
            <a:spAutoFit/>
          </a:bodyPr>
          <a:lstStyle/>
          <a:p>
            <a:r>
              <a:rPr lang="de-DE" sz="1800" dirty="0" smtClean="0">
                <a:solidFill>
                  <a:schemeClr val="tx1"/>
                </a:solidFill>
              </a:rPr>
              <a:t>Dieses Vorgehen scheint im Allgemeinen nicht sehr sinnvoll zu sein. </a:t>
            </a:r>
            <a:endParaRPr lang="de-DE" sz="1800" dirty="0">
              <a:solidFill>
                <a:schemeClr val="tx1"/>
              </a:solidFill>
            </a:endParaRPr>
          </a:p>
        </p:txBody>
      </p:sp>
    </p:spTree>
    <p:extLst>
      <p:ext uri="{BB962C8B-B14F-4D97-AF65-F5344CB8AC3E}">
        <p14:creationId xmlns:p14="http://schemas.microsoft.com/office/powerpoint/2010/main" val="2214954068"/>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Wofür sind private Typen gut?</a:t>
            </a:r>
            <a:endParaRPr lang="de-DE" dirty="0"/>
          </a:p>
        </p:txBody>
      </p:sp>
      <p:sp>
        <p:nvSpPr>
          <p:cNvPr id="3" name="Inhaltsplatzhalter 2"/>
          <p:cNvSpPr>
            <a:spLocks noGrp="1"/>
          </p:cNvSpPr>
          <p:nvPr>
            <p:ph idx="1"/>
          </p:nvPr>
        </p:nvSpPr>
        <p:spPr>
          <a:xfrm>
            <a:off x="685800" y="1897064"/>
            <a:ext cx="7739063" cy="4318000"/>
          </a:xfrm>
        </p:spPr>
        <p:txBody>
          <a:bodyPr/>
          <a:lstStyle/>
          <a:p>
            <a:r>
              <a:rPr lang="de-DE" sz="2400" dirty="0" smtClean="0"/>
              <a:t>Beispiele für limitiert private Typen (keine Kopien):</a:t>
            </a:r>
            <a:endParaRPr lang="de-DE" sz="2400" dirty="0"/>
          </a:p>
          <a:p>
            <a:pPr marL="261938" indent="-261938">
              <a:buFont typeface="Arial" panose="020B0604020202020204" pitchFamily="34" charset="0"/>
              <a:buChar char="•"/>
            </a:pPr>
            <a:r>
              <a:rPr lang="de-DE" sz="2000" dirty="0" smtClean="0"/>
              <a:t>Personalausweis, Pass</a:t>
            </a:r>
          </a:p>
          <a:p>
            <a:pPr marL="261938" indent="-261938">
              <a:buFont typeface="Arial" panose="020B0604020202020204" pitchFamily="34" charset="0"/>
              <a:buChar char="•"/>
            </a:pPr>
            <a:r>
              <a:rPr lang="de-DE" sz="2000" dirty="0" smtClean="0"/>
              <a:t>Geldschein (</a:t>
            </a:r>
            <a:r>
              <a:rPr lang="de-DE" sz="2000" dirty="0"/>
              <a:t>mit L</a:t>
            </a:r>
            <a:r>
              <a:rPr lang="de-DE" sz="2000" dirty="0" smtClean="0"/>
              <a:t>esen des Werts)</a:t>
            </a:r>
          </a:p>
          <a:p>
            <a:pPr marL="261938" indent="-261938">
              <a:buFont typeface="Arial" panose="020B0604020202020204" pitchFamily="34" charset="0"/>
              <a:buChar char="•"/>
            </a:pPr>
            <a:r>
              <a:rPr lang="de-DE" sz="2000" dirty="0" smtClean="0"/>
              <a:t>Mein Geldbeutel</a:t>
            </a:r>
          </a:p>
          <a:p>
            <a:pPr marL="363538" indent="0"/>
            <a:r>
              <a:rPr lang="de-DE" sz="1400" b="1" dirty="0" smtClean="0">
                <a:latin typeface="Courier New" panose="02070309020205020404" pitchFamily="49" charset="0"/>
                <a:cs typeface="Courier New" panose="02070309020205020404" pitchFamily="49" charset="0"/>
              </a:rPr>
              <a:t>type</a:t>
            </a:r>
            <a:r>
              <a:rPr lang="de-DE" sz="1400" dirty="0" smtClean="0">
                <a:latin typeface="Courier New" panose="02070309020205020404" pitchFamily="49" charset="0"/>
                <a:cs typeface="Courier New" panose="02070309020205020404" pitchFamily="49" charset="0"/>
              </a:rPr>
              <a:t> Geldbeutel </a:t>
            </a:r>
            <a:r>
              <a:rPr lang="de-DE" sz="1400" b="1" dirty="0" smtClean="0">
                <a:latin typeface="Courier New" panose="02070309020205020404" pitchFamily="49" charset="0"/>
                <a:cs typeface="Courier New" panose="02070309020205020404" pitchFamily="49" charset="0"/>
              </a:rPr>
              <a:t>is limited private</a:t>
            </a:r>
            <a:r>
              <a:rPr lang="de-DE" sz="1400" dirty="0" smtClean="0">
                <a:latin typeface="Courier New" panose="02070309020205020404" pitchFamily="49" charset="0"/>
                <a:cs typeface="Courier New" panose="02070309020205020404" pitchFamily="49" charset="0"/>
              </a:rPr>
              <a:t>;</a:t>
            </a:r>
            <a:br>
              <a:rPr lang="de-DE" sz="1400" dirty="0" smtClean="0">
                <a:latin typeface="Courier New" panose="02070309020205020404" pitchFamily="49" charset="0"/>
                <a:cs typeface="Courier New" panose="02070309020205020404" pitchFamily="49" charset="0"/>
              </a:rPr>
            </a:br>
            <a:r>
              <a:rPr lang="de-DE" sz="1400" b="1" dirty="0" smtClean="0">
                <a:latin typeface="Courier New" panose="02070309020205020404" pitchFamily="49" charset="0"/>
                <a:cs typeface="Courier New" panose="02070309020205020404" pitchFamily="49" charset="0"/>
              </a:rPr>
              <a:t>procedure</a:t>
            </a:r>
            <a:r>
              <a:rPr lang="de-DE" sz="1400" dirty="0" smtClean="0">
                <a:latin typeface="Courier New" panose="02070309020205020404" pitchFamily="49" charset="0"/>
                <a:cs typeface="Courier New" panose="02070309020205020404" pitchFamily="49" charset="0"/>
              </a:rPr>
              <a:t> Reinlegen (Münzen_und_Scheine: Stückelung;</a:t>
            </a:r>
            <a:br>
              <a:rPr lang="de-DE" sz="1400"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Beutel: </a:t>
            </a:r>
            <a:r>
              <a:rPr lang="de-DE" sz="1400" b="1" dirty="0" smtClean="0">
                <a:latin typeface="Courier New" panose="02070309020205020404" pitchFamily="49" charset="0"/>
                <a:cs typeface="Courier New" panose="02070309020205020404" pitchFamily="49" charset="0"/>
              </a:rPr>
              <a:t>in out </a:t>
            </a:r>
            <a:r>
              <a:rPr lang="de-DE" sz="1400" dirty="0" smtClean="0">
                <a:latin typeface="Courier New" panose="02070309020205020404" pitchFamily="49" charset="0"/>
                <a:cs typeface="Courier New" panose="02070309020205020404" pitchFamily="49" charset="0"/>
              </a:rPr>
              <a:t>Geldbeutel);</a:t>
            </a:r>
            <a:br>
              <a:rPr lang="de-DE" sz="1400" dirty="0" smtClean="0">
                <a:latin typeface="Courier New" panose="02070309020205020404" pitchFamily="49" charset="0"/>
                <a:cs typeface="Courier New" panose="02070309020205020404" pitchFamily="49" charset="0"/>
              </a:rPr>
            </a:br>
            <a:r>
              <a:rPr lang="de-DE" sz="1400" b="1" dirty="0" smtClean="0">
                <a:latin typeface="Courier New" panose="02070309020205020404" pitchFamily="49" charset="0"/>
                <a:cs typeface="Courier New" panose="02070309020205020404" pitchFamily="49" charset="0"/>
              </a:rPr>
              <a:t>procedure</a:t>
            </a:r>
            <a:r>
              <a:rPr lang="de-DE" sz="1400" dirty="0" smtClean="0">
                <a:latin typeface="Courier New" panose="02070309020205020404" pitchFamily="49" charset="0"/>
                <a:cs typeface="Courier New" panose="02070309020205020404" pitchFamily="49" charset="0"/>
              </a:rPr>
              <a:t> Bezahlen  (Preis: Positive;</a:t>
            </a:r>
            <a:r>
              <a:rPr lang="de-DE" sz="1400" dirty="0">
                <a:latin typeface="Courier New" panose="02070309020205020404" pitchFamily="49" charset="0"/>
                <a:cs typeface="Courier New" panose="02070309020205020404" pitchFamily="49" charset="0"/>
              </a:rPr>
              <a:t/>
            </a:r>
            <a:br>
              <a:rPr lang="de-DE" sz="1400" dirty="0">
                <a:latin typeface="Courier New" panose="02070309020205020404" pitchFamily="49" charset="0"/>
                <a:cs typeface="Courier New" panose="02070309020205020404" pitchFamily="49" charset="0"/>
              </a:rPr>
            </a:br>
            <a:r>
              <a:rPr lang="de-DE" sz="1400" dirty="0">
                <a:latin typeface="Courier New" panose="02070309020205020404" pitchFamily="49" charset="0"/>
                <a:cs typeface="Courier New" panose="02070309020205020404" pitchFamily="49" charset="0"/>
              </a:rPr>
              <a:t>                     Beutel: </a:t>
            </a:r>
            <a:r>
              <a:rPr lang="de-DE" sz="1400" b="1" dirty="0">
                <a:latin typeface="Courier New" panose="02070309020205020404" pitchFamily="49" charset="0"/>
                <a:cs typeface="Courier New" panose="02070309020205020404" pitchFamily="49" charset="0"/>
              </a:rPr>
              <a:t>in out </a:t>
            </a:r>
            <a:r>
              <a:rPr lang="de-DE" sz="1400" dirty="0">
                <a:latin typeface="Courier New" panose="02070309020205020404" pitchFamily="49" charset="0"/>
                <a:cs typeface="Courier New" panose="02070309020205020404" pitchFamily="49" charset="0"/>
              </a:rPr>
              <a:t>Geldbeutel</a:t>
            </a:r>
            <a:r>
              <a:rPr lang="de-DE" sz="1400" dirty="0" smtClean="0">
                <a:latin typeface="Courier New" panose="02070309020205020404" pitchFamily="49" charset="0"/>
                <a:cs typeface="Courier New" panose="02070309020205020404" pitchFamily="49" charset="0"/>
              </a:rPr>
              <a:t>;</a:t>
            </a:r>
            <a:br>
              <a:rPr lang="de-DE" sz="1400"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Münzen_und_Scheine:</a:t>
            </a:r>
            <a:r>
              <a:rPr lang="de-DE" sz="1400" b="1" dirty="0" smtClean="0">
                <a:latin typeface="Courier New" panose="02070309020205020404" pitchFamily="49" charset="0"/>
                <a:cs typeface="Courier New" panose="02070309020205020404" pitchFamily="49" charset="0"/>
              </a:rPr>
              <a:t> out </a:t>
            </a:r>
            <a:r>
              <a:rPr lang="de-DE" sz="1400" dirty="0" smtClean="0">
                <a:latin typeface="Courier New" panose="02070309020205020404" pitchFamily="49" charset="0"/>
                <a:cs typeface="Courier New" panose="02070309020205020404" pitchFamily="49" charset="0"/>
              </a:rPr>
              <a:t>Stückelung);</a:t>
            </a:r>
          </a:p>
          <a:p>
            <a:pPr marL="0" indent="0"/>
            <a:r>
              <a:rPr lang="de-DE" sz="2400" dirty="0" smtClean="0"/>
              <a:t>Beispiele für private Typen:</a:t>
            </a:r>
          </a:p>
          <a:p>
            <a:pPr marL="261938" indent="-261938">
              <a:buFont typeface="Arial" panose="020B0604020202020204" pitchFamily="34" charset="0"/>
              <a:buChar char="•"/>
            </a:pPr>
            <a:r>
              <a:rPr lang="de-DE" sz="2000" dirty="0" smtClean="0"/>
              <a:t>Fotografien</a:t>
            </a:r>
          </a:p>
          <a:p>
            <a:pPr marL="261938" indent="-261938">
              <a:buFont typeface="Arial" panose="020B0604020202020204" pitchFamily="34" charset="0"/>
              <a:buChar char="•"/>
            </a:pPr>
            <a:r>
              <a:rPr lang="de-DE" sz="2000" dirty="0" smtClean="0"/>
              <a:t>Zusammengesetzte Typen (OOP) sollten gewöhnlich privat sein.</a:t>
            </a:r>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167</a:t>
            </a:fld>
            <a:endParaRPr lang="de-DE" dirty="0"/>
          </a:p>
        </p:txBody>
      </p:sp>
      <p:sp>
        <p:nvSpPr>
          <p:cNvPr id="6" name="Textfeld 5"/>
          <p:cNvSpPr txBox="1"/>
          <p:nvPr/>
        </p:nvSpPr>
        <p:spPr>
          <a:xfrm>
            <a:off x="5958509" y="4933528"/>
            <a:ext cx="1979785" cy="969496"/>
          </a:xfrm>
          <a:prstGeom prst="rect">
            <a:avLst/>
          </a:prstGeom>
          <a:noFill/>
          <a:ln>
            <a:solidFill>
              <a:schemeClr val="accent2"/>
            </a:solidFill>
          </a:ln>
        </p:spPr>
        <p:txBody>
          <a:bodyPr wrap="square" rtlCol="0">
            <a:spAutoFit/>
          </a:bodyPr>
          <a:lstStyle/>
          <a:p>
            <a:pPr algn="ctr"/>
            <a:r>
              <a:rPr lang="de-DE" sz="1900" dirty="0" smtClean="0">
                <a:solidFill>
                  <a:schemeClr val="accent2"/>
                </a:solidFill>
              </a:rPr>
              <a:t>Mehr zu privaten Typen im Kapitel </a:t>
            </a:r>
            <a:r>
              <a:rPr lang="de-DE" sz="1900" i="1" dirty="0" smtClean="0">
                <a:solidFill>
                  <a:schemeClr val="accent2"/>
                </a:solidFill>
              </a:rPr>
              <a:t>Schablonen</a:t>
            </a:r>
            <a:r>
              <a:rPr lang="de-DE" sz="1900" dirty="0" smtClean="0">
                <a:solidFill>
                  <a:schemeClr val="accent2"/>
                </a:solidFill>
              </a:rPr>
              <a:t>.</a:t>
            </a:r>
            <a:endParaRPr lang="de-DE" sz="1900" dirty="0">
              <a:solidFill>
                <a:schemeClr val="accent2"/>
              </a:solidFill>
            </a:endParaRPr>
          </a:p>
        </p:txBody>
      </p:sp>
      <p:sp>
        <p:nvSpPr>
          <p:cNvPr id="7" name="Textfeld 6"/>
          <p:cNvSpPr txBox="1"/>
          <p:nvPr/>
        </p:nvSpPr>
        <p:spPr>
          <a:xfrm>
            <a:off x="6804248" y="2549222"/>
            <a:ext cx="2016224" cy="1815882"/>
          </a:xfrm>
          <a:prstGeom prst="rect">
            <a:avLst/>
          </a:prstGeom>
          <a:solidFill>
            <a:srgbClr val="FFE2A7"/>
          </a:solidFill>
          <a:ln>
            <a:solidFill>
              <a:srgbClr val="996600"/>
            </a:solidFill>
          </a:ln>
        </p:spPr>
        <p:txBody>
          <a:bodyPr wrap="square" rtlCol="0">
            <a:spAutoFit/>
          </a:bodyPr>
          <a:lstStyle/>
          <a:p>
            <a:r>
              <a:rPr lang="de-DE" sz="1600" dirty="0" smtClean="0">
                <a:solidFill>
                  <a:srgbClr val="663300"/>
                </a:solidFill>
              </a:rPr>
              <a:t>Die Welt ist voller limitiert privater Typen.</a:t>
            </a:r>
          </a:p>
          <a:p>
            <a:r>
              <a:rPr lang="de-DE" sz="1600" dirty="0" smtClean="0">
                <a:solidFill>
                  <a:srgbClr val="663300"/>
                </a:solidFill>
              </a:rPr>
              <a:t>Beispiele für nicht-limitierte private Typen sind schwieriger zu finden.</a:t>
            </a:r>
            <a:endParaRPr lang="de-DE" sz="1600" dirty="0">
              <a:solidFill>
                <a:srgbClr val="663300"/>
              </a:solidFill>
            </a:endParaRPr>
          </a:p>
        </p:txBody>
      </p:sp>
    </p:spTree>
    <p:extLst>
      <p:ext uri="{BB962C8B-B14F-4D97-AF65-F5344CB8AC3E}">
        <p14:creationId xmlns:p14="http://schemas.microsoft.com/office/powerpoint/2010/main" val="2102783204"/>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solidFill>
                  <a:srgbClr val="FF3399"/>
                </a:solidFill>
              </a:rPr>
              <a:t>Hierarchische Pakete</a:t>
            </a:r>
            <a:br>
              <a:rPr lang="de-DE" altLang="de-DE" dirty="0">
                <a:solidFill>
                  <a:srgbClr val="FF3399"/>
                </a:solidFill>
              </a:rPr>
            </a:br>
            <a:r>
              <a:rPr lang="de-DE" altLang="de-DE" dirty="0">
                <a:solidFill>
                  <a:srgbClr val="FF3399"/>
                </a:solidFill>
              </a:rPr>
              <a:t>(Ada 95)</a:t>
            </a:r>
            <a:endParaRPr lang="de-DE" dirty="0">
              <a:solidFill>
                <a:srgbClr val="FF3399"/>
              </a:solidFill>
            </a:endParaRPr>
          </a:p>
        </p:txBody>
      </p:sp>
      <p:sp>
        <p:nvSpPr>
          <p:cNvPr id="3" name="Inhaltsplatzhalter 2"/>
          <p:cNvSpPr>
            <a:spLocks noGrp="1"/>
          </p:cNvSpPr>
          <p:nvPr>
            <p:ph idx="1"/>
          </p:nvPr>
        </p:nvSpPr>
        <p:spPr>
          <a:xfrm>
            <a:off x="685800" y="1916832"/>
            <a:ext cx="7739063" cy="652148"/>
          </a:xfrm>
        </p:spPr>
        <p:txBody>
          <a:bodyPr/>
          <a:lstStyle/>
          <a:p>
            <a:pPr marL="0" indent="0"/>
            <a:r>
              <a:rPr lang="de-DE" sz="1800" dirty="0" smtClean="0"/>
              <a:t>Damit große Subsysteme besser strukturiert werden können, gibt es eine hierarchische Paketstruktur.</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168</a:t>
            </a:fld>
            <a:endParaRPr lang="de-DE" dirty="0"/>
          </a:p>
        </p:txBody>
      </p:sp>
      <p:sp>
        <p:nvSpPr>
          <p:cNvPr id="7" name="Textfeld 6"/>
          <p:cNvSpPr txBox="1"/>
          <p:nvPr/>
        </p:nvSpPr>
        <p:spPr>
          <a:xfrm>
            <a:off x="899592" y="2564904"/>
            <a:ext cx="2736304" cy="1206484"/>
          </a:xfrm>
          <a:prstGeom prst="rect">
            <a:avLst/>
          </a:prstGeom>
          <a:noFill/>
        </p:spPr>
        <p:txBody>
          <a:bodyPr wrap="square" rtlCol="0">
            <a:spAutoFit/>
          </a:bodyPr>
          <a:lstStyle/>
          <a:p>
            <a:pPr lvl="0" eaLnBrk="1" hangingPunct="1">
              <a:lnSpc>
                <a:spcPct val="90000"/>
              </a:lnSpc>
              <a:spcBef>
                <a:spcPct val="20000"/>
              </a:spcBef>
            </a:pPr>
            <a:r>
              <a:rPr lang="de-DE" altLang="de-DE" sz="1600" b="1" dirty="0">
                <a:solidFill>
                  <a:schemeClr val="tx1"/>
                </a:solidFill>
                <a:latin typeface="Courier New" pitchFamily="49" charset="0"/>
              </a:rPr>
              <a:t>package</a:t>
            </a:r>
            <a:r>
              <a:rPr lang="de-DE" altLang="de-DE" sz="1600" dirty="0">
                <a:solidFill>
                  <a:schemeClr val="tx1"/>
                </a:solidFill>
                <a:latin typeface="Courier New" pitchFamily="49" charset="0"/>
              </a:rPr>
              <a:t> Vater </a:t>
            </a:r>
            <a:r>
              <a:rPr lang="de-DE" altLang="de-DE" sz="1600" b="1" dirty="0">
                <a:solidFill>
                  <a:schemeClr val="tx1"/>
                </a:solidFill>
                <a:latin typeface="Courier New" pitchFamily="49" charset="0"/>
              </a:rPr>
              <a:t>is</a:t>
            </a:r>
            <a:br>
              <a:rPr lang="de-DE" altLang="de-DE" sz="1600" b="1" dirty="0">
                <a:solidFill>
                  <a:schemeClr val="tx1"/>
                </a:solidFill>
                <a:latin typeface="Courier New" pitchFamily="49" charset="0"/>
              </a:rPr>
            </a:br>
            <a:r>
              <a:rPr lang="de-DE" altLang="de-DE" sz="1600" dirty="0">
                <a:solidFill>
                  <a:schemeClr val="tx1"/>
                </a:solidFill>
                <a:latin typeface="Courier New" pitchFamily="49" charset="0"/>
              </a:rPr>
              <a:t>  …</a:t>
            </a:r>
            <a:r>
              <a:rPr lang="de-DE" altLang="de-DE" sz="1600" b="1" dirty="0">
                <a:solidFill>
                  <a:schemeClr val="tx1"/>
                </a:solidFill>
                <a:latin typeface="Courier New" pitchFamily="49" charset="0"/>
              </a:rPr>
              <a:t/>
            </a:r>
            <a:br>
              <a:rPr lang="de-DE" altLang="de-DE" sz="1600" b="1" dirty="0">
                <a:solidFill>
                  <a:schemeClr val="tx1"/>
                </a:solidFill>
                <a:latin typeface="Courier New" pitchFamily="49" charset="0"/>
              </a:rPr>
            </a:br>
            <a:r>
              <a:rPr lang="de-DE" altLang="de-DE" sz="1600" b="1" dirty="0">
                <a:solidFill>
                  <a:schemeClr val="tx1"/>
                </a:solidFill>
                <a:latin typeface="Courier New" pitchFamily="49" charset="0"/>
              </a:rPr>
              <a:t>private</a:t>
            </a:r>
            <a:br>
              <a:rPr lang="de-DE" altLang="de-DE" sz="1600" b="1" dirty="0">
                <a:solidFill>
                  <a:schemeClr val="tx1"/>
                </a:solidFill>
                <a:latin typeface="Courier New" pitchFamily="49" charset="0"/>
              </a:rPr>
            </a:br>
            <a:r>
              <a:rPr lang="de-DE" altLang="de-DE" sz="1600" b="1" dirty="0">
                <a:solidFill>
                  <a:schemeClr val="tx1"/>
                </a:solidFill>
                <a:latin typeface="Courier New" pitchFamily="49" charset="0"/>
              </a:rPr>
              <a:t> </a:t>
            </a:r>
            <a:r>
              <a:rPr lang="de-DE" altLang="de-DE" sz="1600" dirty="0">
                <a:solidFill>
                  <a:schemeClr val="tx1"/>
                </a:solidFill>
                <a:latin typeface="Courier New" pitchFamily="49" charset="0"/>
              </a:rPr>
              <a:t> …</a:t>
            </a:r>
            <a:br>
              <a:rPr lang="de-DE" altLang="de-DE" sz="1600" dirty="0">
                <a:solidFill>
                  <a:schemeClr val="tx1"/>
                </a:solidFill>
                <a:latin typeface="Courier New" pitchFamily="49" charset="0"/>
              </a:rPr>
            </a:br>
            <a:r>
              <a:rPr lang="de-DE" altLang="de-DE" sz="1600" b="1" dirty="0">
                <a:solidFill>
                  <a:schemeClr val="tx1"/>
                </a:solidFill>
                <a:latin typeface="Courier New" pitchFamily="49" charset="0"/>
              </a:rPr>
              <a:t>end</a:t>
            </a:r>
            <a:r>
              <a:rPr lang="de-DE" altLang="de-DE" sz="1600" dirty="0">
                <a:solidFill>
                  <a:schemeClr val="tx1"/>
                </a:solidFill>
                <a:latin typeface="Courier New" pitchFamily="49" charset="0"/>
              </a:rPr>
              <a:t> Vater</a:t>
            </a:r>
            <a:r>
              <a:rPr lang="de-DE" altLang="de-DE" sz="1600" dirty="0" smtClean="0">
                <a:solidFill>
                  <a:schemeClr val="tx1"/>
                </a:solidFill>
                <a:latin typeface="Courier New" pitchFamily="49" charset="0"/>
              </a:rPr>
              <a:t>;</a:t>
            </a:r>
            <a:endParaRPr lang="de-DE" altLang="de-DE" sz="1600" dirty="0">
              <a:solidFill>
                <a:schemeClr val="tx1"/>
              </a:solidFill>
              <a:latin typeface="Courier New" pitchFamily="49" charset="0"/>
            </a:endParaRPr>
          </a:p>
        </p:txBody>
      </p:sp>
      <p:sp>
        <p:nvSpPr>
          <p:cNvPr id="8" name="Textfeld 7"/>
          <p:cNvSpPr txBox="1"/>
          <p:nvPr/>
        </p:nvSpPr>
        <p:spPr>
          <a:xfrm>
            <a:off x="3995936" y="2564904"/>
            <a:ext cx="4536504" cy="1228028"/>
          </a:xfrm>
          <a:prstGeom prst="rect">
            <a:avLst/>
          </a:prstGeom>
          <a:noFill/>
        </p:spPr>
        <p:txBody>
          <a:bodyPr wrap="square" rtlCol="0">
            <a:spAutoFit/>
          </a:bodyPr>
          <a:lstStyle/>
          <a:p>
            <a:pPr lvl="0" eaLnBrk="1" hangingPunct="1">
              <a:lnSpc>
                <a:spcPct val="90000"/>
              </a:lnSpc>
              <a:spcBef>
                <a:spcPct val="20000"/>
              </a:spcBef>
            </a:pPr>
            <a:r>
              <a:rPr lang="de-DE" altLang="de-DE" sz="1800" b="1" dirty="0" smtClean="0">
                <a:solidFill>
                  <a:schemeClr val="tx1"/>
                </a:solidFill>
                <a:latin typeface="Courier New" pitchFamily="49" charset="0"/>
              </a:rPr>
              <a:t>[</a:t>
            </a:r>
            <a:r>
              <a:rPr lang="de-DE" altLang="de-DE" sz="1600" b="1" dirty="0">
                <a:solidFill>
                  <a:schemeClr val="tx1"/>
                </a:solidFill>
                <a:latin typeface="Courier New" pitchFamily="49" charset="0"/>
              </a:rPr>
              <a:t>private] package</a:t>
            </a:r>
            <a:r>
              <a:rPr lang="de-DE" altLang="de-DE" sz="1600" dirty="0">
                <a:solidFill>
                  <a:schemeClr val="tx1"/>
                </a:solidFill>
                <a:latin typeface="Courier New" pitchFamily="49" charset="0"/>
              </a:rPr>
              <a:t> Vater.Kind </a:t>
            </a:r>
            <a:r>
              <a:rPr lang="de-DE" altLang="de-DE" sz="1600" b="1" dirty="0">
                <a:solidFill>
                  <a:schemeClr val="tx1"/>
                </a:solidFill>
                <a:latin typeface="Courier New" pitchFamily="49" charset="0"/>
              </a:rPr>
              <a:t>is</a:t>
            </a:r>
            <a:br>
              <a:rPr lang="de-DE" altLang="de-DE" sz="1600" b="1" dirty="0">
                <a:solidFill>
                  <a:schemeClr val="tx1"/>
                </a:solidFill>
                <a:latin typeface="Courier New" pitchFamily="49" charset="0"/>
              </a:rPr>
            </a:br>
            <a:r>
              <a:rPr lang="de-DE" altLang="de-DE" sz="1600" dirty="0">
                <a:solidFill>
                  <a:schemeClr val="tx1"/>
                </a:solidFill>
                <a:latin typeface="Courier New" pitchFamily="49" charset="0"/>
              </a:rPr>
              <a:t>  …</a:t>
            </a:r>
            <a:br>
              <a:rPr lang="de-DE" altLang="de-DE" sz="1600" dirty="0">
                <a:solidFill>
                  <a:schemeClr val="tx1"/>
                </a:solidFill>
                <a:latin typeface="Courier New" pitchFamily="49" charset="0"/>
              </a:rPr>
            </a:br>
            <a:r>
              <a:rPr lang="de-DE" altLang="de-DE" sz="1600" b="1" dirty="0">
                <a:solidFill>
                  <a:schemeClr val="tx1"/>
                </a:solidFill>
                <a:latin typeface="Courier New" pitchFamily="49" charset="0"/>
              </a:rPr>
              <a:t>private</a:t>
            </a:r>
            <a:br>
              <a:rPr lang="de-DE" altLang="de-DE" sz="1600" b="1" dirty="0">
                <a:solidFill>
                  <a:schemeClr val="tx1"/>
                </a:solidFill>
                <a:latin typeface="Courier New" pitchFamily="49" charset="0"/>
              </a:rPr>
            </a:br>
            <a:r>
              <a:rPr lang="de-DE" altLang="de-DE" sz="1600" dirty="0">
                <a:solidFill>
                  <a:schemeClr val="tx1"/>
                </a:solidFill>
                <a:latin typeface="Courier New" pitchFamily="49" charset="0"/>
              </a:rPr>
              <a:t>  …</a:t>
            </a:r>
            <a:br>
              <a:rPr lang="de-DE" altLang="de-DE" sz="1600" dirty="0">
                <a:solidFill>
                  <a:schemeClr val="tx1"/>
                </a:solidFill>
                <a:latin typeface="Courier New" pitchFamily="49" charset="0"/>
              </a:rPr>
            </a:br>
            <a:r>
              <a:rPr lang="de-DE" altLang="de-DE" sz="1600" b="1" dirty="0">
                <a:solidFill>
                  <a:schemeClr val="tx1"/>
                </a:solidFill>
                <a:latin typeface="Courier New" pitchFamily="49" charset="0"/>
              </a:rPr>
              <a:t>end</a:t>
            </a:r>
            <a:r>
              <a:rPr lang="de-DE" altLang="de-DE" sz="1600" dirty="0">
                <a:solidFill>
                  <a:schemeClr val="tx1"/>
                </a:solidFill>
                <a:latin typeface="Courier New" pitchFamily="49" charset="0"/>
              </a:rPr>
              <a:t> Vater.Kind</a:t>
            </a:r>
            <a:r>
              <a:rPr lang="de-DE" altLang="de-DE" sz="1600" dirty="0" smtClean="0">
                <a:solidFill>
                  <a:schemeClr val="tx1"/>
                </a:solidFill>
                <a:latin typeface="Courier New" pitchFamily="49" charset="0"/>
              </a:rPr>
              <a:t>;</a:t>
            </a:r>
            <a:endParaRPr lang="de-DE" altLang="de-DE" sz="1800" dirty="0">
              <a:solidFill>
                <a:schemeClr val="tx1"/>
              </a:solidFill>
              <a:latin typeface="Courier New" pitchFamily="49" charset="0"/>
            </a:endParaRPr>
          </a:p>
        </p:txBody>
      </p:sp>
      <p:sp>
        <p:nvSpPr>
          <p:cNvPr id="9" name="Textfeld 8"/>
          <p:cNvSpPr txBox="1"/>
          <p:nvPr/>
        </p:nvSpPr>
        <p:spPr>
          <a:xfrm>
            <a:off x="685799" y="3789040"/>
            <a:ext cx="7739063" cy="2585323"/>
          </a:xfrm>
          <a:prstGeom prst="rect">
            <a:avLst/>
          </a:prstGeom>
          <a:noFill/>
        </p:spPr>
        <p:txBody>
          <a:bodyPr wrap="square" rtlCol="0">
            <a:spAutoFit/>
          </a:bodyPr>
          <a:lstStyle/>
          <a:p>
            <a:r>
              <a:rPr lang="de-DE" sz="1800" dirty="0" smtClean="0">
                <a:solidFill>
                  <a:schemeClr val="tx1"/>
                </a:solidFill>
              </a:rPr>
              <a:t>Kinder können privat sein.</a:t>
            </a:r>
            <a:r>
              <a:rPr lang="de-DE" sz="1800" dirty="0">
                <a:solidFill>
                  <a:schemeClr val="tx1"/>
                </a:solidFill>
              </a:rPr>
              <a:t> Auch sie haben einen öffentlichen und einen privaten Teil</a:t>
            </a:r>
            <a:r>
              <a:rPr lang="de-DE" sz="1800" dirty="0" smtClean="0">
                <a:solidFill>
                  <a:schemeClr val="tx1"/>
                </a:solidFill>
              </a:rPr>
              <a:t>. Ein privates Kind ist nur </a:t>
            </a:r>
            <a:r>
              <a:rPr lang="de-DE" sz="1800" dirty="0">
                <a:solidFill>
                  <a:schemeClr val="tx1"/>
                </a:solidFill>
              </a:rPr>
              <a:t>innerhalb der Hierarchie </a:t>
            </a:r>
            <a:r>
              <a:rPr lang="de-DE" sz="1800" dirty="0" smtClean="0">
                <a:solidFill>
                  <a:schemeClr val="tx1"/>
                </a:solidFill>
              </a:rPr>
              <a:t>potentiell (durch with-Klauseln) sichtbar; sein privater Teil hat die übliche eingeschränkte Sichtbarkeit.</a:t>
            </a:r>
          </a:p>
          <a:p>
            <a:r>
              <a:rPr lang="de-DE" sz="1800" dirty="0" smtClean="0">
                <a:solidFill>
                  <a:schemeClr val="tx1"/>
                </a:solidFill>
              </a:rPr>
              <a:t>Das Kind selbst hat direkte Sichtbarkeit zum Vater, ein privates Kind auch zum privaten Teil des Vaters.</a:t>
            </a:r>
            <a:endParaRPr lang="de-DE" sz="1800" dirty="0">
              <a:solidFill>
                <a:schemeClr val="tx1"/>
              </a:solidFill>
            </a:endParaRPr>
          </a:p>
          <a:p>
            <a:r>
              <a:rPr lang="de-DE" sz="1800" b="1" dirty="0">
                <a:solidFill>
                  <a:schemeClr val="tx1"/>
                </a:solidFill>
              </a:rPr>
              <a:t>Ada </a:t>
            </a:r>
            <a:r>
              <a:rPr lang="de-DE" sz="1800" b="1" dirty="0" smtClean="0">
                <a:solidFill>
                  <a:schemeClr val="tx1"/>
                </a:solidFill>
              </a:rPr>
              <a:t>2005 </a:t>
            </a:r>
            <a:r>
              <a:rPr lang="de-DE" sz="1800" dirty="0" smtClean="0">
                <a:solidFill>
                  <a:schemeClr val="tx1"/>
                </a:solidFill>
              </a:rPr>
              <a:t>hat eine neue </a:t>
            </a:r>
            <a:r>
              <a:rPr lang="de-DE" sz="1800" dirty="0" smtClean="0">
                <a:solidFill>
                  <a:schemeClr val="accent2"/>
                </a:solidFill>
              </a:rPr>
              <a:t>private with-Klausel</a:t>
            </a:r>
            <a:r>
              <a:rPr lang="de-DE" sz="1800" dirty="0" smtClean="0">
                <a:solidFill>
                  <a:schemeClr val="tx1"/>
                </a:solidFill>
              </a:rPr>
              <a:t>; im Gegensatz zur bisherigen with-Klausel gewährt sie Sichtbarkeit nur im privaten Teil des Importeurs.</a:t>
            </a:r>
          </a:p>
          <a:p>
            <a:r>
              <a:rPr lang="de-DE" sz="1800" dirty="0" smtClean="0">
                <a:solidFill>
                  <a:schemeClr val="tx1"/>
                </a:solidFill>
              </a:rPr>
              <a:t>Ob eine with-Klausel überhaupt erlaubt ist, hängt davon ab, ob die zu impor-tierende Einheit selbst privat oder öffentlich zum Importeur ist.</a:t>
            </a:r>
          </a:p>
        </p:txBody>
      </p:sp>
      <p:cxnSp>
        <p:nvCxnSpPr>
          <p:cNvPr id="11" name="Gerader Verbinder 10"/>
          <p:cNvCxnSpPr/>
          <p:nvPr/>
        </p:nvCxnSpPr>
        <p:spPr bwMode="auto">
          <a:xfrm>
            <a:off x="3707904" y="2636912"/>
            <a:ext cx="0" cy="1008112"/>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18704341"/>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65250"/>
          </a:xfrm>
        </p:spPr>
        <p:txBody>
          <a:bodyPr/>
          <a:lstStyle/>
          <a:p>
            <a:r>
              <a:rPr lang="de-DE" dirty="0" smtClean="0"/>
              <a:t>Beispiel</a:t>
            </a:r>
            <a:endParaRPr lang="de-DE" dirty="0"/>
          </a:p>
        </p:txBody>
      </p:sp>
      <p:sp>
        <p:nvSpPr>
          <p:cNvPr id="3" name="Inhaltsplatzhalter 2"/>
          <p:cNvSpPr>
            <a:spLocks noGrp="1"/>
          </p:cNvSpPr>
          <p:nvPr>
            <p:ph idx="1"/>
          </p:nvPr>
        </p:nvSpPr>
        <p:spPr>
          <a:xfrm>
            <a:off x="685800" y="1628802"/>
            <a:ext cx="7739063" cy="4586262"/>
          </a:xfrm>
        </p:spPr>
        <p:txBody>
          <a:bodyPr/>
          <a:lstStyle/>
          <a:p>
            <a:pPr marL="0" indent="0"/>
            <a:r>
              <a:rPr lang="de-DE" altLang="de-DE" sz="1800" kern="1200" dirty="0" smtClean="0"/>
              <a:t>Gegeben seien drei Pakete:</a:t>
            </a:r>
          </a:p>
          <a:p>
            <a:pPr marL="444500" indent="0"/>
            <a:r>
              <a:rPr lang="de-DE" altLang="de-DE" sz="1600" b="1" kern="1200" dirty="0" smtClean="0">
                <a:latin typeface="Courier New" pitchFamily="49" charset="0"/>
              </a:rPr>
              <a:t>package</a:t>
            </a:r>
            <a:r>
              <a:rPr lang="de-DE" altLang="de-DE" sz="1600" kern="1200" dirty="0" smtClean="0">
                <a:latin typeface="Courier New" pitchFamily="49" charset="0"/>
              </a:rPr>
              <a:t> Vater</a:t>
            </a:r>
            <a:br>
              <a:rPr lang="de-DE" altLang="de-DE" sz="1600" kern="1200" dirty="0" smtClean="0">
                <a:latin typeface="Courier New" pitchFamily="49" charset="0"/>
              </a:rPr>
            </a:br>
            <a:r>
              <a:rPr lang="de-DE" altLang="de-DE" sz="1600" b="1" kern="1200" dirty="0" smtClean="0">
                <a:latin typeface="Courier New" pitchFamily="49" charset="0"/>
              </a:rPr>
              <a:t>package</a:t>
            </a:r>
            <a:r>
              <a:rPr lang="de-DE" altLang="de-DE" sz="1600" kern="1200" dirty="0" smtClean="0">
                <a:latin typeface="Courier New" pitchFamily="49" charset="0"/>
              </a:rPr>
              <a:t> Vater.</a:t>
            </a:r>
            <a:r>
              <a:rPr lang="de-DE" altLang="de-DE" sz="1600" kern="1200" dirty="0" smtClean="0">
                <a:solidFill>
                  <a:schemeClr val="accent2"/>
                </a:solidFill>
                <a:latin typeface="Courier New" pitchFamily="49" charset="0"/>
              </a:rPr>
              <a:t>Öffentliches_Kind</a:t>
            </a:r>
            <a:br>
              <a:rPr lang="de-DE" altLang="de-DE" sz="1600" kern="1200" dirty="0" smtClean="0">
                <a:solidFill>
                  <a:schemeClr val="accent2"/>
                </a:solidFill>
                <a:latin typeface="Courier New" pitchFamily="49" charset="0"/>
              </a:rPr>
            </a:br>
            <a:r>
              <a:rPr lang="de-DE" altLang="de-DE" sz="1600" b="1" kern="1200" dirty="0" smtClean="0">
                <a:latin typeface="Courier New" pitchFamily="49" charset="0"/>
              </a:rPr>
              <a:t>private package</a:t>
            </a:r>
            <a:r>
              <a:rPr lang="de-DE" altLang="de-DE" sz="1600" kern="1200" dirty="0" smtClean="0">
                <a:latin typeface="Courier New" pitchFamily="49" charset="0"/>
              </a:rPr>
              <a:t> Vater.</a:t>
            </a:r>
            <a:r>
              <a:rPr lang="de-DE" altLang="de-DE" sz="1600" kern="1200" dirty="0" smtClean="0">
                <a:solidFill>
                  <a:srgbClr val="FF0000"/>
                </a:solidFill>
                <a:latin typeface="Courier New" pitchFamily="49" charset="0"/>
              </a:rPr>
              <a:t>Privates_Kind</a:t>
            </a:r>
          </a:p>
          <a:p>
            <a:pPr marL="0" indent="0" defTabSz="179388"/>
            <a:r>
              <a:rPr lang="de-DE" altLang="de-DE" sz="1800" kern="1200" dirty="0" smtClean="0"/>
              <a:t>Dann ist folgendes illegal, denn das private Kind existiert aus Sicht des Klienten nicht.</a:t>
            </a:r>
          </a:p>
          <a:p>
            <a:pPr marL="444500" lvl="0" indent="0"/>
            <a:r>
              <a:rPr lang="de-DE" altLang="de-DE" sz="1600" b="1" kern="1200" dirty="0">
                <a:latin typeface="Courier New" pitchFamily="49" charset="0"/>
              </a:rPr>
              <a:t>with</a:t>
            </a:r>
            <a:r>
              <a:rPr lang="de-DE" altLang="de-DE" sz="1600" kern="1200" dirty="0">
                <a:latin typeface="Courier New" pitchFamily="49" charset="0"/>
              </a:rPr>
              <a:t> Vater.</a:t>
            </a:r>
            <a:r>
              <a:rPr lang="de-DE" altLang="de-DE" sz="1600" kern="1200" dirty="0">
                <a:solidFill>
                  <a:schemeClr val="accent2"/>
                </a:solidFill>
                <a:latin typeface="Courier New" pitchFamily="49" charset="0"/>
              </a:rPr>
              <a:t>Öffentliches_Kind</a:t>
            </a:r>
            <a:r>
              <a:rPr lang="de-DE" altLang="de-DE" sz="1600" kern="1200" dirty="0" smtClean="0">
                <a:latin typeface="Courier New" pitchFamily="49" charset="0"/>
              </a:rPr>
              <a:t>;  -- </a:t>
            </a:r>
            <a:r>
              <a:rPr lang="de-DE" altLang="de-DE" sz="1600" i="1" kern="1200" dirty="0" smtClean="0">
                <a:latin typeface="Courier New" pitchFamily="49" charset="0"/>
              </a:rPr>
              <a:t>OK</a:t>
            </a:r>
            <a:r>
              <a:rPr lang="de-DE" altLang="de-DE" sz="1600" kern="1200" dirty="0">
                <a:latin typeface="Courier New" pitchFamily="49" charset="0"/>
              </a:rPr>
              <a:t/>
            </a:r>
            <a:br>
              <a:rPr lang="de-DE" altLang="de-DE" sz="1600" kern="1200" dirty="0">
                <a:latin typeface="Courier New" pitchFamily="49" charset="0"/>
              </a:rPr>
            </a:br>
            <a:r>
              <a:rPr lang="de-DE" altLang="de-DE" sz="1600" b="1" kern="1200" dirty="0">
                <a:solidFill>
                  <a:srgbClr val="FF0000"/>
                </a:solidFill>
                <a:latin typeface="Courier New" pitchFamily="49" charset="0"/>
              </a:rPr>
              <a:t>with</a:t>
            </a:r>
            <a:r>
              <a:rPr lang="de-DE" altLang="de-DE" sz="1600" kern="1200" dirty="0">
                <a:solidFill>
                  <a:srgbClr val="FF0000"/>
                </a:solidFill>
                <a:latin typeface="Courier New" pitchFamily="49" charset="0"/>
              </a:rPr>
              <a:t> Vater.Privates_Kind</a:t>
            </a:r>
            <a:r>
              <a:rPr lang="de-DE" altLang="de-DE" sz="1600" kern="1200" dirty="0" smtClean="0">
                <a:solidFill>
                  <a:srgbClr val="FF0000"/>
                </a:solidFill>
                <a:latin typeface="Courier New" pitchFamily="49" charset="0"/>
              </a:rPr>
              <a:t>;      -- </a:t>
            </a:r>
            <a:r>
              <a:rPr lang="de-DE" altLang="de-DE" sz="1600" i="1" kern="1200" dirty="0" smtClean="0">
                <a:solidFill>
                  <a:srgbClr val="FF0000"/>
                </a:solidFill>
                <a:latin typeface="Courier New" pitchFamily="49" charset="0"/>
              </a:rPr>
              <a:t>illegal</a:t>
            </a:r>
            <a:endParaRPr lang="de-DE" altLang="de-DE" sz="1600" i="1" kern="1200" dirty="0">
              <a:solidFill>
                <a:srgbClr val="FF0000"/>
              </a:solidFill>
              <a:latin typeface="Courier New" pitchFamily="49" charset="0"/>
            </a:endParaRPr>
          </a:p>
          <a:p>
            <a:pPr marL="444500" lvl="0" indent="0"/>
            <a:r>
              <a:rPr lang="de-DE" altLang="de-DE" sz="1600" b="1" kern="1200" dirty="0">
                <a:latin typeface="Courier New" pitchFamily="49" charset="0"/>
              </a:rPr>
              <a:t>package</a:t>
            </a:r>
            <a:r>
              <a:rPr lang="de-DE" altLang="de-DE" sz="1600" kern="1200" dirty="0">
                <a:latin typeface="Courier New" pitchFamily="49" charset="0"/>
              </a:rPr>
              <a:t> Klient </a:t>
            </a:r>
            <a:r>
              <a:rPr lang="de-DE" altLang="de-DE" sz="1600" b="1" kern="1200" dirty="0">
                <a:latin typeface="Courier New" pitchFamily="49" charset="0"/>
              </a:rPr>
              <a:t>is</a:t>
            </a:r>
            <a:r>
              <a:rPr lang="de-DE" altLang="de-DE" sz="1600" kern="1200" dirty="0">
                <a:latin typeface="Courier New" pitchFamily="49" charset="0"/>
              </a:rPr>
              <a:t> </a:t>
            </a:r>
            <a:r>
              <a:rPr lang="de-DE" altLang="de-DE" sz="1600" kern="1200" dirty="0" smtClean="0">
                <a:latin typeface="Courier New" pitchFamily="49" charset="0"/>
              </a:rPr>
              <a:t>…</a:t>
            </a:r>
          </a:p>
          <a:p>
            <a:pPr marL="0" lvl="0" indent="0" defTabSz="179388"/>
            <a:r>
              <a:rPr lang="de-DE" altLang="de-DE" sz="1800" kern="1200" dirty="0"/>
              <a:t>Das ist äquivalent:</a:t>
            </a:r>
          </a:p>
          <a:p>
            <a:pPr marL="444500" lvl="0" indent="0"/>
            <a:r>
              <a:rPr lang="de-DE" altLang="de-DE" sz="1600" b="1" kern="1200" dirty="0">
                <a:latin typeface="Courier New" pitchFamily="49" charset="0"/>
              </a:rPr>
              <a:t>with</a:t>
            </a:r>
            <a:r>
              <a:rPr lang="de-DE" altLang="de-DE" sz="1600" kern="1200" dirty="0">
                <a:latin typeface="Courier New" pitchFamily="49" charset="0"/>
              </a:rPr>
              <a:t> Vater.Öffentliches_Kind;</a:t>
            </a:r>
            <a:br>
              <a:rPr lang="de-DE" altLang="de-DE" sz="1600" kern="1200" dirty="0">
                <a:latin typeface="Courier New" pitchFamily="49" charset="0"/>
              </a:rPr>
            </a:br>
            <a:r>
              <a:rPr lang="de-DE" altLang="de-DE" sz="1600" b="1" kern="1200" dirty="0">
                <a:latin typeface="Courier New" pitchFamily="49" charset="0"/>
              </a:rPr>
              <a:t>with</a:t>
            </a:r>
            <a:r>
              <a:rPr lang="de-DE" altLang="de-DE" sz="1600" kern="1200" dirty="0">
                <a:latin typeface="Courier New" pitchFamily="49" charset="0"/>
              </a:rPr>
              <a:t> Vater, Vater.Öffentliches_Kind;</a:t>
            </a:r>
            <a:endParaRPr lang="de-DE" altLang="de-DE" sz="1200" kern="1200" dirty="0">
              <a:latin typeface="Courier New" pitchFamily="49" charset="0"/>
            </a:endParaRPr>
          </a:p>
          <a:p>
            <a:pPr marL="0" lvl="0" indent="0" defTabSz="179388"/>
            <a:r>
              <a:rPr lang="de-DE" altLang="de-DE" sz="1800" kern="1200" dirty="0" smtClean="0"/>
              <a:t>Aber eine use-Klausel, wenn gewünscht, ist für beide Teile notwendig:</a:t>
            </a:r>
            <a:endParaRPr lang="de-DE" altLang="de-DE" sz="1800" kern="1200" dirty="0"/>
          </a:p>
          <a:p>
            <a:pPr marL="444500" lvl="0" indent="0"/>
            <a:r>
              <a:rPr lang="de-DE" altLang="de-DE" sz="1600" b="1" kern="1200" dirty="0" smtClean="0">
                <a:latin typeface="Courier New" pitchFamily="49" charset="0"/>
              </a:rPr>
              <a:t>use</a:t>
            </a:r>
            <a:r>
              <a:rPr lang="de-DE" altLang="de-DE" sz="1600" kern="1200" dirty="0" smtClean="0">
                <a:latin typeface="Courier New" pitchFamily="49" charset="0"/>
              </a:rPr>
              <a:t> </a:t>
            </a:r>
            <a:r>
              <a:rPr lang="de-DE" altLang="de-DE" sz="1600" kern="1200" dirty="0">
                <a:latin typeface="Courier New" pitchFamily="49" charset="0"/>
              </a:rPr>
              <a:t>Vater.Öffentliches_Kind</a:t>
            </a:r>
            <a:r>
              <a:rPr lang="de-DE" altLang="de-DE" sz="1600" kern="1200" dirty="0" smtClean="0">
                <a:latin typeface="Courier New" pitchFamily="49" charset="0"/>
              </a:rPr>
              <a:t>;  -- </a:t>
            </a:r>
            <a:r>
              <a:rPr lang="de-DE" altLang="de-DE" sz="1600" i="1" kern="1200" dirty="0" smtClean="0">
                <a:latin typeface="Courier New" pitchFamily="49" charset="0"/>
              </a:rPr>
              <a:t>gilt nur für Kind</a:t>
            </a:r>
            <a:r>
              <a:rPr lang="de-DE" altLang="de-DE" sz="1600" kern="1200" dirty="0">
                <a:latin typeface="Courier New" pitchFamily="49" charset="0"/>
              </a:rPr>
              <a:t/>
            </a:r>
            <a:br>
              <a:rPr lang="de-DE" altLang="de-DE" sz="1600" kern="1200" dirty="0">
                <a:latin typeface="Courier New" pitchFamily="49" charset="0"/>
              </a:rPr>
            </a:br>
            <a:r>
              <a:rPr lang="de-DE" altLang="de-DE" sz="1600" b="1" kern="1200" dirty="0" smtClean="0">
                <a:latin typeface="Courier New" pitchFamily="49" charset="0"/>
              </a:rPr>
              <a:t>use</a:t>
            </a:r>
            <a:r>
              <a:rPr lang="de-DE" altLang="de-DE" sz="1600" kern="1200" dirty="0" smtClean="0">
                <a:latin typeface="Courier New" pitchFamily="49" charset="0"/>
              </a:rPr>
              <a:t> </a:t>
            </a:r>
            <a:r>
              <a:rPr lang="de-DE" altLang="de-DE" sz="1600" kern="1200" dirty="0">
                <a:latin typeface="Courier New" pitchFamily="49" charset="0"/>
              </a:rPr>
              <a:t>Vater, Vater.Öffentliches_Kind;</a:t>
            </a:r>
            <a:endParaRPr lang="de-DE" altLang="de-DE" sz="1200" kern="1200" dirty="0">
              <a:latin typeface="Courier New" pitchFamily="49" charset="0"/>
            </a:endParaRPr>
          </a:p>
          <a:p>
            <a:pPr marL="444500" lvl="0" indent="0"/>
            <a:endParaRPr lang="de-DE" altLang="de-DE" sz="1400" kern="1200" dirty="0">
              <a:latin typeface="Courier New" pitchFamily="49" charset="0"/>
            </a:endParaRPr>
          </a:p>
          <a:p>
            <a:pPr marL="0" indent="0" defTabSz="179388"/>
            <a:endParaRPr lang="de-DE" altLang="de-DE" sz="2400" kern="1200" dirty="0" smtClean="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169</a:t>
            </a:fld>
            <a:endParaRPr lang="de-DE" dirty="0"/>
          </a:p>
        </p:txBody>
      </p:sp>
    </p:spTree>
    <p:extLst>
      <p:ext uri="{BB962C8B-B14F-4D97-AF65-F5344CB8AC3E}">
        <p14:creationId xmlns:p14="http://schemas.microsoft.com/office/powerpoint/2010/main" val="17743304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404664"/>
            <a:ext cx="8229600" cy="868287"/>
          </a:xfrm>
        </p:spPr>
        <p:txBody>
          <a:bodyPr/>
          <a:lstStyle/>
          <a:p>
            <a:pPr marL="1071563" algn="l">
              <a:tabLst>
                <a:tab pos="1343025" algn="l"/>
              </a:tabLst>
            </a:pPr>
            <a:r>
              <a:rPr lang="de-DE" dirty="0"/>
              <a:t>Ada vs. C</a:t>
            </a:r>
          </a:p>
        </p:txBody>
      </p:sp>
      <p:sp>
        <p:nvSpPr>
          <p:cNvPr id="3" name="Textplatzhalter 2"/>
          <p:cNvSpPr>
            <a:spLocks noGrp="1"/>
          </p:cNvSpPr>
          <p:nvPr>
            <p:ph type="body" idx="1"/>
          </p:nvPr>
        </p:nvSpPr>
        <p:spPr>
          <a:xfrm>
            <a:off x="468183" y="1284019"/>
            <a:ext cx="4040188" cy="395288"/>
          </a:xfrm>
        </p:spPr>
        <p:txBody>
          <a:bodyPr/>
          <a:lstStyle/>
          <a:p>
            <a:pPr algn="ctr"/>
            <a:r>
              <a:rPr lang="de-DE" sz="2200" dirty="0" smtClean="0"/>
              <a:t>C</a:t>
            </a:r>
            <a:endParaRPr lang="de-DE" sz="2200" dirty="0"/>
          </a:p>
        </p:txBody>
      </p:sp>
      <p:sp>
        <p:nvSpPr>
          <p:cNvPr id="4" name="Inhaltsplatzhalter 3"/>
          <p:cNvSpPr>
            <a:spLocks noGrp="1"/>
          </p:cNvSpPr>
          <p:nvPr>
            <p:ph sz="half" idx="2"/>
          </p:nvPr>
        </p:nvSpPr>
        <p:spPr>
          <a:xfrm>
            <a:off x="457200" y="1556792"/>
            <a:ext cx="3538736" cy="3024336"/>
          </a:xfrm>
        </p:spPr>
        <p:txBody>
          <a:bodyPr/>
          <a:lstStyle/>
          <a:p>
            <a:pPr marL="185738" indent="-185738">
              <a:buFont typeface="Arial" panose="020B0604020202020204" pitchFamily="34" charset="0"/>
              <a:buChar char="•"/>
            </a:pPr>
            <a:r>
              <a:rPr lang="en-US" sz="1400" dirty="0" smtClean="0"/>
              <a:t>Trust the programmer.</a:t>
            </a:r>
            <a:br>
              <a:rPr lang="en-US" sz="1400" dirty="0" smtClean="0"/>
            </a:br>
            <a:r>
              <a:rPr lang="en-US" sz="1400" dirty="0" smtClean="0"/>
              <a:t/>
            </a:r>
            <a:br>
              <a:rPr lang="en-US" sz="1400" dirty="0" smtClean="0"/>
            </a:br>
            <a:endParaRPr lang="en-US" sz="1400" dirty="0" smtClean="0"/>
          </a:p>
          <a:p>
            <a:pPr marL="185738" indent="-185738">
              <a:buFont typeface="Arial" panose="020B0604020202020204" pitchFamily="34" charset="0"/>
              <a:buChar char="•"/>
            </a:pPr>
            <a:r>
              <a:rPr lang="en-US" sz="1400" dirty="0" smtClean="0"/>
              <a:t>Don’t prevent the programmer from doing what needs to be done.</a:t>
            </a:r>
          </a:p>
          <a:p>
            <a:pPr marL="185738" indent="-185738">
              <a:buFont typeface="Arial" panose="020B0604020202020204" pitchFamily="34" charset="0"/>
              <a:buChar char="•"/>
            </a:pPr>
            <a:r>
              <a:rPr lang="en-US" sz="1400" dirty="0" smtClean="0"/>
              <a:t>Keep the language small and simple.</a:t>
            </a:r>
            <a:br>
              <a:rPr lang="en-US" sz="1400" dirty="0" smtClean="0"/>
            </a:br>
            <a:r>
              <a:rPr lang="en-US" sz="1400" dirty="0" smtClean="0"/>
              <a:t/>
            </a:r>
            <a:br>
              <a:rPr lang="en-US" sz="1400" dirty="0" smtClean="0"/>
            </a:br>
            <a:endParaRPr lang="en-US" sz="1400" dirty="0" smtClean="0"/>
          </a:p>
          <a:p>
            <a:pPr marL="185738" indent="-185738">
              <a:buFont typeface="Arial" panose="020B0604020202020204" pitchFamily="34" charset="0"/>
              <a:buChar char="•"/>
            </a:pPr>
            <a:r>
              <a:rPr lang="en-US" sz="1400" dirty="0" smtClean="0"/>
              <a:t>Provide only one way to do an operation.</a:t>
            </a:r>
            <a:br>
              <a:rPr lang="en-US" sz="1400" dirty="0" smtClean="0"/>
            </a:br>
            <a:endParaRPr lang="en-US" sz="1400" dirty="0" smtClean="0"/>
          </a:p>
          <a:p>
            <a:pPr marL="185738" indent="-185738">
              <a:buFont typeface="Arial" panose="020B0604020202020204" pitchFamily="34" charset="0"/>
              <a:buChar char="•"/>
            </a:pPr>
            <a:r>
              <a:rPr lang="en-US" sz="1400" dirty="0" smtClean="0"/>
              <a:t>Make it fast, even if it’s not guaranteed to be portable.</a:t>
            </a:r>
            <a:endParaRPr lang="en-US" sz="1400" dirty="0"/>
          </a:p>
        </p:txBody>
      </p:sp>
      <p:sp>
        <p:nvSpPr>
          <p:cNvPr id="5" name="Textplatzhalter 4"/>
          <p:cNvSpPr>
            <a:spLocks noGrp="1"/>
          </p:cNvSpPr>
          <p:nvPr>
            <p:ph type="body" sz="quarter" idx="3"/>
          </p:nvPr>
        </p:nvSpPr>
        <p:spPr>
          <a:xfrm>
            <a:off x="3824932" y="1295087"/>
            <a:ext cx="4041775" cy="395288"/>
          </a:xfrm>
        </p:spPr>
        <p:txBody>
          <a:bodyPr/>
          <a:lstStyle/>
          <a:p>
            <a:pPr algn="ctr"/>
            <a:r>
              <a:rPr lang="de-DE" sz="2200" dirty="0" smtClean="0"/>
              <a:t>Ada</a:t>
            </a:r>
            <a:endParaRPr lang="de-DE" sz="2200" dirty="0"/>
          </a:p>
        </p:txBody>
      </p:sp>
      <p:sp>
        <p:nvSpPr>
          <p:cNvPr id="6" name="Inhaltsplatzhalter 5"/>
          <p:cNvSpPr>
            <a:spLocks noGrp="1"/>
          </p:cNvSpPr>
          <p:nvPr>
            <p:ph sz="quarter" idx="4"/>
          </p:nvPr>
        </p:nvSpPr>
        <p:spPr>
          <a:xfrm>
            <a:off x="3851920" y="1556792"/>
            <a:ext cx="4041775" cy="3024336"/>
          </a:xfrm>
        </p:spPr>
        <p:txBody>
          <a:bodyPr/>
          <a:lstStyle/>
          <a:p>
            <a:pPr marL="185738" indent="-185738">
              <a:buFont typeface="Arial" panose="020B0604020202020204" pitchFamily="34" charset="0"/>
              <a:buChar char="•"/>
            </a:pPr>
            <a:r>
              <a:rPr lang="en-US" sz="1400" dirty="0" smtClean="0"/>
              <a:t>Trust </a:t>
            </a:r>
            <a:r>
              <a:rPr lang="en-US" sz="1400" dirty="0"/>
              <a:t>the programmer, but </a:t>
            </a:r>
            <a:r>
              <a:rPr lang="en-US" sz="1400" dirty="0" smtClean="0"/>
              <a:t>verify through </a:t>
            </a:r>
            <a:r>
              <a:rPr lang="en-US" sz="1400" dirty="0"/>
              <a:t>appropriate checking since programmers are human and make mistakes.</a:t>
            </a:r>
          </a:p>
          <a:p>
            <a:pPr marL="185738" indent="-185738">
              <a:buFont typeface="Arial" panose="020B0604020202020204" pitchFamily="34" charset="0"/>
              <a:buChar char="•"/>
            </a:pPr>
            <a:r>
              <a:rPr lang="en-US" sz="1400" dirty="0" smtClean="0"/>
              <a:t>Prevent </a:t>
            </a:r>
            <a:r>
              <a:rPr lang="en-US" sz="1400" dirty="0"/>
              <a:t>the programmer from </a:t>
            </a:r>
            <a:r>
              <a:rPr lang="en-US" sz="1400" dirty="0" smtClean="0"/>
              <a:t>doing what </a:t>
            </a:r>
            <a:r>
              <a:rPr lang="en-US" sz="1400" dirty="0"/>
              <a:t>shouldn’t be done.</a:t>
            </a:r>
          </a:p>
          <a:p>
            <a:pPr marL="185738" indent="-185738">
              <a:buFont typeface="Arial" panose="020B0604020202020204" pitchFamily="34" charset="0"/>
              <a:buChar char="•"/>
            </a:pPr>
            <a:r>
              <a:rPr lang="en-US" sz="1400" dirty="0" smtClean="0"/>
              <a:t>Keep </a:t>
            </a:r>
            <a:r>
              <a:rPr lang="en-US" sz="1400" dirty="0"/>
              <a:t>the language kernel small and simple, but provide extension mechanisms in order to increase expressiveness.</a:t>
            </a:r>
          </a:p>
          <a:p>
            <a:pPr marL="185738" indent="-185738">
              <a:buFont typeface="Arial" panose="020B0604020202020204" pitchFamily="34" charset="0"/>
              <a:buChar char="•"/>
            </a:pPr>
            <a:r>
              <a:rPr lang="en-US" sz="1400" dirty="0" smtClean="0"/>
              <a:t>Provide </a:t>
            </a:r>
            <a:r>
              <a:rPr lang="en-US" sz="1400" dirty="0"/>
              <a:t>one principal and intuitive way to do an operation.</a:t>
            </a:r>
          </a:p>
          <a:p>
            <a:pPr marL="185738" indent="-185738">
              <a:buFont typeface="Arial" panose="020B0604020202020204" pitchFamily="34" charset="0"/>
              <a:buChar char="•"/>
            </a:pPr>
            <a:r>
              <a:rPr lang="en-US" sz="1400" dirty="0" smtClean="0"/>
              <a:t>Make </a:t>
            </a:r>
            <a:r>
              <a:rPr lang="en-US" sz="1400" dirty="0"/>
              <a:t>it reliable and portable, and depend on the compiler to produce efficient code.</a:t>
            </a:r>
            <a:endParaRPr lang="de-DE" sz="1400" dirty="0"/>
          </a:p>
        </p:txBody>
      </p:sp>
      <p:sp>
        <p:nvSpPr>
          <p:cNvPr id="7" name="Fußzeilenplatzhalter 6"/>
          <p:cNvSpPr>
            <a:spLocks noGrp="1"/>
          </p:cNvSpPr>
          <p:nvPr>
            <p:ph type="ftr" idx="10"/>
          </p:nvPr>
        </p:nvSpPr>
        <p:spPr/>
        <p:txBody>
          <a:bodyPr/>
          <a:lstStyle/>
          <a:p>
            <a:pPr>
              <a:defRPr/>
            </a:pPr>
            <a:r>
              <a:rPr lang="de-DE" dirty="0" smtClean="0"/>
              <a:t>Ada-Basiskurs © 2024 Grein</a:t>
            </a:r>
            <a:endParaRPr lang="de-DE" dirty="0"/>
          </a:p>
        </p:txBody>
      </p:sp>
      <p:sp>
        <p:nvSpPr>
          <p:cNvPr id="8" name="Foliennummernplatzhalter 7"/>
          <p:cNvSpPr>
            <a:spLocks noGrp="1"/>
          </p:cNvSpPr>
          <p:nvPr>
            <p:ph type="sldNum" idx="11"/>
          </p:nvPr>
        </p:nvSpPr>
        <p:spPr/>
        <p:txBody>
          <a:bodyPr/>
          <a:lstStyle/>
          <a:p>
            <a:pPr>
              <a:defRPr/>
            </a:pPr>
            <a:fld id="{D2A6D99E-C1F3-46F9-A8D2-BF3475C44DB3}" type="slidenum">
              <a:rPr lang="de-DE" smtClean="0"/>
              <a:pPr>
                <a:defRPr/>
              </a:pPr>
              <a:t>17</a:t>
            </a:fld>
            <a:endParaRPr lang="de-DE" dirty="0"/>
          </a:p>
        </p:txBody>
      </p:sp>
      <p:sp>
        <p:nvSpPr>
          <p:cNvPr id="9" name="Textfeld 8"/>
          <p:cNvSpPr txBox="1"/>
          <p:nvPr/>
        </p:nvSpPr>
        <p:spPr>
          <a:xfrm>
            <a:off x="4660438" y="440971"/>
            <a:ext cx="4032448" cy="523220"/>
          </a:xfrm>
          <a:prstGeom prst="rect">
            <a:avLst/>
          </a:prstGeom>
          <a:noFill/>
        </p:spPr>
        <p:txBody>
          <a:bodyPr wrap="square" rtlCol="0">
            <a:spAutoFit/>
          </a:bodyPr>
          <a:lstStyle/>
          <a:p>
            <a:r>
              <a:rPr lang="de-DE" sz="1400" dirty="0">
                <a:solidFill>
                  <a:schemeClr val="tx1"/>
                </a:solidFill>
                <a:hlinkClick r:id="rId2"/>
              </a:rPr>
              <a:t>http://</a:t>
            </a:r>
            <a:r>
              <a:rPr lang="de-DE" sz="1400" dirty="0" smtClean="0">
                <a:solidFill>
                  <a:schemeClr val="tx1"/>
                </a:solidFill>
                <a:hlinkClick r:id="rId2"/>
              </a:rPr>
              <a:t>electronicdesign.com/iot/comparing-ada-and-c</a:t>
            </a:r>
            <a:endParaRPr lang="de-DE" sz="1400" dirty="0" smtClean="0">
              <a:solidFill>
                <a:schemeClr val="tx1"/>
              </a:solidFill>
            </a:endParaRPr>
          </a:p>
          <a:p>
            <a:r>
              <a:rPr lang="de-DE" sz="1400" dirty="0" smtClean="0">
                <a:solidFill>
                  <a:schemeClr val="tx1"/>
                </a:solidFill>
              </a:rPr>
              <a:t>Ben Brosgol, Jan 27, 2016</a:t>
            </a:r>
            <a:endParaRPr lang="de-DE" sz="1400" dirty="0">
              <a:solidFill>
                <a:schemeClr val="tx1"/>
              </a:solidFill>
            </a:endParaRPr>
          </a:p>
        </p:txBody>
      </p:sp>
      <p:sp>
        <p:nvSpPr>
          <p:cNvPr id="10" name="Textfeld 9"/>
          <p:cNvSpPr txBox="1"/>
          <p:nvPr/>
        </p:nvSpPr>
        <p:spPr>
          <a:xfrm>
            <a:off x="4750050" y="945465"/>
            <a:ext cx="3782390" cy="338554"/>
          </a:xfrm>
          <a:prstGeom prst="rect">
            <a:avLst/>
          </a:prstGeom>
          <a:solidFill>
            <a:srgbClr val="31DBE3"/>
          </a:solidFill>
          <a:ln>
            <a:solidFill>
              <a:srgbClr val="0070C0"/>
            </a:solidFill>
          </a:ln>
        </p:spPr>
        <p:txBody>
          <a:bodyPr wrap="square" rtlCol="0">
            <a:spAutoFit/>
          </a:bodyPr>
          <a:lstStyle/>
          <a:p>
            <a:pPr algn="ctr"/>
            <a:r>
              <a:rPr lang="de-DE" sz="1600" dirty="0" smtClean="0">
                <a:solidFill>
                  <a:schemeClr val="tx1"/>
                </a:solidFill>
              </a:rPr>
              <a:t>Siehe Dokumente „</a:t>
            </a:r>
            <a:r>
              <a:rPr lang="en-US" sz="1600" dirty="0" smtClean="0">
                <a:solidFill>
                  <a:schemeClr val="tx1"/>
                </a:solidFill>
              </a:rPr>
              <a:t>Comparing Ada and C</a:t>
            </a:r>
            <a:r>
              <a:rPr lang="de-DE" sz="1600" dirty="0">
                <a:solidFill>
                  <a:schemeClr val="tx1"/>
                </a:solidFill>
              </a:rPr>
              <a:t>“</a:t>
            </a:r>
            <a:endParaRPr lang="en-US" sz="1600" dirty="0">
              <a:solidFill>
                <a:schemeClr val="tx1"/>
              </a:solidFill>
            </a:endParaRPr>
          </a:p>
        </p:txBody>
      </p:sp>
      <p:grpSp>
        <p:nvGrpSpPr>
          <p:cNvPr id="18" name="Gruppieren 17"/>
          <p:cNvGrpSpPr/>
          <p:nvPr/>
        </p:nvGrpSpPr>
        <p:grpSpPr>
          <a:xfrm>
            <a:off x="454025" y="4656121"/>
            <a:ext cx="8291611" cy="1754326"/>
            <a:chOff x="454025" y="4656121"/>
            <a:chExt cx="8291611" cy="1754326"/>
          </a:xfrm>
        </p:grpSpPr>
        <p:sp>
          <p:nvSpPr>
            <p:cNvPr id="15" name="Textfeld 14"/>
            <p:cNvSpPr txBox="1"/>
            <p:nvPr/>
          </p:nvSpPr>
          <p:spPr>
            <a:xfrm>
              <a:off x="454025" y="4656121"/>
              <a:ext cx="8291611" cy="1754326"/>
            </a:xfrm>
            <a:prstGeom prst="rect">
              <a:avLst/>
            </a:prstGeom>
            <a:noFill/>
          </p:spPr>
          <p:txBody>
            <a:bodyPr wrap="square" rtlCol="0">
              <a:spAutoFit/>
            </a:bodyPr>
            <a:lstStyle/>
            <a:p>
              <a:pPr algn="ctr"/>
              <a:r>
                <a:rPr lang="de-DE" sz="2200" b="1" dirty="0" smtClean="0">
                  <a:solidFill>
                    <a:schemeClr val="tx1"/>
                  </a:solidFill>
                </a:rPr>
                <a:t>Ada ist eine sichere Sprache – heißt das, sie ist langsam?</a:t>
              </a:r>
            </a:p>
            <a:p>
              <a:r>
                <a:rPr lang="en-US" sz="1400" dirty="0">
                  <a:hlinkClick r:id="rId3"/>
                </a:rPr>
                <a:t>https://dl.acm.org/doi/10.1145/216578.216583</a:t>
              </a:r>
              <a:endParaRPr lang="en-US" sz="1400" dirty="0"/>
            </a:p>
            <a:p>
              <a:r>
                <a:rPr lang="en-US" sz="1400" dirty="0">
                  <a:solidFill>
                    <a:schemeClr val="tx1"/>
                  </a:solidFill>
                </a:rPr>
                <a:t>C vs Ada: Arguing Performance Religion; David Syiek, Tartan, Inc;</a:t>
              </a:r>
            </a:p>
            <a:p>
              <a:r>
                <a:rPr lang="en-US" sz="1400" dirty="0">
                  <a:solidFill>
                    <a:schemeClr val="tx1"/>
                  </a:solidFill>
                </a:rPr>
                <a:t>ACM Ada Letters, Nov/Dec 1995</a:t>
              </a:r>
            </a:p>
            <a:p>
              <a:r>
                <a:rPr lang="en-US" sz="1400" dirty="0">
                  <a:hlinkClick r:id="rId4"/>
                </a:rPr>
                <a:t>https://www2.seas.gwu.edu/~adagroup/sigada-website/lawlis.html</a:t>
              </a:r>
              <a:endParaRPr lang="en-US" sz="1400" dirty="0"/>
            </a:p>
            <a:p>
              <a:r>
                <a:rPr lang="en-US" sz="1400" dirty="0">
                  <a:solidFill>
                    <a:schemeClr val="tx1"/>
                  </a:solidFill>
                </a:rPr>
                <a:t>Ada Outperforms Assembly: A Case Study; Patricia K. Lawlis;</a:t>
              </a:r>
            </a:p>
            <a:p>
              <a:r>
                <a:rPr lang="en-US" sz="1400" dirty="0">
                  <a:solidFill>
                    <a:schemeClr val="tx1"/>
                  </a:solidFill>
                </a:rPr>
                <a:t> Air Force Institute of Technology, </a:t>
              </a:r>
              <a:r>
                <a:rPr lang="en-US" sz="1400" dirty="0" smtClean="0">
                  <a:solidFill>
                    <a:schemeClr val="tx1"/>
                  </a:solidFill>
                </a:rPr>
                <a:t>1996</a:t>
              </a:r>
              <a:endParaRPr lang="en-US" sz="1800" dirty="0">
                <a:solidFill>
                  <a:schemeClr val="tx1"/>
                </a:solidFill>
              </a:endParaRPr>
            </a:p>
          </p:txBody>
        </p:sp>
        <p:sp>
          <p:nvSpPr>
            <p:cNvPr id="16" name="Textfeld 15"/>
            <p:cNvSpPr txBox="1"/>
            <p:nvPr/>
          </p:nvSpPr>
          <p:spPr>
            <a:xfrm>
              <a:off x="5604878" y="5042392"/>
              <a:ext cx="1506067" cy="523220"/>
            </a:xfrm>
            <a:prstGeom prst="rect">
              <a:avLst/>
            </a:prstGeom>
            <a:solidFill>
              <a:srgbClr val="31DBE3"/>
            </a:solidFill>
            <a:ln>
              <a:solidFill>
                <a:srgbClr val="0070C0"/>
              </a:solidFill>
            </a:ln>
          </p:spPr>
          <p:txBody>
            <a:bodyPr wrap="square" rtlCol="0">
              <a:spAutoFit/>
            </a:bodyPr>
            <a:lstStyle/>
            <a:p>
              <a:pPr algn="ctr"/>
              <a:r>
                <a:rPr lang="de-DE" sz="1400" dirty="0" smtClean="0">
                  <a:solidFill>
                    <a:schemeClr val="tx1"/>
                  </a:solidFill>
                </a:rPr>
                <a:t>Siehe Dokumente</a:t>
              </a:r>
            </a:p>
            <a:p>
              <a:pPr algn="ctr"/>
              <a:r>
                <a:rPr lang="de-DE" sz="1400" dirty="0" smtClean="0">
                  <a:solidFill>
                    <a:schemeClr val="tx1"/>
                  </a:solidFill>
                </a:rPr>
                <a:t>„C vs Ada“</a:t>
              </a:r>
              <a:endParaRPr lang="de-DE" sz="1400" dirty="0">
                <a:solidFill>
                  <a:schemeClr val="tx1"/>
                </a:solidFill>
              </a:endParaRPr>
            </a:p>
          </p:txBody>
        </p:sp>
        <p:sp>
          <p:nvSpPr>
            <p:cNvPr id="17" name="Textfeld 16"/>
            <p:cNvSpPr txBox="1"/>
            <p:nvPr/>
          </p:nvSpPr>
          <p:spPr>
            <a:xfrm>
              <a:off x="5407519" y="5687684"/>
              <a:ext cx="1900783" cy="523220"/>
            </a:xfrm>
            <a:prstGeom prst="rect">
              <a:avLst/>
            </a:prstGeom>
            <a:solidFill>
              <a:srgbClr val="31DBE3"/>
            </a:solidFill>
            <a:ln>
              <a:solidFill>
                <a:srgbClr val="0070C0"/>
              </a:solidFill>
            </a:ln>
          </p:spPr>
          <p:txBody>
            <a:bodyPr wrap="square" rtlCol="0">
              <a:spAutoFit/>
            </a:bodyPr>
            <a:lstStyle/>
            <a:p>
              <a:pPr algn="ctr"/>
              <a:r>
                <a:rPr lang="de-DE" sz="1400" dirty="0" smtClean="0">
                  <a:solidFill>
                    <a:schemeClr val="tx1"/>
                  </a:solidFill>
                </a:rPr>
                <a:t>Siehe Dokumente</a:t>
              </a:r>
            </a:p>
            <a:p>
              <a:pPr algn="ctr"/>
              <a:r>
                <a:rPr lang="de-DE" sz="1400" dirty="0" smtClean="0">
                  <a:solidFill>
                    <a:schemeClr val="tx1"/>
                  </a:solidFill>
                </a:rPr>
                <a:t>„Ada vs Assembly.htm“</a:t>
              </a:r>
              <a:endParaRPr lang="de-DE" sz="1400" dirty="0">
                <a:solidFill>
                  <a:schemeClr val="tx1"/>
                </a:solidFill>
              </a:endParaRPr>
            </a:p>
          </p:txBody>
        </p:sp>
      </p:grpSp>
      <p:sp>
        <p:nvSpPr>
          <p:cNvPr id="19" name="Textfeld 18"/>
          <p:cNvSpPr txBox="1"/>
          <p:nvPr/>
        </p:nvSpPr>
        <p:spPr>
          <a:xfrm rot="5400000">
            <a:off x="5948961" y="3678779"/>
            <a:ext cx="5039295" cy="430887"/>
          </a:xfrm>
          <a:prstGeom prst="rect">
            <a:avLst/>
          </a:prstGeom>
          <a:solidFill>
            <a:srgbClr val="F7CCA1"/>
          </a:solidFill>
          <a:ln>
            <a:solidFill>
              <a:srgbClr val="C00000"/>
            </a:solidFill>
          </a:ln>
        </p:spPr>
        <p:txBody>
          <a:bodyPr wrap="square" rtlCol="0">
            <a:spAutoFit/>
          </a:bodyPr>
          <a:lstStyle/>
          <a:p>
            <a:r>
              <a:rPr lang="de-DE" sz="2200" dirty="0" smtClean="0">
                <a:solidFill>
                  <a:srgbClr val="C00000"/>
                </a:solidFill>
              </a:rPr>
              <a:t>Einige alte Papiere, aber heute noch gültig!</a:t>
            </a:r>
            <a:endParaRPr lang="de-DE" sz="2200" dirty="0">
              <a:solidFill>
                <a:srgbClr val="C00000"/>
              </a:solidFill>
            </a:endParaRPr>
          </a:p>
        </p:txBody>
      </p:sp>
    </p:spTree>
    <p:extLst>
      <p:ext uri="{BB962C8B-B14F-4D97-AF65-F5344CB8AC3E}">
        <p14:creationId xmlns:p14="http://schemas.microsoft.com/office/powerpoint/2010/main" val="409893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Privater Import</a:t>
            </a:r>
            <a:endParaRPr lang="de-DE" dirty="0"/>
          </a:p>
        </p:txBody>
      </p:sp>
      <p:sp>
        <p:nvSpPr>
          <p:cNvPr id="3" name="Inhaltsplatzhalter 2"/>
          <p:cNvSpPr>
            <a:spLocks noGrp="1"/>
          </p:cNvSpPr>
          <p:nvPr>
            <p:ph idx="1"/>
          </p:nvPr>
        </p:nvSpPr>
        <p:spPr/>
        <p:txBody>
          <a:bodyPr/>
          <a:lstStyle/>
          <a:p>
            <a:pPr marL="0" indent="0"/>
            <a:r>
              <a:rPr lang="de-DE" sz="2000" dirty="0">
                <a:solidFill>
                  <a:schemeClr val="accent2"/>
                </a:solidFill>
              </a:rPr>
              <a:t>Der private Import erlaubt </a:t>
            </a:r>
            <a:r>
              <a:rPr lang="de-DE" sz="2000" dirty="0" smtClean="0">
                <a:solidFill>
                  <a:schemeClr val="accent2"/>
                </a:solidFill>
              </a:rPr>
              <a:t>keinen </a:t>
            </a:r>
            <a:r>
              <a:rPr lang="de-DE" sz="2000" dirty="0">
                <a:solidFill>
                  <a:schemeClr val="accent2"/>
                </a:solidFill>
              </a:rPr>
              <a:t>Bruch der Privatheit.</a:t>
            </a:r>
          </a:p>
          <a:p>
            <a:pPr>
              <a:buFont typeface="Arial" panose="020B0604020202020204" pitchFamily="34" charset="0"/>
              <a:buChar char="•"/>
            </a:pPr>
            <a:r>
              <a:rPr lang="de-DE" sz="2000" dirty="0" smtClean="0">
                <a:cs typeface="Courier New" panose="02070309020205020404" pitchFamily="49" charset="0"/>
              </a:rPr>
              <a:t>Der Import (außerhalb der Hierarchie) ist nur für ein </a:t>
            </a:r>
            <a:r>
              <a:rPr lang="de-DE" sz="2000" dirty="0">
                <a:solidFill>
                  <a:schemeClr val="accent2"/>
                </a:solidFill>
                <a:cs typeface="Courier New" panose="02070309020205020404" pitchFamily="49" charset="0"/>
              </a:rPr>
              <a:t>öffentliches</a:t>
            </a:r>
            <a:r>
              <a:rPr lang="de-DE" sz="2000" dirty="0">
                <a:cs typeface="Courier New" panose="02070309020205020404" pitchFamily="49" charset="0"/>
              </a:rPr>
              <a:t> Kind </a:t>
            </a:r>
            <a:r>
              <a:rPr lang="de-DE" sz="2000" dirty="0" smtClean="0">
                <a:cs typeface="Courier New" panose="02070309020205020404" pitchFamily="49" charset="0"/>
              </a:rPr>
              <a:t>erlaubt; in diesem Fall werden Vater und Kind im </a:t>
            </a:r>
            <a:r>
              <a:rPr lang="de-DE" sz="2000" dirty="0">
                <a:cs typeface="Courier New" panose="02070309020205020404" pitchFamily="49" charset="0"/>
              </a:rPr>
              <a:t>I</a:t>
            </a:r>
            <a:r>
              <a:rPr lang="de-DE" sz="2000" dirty="0" smtClean="0">
                <a:cs typeface="Courier New" panose="02070309020205020404" pitchFamily="49" charset="0"/>
              </a:rPr>
              <a:t>mporteur sichtbar.</a:t>
            </a:r>
          </a:p>
          <a:p>
            <a:pPr>
              <a:buFont typeface="Arial" panose="020B0604020202020204" pitchFamily="34" charset="0"/>
              <a:buChar char="•"/>
            </a:pPr>
            <a:r>
              <a:rPr lang="de-DE" sz="2000" dirty="0" smtClean="0"/>
              <a:t>Der </a:t>
            </a:r>
            <a:r>
              <a:rPr lang="de-DE" sz="2000" dirty="0"/>
              <a:t>private Import macht sie </a:t>
            </a:r>
            <a:r>
              <a:rPr lang="de-DE" sz="2000" dirty="0" smtClean="0"/>
              <a:t>allerding nur </a:t>
            </a:r>
            <a:r>
              <a:rPr lang="de-DE" sz="2000" dirty="0"/>
              <a:t>im privaten Teil des Importeurs </a:t>
            </a:r>
            <a:r>
              <a:rPr lang="de-DE" sz="2000" dirty="0" smtClean="0"/>
              <a:t>sichtbar.</a:t>
            </a:r>
          </a:p>
          <a:p>
            <a:pPr>
              <a:buFont typeface="Arial" panose="020B0604020202020204" pitchFamily="34" charset="0"/>
              <a:buChar char="•"/>
            </a:pPr>
            <a:r>
              <a:rPr lang="de-DE" sz="2000" dirty="0" smtClean="0"/>
              <a:t>Die </a:t>
            </a:r>
            <a:r>
              <a:rPr lang="de-DE" sz="2000" dirty="0"/>
              <a:t>privaten Teile von Vater und Kind bleiben allerding selbst unsichtbar</a:t>
            </a:r>
            <a:r>
              <a:rPr lang="de-DE" sz="2000" dirty="0" smtClean="0"/>
              <a:t>.</a:t>
            </a:r>
            <a:endParaRPr lang="de-DE" sz="2000" dirty="0" smtClean="0">
              <a:cs typeface="Courier New" panose="02070309020205020404" pitchFamily="49" charset="0"/>
            </a:endParaRPr>
          </a:p>
          <a:p>
            <a:pPr marL="900113" indent="0"/>
            <a:r>
              <a:rPr lang="de-DE" sz="1800" b="1" dirty="0" smtClean="0">
                <a:solidFill>
                  <a:schemeClr val="accent2"/>
                </a:solidFill>
                <a:latin typeface="Courier New" panose="02070309020205020404" pitchFamily="49" charset="0"/>
                <a:cs typeface="Courier New" panose="02070309020205020404" pitchFamily="49" charset="0"/>
              </a:rPr>
              <a:t>private with </a:t>
            </a:r>
            <a:r>
              <a:rPr lang="de-DE" sz="1800" dirty="0" smtClean="0">
                <a:latin typeface="Courier New" panose="02070309020205020404" pitchFamily="49" charset="0"/>
                <a:cs typeface="Courier New" panose="02070309020205020404" pitchFamily="49" charset="0"/>
              </a:rPr>
              <a:t>Vater.Kind;</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packet</a:t>
            </a:r>
            <a:r>
              <a:rPr lang="de-DE" sz="1800" dirty="0" smtClean="0">
                <a:latin typeface="Courier New" panose="02070309020205020404" pitchFamily="49" charset="0"/>
                <a:cs typeface="Courier New" panose="02070309020205020404" pitchFamily="49" charset="0"/>
              </a:rPr>
              <a:t> Importeur </a:t>
            </a:r>
            <a:r>
              <a:rPr lang="de-DE" sz="1800" b="1" dirty="0" smtClean="0">
                <a:latin typeface="Courier New" panose="02070309020205020404" pitchFamily="49" charset="0"/>
                <a:cs typeface="Courier New" panose="02070309020205020404" pitchFamily="49" charset="0"/>
              </a:rPr>
              <a:t>is</a:t>
            </a:r>
            <a:r>
              <a:rPr lang="de-DE" sz="1800" dirty="0" smtClean="0">
                <a:latin typeface="Courier New" panose="02070309020205020404" pitchFamily="49" charset="0"/>
                <a:cs typeface="Courier New" panose="02070309020205020404" pitchFamily="49" charset="0"/>
              </a:rPr>
              <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private</a:t>
            </a:r>
            <a:r>
              <a:rPr lang="de-DE" sz="1800" dirty="0" smtClean="0">
                <a:latin typeface="Courier New" panose="02070309020205020404" pitchFamily="49" charset="0"/>
                <a:cs typeface="Courier New" panose="02070309020205020404" pitchFamily="49" charset="0"/>
              </a:rPr>
              <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end</a:t>
            </a:r>
            <a:r>
              <a:rPr lang="de-DE" sz="1800" dirty="0" smtClean="0">
                <a:latin typeface="Courier New" panose="02070309020205020404" pitchFamily="49" charset="0"/>
                <a:cs typeface="Courier New" panose="02070309020205020404" pitchFamily="49" charset="0"/>
              </a:rPr>
              <a:t> Importeur;</a:t>
            </a:r>
            <a:endParaRPr lang="de-DE" sz="18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170</a:t>
            </a:fld>
            <a:endParaRPr lang="de-DE" dirty="0"/>
          </a:p>
        </p:txBody>
      </p:sp>
      <p:sp>
        <p:nvSpPr>
          <p:cNvPr id="6" name="Textfeld 5"/>
          <p:cNvSpPr txBox="1"/>
          <p:nvPr/>
        </p:nvSpPr>
        <p:spPr>
          <a:xfrm>
            <a:off x="5508104" y="4221088"/>
            <a:ext cx="2933527" cy="1015663"/>
          </a:xfrm>
          <a:prstGeom prst="rect">
            <a:avLst/>
          </a:prstGeom>
          <a:solidFill>
            <a:srgbClr val="FFDAA3"/>
          </a:solidFill>
          <a:ln w="19050">
            <a:solidFill>
              <a:srgbClr val="C00000"/>
            </a:solidFill>
          </a:ln>
        </p:spPr>
        <p:txBody>
          <a:bodyPr wrap="square" rtlCol="0">
            <a:spAutoFit/>
          </a:bodyPr>
          <a:lstStyle/>
          <a:p>
            <a:pPr algn="ctr"/>
            <a:r>
              <a:rPr lang="de-DE" sz="2000" dirty="0">
                <a:solidFill>
                  <a:srgbClr val="C00000"/>
                </a:solidFill>
              </a:rPr>
              <a:t>S</a:t>
            </a:r>
            <a:r>
              <a:rPr lang="de-DE" sz="2000" dirty="0" smtClean="0">
                <a:solidFill>
                  <a:srgbClr val="C00000"/>
                </a:solidFill>
              </a:rPr>
              <a:t>tets gilt:</a:t>
            </a:r>
          </a:p>
          <a:p>
            <a:pPr algn="ctr"/>
            <a:r>
              <a:rPr lang="de-DE" sz="2000" dirty="0" smtClean="0">
                <a:solidFill>
                  <a:srgbClr val="C00000"/>
                </a:solidFill>
              </a:rPr>
              <a:t>Was privat ist, ist für Außenstehende nicht da.</a:t>
            </a:r>
            <a:endParaRPr lang="de-DE" sz="2000" dirty="0">
              <a:solidFill>
                <a:srgbClr val="C00000"/>
              </a:solidFill>
            </a:endParaRPr>
          </a:p>
        </p:txBody>
      </p:sp>
      <p:sp>
        <p:nvSpPr>
          <p:cNvPr id="7" name="Rechteckige Legende 6"/>
          <p:cNvSpPr/>
          <p:nvPr/>
        </p:nvSpPr>
        <p:spPr bwMode="auto">
          <a:xfrm>
            <a:off x="4932040" y="5445224"/>
            <a:ext cx="3312368" cy="648072"/>
          </a:xfrm>
          <a:prstGeom prst="wedgeRectCallout">
            <a:avLst>
              <a:gd name="adj1" fmla="val -115829"/>
              <a:gd name="adj2" fmla="val 252"/>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2"/>
                </a:solidFill>
                <a:effectLst/>
                <a:latin typeface="Times New Roman" pitchFamily="18" charset="0"/>
              </a:rPr>
              <a:t>Hier sind Vater und Kind sichtbar (deren öffentliche Teile)</a:t>
            </a:r>
          </a:p>
        </p:txBody>
      </p:sp>
    </p:spTree>
    <p:extLst>
      <p:ext uri="{BB962C8B-B14F-4D97-AF65-F5344CB8AC3E}">
        <p14:creationId xmlns:p14="http://schemas.microsoft.com/office/powerpoint/2010/main" val="3051130164"/>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04664"/>
            <a:ext cx="7739063" cy="1433513"/>
          </a:xfrm>
        </p:spPr>
        <p:txBody>
          <a:bodyPr/>
          <a:lstStyle/>
          <a:p>
            <a:r>
              <a:rPr lang="de-DE" dirty="0"/>
              <a:t>Sichtbarkeit zwischen</a:t>
            </a:r>
            <a:br>
              <a:rPr lang="de-DE" dirty="0"/>
            </a:br>
            <a:r>
              <a:rPr lang="de-DE" dirty="0"/>
              <a:t>Vater und </a:t>
            </a:r>
            <a:r>
              <a:rPr lang="de-DE" dirty="0" smtClean="0"/>
              <a:t>Kind 1</a:t>
            </a:r>
            <a:endParaRPr lang="de-DE" dirty="0">
              <a:solidFill>
                <a:srgbClr val="FF0000"/>
              </a:solidFill>
            </a:endParaRPr>
          </a:p>
        </p:txBody>
      </p:sp>
      <p:sp>
        <p:nvSpPr>
          <p:cNvPr id="3" name="Inhaltsplatzhalter 2"/>
          <p:cNvSpPr>
            <a:spLocks noGrp="1"/>
          </p:cNvSpPr>
          <p:nvPr>
            <p:ph idx="1"/>
          </p:nvPr>
        </p:nvSpPr>
        <p:spPr>
          <a:xfrm>
            <a:off x="395536" y="4005064"/>
            <a:ext cx="8280920" cy="2209999"/>
          </a:xfrm>
        </p:spPr>
        <p:txBody>
          <a:bodyPr/>
          <a:lstStyle/>
          <a:p>
            <a:pPr marL="0" lvl="0" indent="0" eaLnBrk="1" hangingPunct="1">
              <a:spcBef>
                <a:spcPct val="0"/>
              </a:spcBef>
            </a:pPr>
            <a:r>
              <a:rPr lang="de-DE" altLang="de-DE" sz="2000" kern="1200" dirty="0">
                <a:latin typeface="Times New Roman" pitchFamily="18" charset="0"/>
              </a:rPr>
              <a:t>Das ist ein ungefähres Sichtbarkeitsmodell </a:t>
            </a:r>
            <a:r>
              <a:rPr lang="de-DE" altLang="de-DE" sz="2000" kern="1200" dirty="0" smtClean="0">
                <a:latin typeface="Times New Roman" pitchFamily="18" charset="0"/>
              </a:rPr>
              <a:t>innerhalb  der hierarchischen </a:t>
            </a:r>
            <a:r>
              <a:rPr lang="de-DE" altLang="de-DE" sz="2000" kern="1200" dirty="0">
                <a:latin typeface="Times New Roman" pitchFamily="18" charset="0"/>
              </a:rPr>
              <a:t>Paketstruktur. </a:t>
            </a:r>
            <a:r>
              <a:rPr lang="de-DE" altLang="de-DE" sz="2000" kern="1200" dirty="0">
                <a:latin typeface="Courier New" panose="02070309020205020404" pitchFamily="49" charset="0"/>
                <a:cs typeface="Courier New" panose="02070309020205020404" pitchFamily="49" charset="0"/>
              </a:rPr>
              <a:t>P</a:t>
            </a:r>
            <a:r>
              <a:rPr lang="de-DE" altLang="de-DE" sz="2000" kern="1200" dirty="0">
                <a:latin typeface="Times New Roman" pitchFamily="18" charset="0"/>
              </a:rPr>
              <a:t> heißt Vater (</a:t>
            </a:r>
            <a:r>
              <a:rPr lang="de-DE" altLang="de-DE" sz="2000" i="1" kern="1200" dirty="0">
                <a:latin typeface="Times New Roman" pitchFamily="18" charset="0"/>
              </a:rPr>
              <a:t>parent</a:t>
            </a:r>
            <a:r>
              <a:rPr lang="de-DE" altLang="de-DE" sz="2000" kern="1200" dirty="0">
                <a:latin typeface="Times New Roman" pitchFamily="18" charset="0"/>
              </a:rPr>
              <a:t>), </a:t>
            </a:r>
            <a:r>
              <a:rPr lang="de-DE" altLang="de-DE" sz="2000" kern="1200" dirty="0">
                <a:latin typeface="Courier New" panose="02070309020205020404" pitchFamily="49" charset="0"/>
                <a:cs typeface="Courier New" panose="02070309020205020404" pitchFamily="49" charset="0"/>
              </a:rPr>
              <a:t>P.X</a:t>
            </a:r>
            <a:r>
              <a:rPr lang="de-DE" altLang="de-DE" sz="2000" kern="1200" dirty="0">
                <a:latin typeface="Times New Roman" pitchFamily="18" charset="0"/>
              </a:rPr>
              <a:t> heißen Kinder (</a:t>
            </a:r>
            <a:r>
              <a:rPr lang="de-DE" altLang="de-DE" sz="2000" i="1" kern="1200" dirty="0">
                <a:latin typeface="Times New Roman" pitchFamily="18" charset="0"/>
              </a:rPr>
              <a:t>child packages</a:t>
            </a:r>
            <a:r>
              <a:rPr lang="de-DE" altLang="de-DE" sz="2000" kern="1200" dirty="0" smtClean="0">
                <a:latin typeface="Times New Roman" pitchFamily="18" charset="0"/>
              </a:rPr>
              <a:t>). Öffentliche und private Kindeskinder und deren Kinder usw. sind möglich.</a:t>
            </a:r>
            <a:endParaRPr lang="de-DE" altLang="de-DE" sz="2000" kern="1200" dirty="0">
              <a:latin typeface="Times New Roman" pitchFamily="18" charset="0"/>
            </a:endParaRPr>
          </a:p>
          <a:p>
            <a:pPr marL="0" lvl="0" indent="0" eaLnBrk="1" hangingPunct="1">
              <a:spcBef>
                <a:spcPct val="0"/>
              </a:spcBef>
            </a:pPr>
            <a:r>
              <a:rPr lang="de-DE" altLang="de-DE" sz="2000" kern="1200" dirty="0" smtClean="0">
                <a:latin typeface="Times New Roman" pitchFamily="18" charset="0"/>
              </a:rPr>
              <a:t>Abkömmlinge haben direkte Sichtbarkeit auf alle Vorfahren bis zum ultima-tiven Urahn. Welche Teile davon sichtbar oder doch verborgen sind, hängt allerdings dabei von der Privatheit des Abkömmlinge ab.</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171</a:t>
            </a:fld>
            <a:endParaRPr lang="de-DE" dirty="0"/>
          </a:p>
        </p:txBody>
      </p:sp>
      <p:sp>
        <p:nvSpPr>
          <p:cNvPr id="8" name="Rectangle 4"/>
          <p:cNvSpPr txBox="1">
            <a:spLocks noChangeArrowheads="1"/>
          </p:cNvSpPr>
          <p:nvPr/>
        </p:nvSpPr>
        <p:spPr bwMode="auto">
          <a:xfrm>
            <a:off x="539750" y="1916832"/>
            <a:ext cx="3384550" cy="2239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0" indent="0" eaLnBrk="1" hangingPunct="1">
              <a:lnSpc>
                <a:spcPct val="90000"/>
              </a:lnSpc>
              <a:spcBef>
                <a:spcPct val="20000"/>
              </a:spcBef>
            </a:pPr>
            <a:r>
              <a:rPr lang="de-DE" altLang="de-DE" sz="1800" b="1" kern="0" dirty="0" smtClean="0">
                <a:latin typeface="Courier New" pitchFamily="49" charset="0"/>
              </a:rPr>
              <a:t>package</a:t>
            </a:r>
            <a:r>
              <a:rPr lang="de-DE" altLang="de-DE" sz="1800" kern="0" dirty="0" smtClean="0">
                <a:latin typeface="Courier New" pitchFamily="49" charset="0"/>
              </a:rPr>
              <a:t> P </a:t>
            </a:r>
            <a:r>
              <a:rPr lang="de-DE" altLang="de-DE" sz="1800" b="1" kern="0" dirty="0" smtClean="0">
                <a:latin typeface="Courier New" pitchFamily="49" charset="0"/>
              </a:rPr>
              <a:t>is</a:t>
            </a:r>
          </a:p>
          <a:p>
            <a:pPr marL="0" indent="0" eaLnBrk="1" hangingPunct="1">
              <a:lnSpc>
                <a:spcPct val="90000"/>
              </a:lnSpc>
              <a:spcBef>
                <a:spcPct val="20000"/>
              </a:spcBef>
            </a:pPr>
            <a:r>
              <a:rPr lang="de-DE" altLang="de-DE" sz="1800" kern="0" dirty="0" smtClean="0">
                <a:latin typeface="Courier New" pitchFamily="49" charset="0"/>
              </a:rPr>
              <a:t>  </a:t>
            </a:r>
            <a:r>
              <a:rPr lang="de-DE" altLang="de-DE" sz="1800" b="1" kern="0" dirty="0" smtClean="0">
                <a:latin typeface="Courier New" pitchFamily="49" charset="0"/>
              </a:rPr>
              <a:t>package</a:t>
            </a:r>
            <a:r>
              <a:rPr lang="de-DE" altLang="de-DE" sz="1800" kern="0" dirty="0" smtClean="0">
                <a:latin typeface="Courier New" pitchFamily="49" charset="0"/>
              </a:rPr>
              <a:t> Sichtbar </a:t>
            </a:r>
            <a:r>
              <a:rPr lang="de-DE" altLang="de-DE" sz="1800" b="1" kern="0" dirty="0" smtClean="0">
                <a:latin typeface="Courier New" pitchFamily="49" charset="0"/>
              </a:rPr>
              <a:t>is</a:t>
            </a:r>
          </a:p>
          <a:p>
            <a:pPr marL="0" indent="0" eaLnBrk="1" hangingPunct="1">
              <a:lnSpc>
                <a:spcPct val="90000"/>
              </a:lnSpc>
              <a:spcBef>
                <a:spcPct val="20000"/>
              </a:spcBef>
            </a:pPr>
            <a:r>
              <a:rPr lang="de-DE" altLang="de-DE" sz="1800" kern="0" dirty="0" smtClean="0">
                <a:latin typeface="Courier New" pitchFamily="49" charset="0"/>
              </a:rPr>
              <a:t>  </a:t>
            </a:r>
            <a:r>
              <a:rPr lang="de-DE" altLang="de-DE" sz="1800" b="1" kern="0" dirty="0" smtClean="0">
                <a:latin typeface="Courier New" pitchFamily="49" charset="0"/>
              </a:rPr>
              <a:t>end</a:t>
            </a:r>
            <a:r>
              <a:rPr lang="de-DE" altLang="de-DE" sz="1800" kern="0" dirty="0" smtClean="0">
                <a:latin typeface="Courier New" pitchFamily="49" charset="0"/>
              </a:rPr>
              <a:t> Sichtbar;</a:t>
            </a:r>
          </a:p>
          <a:p>
            <a:pPr marL="0" indent="0" eaLnBrk="1" hangingPunct="1">
              <a:lnSpc>
                <a:spcPct val="90000"/>
              </a:lnSpc>
              <a:spcBef>
                <a:spcPct val="20000"/>
              </a:spcBef>
            </a:pPr>
            <a:r>
              <a:rPr lang="de-DE" altLang="de-DE" sz="1800" b="1" kern="0" dirty="0" smtClean="0">
                <a:latin typeface="Courier New" pitchFamily="49" charset="0"/>
              </a:rPr>
              <a:t>private</a:t>
            </a:r>
          </a:p>
          <a:p>
            <a:pPr marL="0" indent="0" eaLnBrk="1" hangingPunct="1">
              <a:lnSpc>
                <a:spcPct val="90000"/>
              </a:lnSpc>
              <a:spcBef>
                <a:spcPct val="20000"/>
              </a:spcBef>
            </a:pPr>
            <a:r>
              <a:rPr lang="de-DE" altLang="de-DE" sz="1800" kern="0" dirty="0" smtClean="0">
                <a:latin typeface="Courier New" pitchFamily="49" charset="0"/>
              </a:rPr>
              <a:t>  </a:t>
            </a:r>
            <a:r>
              <a:rPr lang="de-DE" altLang="de-DE" sz="1800" b="1" kern="0" dirty="0" smtClean="0">
                <a:latin typeface="Courier New" pitchFamily="49" charset="0"/>
              </a:rPr>
              <a:t>package</a:t>
            </a:r>
            <a:r>
              <a:rPr lang="de-DE" altLang="de-DE" sz="1800" kern="0" dirty="0" smtClean="0">
                <a:latin typeface="Courier New" pitchFamily="49" charset="0"/>
              </a:rPr>
              <a:t> Unsichtbar </a:t>
            </a:r>
            <a:r>
              <a:rPr lang="de-DE" altLang="de-DE" sz="1800" b="1" kern="0" dirty="0" smtClean="0">
                <a:latin typeface="Courier New" pitchFamily="49" charset="0"/>
              </a:rPr>
              <a:t>is</a:t>
            </a:r>
          </a:p>
          <a:p>
            <a:pPr marL="0" indent="0" eaLnBrk="1" hangingPunct="1">
              <a:lnSpc>
                <a:spcPct val="90000"/>
              </a:lnSpc>
              <a:spcBef>
                <a:spcPct val="20000"/>
              </a:spcBef>
            </a:pPr>
            <a:r>
              <a:rPr lang="de-DE" altLang="de-DE" sz="1800" kern="0" dirty="0" smtClean="0">
                <a:latin typeface="Courier New" pitchFamily="49" charset="0"/>
              </a:rPr>
              <a:t>  </a:t>
            </a:r>
            <a:r>
              <a:rPr lang="de-DE" altLang="de-DE" sz="1800" b="1" kern="0" dirty="0" smtClean="0">
                <a:latin typeface="Courier New" pitchFamily="49" charset="0"/>
              </a:rPr>
              <a:t>end</a:t>
            </a:r>
            <a:r>
              <a:rPr lang="de-DE" altLang="de-DE" sz="1800" kern="0" dirty="0" smtClean="0">
                <a:latin typeface="Courier New" pitchFamily="49" charset="0"/>
              </a:rPr>
              <a:t> Unsichtbar;</a:t>
            </a:r>
          </a:p>
          <a:p>
            <a:pPr marL="0" indent="0" eaLnBrk="1" hangingPunct="1">
              <a:lnSpc>
                <a:spcPct val="90000"/>
              </a:lnSpc>
              <a:spcBef>
                <a:spcPct val="20000"/>
              </a:spcBef>
            </a:pPr>
            <a:r>
              <a:rPr lang="de-DE" altLang="de-DE" sz="1800" b="1" kern="0" dirty="0" smtClean="0">
                <a:latin typeface="Courier New" pitchFamily="49" charset="0"/>
              </a:rPr>
              <a:t>end</a:t>
            </a:r>
            <a:r>
              <a:rPr lang="de-DE" altLang="de-DE" sz="1800" kern="0" dirty="0" smtClean="0">
                <a:latin typeface="Courier New" pitchFamily="49" charset="0"/>
              </a:rPr>
              <a:t> P;</a:t>
            </a:r>
          </a:p>
          <a:p>
            <a:pPr marL="0" indent="0" eaLnBrk="1" hangingPunct="1">
              <a:lnSpc>
                <a:spcPct val="90000"/>
              </a:lnSpc>
              <a:spcBef>
                <a:spcPct val="20000"/>
              </a:spcBef>
            </a:pPr>
            <a:endParaRPr lang="de-DE" altLang="de-DE" kern="0" dirty="0" smtClean="0"/>
          </a:p>
        </p:txBody>
      </p:sp>
      <p:sp>
        <p:nvSpPr>
          <p:cNvPr id="9" name="Rectangle 5"/>
          <p:cNvSpPr txBox="1">
            <a:spLocks noChangeArrowheads="1"/>
          </p:cNvSpPr>
          <p:nvPr/>
        </p:nvSpPr>
        <p:spPr>
          <a:xfrm>
            <a:off x="4067175" y="1916832"/>
            <a:ext cx="4465638" cy="2095500"/>
          </a:xfrm>
          <a:prstGeom prst="rect">
            <a:avLst/>
          </a:prstGeom>
        </p:spPr>
        <p:txBody>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0" indent="0" eaLnBrk="1" hangingPunct="1">
              <a:lnSpc>
                <a:spcPct val="90000"/>
              </a:lnSpc>
              <a:spcBef>
                <a:spcPct val="20000"/>
              </a:spcBef>
            </a:pPr>
            <a:r>
              <a:rPr lang="de-DE" altLang="de-DE" sz="1800" b="1" kern="0" dirty="0" smtClean="0">
                <a:latin typeface="Courier New" pitchFamily="49" charset="0"/>
              </a:rPr>
              <a:t>package</a:t>
            </a:r>
            <a:r>
              <a:rPr lang="de-DE" altLang="de-DE" sz="1800" kern="0" dirty="0" smtClean="0">
                <a:latin typeface="Courier New" pitchFamily="49" charset="0"/>
              </a:rPr>
              <a:t> P </a:t>
            </a:r>
            <a:r>
              <a:rPr lang="de-DE" altLang="de-DE" sz="1800" b="1" kern="0" dirty="0" smtClean="0">
                <a:latin typeface="Courier New" pitchFamily="49" charset="0"/>
              </a:rPr>
              <a:t>is</a:t>
            </a:r>
          </a:p>
          <a:p>
            <a:pPr marL="0" indent="0" eaLnBrk="1" hangingPunct="1">
              <a:lnSpc>
                <a:spcPct val="90000"/>
              </a:lnSpc>
              <a:spcBef>
                <a:spcPct val="20000"/>
              </a:spcBef>
            </a:pPr>
            <a:r>
              <a:rPr lang="de-DE" altLang="de-DE" sz="1800" b="1" kern="0" dirty="0" smtClean="0">
                <a:latin typeface="Courier New" pitchFamily="49" charset="0"/>
              </a:rPr>
              <a:t>end</a:t>
            </a:r>
            <a:r>
              <a:rPr lang="de-DE" altLang="de-DE" sz="1800" kern="0" dirty="0" smtClean="0">
                <a:latin typeface="Courier New" pitchFamily="49" charset="0"/>
              </a:rPr>
              <a:t> P;</a:t>
            </a:r>
          </a:p>
          <a:p>
            <a:pPr marL="0" indent="0" eaLnBrk="1" hangingPunct="1">
              <a:lnSpc>
                <a:spcPct val="90000"/>
              </a:lnSpc>
              <a:spcBef>
                <a:spcPct val="20000"/>
              </a:spcBef>
            </a:pPr>
            <a:r>
              <a:rPr lang="de-DE" altLang="de-DE" sz="1800" b="1" kern="0" dirty="0" smtClean="0">
                <a:latin typeface="Courier New" pitchFamily="49" charset="0"/>
              </a:rPr>
              <a:t>package</a:t>
            </a:r>
            <a:r>
              <a:rPr lang="de-DE" altLang="de-DE" sz="1800" kern="0" dirty="0" smtClean="0">
                <a:latin typeface="Courier New" pitchFamily="49" charset="0"/>
              </a:rPr>
              <a:t> P.Sichtbar </a:t>
            </a:r>
            <a:r>
              <a:rPr lang="de-DE" altLang="de-DE" sz="1800" b="1" kern="0" dirty="0" smtClean="0">
                <a:latin typeface="Courier New" pitchFamily="49" charset="0"/>
              </a:rPr>
              <a:t>is</a:t>
            </a:r>
          </a:p>
          <a:p>
            <a:pPr marL="0" indent="0" eaLnBrk="1" hangingPunct="1">
              <a:lnSpc>
                <a:spcPct val="90000"/>
              </a:lnSpc>
              <a:spcBef>
                <a:spcPct val="20000"/>
              </a:spcBef>
            </a:pPr>
            <a:r>
              <a:rPr lang="de-DE" altLang="de-DE" sz="1800" b="1" kern="0" dirty="0" smtClean="0">
                <a:latin typeface="Courier New" pitchFamily="49" charset="0"/>
              </a:rPr>
              <a:t>end</a:t>
            </a:r>
            <a:r>
              <a:rPr lang="de-DE" altLang="de-DE" sz="1800" kern="0" dirty="0" smtClean="0">
                <a:latin typeface="Courier New" pitchFamily="49" charset="0"/>
              </a:rPr>
              <a:t> P.Sichtbar;</a:t>
            </a:r>
          </a:p>
          <a:p>
            <a:pPr marL="0" indent="0" eaLnBrk="1" hangingPunct="1">
              <a:lnSpc>
                <a:spcPct val="90000"/>
              </a:lnSpc>
              <a:spcBef>
                <a:spcPct val="20000"/>
              </a:spcBef>
            </a:pPr>
            <a:r>
              <a:rPr lang="de-DE" altLang="de-DE" sz="1800" b="1" kern="0" dirty="0" smtClean="0">
                <a:latin typeface="Courier New" pitchFamily="49" charset="0"/>
              </a:rPr>
              <a:t>private</a:t>
            </a:r>
            <a:r>
              <a:rPr lang="de-DE" altLang="de-DE" sz="1800" kern="0" dirty="0" smtClean="0">
                <a:latin typeface="Courier New" pitchFamily="49" charset="0"/>
              </a:rPr>
              <a:t> </a:t>
            </a:r>
            <a:r>
              <a:rPr lang="de-DE" altLang="de-DE" sz="1800" b="1" kern="0" dirty="0" smtClean="0">
                <a:latin typeface="Courier New" pitchFamily="49" charset="0"/>
              </a:rPr>
              <a:t>package </a:t>
            </a:r>
            <a:r>
              <a:rPr lang="de-DE" altLang="de-DE" sz="1800" kern="0" dirty="0" smtClean="0">
                <a:latin typeface="Courier New" pitchFamily="49" charset="0"/>
              </a:rPr>
              <a:t>P.Unsichtbar </a:t>
            </a:r>
            <a:r>
              <a:rPr lang="de-DE" altLang="de-DE" sz="1800" b="1" kern="0" dirty="0" smtClean="0">
                <a:latin typeface="Courier New" pitchFamily="49" charset="0"/>
              </a:rPr>
              <a:t>is</a:t>
            </a:r>
          </a:p>
          <a:p>
            <a:pPr marL="0" indent="0" eaLnBrk="1" hangingPunct="1">
              <a:lnSpc>
                <a:spcPct val="90000"/>
              </a:lnSpc>
              <a:spcBef>
                <a:spcPct val="20000"/>
              </a:spcBef>
            </a:pPr>
            <a:r>
              <a:rPr lang="de-DE" altLang="de-DE" sz="1800" b="1" kern="0" dirty="0" smtClean="0">
                <a:latin typeface="Courier New" pitchFamily="49" charset="0"/>
              </a:rPr>
              <a:t>end</a:t>
            </a:r>
            <a:r>
              <a:rPr lang="de-DE" altLang="de-DE" sz="1800" kern="0" dirty="0" smtClean="0">
                <a:latin typeface="Courier New" pitchFamily="49" charset="0"/>
              </a:rPr>
              <a:t> P.Unsichtbar;</a:t>
            </a:r>
          </a:p>
        </p:txBody>
      </p:sp>
      <p:sp>
        <p:nvSpPr>
          <p:cNvPr id="10" name="Line 7"/>
          <p:cNvSpPr>
            <a:spLocks noChangeShapeType="1"/>
          </p:cNvSpPr>
          <p:nvPr/>
        </p:nvSpPr>
        <p:spPr bwMode="auto">
          <a:xfrm>
            <a:off x="3924300" y="1988840"/>
            <a:ext cx="0" cy="1800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Tree>
    <p:extLst>
      <p:ext uri="{BB962C8B-B14F-4D97-AF65-F5344CB8AC3E}">
        <p14:creationId xmlns:p14="http://schemas.microsoft.com/office/powerpoint/2010/main" val="239581164"/>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69225" cy="1433513"/>
          </a:xfrm>
        </p:spPr>
        <p:txBody>
          <a:bodyPr/>
          <a:lstStyle/>
          <a:p>
            <a:r>
              <a:rPr lang="de-DE" dirty="0" smtClean="0"/>
              <a:t>Sichtbarkeit zwischen</a:t>
            </a:r>
            <a:br>
              <a:rPr lang="de-DE" dirty="0" smtClean="0"/>
            </a:br>
            <a:r>
              <a:rPr lang="de-DE" dirty="0" smtClean="0"/>
              <a:t>Vater und Kind 2</a:t>
            </a:r>
            <a:endParaRPr lang="de-DE" dirty="0"/>
          </a:p>
        </p:txBody>
      </p:sp>
      <p:sp>
        <p:nvSpPr>
          <p:cNvPr id="3" name="Inhaltsplatzhalter 2"/>
          <p:cNvSpPr>
            <a:spLocks noGrp="1"/>
          </p:cNvSpPr>
          <p:nvPr>
            <p:ph idx="1"/>
          </p:nvPr>
        </p:nvSpPr>
        <p:spPr>
          <a:xfrm>
            <a:off x="685800" y="1897064"/>
            <a:ext cx="7769225" cy="4318000"/>
          </a:xfrm>
        </p:spPr>
        <p:txBody>
          <a:bodyPr/>
          <a:lstStyle/>
          <a:p>
            <a:pPr marL="457200" indent="-457200">
              <a:buFont typeface="Arial" panose="020B0604020202020204" pitchFamily="34" charset="0"/>
              <a:buChar char="•"/>
            </a:pPr>
            <a:r>
              <a:rPr lang="de-DE" sz="1900" dirty="0" smtClean="0"/>
              <a:t>Die </a:t>
            </a:r>
            <a:r>
              <a:rPr lang="de-DE" sz="1900" dirty="0" smtClean="0">
                <a:solidFill>
                  <a:schemeClr val="accent2"/>
                </a:solidFill>
              </a:rPr>
              <a:t>Spezifikation des Vaters </a:t>
            </a:r>
            <a:r>
              <a:rPr lang="de-DE" sz="1900" dirty="0" smtClean="0"/>
              <a:t>hat keine Sichtbarkeit auf das Kind. (Es existiert ja noch nicht.)</a:t>
            </a:r>
          </a:p>
          <a:p>
            <a:pPr marL="457200" indent="-457200">
              <a:buFont typeface="Arial" panose="020B0604020202020204" pitchFamily="34" charset="0"/>
              <a:buChar char="•"/>
            </a:pPr>
            <a:r>
              <a:rPr lang="de-DE" sz="1900" dirty="0" smtClean="0"/>
              <a:t>Der </a:t>
            </a:r>
            <a:r>
              <a:rPr lang="de-DE" sz="1900" dirty="0" smtClean="0">
                <a:solidFill>
                  <a:schemeClr val="accent2"/>
                </a:solidFill>
              </a:rPr>
              <a:t>Rumpf des Vaters </a:t>
            </a:r>
            <a:r>
              <a:rPr lang="de-DE" sz="1900" dirty="0" smtClean="0"/>
              <a:t>kann allerdings private und öffentliche Kinder und öffentliche Kindeskinder importieren. Der private Teil der importierten Kinder bleibt unsichtbar. (Damit bleiben auch private Kindeskinder unsichtbar.)</a:t>
            </a:r>
          </a:p>
          <a:p>
            <a:pPr marL="457200" indent="-457200">
              <a:buFont typeface="Arial" panose="020B0604020202020204" pitchFamily="34" charset="0"/>
              <a:buChar char="•"/>
            </a:pPr>
            <a:r>
              <a:rPr lang="de-DE" sz="1900" dirty="0" smtClean="0"/>
              <a:t>Das </a:t>
            </a:r>
            <a:r>
              <a:rPr lang="de-DE" sz="1900" dirty="0" smtClean="0">
                <a:solidFill>
                  <a:schemeClr val="accent2"/>
                </a:solidFill>
              </a:rPr>
              <a:t>Kind</a:t>
            </a:r>
            <a:r>
              <a:rPr lang="de-DE" sz="1900" dirty="0" smtClean="0"/>
              <a:t> hat direkte Sichtbarkeit auf den öffentlichen Teil des Vaters, im privaten Teil und im Rumpf auch auf den privaten des Vaters.</a:t>
            </a:r>
          </a:p>
          <a:p>
            <a:pPr marL="457200" indent="-457200">
              <a:buFont typeface="Arial" panose="020B0604020202020204" pitchFamily="34" charset="0"/>
              <a:buChar char="•"/>
            </a:pPr>
            <a:r>
              <a:rPr lang="de-DE" sz="1900" dirty="0" smtClean="0"/>
              <a:t>Das </a:t>
            </a:r>
            <a:r>
              <a:rPr lang="de-DE" sz="1900" dirty="0" smtClean="0">
                <a:solidFill>
                  <a:schemeClr val="accent2"/>
                </a:solidFill>
              </a:rPr>
              <a:t>private Kind </a:t>
            </a:r>
            <a:r>
              <a:rPr lang="de-DE" sz="1900" dirty="0" smtClean="0"/>
              <a:t>sieht auch in seinem öffentlichen Teil den privaten Teil des Vaters (beide sind auf derselben Ebene).</a:t>
            </a:r>
          </a:p>
          <a:p>
            <a:pPr marL="457200" indent="-457200">
              <a:buFont typeface="Arial" panose="020B0604020202020204" pitchFamily="34" charset="0"/>
              <a:buChar char="•"/>
            </a:pPr>
            <a:r>
              <a:rPr lang="de-DE" sz="1900" dirty="0" smtClean="0">
                <a:solidFill>
                  <a:schemeClr val="accent2"/>
                </a:solidFill>
              </a:rPr>
              <a:t>Private Kinder </a:t>
            </a:r>
            <a:r>
              <a:rPr lang="de-DE" sz="1900" dirty="0" smtClean="0"/>
              <a:t>(Geschwister, </a:t>
            </a:r>
            <a:r>
              <a:rPr lang="en-US" sz="1900" i="1" dirty="0" smtClean="0"/>
              <a:t>siblings</a:t>
            </a:r>
            <a:r>
              <a:rPr lang="de-DE" sz="1900" dirty="0" smtClean="0"/>
              <a:t>) können einander importieren (sie sind gewissermaßen öffentlich untereinander). Deren private Teile bleiben allerdings unsichtbar.</a:t>
            </a:r>
            <a:endParaRPr lang="de-DE" sz="1900" dirty="0"/>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Ada-Basiskurs © 2024 Grein</a:t>
            </a:r>
            <a:endParaRPr lang="de-DE" dirty="0">
              <a:cs typeface="Times New Roman" pitchFamily="18" charset="0"/>
            </a:endParaRPr>
          </a:p>
        </p:txBody>
      </p:sp>
      <p:sp>
        <p:nvSpPr>
          <p:cNvPr id="5" name="Foliennummernplatzhalter 4"/>
          <p:cNvSpPr>
            <a:spLocks noGrp="1"/>
          </p:cNvSpPr>
          <p:nvPr>
            <p:ph type="sldNum" idx="12"/>
          </p:nvPr>
        </p:nvSpPr>
        <p:spPr>
          <a:xfrm>
            <a:off x="7380288" y="6248400"/>
            <a:ext cx="1074737" cy="458788"/>
          </a:xfrm>
        </p:spPr>
        <p:txBody>
          <a:bodyPr/>
          <a:lstStyle/>
          <a:p>
            <a:pPr>
              <a:defRPr/>
            </a:pPr>
            <a:fld id="{FB8783C4-7110-453C-82AD-887E749DAD29}" type="slidenum">
              <a:rPr lang="de-DE" smtClean="0"/>
              <a:pPr>
                <a:defRPr/>
              </a:pPr>
              <a:t>172</a:t>
            </a:fld>
            <a:endParaRPr lang="de-DE" dirty="0"/>
          </a:p>
        </p:txBody>
      </p:sp>
    </p:spTree>
    <p:extLst>
      <p:ext uri="{BB962C8B-B14F-4D97-AF65-F5344CB8AC3E}">
        <p14:creationId xmlns:p14="http://schemas.microsoft.com/office/powerpoint/2010/main" val="801225981"/>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69225" cy="1433513"/>
          </a:xfrm>
        </p:spPr>
        <p:txBody>
          <a:bodyPr/>
          <a:lstStyle/>
          <a:p>
            <a:r>
              <a:rPr lang="de-DE" dirty="0" smtClean="0"/>
              <a:t>Unterprogramme als Kinder</a:t>
            </a:r>
            <a:endParaRPr lang="de-DE" dirty="0"/>
          </a:p>
        </p:txBody>
      </p:sp>
      <p:sp>
        <p:nvSpPr>
          <p:cNvPr id="3" name="Inhaltsplatzhalter 2"/>
          <p:cNvSpPr>
            <a:spLocks noGrp="1"/>
          </p:cNvSpPr>
          <p:nvPr>
            <p:ph idx="1"/>
          </p:nvPr>
        </p:nvSpPr>
        <p:spPr>
          <a:xfrm>
            <a:off x="685800" y="1981201"/>
            <a:ext cx="7769225" cy="794448"/>
          </a:xfrm>
        </p:spPr>
        <p:txBody>
          <a:bodyPr/>
          <a:lstStyle/>
          <a:p>
            <a:r>
              <a:rPr lang="de-DE" sz="2400" dirty="0" smtClean="0"/>
              <a:t>Auch Unterprogramme (Prozeduren und Funktionen) können in Kinder ausgelagert werden:</a:t>
            </a:r>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Ada-Basiskurs © 2024 Grein</a:t>
            </a:r>
            <a:endParaRPr lang="de-DE" dirty="0">
              <a:cs typeface="Times New Roman" pitchFamily="18" charset="0"/>
            </a:endParaRPr>
          </a:p>
        </p:txBody>
      </p:sp>
      <p:sp>
        <p:nvSpPr>
          <p:cNvPr id="5" name="Foliennummernplatzhalter 4"/>
          <p:cNvSpPr>
            <a:spLocks noGrp="1"/>
          </p:cNvSpPr>
          <p:nvPr>
            <p:ph type="sldNum" idx="12"/>
          </p:nvPr>
        </p:nvSpPr>
        <p:spPr>
          <a:xfrm>
            <a:off x="7380288" y="6248400"/>
            <a:ext cx="1074737" cy="458788"/>
          </a:xfrm>
        </p:spPr>
        <p:txBody>
          <a:bodyPr/>
          <a:lstStyle/>
          <a:p>
            <a:pPr>
              <a:defRPr/>
            </a:pPr>
            <a:fld id="{FB8783C4-7110-453C-82AD-887E749DAD29}" type="slidenum">
              <a:rPr lang="de-DE" smtClean="0"/>
              <a:pPr>
                <a:defRPr/>
              </a:pPr>
              <a:t>173</a:t>
            </a:fld>
            <a:endParaRPr lang="de-DE" dirty="0"/>
          </a:p>
        </p:txBody>
      </p:sp>
      <p:sp>
        <p:nvSpPr>
          <p:cNvPr id="6" name="Rectangle 4"/>
          <p:cNvSpPr txBox="1">
            <a:spLocks noChangeArrowheads="1"/>
          </p:cNvSpPr>
          <p:nvPr/>
        </p:nvSpPr>
        <p:spPr bwMode="auto">
          <a:xfrm>
            <a:off x="971798" y="2973512"/>
            <a:ext cx="3096146" cy="1751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0" indent="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8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eaLnBrk="1" hangingPunct="1">
              <a:lnSpc>
                <a:spcPct val="90000"/>
              </a:lnSpc>
              <a:spcBef>
                <a:spcPct val="20000"/>
              </a:spcBef>
            </a:pPr>
            <a:r>
              <a:rPr lang="de-DE" altLang="de-DE" sz="1800" b="1" kern="0" dirty="0" smtClean="0">
                <a:latin typeface="Courier New" pitchFamily="49" charset="0"/>
              </a:rPr>
              <a:t>package</a:t>
            </a:r>
            <a:r>
              <a:rPr lang="de-DE" altLang="de-DE" sz="1800" kern="0" dirty="0" smtClean="0">
                <a:latin typeface="Courier New" pitchFamily="49" charset="0"/>
              </a:rPr>
              <a:t> P </a:t>
            </a:r>
            <a:r>
              <a:rPr lang="de-DE" altLang="de-DE" sz="1800" b="1" kern="0" dirty="0" smtClean="0">
                <a:latin typeface="Courier New" pitchFamily="49" charset="0"/>
              </a:rPr>
              <a:t>is</a:t>
            </a:r>
          </a:p>
          <a:p>
            <a:pPr eaLnBrk="1" hangingPunct="1">
              <a:lnSpc>
                <a:spcPct val="90000"/>
              </a:lnSpc>
              <a:spcBef>
                <a:spcPct val="20000"/>
              </a:spcBef>
            </a:pPr>
            <a:r>
              <a:rPr lang="de-DE" altLang="de-DE" sz="1800" kern="0" dirty="0" smtClean="0">
                <a:latin typeface="Courier New" pitchFamily="49" charset="0"/>
              </a:rPr>
              <a:t>  </a:t>
            </a:r>
            <a:r>
              <a:rPr lang="de-DE" altLang="de-DE" sz="1800" b="1" kern="0" dirty="0" smtClean="0">
                <a:latin typeface="Courier New" pitchFamily="49" charset="0"/>
              </a:rPr>
              <a:t>procedure</a:t>
            </a:r>
            <a:r>
              <a:rPr lang="de-DE" altLang="de-DE" sz="1800" kern="0" dirty="0" smtClean="0">
                <a:latin typeface="Courier New" pitchFamily="49" charset="0"/>
              </a:rPr>
              <a:t> Sichtbar;</a:t>
            </a:r>
          </a:p>
          <a:p>
            <a:pPr eaLnBrk="1" hangingPunct="1">
              <a:lnSpc>
                <a:spcPct val="90000"/>
              </a:lnSpc>
              <a:spcBef>
                <a:spcPct val="20000"/>
              </a:spcBef>
            </a:pPr>
            <a:r>
              <a:rPr lang="de-DE" altLang="de-DE" sz="1800" b="1" kern="0" dirty="0" smtClean="0">
                <a:latin typeface="Courier New" pitchFamily="49" charset="0"/>
              </a:rPr>
              <a:t>private</a:t>
            </a:r>
          </a:p>
          <a:p>
            <a:pPr eaLnBrk="1" hangingPunct="1">
              <a:lnSpc>
                <a:spcPct val="90000"/>
              </a:lnSpc>
              <a:spcBef>
                <a:spcPct val="20000"/>
              </a:spcBef>
            </a:pPr>
            <a:r>
              <a:rPr lang="de-DE" altLang="de-DE" sz="1800" kern="0" dirty="0" smtClean="0">
                <a:latin typeface="Courier New" pitchFamily="49" charset="0"/>
              </a:rPr>
              <a:t>  </a:t>
            </a:r>
            <a:r>
              <a:rPr lang="de-DE" altLang="de-DE" sz="1800" b="1" kern="0" dirty="0" smtClean="0">
                <a:latin typeface="Courier New" pitchFamily="49" charset="0"/>
              </a:rPr>
              <a:t>function</a:t>
            </a:r>
            <a:r>
              <a:rPr lang="de-DE" altLang="de-DE" sz="1800" kern="0" dirty="0" smtClean="0">
                <a:latin typeface="Courier New" pitchFamily="49" charset="0"/>
              </a:rPr>
              <a:t> Unsichtbar</a:t>
            </a:r>
            <a:br>
              <a:rPr lang="de-DE" altLang="de-DE" sz="1800" kern="0" dirty="0" smtClean="0">
                <a:latin typeface="Courier New" pitchFamily="49" charset="0"/>
              </a:rPr>
            </a:br>
            <a:r>
              <a:rPr lang="de-DE" altLang="de-DE" sz="1800" kern="0" dirty="0" smtClean="0">
                <a:latin typeface="Courier New" pitchFamily="49" charset="0"/>
              </a:rPr>
              <a:t>    </a:t>
            </a:r>
            <a:r>
              <a:rPr lang="de-DE" altLang="de-DE" sz="1800" b="1" kern="0" dirty="0" smtClean="0">
                <a:latin typeface="Courier New" pitchFamily="49" charset="0"/>
              </a:rPr>
              <a:t>return</a:t>
            </a:r>
            <a:r>
              <a:rPr lang="de-DE" altLang="de-DE" sz="1800" kern="0" dirty="0" smtClean="0">
                <a:latin typeface="Courier New" pitchFamily="49" charset="0"/>
              </a:rPr>
              <a:t> T;</a:t>
            </a:r>
          </a:p>
          <a:p>
            <a:pPr eaLnBrk="1" hangingPunct="1">
              <a:lnSpc>
                <a:spcPct val="90000"/>
              </a:lnSpc>
              <a:spcBef>
                <a:spcPct val="20000"/>
              </a:spcBef>
            </a:pPr>
            <a:r>
              <a:rPr lang="de-DE" altLang="de-DE" sz="1800" b="1" kern="0" dirty="0" smtClean="0">
                <a:latin typeface="Courier New" pitchFamily="49" charset="0"/>
              </a:rPr>
              <a:t>end</a:t>
            </a:r>
            <a:r>
              <a:rPr lang="de-DE" altLang="de-DE" sz="1800" kern="0" dirty="0" smtClean="0">
                <a:latin typeface="Courier New" pitchFamily="49" charset="0"/>
              </a:rPr>
              <a:t> P;</a:t>
            </a:r>
          </a:p>
        </p:txBody>
      </p:sp>
      <p:sp>
        <p:nvSpPr>
          <p:cNvPr id="7" name="Rectangle 5"/>
          <p:cNvSpPr txBox="1">
            <a:spLocks noChangeArrowheads="1"/>
          </p:cNvSpPr>
          <p:nvPr/>
        </p:nvSpPr>
        <p:spPr>
          <a:xfrm>
            <a:off x="4283199" y="3001516"/>
            <a:ext cx="4177233" cy="1723628"/>
          </a:xfrm>
          <a:prstGeom prst="rect">
            <a:avLst/>
          </a:prstGeom>
        </p:spPr>
        <p:txBody>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8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0" indent="0" eaLnBrk="1" hangingPunct="1">
              <a:lnSpc>
                <a:spcPct val="90000"/>
              </a:lnSpc>
              <a:spcBef>
                <a:spcPct val="20000"/>
              </a:spcBef>
            </a:pPr>
            <a:r>
              <a:rPr lang="de-DE" altLang="de-DE" sz="1800" b="1" kern="0" dirty="0" smtClean="0">
                <a:latin typeface="Courier New" pitchFamily="49" charset="0"/>
              </a:rPr>
              <a:t>package</a:t>
            </a:r>
            <a:r>
              <a:rPr lang="de-DE" altLang="de-DE" sz="1800" kern="0" dirty="0" smtClean="0">
                <a:latin typeface="Courier New" pitchFamily="49" charset="0"/>
              </a:rPr>
              <a:t> P </a:t>
            </a:r>
            <a:r>
              <a:rPr lang="de-DE" altLang="de-DE" sz="1800" b="1" kern="0" dirty="0" smtClean="0">
                <a:latin typeface="Courier New" pitchFamily="49" charset="0"/>
              </a:rPr>
              <a:t>is</a:t>
            </a:r>
          </a:p>
          <a:p>
            <a:pPr marL="0" indent="0" eaLnBrk="1" hangingPunct="1">
              <a:lnSpc>
                <a:spcPct val="90000"/>
              </a:lnSpc>
              <a:spcBef>
                <a:spcPct val="20000"/>
              </a:spcBef>
            </a:pPr>
            <a:r>
              <a:rPr lang="de-DE" altLang="de-DE" sz="1800" b="1" kern="0" dirty="0" smtClean="0">
                <a:latin typeface="Courier New" pitchFamily="49" charset="0"/>
              </a:rPr>
              <a:t>end</a:t>
            </a:r>
            <a:r>
              <a:rPr lang="de-DE" altLang="de-DE" sz="1800" kern="0" dirty="0" smtClean="0">
                <a:latin typeface="Courier New" pitchFamily="49" charset="0"/>
              </a:rPr>
              <a:t> P;</a:t>
            </a:r>
          </a:p>
          <a:p>
            <a:pPr marL="0" indent="0" eaLnBrk="1" hangingPunct="1">
              <a:lnSpc>
                <a:spcPct val="90000"/>
              </a:lnSpc>
              <a:spcBef>
                <a:spcPct val="20000"/>
              </a:spcBef>
            </a:pPr>
            <a:endParaRPr lang="de-DE" altLang="de-DE" sz="800" b="1" kern="0" dirty="0" smtClean="0">
              <a:latin typeface="Courier New" pitchFamily="49" charset="0"/>
            </a:endParaRPr>
          </a:p>
          <a:p>
            <a:pPr marL="0" indent="0" eaLnBrk="1" hangingPunct="1">
              <a:lnSpc>
                <a:spcPct val="90000"/>
              </a:lnSpc>
              <a:spcBef>
                <a:spcPct val="20000"/>
              </a:spcBef>
            </a:pPr>
            <a:r>
              <a:rPr lang="de-DE" altLang="de-DE" sz="1800" b="1" kern="0" dirty="0" smtClean="0">
                <a:latin typeface="Courier New" pitchFamily="49" charset="0"/>
              </a:rPr>
              <a:t>procedure</a:t>
            </a:r>
            <a:r>
              <a:rPr lang="de-DE" altLang="de-DE" sz="1800" kern="0" dirty="0" smtClean="0">
                <a:latin typeface="Courier New" pitchFamily="49" charset="0"/>
              </a:rPr>
              <a:t> P.Sichtbar;</a:t>
            </a:r>
          </a:p>
          <a:p>
            <a:pPr marL="0" indent="0" eaLnBrk="1" hangingPunct="1">
              <a:lnSpc>
                <a:spcPct val="90000"/>
              </a:lnSpc>
              <a:spcBef>
                <a:spcPct val="20000"/>
              </a:spcBef>
            </a:pPr>
            <a:endParaRPr lang="de-DE" altLang="de-DE" sz="800" kern="0" dirty="0" smtClean="0">
              <a:latin typeface="Courier New" pitchFamily="49" charset="0"/>
            </a:endParaRPr>
          </a:p>
          <a:p>
            <a:pPr marL="0" indent="0" eaLnBrk="1" hangingPunct="1">
              <a:lnSpc>
                <a:spcPct val="90000"/>
              </a:lnSpc>
              <a:spcBef>
                <a:spcPct val="20000"/>
              </a:spcBef>
            </a:pPr>
            <a:r>
              <a:rPr lang="de-DE" altLang="de-DE" sz="1800" b="1" kern="0" dirty="0" smtClean="0">
                <a:latin typeface="Courier New" pitchFamily="49" charset="0"/>
              </a:rPr>
              <a:t>private</a:t>
            </a:r>
            <a:r>
              <a:rPr lang="de-DE" altLang="de-DE" sz="1800" kern="0" dirty="0" smtClean="0">
                <a:latin typeface="Courier New" pitchFamily="49" charset="0"/>
              </a:rPr>
              <a:t> </a:t>
            </a:r>
            <a:r>
              <a:rPr lang="de-DE" altLang="de-DE" sz="1800" b="1" kern="0" dirty="0" smtClean="0">
                <a:latin typeface="Courier New" pitchFamily="49" charset="0"/>
              </a:rPr>
              <a:t>function </a:t>
            </a:r>
            <a:r>
              <a:rPr lang="de-DE" altLang="de-DE" sz="1800" kern="0" dirty="0" smtClean="0">
                <a:latin typeface="Courier New" pitchFamily="49" charset="0"/>
              </a:rPr>
              <a:t>P.Unsichtbar</a:t>
            </a:r>
            <a:br>
              <a:rPr lang="de-DE" altLang="de-DE" sz="1800" kern="0" dirty="0" smtClean="0">
                <a:latin typeface="Courier New" pitchFamily="49" charset="0"/>
              </a:rPr>
            </a:br>
            <a:r>
              <a:rPr lang="de-DE" altLang="de-DE" sz="1800" kern="0" dirty="0" smtClean="0">
                <a:latin typeface="Courier New" pitchFamily="49" charset="0"/>
              </a:rPr>
              <a:t>  </a:t>
            </a:r>
            <a:r>
              <a:rPr lang="de-DE" altLang="de-DE" sz="1800" b="1" kern="0" dirty="0" smtClean="0">
                <a:latin typeface="Courier New" pitchFamily="49" charset="0"/>
              </a:rPr>
              <a:t>return</a:t>
            </a:r>
            <a:r>
              <a:rPr lang="de-DE" altLang="de-DE" sz="1800" kern="0" dirty="0">
                <a:latin typeface="Courier New" pitchFamily="49" charset="0"/>
              </a:rPr>
              <a:t> </a:t>
            </a:r>
            <a:r>
              <a:rPr lang="de-DE" altLang="de-DE" sz="1800" kern="0" dirty="0" smtClean="0">
                <a:latin typeface="Courier New" pitchFamily="49" charset="0"/>
              </a:rPr>
              <a:t>T;</a:t>
            </a:r>
          </a:p>
        </p:txBody>
      </p:sp>
      <p:cxnSp>
        <p:nvCxnSpPr>
          <p:cNvPr id="9" name="Gerade Verbindung 8"/>
          <p:cNvCxnSpPr/>
          <p:nvPr/>
        </p:nvCxnSpPr>
        <p:spPr bwMode="auto">
          <a:xfrm>
            <a:off x="4139952" y="2996952"/>
            <a:ext cx="0" cy="172819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feld 7"/>
          <p:cNvSpPr txBox="1"/>
          <p:nvPr/>
        </p:nvSpPr>
        <p:spPr>
          <a:xfrm>
            <a:off x="685801" y="4941168"/>
            <a:ext cx="7769224" cy="461665"/>
          </a:xfrm>
          <a:prstGeom prst="rect">
            <a:avLst/>
          </a:prstGeom>
          <a:noFill/>
        </p:spPr>
        <p:txBody>
          <a:bodyPr wrap="square" rtlCol="0">
            <a:spAutoFit/>
          </a:bodyPr>
          <a:lstStyle/>
          <a:p>
            <a:r>
              <a:rPr lang="de-DE" dirty="0">
                <a:solidFill>
                  <a:schemeClr val="tx1"/>
                </a:solidFill>
              </a:rPr>
              <a:t>H</a:t>
            </a:r>
            <a:r>
              <a:rPr lang="de-DE" dirty="0" smtClean="0">
                <a:solidFill>
                  <a:schemeClr val="tx1"/>
                </a:solidFill>
              </a:rPr>
              <a:t>ierbei entstehen leicht Konflikte mit Untereinheiten.</a:t>
            </a:r>
            <a:endParaRPr lang="de-DE" dirty="0">
              <a:solidFill>
                <a:schemeClr val="tx1"/>
              </a:solidFill>
            </a:endParaRPr>
          </a:p>
        </p:txBody>
      </p:sp>
    </p:spTree>
    <p:extLst>
      <p:ext uri="{BB962C8B-B14F-4D97-AF65-F5344CB8AC3E}">
        <p14:creationId xmlns:p14="http://schemas.microsoft.com/office/powerpoint/2010/main" val="3185432340"/>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1171575" indent="-1171575"/>
            <a:r>
              <a:rPr lang="de-DE" sz="2200" u="sng" dirty="0" smtClean="0">
                <a:solidFill>
                  <a:srgbClr val="CC0066"/>
                </a:solidFill>
              </a:rPr>
              <a:t>Achtung</a:t>
            </a:r>
            <a:r>
              <a:rPr lang="de-DE" sz="2200" u="sng" dirty="0">
                <a:solidFill>
                  <a:srgbClr val="CC0066"/>
                </a:solidFill>
              </a:rPr>
              <a:t>:</a:t>
            </a:r>
            <a:r>
              <a:rPr lang="de-DE" sz="2200" dirty="0">
                <a:solidFill>
                  <a:srgbClr val="CC0066"/>
                </a:solidFill>
              </a:rPr>
              <a:t> </a:t>
            </a:r>
            <a:r>
              <a:rPr lang="de-DE" sz="2200" dirty="0" smtClean="0">
                <a:solidFill>
                  <a:srgbClr val="CC0066"/>
                </a:solidFill>
              </a:rPr>
              <a:t> Es </a:t>
            </a:r>
            <a:r>
              <a:rPr lang="de-DE" sz="2200" dirty="0">
                <a:solidFill>
                  <a:srgbClr val="CC0066"/>
                </a:solidFill>
              </a:rPr>
              <a:t>drohen Namenskonflikte von Kindern mit </a:t>
            </a:r>
            <a:r>
              <a:rPr lang="de-DE" sz="2200" dirty="0" smtClean="0">
                <a:solidFill>
                  <a:srgbClr val="CC0066"/>
                </a:solidFill>
              </a:rPr>
              <a:t>Untereinheiten!</a:t>
            </a:r>
            <a:endParaRPr lang="de-DE" sz="2200" dirty="0">
              <a:solidFill>
                <a:srgbClr val="CC0066"/>
              </a:solidFill>
            </a:endParaRPr>
          </a:p>
          <a:p>
            <a:pPr marL="442913"/>
            <a:r>
              <a:rPr lang="de-DE" sz="1800" b="1" dirty="0">
                <a:solidFill>
                  <a:schemeClr val="tx1"/>
                </a:solidFill>
                <a:latin typeface="Courier New" panose="02070309020205020404" pitchFamily="49" charset="0"/>
                <a:cs typeface="Courier New" panose="02070309020205020404" pitchFamily="49" charset="0"/>
              </a:rPr>
              <a:t>package </a:t>
            </a:r>
            <a:r>
              <a:rPr lang="de-DE" sz="1800" dirty="0" smtClean="0">
                <a:solidFill>
                  <a:schemeClr val="tx1"/>
                </a:solidFill>
                <a:latin typeface="Courier New" panose="02070309020205020404" pitchFamily="49" charset="0"/>
                <a:cs typeface="Courier New" panose="02070309020205020404" pitchFamily="49" charset="0"/>
              </a:rPr>
              <a:t>P </a:t>
            </a:r>
            <a:r>
              <a:rPr lang="de-DE" sz="1800" b="1" dirty="0" smtClean="0">
                <a:solidFill>
                  <a:schemeClr val="tx1"/>
                </a:solidFill>
                <a:latin typeface="Courier New" panose="02070309020205020404" pitchFamily="49" charset="0"/>
                <a:cs typeface="Courier New" panose="02070309020205020404" pitchFamily="49" charset="0"/>
              </a:rPr>
              <a:t>is              </a:t>
            </a:r>
            <a:r>
              <a:rPr lang="de-DE" sz="1800" b="1" dirty="0" smtClean="0">
                <a:solidFill>
                  <a:srgbClr val="CC0066"/>
                </a:solidFill>
                <a:latin typeface="Courier New" panose="02070309020205020404" pitchFamily="49" charset="0"/>
                <a:cs typeface="Courier New" panose="02070309020205020404" pitchFamily="49" charset="0"/>
              </a:rPr>
              <a:t>package</a:t>
            </a:r>
            <a:r>
              <a:rPr lang="de-DE" sz="1800" dirty="0" smtClean="0">
                <a:solidFill>
                  <a:srgbClr val="CC0066"/>
                </a:solidFill>
                <a:latin typeface="Courier New" panose="02070309020205020404" pitchFamily="49" charset="0"/>
                <a:cs typeface="Courier New" panose="02070309020205020404" pitchFamily="49" charset="0"/>
              </a:rPr>
              <a:t> P.C </a:t>
            </a:r>
            <a:r>
              <a:rPr lang="de-DE" sz="1800" b="1" dirty="0">
                <a:solidFill>
                  <a:srgbClr val="CC0066"/>
                </a:solidFill>
                <a:latin typeface="Courier New" panose="02070309020205020404" pitchFamily="49" charset="0"/>
                <a:cs typeface="Courier New" panose="02070309020205020404" pitchFamily="49" charset="0"/>
              </a:rPr>
              <a:t>is</a:t>
            </a:r>
            <a:r>
              <a:rPr lang="de-DE" sz="1800" dirty="0">
                <a:solidFill>
                  <a:srgbClr val="CC0066"/>
                </a:solidFill>
                <a:latin typeface="Courier New" panose="02070309020205020404" pitchFamily="49" charset="0"/>
                <a:cs typeface="Courier New" panose="02070309020205020404" pitchFamily="49" charset="0"/>
              </a:rPr>
              <a:t> …;</a:t>
            </a:r>
            <a:br>
              <a:rPr lang="de-DE" sz="1800" dirty="0">
                <a:solidFill>
                  <a:srgbClr val="CC0066"/>
                </a:solidFill>
                <a:latin typeface="Courier New" panose="02070309020205020404" pitchFamily="49" charset="0"/>
                <a:cs typeface="Courier New" panose="02070309020205020404" pitchFamily="49" charset="0"/>
              </a:rPr>
            </a:br>
            <a:r>
              <a:rPr lang="de-DE" sz="1800" b="1" dirty="0" smtClean="0">
                <a:solidFill>
                  <a:schemeClr val="tx1"/>
                </a:solidFill>
                <a:latin typeface="Courier New" panose="02070309020205020404" pitchFamily="49" charset="0"/>
                <a:cs typeface="Courier New" panose="02070309020205020404" pitchFamily="49" charset="0"/>
              </a:rPr>
              <a:t>end</a:t>
            </a:r>
            <a:r>
              <a:rPr lang="de-DE" sz="1800" dirty="0" smtClean="0">
                <a:solidFill>
                  <a:schemeClr val="tx1"/>
                </a:solidFill>
                <a:latin typeface="Courier New" panose="02070309020205020404" pitchFamily="49" charset="0"/>
                <a:cs typeface="Courier New" panose="02070309020205020404" pitchFamily="49" charset="0"/>
              </a:rPr>
              <a:t> </a:t>
            </a:r>
            <a:r>
              <a:rPr lang="de-DE" sz="1800" dirty="0">
                <a:solidFill>
                  <a:schemeClr val="tx1"/>
                </a:solidFill>
                <a:latin typeface="Courier New" panose="02070309020205020404" pitchFamily="49" charset="0"/>
                <a:cs typeface="Courier New" panose="02070309020205020404" pitchFamily="49" charset="0"/>
              </a:rPr>
              <a:t>P;</a:t>
            </a:r>
          </a:p>
          <a:p>
            <a:pPr marL="442913"/>
            <a:r>
              <a:rPr lang="de-DE" sz="1800" b="1" dirty="0">
                <a:solidFill>
                  <a:schemeClr val="tx1"/>
                </a:solidFill>
                <a:latin typeface="Courier New" panose="02070309020205020404" pitchFamily="49" charset="0"/>
                <a:cs typeface="Courier New" panose="02070309020205020404" pitchFamily="49" charset="0"/>
              </a:rPr>
              <a:t>package body </a:t>
            </a:r>
            <a:r>
              <a:rPr lang="de-DE" sz="1800" dirty="0">
                <a:solidFill>
                  <a:schemeClr val="tx1"/>
                </a:solidFill>
                <a:latin typeface="Courier New" panose="02070309020205020404" pitchFamily="49" charset="0"/>
                <a:cs typeface="Courier New" panose="02070309020205020404" pitchFamily="49" charset="0"/>
              </a:rPr>
              <a:t>P </a:t>
            </a:r>
            <a:r>
              <a:rPr lang="de-DE" sz="1800" b="1" dirty="0">
                <a:solidFill>
                  <a:schemeClr val="tx1"/>
                </a:solidFill>
                <a:latin typeface="Courier New" panose="02070309020205020404" pitchFamily="49" charset="0"/>
                <a:cs typeface="Courier New" panose="02070309020205020404" pitchFamily="49" charset="0"/>
              </a:rPr>
              <a:t>is</a:t>
            </a:r>
            <a:br>
              <a:rPr lang="de-DE" sz="1800" b="1" dirty="0">
                <a:solidFill>
                  <a:schemeClr val="tx1"/>
                </a:solidFill>
                <a:latin typeface="Courier New" panose="02070309020205020404" pitchFamily="49" charset="0"/>
                <a:cs typeface="Courier New" panose="02070309020205020404" pitchFamily="49" charset="0"/>
              </a:rPr>
            </a:br>
            <a:r>
              <a:rPr lang="de-DE" sz="1800" b="1" dirty="0">
                <a:solidFill>
                  <a:schemeClr val="tx1"/>
                </a:solidFill>
                <a:latin typeface="Courier New" panose="02070309020205020404" pitchFamily="49" charset="0"/>
                <a:cs typeface="Courier New" panose="02070309020205020404" pitchFamily="49" charset="0"/>
              </a:rPr>
              <a:t>  package</a:t>
            </a:r>
            <a:r>
              <a:rPr lang="de-DE" sz="1800" dirty="0">
                <a:solidFill>
                  <a:schemeClr val="tx1"/>
                </a:solidFill>
                <a:latin typeface="Courier New" panose="02070309020205020404" pitchFamily="49" charset="0"/>
                <a:cs typeface="Courier New" panose="02070309020205020404" pitchFamily="49" charset="0"/>
              </a:rPr>
              <a:t> C </a:t>
            </a:r>
            <a:r>
              <a:rPr lang="de-DE" sz="1800" b="1" dirty="0">
                <a:solidFill>
                  <a:schemeClr val="tx1"/>
                </a:solidFill>
                <a:latin typeface="Courier New" panose="02070309020205020404" pitchFamily="49" charset="0"/>
                <a:cs typeface="Courier New" panose="02070309020205020404" pitchFamily="49" charset="0"/>
              </a:rPr>
              <a:t>is</a:t>
            </a:r>
            <a:r>
              <a:rPr lang="de-DE" sz="1800" dirty="0">
                <a:solidFill>
                  <a:schemeClr val="tx1"/>
                </a:solidFill>
                <a:latin typeface="Courier New" panose="02070309020205020404" pitchFamily="49" charset="0"/>
                <a:cs typeface="Courier New" panose="02070309020205020404" pitchFamily="49" charset="0"/>
              </a:rPr>
              <a:t> …;</a:t>
            </a:r>
            <a:br>
              <a:rPr lang="de-DE" sz="1800" dirty="0">
                <a:solidFill>
                  <a:schemeClr val="tx1"/>
                </a:solidFill>
                <a:latin typeface="Courier New" panose="02070309020205020404" pitchFamily="49" charset="0"/>
                <a:cs typeface="Courier New" panose="02070309020205020404" pitchFamily="49" charset="0"/>
              </a:rPr>
            </a:br>
            <a:r>
              <a:rPr lang="de-DE" sz="1800" dirty="0">
                <a:solidFill>
                  <a:schemeClr val="tx1"/>
                </a:solidFill>
                <a:latin typeface="Courier New" panose="02070309020205020404" pitchFamily="49" charset="0"/>
                <a:cs typeface="Courier New" panose="02070309020205020404" pitchFamily="49" charset="0"/>
              </a:rPr>
              <a:t>  </a:t>
            </a:r>
            <a:r>
              <a:rPr lang="de-DE" sz="1800" b="1" dirty="0">
                <a:solidFill>
                  <a:srgbClr val="CC0066"/>
                </a:solidFill>
                <a:latin typeface="Courier New" panose="02070309020205020404" pitchFamily="49" charset="0"/>
                <a:cs typeface="Courier New" panose="02070309020205020404" pitchFamily="49" charset="0"/>
              </a:rPr>
              <a:t>package body </a:t>
            </a:r>
            <a:r>
              <a:rPr lang="de-DE" sz="1800" dirty="0">
                <a:solidFill>
                  <a:srgbClr val="CC0066"/>
                </a:solidFill>
                <a:latin typeface="Courier New" panose="02070309020205020404" pitchFamily="49" charset="0"/>
                <a:cs typeface="Courier New" panose="02070309020205020404" pitchFamily="49" charset="0"/>
              </a:rPr>
              <a:t>C </a:t>
            </a:r>
            <a:r>
              <a:rPr lang="de-DE" sz="1800" b="1" dirty="0">
                <a:solidFill>
                  <a:srgbClr val="CC0066"/>
                </a:solidFill>
                <a:latin typeface="Courier New" panose="02070309020205020404" pitchFamily="49" charset="0"/>
                <a:cs typeface="Courier New" panose="02070309020205020404" pitchFamily="49" charset="0"/>
              </a:rPr>
              <a:t>is separate</a:t>
            </a:r>
            <a:r>
              <a:rPr lang="de-DE" sz="1800" dirty="0">
                <a:solidFill>
                  <a:srgbClr val="CC0066"/>
                </a:solidFill>
                <a:latin typeface="Courier New" panose="02070309020205020404" pitchFamily="49" charset="0"/>
                <a:cs typeface="Courier New" panose="02070309020205020404" pitchFamily="49" charset="0"/>
              </a:rPr>
              <a:t>;</a:t>
            </a:r>
            <a:br>
              <a:rPr lang="de-DE" sz="1800" dirty="0">
                <a:solidFill>
                  <a:srgbClr val="CC0066"/>
                </a:solidFill>
                <a:latin typeface="Courier New" panose="02070309020205020404" pitchFamily="49" charset="0"/>
                <a:cs typeface="Courier New" panose="02070309020205020404" pitchFamily="49" charset="0"/>
              </a:rPr>
            </a:br>
            <a:r>
              <a:rPr lang="de-DE" sz="1800" b="1" dirty="0">
                <a:solidFill>
                  <a:schemeClr val="tx1"/>
                </a:solidFill>
                <a:latin typeface="Courier New" panose="02070309020205020404" pitchFamily="49" charset="0"/>
                <a:cs typeface="Courier New" panose="02070309020205020404" pitchFamily="49" charset="0"/>
              </a:rPr>
              <a:t>end</a:t>
            </a:r>
            <a:r>
              <a:rPr lang="de-DE" sz="1800" dirty="0">
                <a:solidFill>
                  <a:schemeClr val="tx1"/>
                </a:solidFill>
                <a:latin typeface="Courier New" panose="02070309020205020404" pitchFamily="49" charset="0"/>
                <a:cs typeface="Courier New" panose="02070309020205020404" pitchFamily="49" charset="0"/>
              </a:rPr>
              <a:t> </a:t>
            </a:r>
            <a:r>
              <a:rPr lang="de-DE" sz="1800" dirty="0" smtClean="0">
                <a:solidFill>
                  <a:schemeClr val="tx1"/>
                </a:solidFill>
                <a:latin typeface="Courier New" panose="02070309020205020404" pitchFamily="49" charset="0"/>
                <a:cs typeface="Courier New" panose="02070309020205020404" pitchFamily="49" charset="0"/>
              </a:rPr>
              <a:t>P;</a:t>
            </a:r>
          </a:p>
          <a:p>
            <a:r>
              <a:rPr lang="de-DE" sz="2200" dirty="0" smtClean="0"/>
              <a:t>Eine Untereinheit </a:t>
            </a:r>
            <a:r>
              <a:rPr lang="de-DE" sz="2000" dirty="0" smtClean="0">
                <a:latin typeface="Courier New" panose="02070309020205020404" pitchFamily="49" charset="0"/>
                <a:cs typeface="Courier New" panose="02070309020205020404" pitchFamily="49" charset="0"/>
              </a:rPr>
              <a:t>P.C</a:t>
            </a:r>
            <a:r>
              <a:rPr lang="de-DE" sz="2200" dirty="0" smtClean="0"/>
              <a:t> und eine Vater-Kind-Relation </a:t>
            </a:r>
            <a:r>
              <a:rPr lang="de-DE" sz="2000" dirty="0" smtClean="0">
                <a:latin typeface="Courier New" panose="02070309020205020404" pitchFamily="49" charset="0"/>
                <a:cs typeface="Courier New" panose="02070309020205020404" pitchFamily="49" charset="0"/>
              </a:rPr>
              <a:t>P.C</a:t>
            </a:r>
            <a:r>
              <a:rPr lang="de-DE" sz="2200" dirty="0" smtClean="0"/>
              <a:t> schließen einander aus, da sie beide denselben Namen hätten.</a:t>
            </a:r>
          </a:p>
          <a:p>
            <a:r>
              <a:rPr lang="de-DE" sz="2200" dirty="0" smtClean="0"/>
              <a:t>Folie 161 schließt Überladung von Untereinheiten aus demselben Grund aus.</a:t>
            </a:r>
            <a:endParaRPr lang="de-DE" sz="2200" dirty="0"/>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174</a:t>
            </a:fld>
            <a:endParaRPr lang="de-DE" dirty="0"/>
          </a:p>
        </p:txBody>
      </p:sp>
      <p:sp>
        <p:nvSpPr>
          <p:cNvPr id="5" name="Titel 4"/>
          <p:cNvSpPr>
            <a:spLocks noGrp="1"/>
          </p:cNvSpPr>
          <p:nvPr>
            <p:ph type="title"/>
          </p:nvPr>
        </p:nvSpPr>
        <p:spPr/>
        <p:txBody>
          <a:bodyPr/>
          <a:lstStyle/>
          <a:p>
            <a:r>
              <a:rPr lang="de-DE" dirty="0" smtClean="0"/>
              <a:t>Kinder und Untereinheiten</a:t>
            </a:r>
            <a:endParaRPr lang="de-DE" dirty="0"/>
          </a:p>
        </p:txBody>
      </p:sp>
      <p:cxnSp>
        <p:nvCxnSpPr>
          <p:cNvPr id="7" name="Gerader Verbinder 6"/>
          <p:cNvCxnSpPr/>
          <p:nvPr/>
        </p:nvCxnSpPr>
        <p:spPr bwMode="auto">
          <a:xfrm>
            <a:off x="4211960" y="2780928"/>
            <a:ext cx="0" cy="504056"/>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Gruppieren 5"/>
          <p:cNvGrpSpPr/>
          <p:nvPr/>
        </p:nvGrpSpPr>
        <p:grpSpPr>
          <a:xfrm>
            <a:off x="3491880" y="3068960"/>
            <a:ext cx="4824536" cy="936104"/>
            <a:chOff x="3491880" y="3068960"/>
            <a:chExt cx="4824536" cy="936104"/>
          </a:xfrm>
        </p:grpSpPr>
        <p:cxnSp>
          <p:nvCxnSpPr>
            <p:cNvPr id="9" name="Gerade Verbindung mit Pfeil 8"/>
            <p:cNvCxnSpPr/>
            <p:nvPr/>
          </p:nvCxnSpPr>
          <p:spPr bwMode="auto">
            <a:xfrm flipH="1">
              <a:off x="3491880" y="3068960"/>
              <a:ext cx="2592288" cy="936104"/>
            </a:xfrm>
            <a:prstGeom prst="straightConnector1">
              <a:avLst/>
            </a:prstGeom>
            <a:solidFill>
              <a:srgbClr val="00B8FF"/>
            </a:solidFill>
            <a:ln w="9525" cap="flat" cmpd="sng" algn="ctr">
              <a:solidFill>
                <a:srgbClr val="CC0066"/>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Abgerundetes Rechteck 13"/>
            <p:cNvSpPr/>
            <p:nvPr/>
          </p:nvSpPr>
          <p:spPr bwMode="auto">
            <a:xfrm>
              <a:off x="4572000" y="3284984"/>
              <a:ext cx="3744416" cy="432048"/>
            </a:xfrm>
            <a:prstGeom prst="roundRect">
              <a:avLst/>
            </a:prstGeom>
            <a:solidFill>
              <a:srgbClr val="FFBDBD"/>
            </a:solidFill>
            <a:ln w="9525" cap="flat" cmpd="sng" algn="ctr">
              <a:solidFill>
                <a:srgbClr val="CC006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de-DE" sz="1800" dirty="0">
                  <a:solidFill>
                    <a:srgbClr val="CC0066"/>
                  </a:solidFill>
                  <a:cs typeface="Courier New" panose="02070309020205020404" pitchFamily="49" charset="0"/>
                </a:rPr>
                <a:t>Es kann nur einen Namen </a:t>
              </a:r>
              <a:r>
                <a:rPr lang="de-DE" sz="1600" dirty="0" smtClean="0">
                  <a:solidFill>
                    <a:srgbClr val="CC0066"/>
                  </a:solidFill>
                  <a:latin typeface="Courier New" panose="02070309020205020404" pitchFamily="49" charset="0"/>
                  <a:cs typeface="Courier New" panose="02070309020205020404" pitchFamily="49" charset="0"/>
                </a:rPr>
                <a:t>P.C</a:t>
              </a:r>
              <a:r>
                <a:rPr lang="de-DE" sz="1800" dirty="0" smtClean="0">
                  <a:solidFill>
                    <a:srgbClr val="CC0066"/>
                  </a:solidFill>
                  <a:cs typeface="Courier New" panose="02070309020205020404" pitchFamily="49" charset="0"/>
                </a:rPr>
                <a:t> </a:t>
              </a:r>
              <a:r>
                <a:rPr lang="de-DE" sz="1800" dirty="0">
                  <a:solidFill>
                    <a:srgbClr val="CC0066"/>
                  </a:solidFill>
                  <a:cs typeface="Courier New" panose="02070309020205020404" pitchFamily="49" charset="0"/>
                </a:rPr>
                <a:t>geben.</a:t>
              </a:r>
              <a:endParaRPr lang="de-DE" sz="1800" dirty="0" smtClean="0">
                <a:solidFill>
                  <a:srgbClr val="CC0066"/>
                </a:solidFill>
              </a:endParaRPr>
            </a:p>
          </p:txBody>
        </p:sp>
      </p:grpSp>
    </p:spTree>
    <p:extLst>
      <p:ext uri="{BB962C8B-B14F-4D97-AF65-F5344CB8AC3E}">
        <p14:creationId xmlns:p14="http://schemas.microsoft.com/office/powerpoint/2010/main" val="1871813757"/>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2699792" y="1981201"/>
            <a:ext cx="4329024" cy="1807840"/>
          </a:xfrm>
        </p:spPr>
        <p:txBody>
          <a:bodyPr/>
          <a:lstStyle/>
          <a:p>
            <a:pPr marL="357188" lvl="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a:latin typeface="Courier New" pitchFamily="49" charset="0"/>
              </a:rPr>
              <a:t>package</a:t>
            </a:r>
            <a:r>
              <a:rPr lang="de-DE" altLang="de-DE" sz="1800" dirty="0">
                <a:latin typeface="Courier New" pitchFamily="49" charset="0"/>
              </a:rPr>
              <a:t> Pack </a:t>
            </a:r>
            <a:r>
              <a:rPr lang="de-DE" altLang="de-DE" sz="1800" b="1" dirty="0">
                <a:latin typeface="Courier New" pitchFamily="49" charset="0"/>
              </a:rPr>
              <a:t>is</a:t>
            </a:r>
            <a:br>
              <a:rPr lang="de-DE" altLang="de-DE" sz="1800" b="1" dirty="0">
                <a:latin typeface="Courier New" pitchFamily="49" charset="0"/>
              </a:rPr>
            </a:br>
            <a:r>
              <a:rPr lang="de-DE" altLang="de-DE" sz="1800" dirty="0">
                <a:latin typeface="Courier New" pitchFamily="49" charset="0"/>
              </a:rPr>
              <a:t>  </a:t>
            </a:r>
            <a:r>
              <a:rPr lang="de-DE" altLang="de-DE" sz="1800" b="1" dirty="0">
                <a:latin typeface="Courier New" pitchFamily="49" charset="0"/>
              </a:rPr>
              <a:t>type</a:t>
            </a:r>
            <a:r>
              <a:rPr lang="de-DE" altLang="de-DE" sz="1800" dirty="0">
                <a:latin typeface="Courier New" pitchFamily="49" charset="0"/>
              </a:rPr>
              <a:t> T </a:t>
            </a:r>
            <a:r>
              <a:rPr lang="de-DE" altLang="de-DE" sz="1800" b="1" dirty="0">
                <a:latin typeface="Courier New" pitchFamily="49" charset="0"/>
              </a:rPr>
              <a:t>is</a:t>
            </a:r>
            <a:r>
              <a:rPr lang="de-DE" altLang="de-DE" sz="1800" dirty="0">
                <a:latin typeface="Courier New" pitchFamily="49" charset="0"/>
              </a:rPr>
              <a:t> </a:t>
            </a:r>
            <a:r>
              <a:rPr lang="de-DE" altLang="de-DE" sz="1800" b="1" dirty="0">
                <a:latin typeface="Courier New" pitchFamily="49" charset="0"/>
              </a:rPr>
              <a:t>private</a:t>
            </a:r>
            <a:r>
              <a:rPr lang="de-DE" altLang="de-DE" sz="1800" dirty="0">
                <a:latin typeface="Courier New" pitchFamily="49" charset="0"/>
              </a:rPr>
              <a:t>;</a:t>
            </a:r>
            <a:br>
              <a:rPr lang="de-DE" altLang="de-DE" sz="1800" dirty="0">
                <a:latin typeface="Courier New" pitchFamily="49" charset="0"/>
              </a:rPr>
            </a:br>
            <a:r>
              <a:rPr lang="de-DE" altLang="de-DE" sz="1800" b="1" dirty="0" smtClean="0">
                <a:latin typeface="Courier New" pitchFamily="49" charset="0"/>
              </a:rPr>
              <a:t>private</a:t>
            </a:r>
            <a:r>
              <a:rPr lang="de-DE" altLang="de-DE" sz="1800" b="1" i="1" dirty="0">
                <a:latin typeface="Courier New" pitchFamily="49" charset="0"/>
              </a:rPr>
              <a:t/>
            </a:r>
            <a:br>
              <a:rPr lang="de-DE" altLang="de-DE" sz="1800" b="1" i="1" dirty="0">
                <a:latin typeface="Courier New" pitchFamily="49" charset="0"/>
              </a:rPr>
            </a:br>
            <a:r>
              <a:rPr lang="de-DE" altLang="de-DE" sz="1800" dirty="0">
                <a:latin typeface="Courier New" pitchFamily="49" charset="0"/>
              </a:rPr>
              <a:t>  </a:t>
            </a:r>
            <a:r>
              <a:rPr lang="de-DE" altLang="de-DE" sz="1800" b="1" dirty="0">
                <a:latin typeface="Courier New" pitchFamily="49" charset="0"/>
              </a:rPr>
              <a:t>type</a:t>
            </a:r>
            <a:r>
              <a:rPr lang="de-DE" altLang="de-DE" sz="1800" dirty="0">
                <a:latin typeface="Courier New" pitchFamily="49" charset="0"/>
              </a:rPr>
              <a:t> T </a:t>
            </a:r>
            <a:r>
              <a:rPr lang="de-DE" altLang="de-DE" sz="1800" b="1" dirty="0">
                <a:latin typeface="Courier New" pitchFamily="49" charset="0"/>
              </a:rPr>
              <a:t>is range </a:t>
            </a:r>
            <a:r>
              <a:rPr lang="de-DE" altLang="de-DE" sz="1800" dirty="0">
                <a:latin typeface="Courier New" pitchFamily="49" charset="0"/>
              </a:rPr>
              <a:t>1 .. 10;</a:t>
            </a:r>
            <a:br>
              <a:rPr lang="de-DE" altLang="de-DE" sz="1800" dirty="0">
                <a:latin typeface="Courier New" pitchFamily="49" charset="0"/>
              </a:rPr>
            </a:br>
            <a:r>
              <a:rPr lang="de-DE" altLang="de-DE" sz="1800" b="1" dirty="0" smtClean="0">
                <a:latin typeface="Courier New" pitchFamily="49" charset="0"/>
              </a:rPr>
              <a:t>end</a:t>
            </a:r>
            <a:r>
              <a:rPr lang="de-DE" altLang="de-DE" sz="1800" dirty="0" smtClean="0">
                <a:latin typeface="Courier New" pitchFamily="49" charset="0"/>
              </a:rPr>
              <a:t> </a:t>
            </a:r>
            <a:r>
              <a:rPr lang="de-DE" altLang="de-DE" sz="1800" dirty="0">
                <a:latin typeface="Courier New" pitchFamily="49" charset="0"/>
              </a:rPr>
              <a:t>Pack;</a:t>
            </a:r>
          </a:p>
          <a:p>
            <a:pPr lvl="0" eaLnBrk="1" hangingPunct="1">
              <a:spcBef>
                <a:spcPts val="500"/>
              </a:spcBef>
              <a:buClrTx/>
              <a:tabLst>
                <a:tab pos="447675" algn="l"/>
                <a:tab pos="7143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solidFill>
                  <a:srgbClr val="C00000"/>
                </a:solidFill>
              </a:rPr>
              <a:t>Was ist der Unterschied? Was ist legal?</a:t>
            </a:r>
            <a:endParaRPr lang="de-DE" altLang="de-DE" sz="2000" dirty="0">
              <a:solidFill>
                <a:srgbClr val="C00000"/>
              </a:solidFill>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175</a:t>
            </a:fld>
            <a:endParaRPr lang="de-DE" dirty="0"/>
          </a:p>
        </p:txBody>
      </p:sp>
      <p:sp>
        <p:nvSpPr>
          <p:cNvPr id="5" name="Titel 4"/>
          <p:cNvSpPr>
            <a:spLocks noGrp="1"/>
          </p:cNvSpPr>
          <p:nvPr>
            <p:ph type="title"/>
          </p:nvPr>
        </p:nvSpPr>
        <p:spPr/>
        <p:txBody>
          <a:bodyPr/>
          <a:lstStyle/>
          <a:p>
            <a:r>
              <a:rPr lang="de-DE" dirty="0" smtClean="0"/>
              <a:t>Sichtbarkeit im Rumpf</a:t>
            </a:r>
            <a:endParaRPr lang="de-DE" dirty="0"/>
          </a:p>
        </p:txBody>
      </p:sp>
      <p:sp>
        <p:nvSpPr>
          <p:cNvPr id="6" name="Textfeld 5"/>
          <p:cNvSpPr txBox="1"/>
          <p:nvPr/>
        </p:nvSpPr>
        <p:spPr>
          <a:xfrm>
            <a:off x="971600" y="3873179"/>
            <a:ext cx="2520032" cy="2031325"/>
          </a:xfrm>
          <a:prstGeom prst="rect">
            <a:avLst/>
          </a:prstGeom>
          <a:noFill/>
        </p:spPr>
        <p:txBody>
          <a:bodyPr wrap="square" rtlCol="0">
            <a:spAutoFit/>
          </a:bodyPr>
          <a:lstStyle/>
          <a:p>
            <a:pPr>
              <a:spcBef>
                <a:spcPts val="500"/>
              </a:spcBef>
              <a:buClrTx/>
              <a:tabLst>
                <a:tab pos="4429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kern="0" dirty="0">
                <a:solidFill>
                  <a:srgbClr val="000000"/>
                </a:solidFill>
                <a:latin typeface="Courier New" pitchFamily="49" charset="0"/>
              </a:rPr>
              <a:t>with</a:t>
            </a:r>
            <a:r>
              <a:rPr lang="de-DE" altLang="de-DE" sz="1800" kern="0" dirty="0">
                <a:solidFill>
                  <a:srgbClr val="000000"/>
                </a:solidFill>
                <a:latin typeface="Courier New" pitchFamily="49" charset="0"/>
              </a:rPr>
              <a:t> Pack;</a:t>
            </a:r>
            <a:br>
              <a:rPr lang="de-DE" altLang="de-DE" sz="1800" kern="0" dirty="0">
                <a:solidFill>
                  <a:srgbClr val="000000"/>
                </a:solidFill>
                <a:latin typeface="Courier New" pitchFamily="49" charset="0"/>
              </a:rPr>
            </a:br>
            <a:r>
              <a:rPr lang="de-DE" altLang="de-DE" sz="1800" b="1" kern="0" dirty="0">
                <a:solidFill>
                  <a:srgbClr val="000000"/>
                </a:solidFill>
                <a:latin typeface="Courier New" pitchFamily="49" charset="0"/>
              </a:rPr>
              <a:t>use</a:t>
            </a:r>
            <a:r>
              <a:rPr lang="de-DE" altLang="de-DE" sz="1800" kern="0" dirty="0">
                <a:solidFill>
                  <a:srgbClr val="000000"/>
                </a:solidFill>
                <a:latin typeface="Courier New" pitchFamily="49" charset="0"/>
              </a:rPr>
              <a:t>  Pack;</a:t>
            </a:r>
            <a:br>
              <a:rPr lang="de-DE" altLang="de-DE" sz="1800" kern="0" dirty="0">
                <a:solidFill>
                  <a:srgbClr val="000000"/>
                </a:solidFill>
                <a:latin typeface="Courier New" pitchFamily="49" charset="0"/>
              </a:rPr>
            </a:br>
            <a:r>
              <a:rPr lang="de-DE" altLang="de-DE" sz="1800" b="1" kern="0" dirty="0">
                <a:solidFill>
                  <a:srgbClr val="000000"/>
                </a:solidFill>
                <a:latin typeface="Courier New" pitchFamily="49" charset="0"/>
              </a:rPr>
              <a:t>procedure</a:t>
            </a:r>
            <a:r>
              <a:rPr lang="de-DE" altLang="de-DE" sz="1800" kern="0" dirty="0">
                <a:solidFill>
                  <a:srgbClr val="000000"/>
                </a:solidFill>
                <a:latin typeface="Courier New" pitchFamily="49" charset="0"/>
              </a:rPr>
              <a:t> Proc </a:t>
            </a:r>
            <a:r>
              <a:rPr lang="de-DE" altLang="de-DE" sz="1800" b="1" kern="0" dirty="0">
                <a:solidFill>
                  <a:srgbClr val="000000"/>
                </a:solidFill>
                <a:latin typeface="Courier New" pitchFamily="49" charset="0"/>
              </a:rPr>
              <a:t>is</a:t>
            </a:r>
            <a:r>
              <a:rPr lang="de-DE" altLang="de-DE" sz="1800" kern="0" dirty="0">
                <a:solidFill>
                  <a:srgbClr val="000000"/>
                </a:solidFill>
                <a:latin typeface="Courier New" pitchFamily="49" charset="0"/>
              </a:rPr>
              <a:t/>
            </a:r>
            <a:br>
              <a:rPr lang="de-DE" altLang="de-DE" sz="1800" kern="0" dirty="0">
                <a:solidFill>
                  <a:srgbClr val="000000"/>
                </a:solidFill>
                <a:latin typeface="Courier New" pitchFamily="49" charset="0"/>
              </a:rPr>
            </a:br>
            <a:r>
              <a:rPr lang="de-DE" altLang="de-DE" sz="1800" kern="0" dirty="0">
                <a:solidFill>
                  <a:srgbClr val="3333CC"/>
                </a:solidFill>
                <a:latin typeface="Courier New" pitchFamily="49" charset="0"/>
              </a:rPr>
              <a:t>  </a:t>
            </a:r>
            <a:r>
              <a:rPr lang="de-DE" altLang="de-DE" sz="1800" kern="0" dirty="0">
                <a:solidFill>
                  <a:srgbClr val="C00000"/>
                </a:solidFill>
                <a:latin typeface="Courier New" pitchFamily="49" charset="0"/>
              </a:rPr>
              <a:t>X: </a:t>
            </a:r>
            <a:r>
              <a:rPr lang="de-DE" altLang="de-DE" sz="1800" kern="0" dirty="0" smtClean="0">
                <a:solidFill>
                  <a:srgbClr val="C00000"/>
                </a:solidFill>
                <a:latin typeface="Courier New" pitchFamily="49" charset="0"/>
              </a:rPr>
              <a:t>T := 1;</a:t>
            </a:r>
            <a:r>
              <a:rPr lang="de-DE" altLang="de-DE" sz="1800" kern="0" dirty="0">
                <a:solidFill>
                  <a:srgbClr val="C00000"/>
                </a:solidFill>
                <a:latin typeface="Courier New" pitchFamily="49" charset="0"/>
              </a:rPr>
              <a:t/>
            </a:r>
            <a:br>
              <a:rPr lang="de-DE" altLang="de-DE" sz="1800" kern="0" dirty="0">
                <a:solidFill>
                  <a:srgbClr val="C00000"/>
                </a:solidFill>
                <a:latin typeface="Courier New" pitchFamily="49" charset="0"/>
              </a:rPr>
            </a:br>
            <a:r>
              <a:rPr lang="de-DE" altLang="de-DE" sz="1800" b="1" kern="0" dirty="0">
                <a:solidFill>
                  <a:srgbClr val="000000"/>
                </a:solidFill>
                <a:latin typeface="Courier New" pitchFamily="49" charset="0"/>
              </a:rPr>
              <a:t>begin</a:t>
            </a:r>
            <a:r>
              <a:rPr lang="de-DE" altLang="de-DE" sz="1800" kern="0" dirty="0">
                <a:solidFill>
                  <a:srgbClr val="000000"/>
                </a:solidFill>
                <a:latin typeface="Courier New" pitchFamily="49" charset="0"/>
              </a:rPr>
              <a:t/>
            </a:r>
            <a:br>
              <a:rPr lang="de-DE" altLang="de-DE" sz="1800" kern="0" dirty="0">
                <a:solidFill>
                  <a:srgbClr val="000000"/>
                </a:solidFill>
                <a:latin typeface="Courier New" pitchFamily="49" charset="0"/>
              </a:rPr>
            </a:br>
            <a:r>
              <a:rPr lang="de-DE" altLang="de-DE" sz="1800" kern="0" dirty="0">
                <a:solidFill>
                  <a:srgbClr val="000000"/>
                </a:solidFill>
                <a:latin typeface="Courier New" pitchFamily="49" charset="0"/>
              </a:rPr>
              <a:t>  </a:t>
            </a:r>
            <a:r>
              <a:rPr lang="de-DE" altLang="de-DE" sz="1800" b="1" kern="0" dirty="0" smtClean="0">
                <a:solidFill>
                  <a:srgbClr val="000000"/>
                </a:solidFill>
                <a:latin typeface="Courier New" pitchFamily="49" charset="0"/>
              </a:rPr>
              <a:t>null</a:t>
            </a:r>
            <a:r>
              <a:rPr lang="de-DE" altLang="de-DE" sz="1800" kern="0" dirty="0" smtClean="0">
                <a:solidFill>
                  <a:srgbClr val="000000"/>
                </a:solidFill>
                <a:latin typeface="Courier New" pitchFamily="49" charset="0"/>
              </a:rPr>
              <a:t>;</a:t>
            </a:r>
            <a:br>
              <a:rPr lang="de-DE" altLang="de-DE" sz="1800" kern="0" dirty="0" smtClean="0">
                <a:solidFill>
                  <a:srgbClr val="000000"/>
                </a:solidFill>
                <a:latin typeface="Courier New" pitchFamily="49" charset="0"/>
              </a:rPr>
            </a:br>
            <a:r>
              <a:rPr lang="de-DE" altLang="de-DE" sz="1800" b="1" kern="0" dirty="0" smtClean="0">
                <a:solidFill>
                  <a:srgbClr val="000000"/>
                </a:solidFill>
                <a:latin typeface="Courier New" pitchFamily="49" charset="0"/>
              </a:rPr>
              <a:t>end</a:t>
            </a:r>
            <a:r>
              <a:rPr lang="de-DE" altLang="de-DE" sz="1800" kern="0" dirty="0" smtClean="0">
                <a:solidFill>
                  <a:srgbClr val="000000"/>
                </a:solidFill>
                <a:latin typeface="Courier New" pitchFamily="49" charset="0"/>
              </a:rPr>
              <a:t> </a:t>
            </a:r>
            <a:r>
              <a:rPr lang="de-DE" altLang="de-DE" sz="1800" kern="0" dirty="0">
                <a:solidFill>
                  <a:srgbClr val="000000"/>
                </a:solidFill>
                <a:latin typeface="Courier New" pitchFamily="49" charset="0"/>
              </a:rPr>
              <a:t>Proc</a:t>
            </a:r>
            <a:r>
              <a:rPr lang="de-DE" altLang="de-DE" sz="1800" kern="0" dirty="0" smtClean="0">
                <a:solidFill>
                  <a:srgbClr val="000000"/>
                </a:solidFill>
                <a:latin typeface="Courier New" pitchFamily="49" charset="0"/>
              </a:rPr>
              <a:t>;</a:t>
            </a:r>
            <a:endParaRPr lang="de-DE" sz="2200" dirty="0">
              <a:solidFill>
                <a:srgbClr val="FFFFFF"/>
              </a:solidFill>
            </a:endParaRPr>
          </a:p>
        </p:txBody>
      </p:sp>
      <p:sp>
        <p:nvSpPr>
          <p:cNvPr id="7" name="Textfeld 6"/>
          <p:cNvSpPr txBox="1"/>
          <p:nvPr/>
        </p:nvSpPr>
        <p:spPr>
          <a:xfrm>
            <a:off x="3707904" y="4005064"/>
            <a:ext cx="4896544" cy="1477328"/>
          </a:xfrm>
          <a:prstGeom prst="rect">
            <a:avLst/>
          </a:prstGeom>
          <a:noFill/>
        </p:spPr>
        <p:txBody>
          <a:bodyPr wrap="square" rtlCol="0">
            <a:spAutoFit/>
          </a:bodyPr>
          <a:lstStyle/>
          <a:p>
            <a:pPr>
              <a:spcBef>
                <a:spcPts val="500"/>
              </a:spcBef>
              <a:buClrTx/>
              <a:tabLst>
                <a:tab pos="447675" algn="l"/>
                <a:tab pos="54292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kern="0" dirty="0" smtClean="0">
                <a:solidFill>
                  <a:srgbClr val="000000"/>
                </a:solidFill>
                <a:latin typeface="Courier New" pitchFamily="49" charset="0"/>
              </a:rPr>
              <a:t>procedure</a:t>
            </a:r>
            <a:r>
              <a:rPr lang="de-DE" altLang="de-DE" sz="1800" kern="0" dirty="0" smtClean="0">
                <a:solidFill>
                  <a:srgbClr val="000000"/>
                </a:solidFill>
                <a:latin typeface="Courier New" pitchFamily="49" charset="0"/>
              </a:rPr>
              <a:t> Pack.Proc (</a:t>
            </a:r>
            <a:r>
              <a:rPr lang="de-DE" altLang="de-DE" sz="1800" kern="0" dirty="0" smtClean="0">
                <a:solidFill>
                  <a:srgbClr val="C00000"/>
                </a:solidFill>
                <a:latin typeface="Courier New" pitchFamily="49" charset="0"/>
              </a:rPr>
              <a:t>Y: T := 1</a:t>
            </a:r>
            <a:r>
              <a:rPr lang="de-DE" altLang="de-DE" sz="1800" kern="0" dirty="0" smtClean="0">
                <a:solidFill>
                  <a:srgbClr val="000000"/>
                </a:solidFill>
                <a:latin typeface="Courier New" pitchFamily="49" charset="0"/>
              </a:rPr>
              <a:t>) </a:t>
            </a:r>
            <a:r>
              <a:rPr lang="de-DE" altLang="de-DE" sz="1800" b="1" kern="0" dirty="0">
                <a:solidFill>
                  <a:srgbClr val="000000"/>
                </a:solidFill>
                <a:latin typeface="Courier New" pitchFamily="49" charset="0"/>
              </a:rPr>
              <a:t>is</a:t>
            </a:r>
            <a:r>
              <a:rPr lang="de-DE" altLang="de-DE" sz="1800" kern="0" dirty="0">
                <a:solidFill>
                  <a:srgbClr val="000000"/>
                </a:solidFill>
                <a:latin typeface="Courier New" pitchFamily="49" charset="0"/>
              </a:rPr>
              <a:t/>
            </a:r>
            <a:br>
              <a:rPr lang="de-DE" altLang="de-DE" sz="1800" kern="0" dirty="0">
                <a:solidFill>
                  <a:srgbClr val="000000"/>
                </a:solidFill>
                <a:latin typeface="Courier New" pitchFamily="49" charset="0"/>
              </a:rPr>
            </a:br>
            <a:r>
              <a:rPr lang="de-DE" altLang="de-DE" sz="1800" kern="0" dirty="0">
                <a:solidFill>
                  <a:srgbClr val="3333CC"/>
                </a:solidFill>
                <a:latin typeface="Courier New" pitchFamily="49" charset="0"/>
              </a:rPr>
              <a:t>  </a:t>
            </a:r>
            <a:r>
              <a:rPr lang="de-DE" altLang="de-DE" sz="1800" kern="0" dirty="0">
                <a:solidFill>
                  <a:srgbClr val="C00000"/>
                </a:solidFill>
                <a:latin typeface="Courier New" pitchFamily="49" charset="0"/>
              </a:rPr>
              <a:t>X: T := </a:t>
            </a:r>
            <a:r>
              <a:rPr lang="de-DE" altLang="de-DE" sz="1800" kern="0" dirty="0" smtClean="0">
                <a:solidFill>
                  <a:srgbClr val="C00000"/>
                </a:solidFill>
                <a:latin typeface="Courier New" pitchFamily="49" charset="0"/>
              </a:rPr>
              <a:t>1;</a:t>
            </a:r>
            <a:br>
              <a:rPr lang="de-DE" altLang="de-DE" sz="1800" kern="0" dirty="0" smtClean="0">
                <a:solidFill>
                  <a:srgbClr val="C00000"/>
                </a:solidFill>
                <a:latin typeface="Courier New" pitchFamily="49" charset="0"/>
              </a:rPr>
            </a:br>
            <a:r>
              <a:rPr lang="de-DE" altLang="de-DE" sz="1800" b="1" kern="0" dirty="0" smtClean="0">
                <a:solidFill>
                  <a:srgbClr val="000000"/>
                </a:solidFill>
                <a:latin typeface="Courier New" pitchFamily="49" charset="0"/>
              </a:rPr>
              <a:t>begin</a:t>
            </a:r>
            <a:r>
              <a:rPr lang="de-DE" altLang="de-DE" sz="1800" kern="0" dirty="0">
                <a:solidFill>
                  <a:srgbClr val="000000"/>
                </a:solidFill>
                <a:latin typeface="Courier New" pitchFamily="49" charset="0"/>
              </a:rPr>
              <a:t/>
            </a:r>
            <a:br>
              <a:rPr lang="de-DE" altLang="de-DE" sz="1800" kern="0" dirty="0">
                <a:solidFill>
                  <a:srgbClr val="000000"/>
                </a:solidFill>
                <a:latin typeface="Courier New" pitchFamily="49" charset="0"/>
              </a:rPr>
            </a:br>
            <a:r>
              <a:rPr lang="de-DE" altLang="de-DE" sz="1800" kern="0" dirty="0">
                <a:solidFill>
                  <a:srgbClr val="000000"/>
                </a:solidFill>
                <a:latin typeface="Courier New" pitchFamily="49" charset="0"/>
              </a:rPr>
              <a:t>  </a:t>
            </a:r>
            <a:r>
              <a:rPr lang="de-DE" altLang="de-DE" sz="1800" b="1" kern="0" dirty="0" smtClean="0">
                <a:solidFill>
                  <a:srgbClr val="000000"/>
                </a:solidFill>
                <a:latin typeface="Courier New" pitchFamily="49" charset="0"/>
              </a:rPr>
              <a:t>null</a:t>
            </a:r>
            <a:r>
              <a:rPr lang="de-DE" altLang="de-DE" sz="1800" kern="0" dirty="0" smtClean="0">
                <a:solidFill>
                  <a:srgbClr val="000000"/>
                </a:solidFill>
                <a:latin typeface="Courier New" pitchFamily="49" charset="0"/>
              </a:rPr>
              <a:t>;</a:t>
            </a:r>
            <a:br>
              <a:rPr lang="de-DE" altLang="de-DE" sz="1800" kern="0" dirty="0" smtClean="0">
                <a:solidFill>
                  <a:srgbClr val="000000"/>
                </a:solidFill>
                <a:latin typeface="Courier New" pitchFamily="49" charset="0"/>
              </a:rPr>
            </a:br>
            <a:r>
              <a:rPr lang="de-DE" altLang="de-DE" sz="1800" b="1" kern="0" dirty="0" smtClean="0">
                <a:solidFill>
                  <a:srgbClr val="000000"/>
                </a:solidFill>
                <a:latin typeface="Courier New" pitchFamily="49" charset="0"/>
              </a:rPr>
              <a:t>end</a:t>
            </a:r>
            <a:r>
              <a:rPr lang="de-DE" altLang="de-DE" sz="1800" kern="0" dirty="0" smtClean="0">
                <a:solidFill>
                  <a:srgbClr val="000000"/>
                </a:solidFill>
                <a:latin typeface="Courier New" pitchFamily="49" charset="0"/>
              </a:rPr>
              <a:t> Pack.Proc;</a:t>
            </a:r>
            <a:endParaRPr lang="de-DE" altLang="de-DE" sz="1800" kern="0" dirty="0">
              <a:solidFill>
                <a:srgbClr val="000000"/>
              </a:solidFill>
              <a:latin typeface="Courier New" pitchFamily="49" charset="0"/>
            </a:endParaRPr>
          </a:p>
        </p:txBody>
      </p:sp>
      <p:sp>
        <p:nvSpPr>
          <p:cNvPr id="8" name="Textfeld 7"/>
          <p:cNvSpPr txBox="1"/>
          <p:nvPr/>
        </p:nvSpPr>
        <p:spPr>
          <a:xfrm>
            <a:off x="2843808" y="4715852"/>
            <a:ext cx="756084" cy="369332"/>
          </a:xfrm>
          <a:prstGeom prst="rect">
            <a:avLst/>
          </a:prstGeom>
          <a:noFill/>
        </p:spPr>
        <p:txBody>
          <a:bodyPr wrap="square" rtlCol="0">
            <a:spAutoFit/>
          </a:bodyPr>
          <a:lstStyle/>
          <a:p>
            <a:r>
              <a:rPr lang="de-DE" sz="1800" dirty="0" smtClean="0">
                <a:solidFill>
                  <a:srgbClr val="FF0000"/>
                </a:solidFill>
              </a:rPr>
              <a:t>illegal</a:t>
            </a:r>
            <a:endParaRPr lang="de-DE" sz="1800" dirty="0">
              <a:solidFill>
                <a:srgbClr val="FF0000"/>
              </a:solidFill>
            </a:endParaRPr>
          </a:p>
        </p:txBody>
      </p:sp>
      <p:cxnSp>
        <p:nvCxnSpPr>
          <p:cNvPr id="10" name="Gerader Verbinder 9"/>
          <p:cNvCxnSpPr/>
          <p:nvPr/>
        </p:nvCxnSpPr>
        <p:spPr bwMode="auto">
          <a:xfrm>
            <a:off x="3635896" y="3873179"/>
            <a:ext cx="0" cy="2375221"/>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feld 10"/>
          <p:cNvSpPr txBox="1"/>
          <p:nvPr/>
        </p:nvSpPr>
        <p:spPr>
          <a:xfrm>
            <a:off x="5580112" y="4293096"/>
            <a:ext cx="632519" cy="369332"/>
          </a:xfrm>
          <a:prstGeom prst="rect">
            <a:avLst/>
          </a:prstGeom>
          <a:noFill/>
        </p:spPr>
        <p:txBody>
          <a:bodyPr wrap="square" rtlCol="0">
            <a:spAutoFit/>
          </a:bodyPr>
          <a:lstStyle/>
          <a:p>
            <a:r>
              <a:rPr lang="de-DE" sz="1800" dirty="0" smtClean="0">
                <a:solidFill>
                  <a:srgbClr val="3333CC"/>
                </a:solidFill>
              </a:rPr>
              <a:t>legal</a:t>
            </a:r>
            <a:endParaRPr lang="de-DE" sz="1800" dirty="0">
              <a:solidFill>
                <a:srgbClr val="3333CC"/>
              </a:solidFill>
            </a:endParaRPr>
          </a:p>
        </p:txBody>
      </p:sp>
      <p:sp>
        <p:nvSpPr>
          <p:cNvPr id="12" name="Textfeld 11"/>
          <p:cNvSpPr txBox="1"/>
          <p:nvPr/>
        </p:nvSpPr>
        <p:spPr>
          <a:xfrm>
            <a:off x="685800" y="5877272"/>
            <a:ext cx="3166120" cy="400110"/>
          </a:xfrm>
          <a:prstGeom prst="rect">
            <a:avLst/>
          </a:prstGeom>
          <a:noFill/>
        </p:spPr>
        <p:txBody>
          <a:bodyPr wrap="square" rtlCol="0">
            <a:spAutoFit/>
          </a:bodyPr>
          <a:lstStyle/>
          <a:p>
            <a:r>
              <a:rPr lang="de-DE" sz="2000" dirty="0" smtClean="0">
                <a:solidFill>
                  <a:srgbClr val="FF0000"/>
                </a:solidFill>
              </a:rPr>
              <a:t>Der Typ ist privat.</a:t>
            </a:r>
            <a:endParaRPr lang="de-DE" sz="2000" dirty="0">
              <a:solidFill>
                <a:srgbClr val="FF0000"/>
              </a:solidFill>
            </a:endParaRPr>
          </a:p>
        </p:txBody>
      </p:sp>
      <p:sp>
        <p:nvSpPr>
          <p:cNvPr id="14" name="Textfeld 13"/>
          <p:cNvSpPr txBox="1"/>
          <p:nvPr/>
        </p:nvSpPr>
        <p:spPr>
          <a:xfrm>
            <a:off x="3707904" y="5445224"/>
            <a:ext cx="4763788" cy="707886"/>
          </a:xfrm>
          <a:prstGeom prst="rect">
            <a:avLst/>
          </a:prstGeom>
          <a:noFill/>
        </p:spPr>
        <p:txBody>
          <a:bodyPr wrap="square" rtlCol="0">
            <a:spAutoFit/>
          </a:bodyPr>
          <a:lstStyle/>
          <a:p>
            <a:r>
              <a:rPr lang="de-DE" sz="2000" dirty="0" smtClean="0">
                <a:solidFill>
                  <a:schemeClr val="accent2"/>
                </a:solidFill>
              </a:rPr>
              <a:t>Das Kind hat </a:t>
            </a:r>
            <a:r>
              <a:rPr lang="de-DE" sz="2000" dirty="0">
                <a:solidFill>
                  <a:schemeClr val="accent2"/>
                </a:solidFill>
              </a:rPr>
              <a:t>im </a:t>
            </a:r>
            <a:r>
              <a:rPr lang="de-DE" sz="2000" dirty="0" smtClean="0">
                <a:solidFill>
                  <a:schemeClr val="accent2"/>
                </a:solidFill>
              </a:rPr>
              <a:t>Rumpf direkte Sichtbarkeit auf die volle Vereinbarung.</a:t>
            </a:r>
            <a:endParaRPr lang="de-DE" sz="2000" dirty="0">
              <a:solidFill>
                <a:schemeClr val="accent2"/>
              </a:solidFill>
            </a:endParaRPr>
          </a:p>
        </p:txBody>
      </p:sp>
      <p:grpSp>
        <p:nvGrpSpPr>
          <p:cNvPr id="9" name="Gruppieren 8"/>
          <p:cNvGrpSpPr/>
          <p:nvPr/>
        </p:nvGrpSpPr>
        <p:grpSpPr>
          <a:xfrm>
            <a:off x="7715608" y="3403421"/>
            <a:ext cx="756084" cy="601643"/>
            <a:chOff x="7715608" y="3403421"/>
            <a:chExt cx="756084" cy="601643"/>
          </a:xfrm>
        </p:grpSpPr>
        <p:sp>
          <p:nvSpPr>
            <p:cNvPr id="15" name="Textfeld 14"/>
            <p:cNvSpPr txBox="1"/>
            <p:nvPr/>
          </p:nvSpPr>
          <p:spPr>
            <a:xfrm>
              <a:off x="7715608" y="3403421"/>
              <a:ext cx="756084" cy="369332"/>
            </a:xfrm>
            <a:prstGeom prst="rect">
              <a:avLst/>
            </a:prstGeom>
            <a:noFill/>
          </p:spPr>
          <p:txBody>
            <a:bodyPr wrap="square" rtlCol="0">
              <a:spAutoFit/>
            </a:bodyPr>
            <a:lstStyle/>
            <a:p>
              <a:r>
                <a:rPr lang="de-DE" sz="1800" dirty="0" smtClean="0">
                  <a:solidFill>
                    <a:srgbClr val="FF0000"/>
                  </a:solidFill>
                </a:rPr>
                <a:t>illegal</a:t>
              </a:r>
              <a:endParaRPr lang="de-DE" sz="1800" dirty="0">
                <a:solidFill>
                  <a:srgbClr val="FF0000"/>
                </a:solidFill>
              </a:endParaRPr>
            </a:p>
          </p:txBody>
        </p:sp>
        <p:cxnSp>
          <p:nvCxnSpPr>
            <p:cNvPr id="17" name="Gerade Verbindung mit Pfeil 16"/>
            <p:cNvCxnSpPr/>
            <p:nvPr/>
          </p:nvCxnSpPr>
          <p:spPr bwMode="auto">
            <a:xfrm flipH="1">
              <a:off x="7812360" y="3772753"/>
              <a:ext cx="105296" cy="232311"/>
            </a:xfrm>
            <a:prstGeom prst="straightConnector1">
              <a:avLst/>
            </a:prstGeom>
            <a:solidFill>
              <a:srgbClr val="00B8FF"/>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88409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4" grpId="0"/>
    </p:bldLst>
  </p:timing>
</p:sld>
</file>

<file path=ppt/slides/slide176.xml><?xml version="1.0" encoding="utf-8"?>
<p:sld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69225" cy="1237258"/>
          </a:xfrm>
        </p:spPr>
        <p:txBody>
          <a:bodyPr/>
          <a:lstStyle/>
          <a:p>
            <a:r>
              <a:rPr lang="de-DE" dirty="0" smtClean="0"/>
              <a:t>Kontextklauseln</a:t>
            </a:r>
            <a:endParaRPr lang="de-DE" dirty="0"/>
          </a:p>
        </p:txBody>
      </p:sp>
      <p:sp>
        <p:nvSpPr>
          <p:cNvPr id="3" name="Inhaltsplatzhalter 2"/>
          <p:cNvSpPr>
            <a:spLocks noGrp="1"/>
          </p:cNvSpPr>
          <p:nvPr>
            <p:ph idx="1"/>
          </p:nvPr>
        </p:nvSpPr>
        <p:spPr>
          <a:xfrm>
            <a:off x="685800" y="1700808"/>
            <a:ext cx="7769225" cy="4514255"/>
          </a:xfrm>
        </p:spPr>
        <p:txBody>
          <a:bodyPr/>
          <a:lstStyle/>
          <a:p>
            <a:r>
              <a:rPr lang="de-DE" sz="2000" dirty="0" smtClean="0"/>
              <a:t>Es gibt zwei Arten von with-Klauseln:</a:t>
            </a:r>
          </a:p>
          <a:p>
            <a:pPr marL="457200" indent="-457200">
              <a:buFont typeface="Arial" panose="020B0604020202020204" pitchFamily="34" charset="0"/>
              <a:buChar char="•"/>
            </a:pPr>
            <a:r>
              <a:rPr lang="de-DE" sz="1800" b="1" dirty="0" smtClean="0">
                <a:latin typeface="Courier New" panose="02070309020205020404" pitchFamily="49" charset="0"/>
                <a:cs typeface="Courier New" panose="02070309020205020404" pitchFamily="49" charset="0"/>
              </a:rPr>
              <a:t>with</a:t>
            </a:r>
            <a:r>
              <a:rPr lang="de-DE" sz="1800" dirty="0" smtClean="0">
                <a:latin typeface="Courier New" panose="02070309020205020404" pitchFamily="49" charset="0"/>
                <a:cs typeface="Courier New" panose="02070309020205020404" pitchFamily="49" charset="0"/>
              </a:rPr>
              <a:t> P;</a:t>
            </a:r>
          </a:p>
          <a:p>
            <a:pPr marL="457200" indent="-457200">
              <a:buFont typeface="Arial" panose="020B0604020202020204" pitchFamily="34" charset="0"/>
              <a:buChar char="•"/>
            </a:pPr>
            <a:r>
              <a:rPr lang="de-DE" sz="1800" b="1" dirty="0" smtClean="0">
                <a:latin typeface="Courier New" panose="02070309020205020404" pitchFamily="49" charset="0"/>
                <a:cs typeface="Courier New" panose="02070309020205020404" pitchFamily="49" charset="0"/>
              </a:rPr>
              <a:t>private with </a:t>
            </a:r>
            <a:r>
              <a:rPr lang="de-DE" sz="1800" dirty="0" smtClean="0">
                <a:latin typeface="Courier New" panose="02070309020205020404" pitchFamily="49" charset="0"/>
                <a:cs typeface="Courier New" panose="02070309020205020404" pitchFamily="49" charset="0"/>
              </a:rPr>
              <a:t>P;  -- </a:t>
            </a:r>
            <a:r>
              <a:rPr lang="de-DE" sz="1800" i="1" dirty="0" smtClean="0">
                <a:solidFill>
                  <a:srgbClr val="C00000"/>
                </a:solidFill>
                <a:latin typeface="Courier New" panose="02070309020205020404" pitchFamily="49" charset="0"/>
                <a:cs typeface="Courier New" panose="02070309020205020404" pitchFamily="49" charset="0"/>
              </a:rPr>
              <a:t>Ada 2005</a:t>
            </a:r>
          </a:p>
          <a:p>
            <a:r>
              <a:rPr lang="de-DE" sz="2000" dirty="0" smtClean="0">
                <a:cs typeface="Courier New" panose="02070309020205020404" pitchFamily="49" charset="0"/>
              </a:rPr>
              <a:t>Die private with-Klausel macht </a:t>
            </a:r>
            <a:r>
              <a:rPr lang="de-DE" sz="2000" dirty="0" smtClean="0">
                <a:latin typeface="Courier New" panose="02070309020205020404" pitchFamily="49" charset="0"/>
                <a:cs typeface="Courier New" panose="02070309020205020404" pitchFamily="49" charset="0"/>
              </a:rPr>
              <a:t>P</a:t>
            </a:r>
            <a:r>
              <a:rPr lang="de-DE" sz="2000" dirty="0" smtClean="0">
                <a:cs typeface="Courier New" panose="02070309020205020404" pitchFamily="49" charset="0"/>
              </a:rPr>
              <a:t> nur innerhalb des privaten Teils des importierenden Pakets sichtbar.</a:t>
            </a:r>
          </a:p>
          <a:p>
            <a:pPr marL="342900" indent="-342900">
              <a:buFont typeface="Arial" panose="020B0604020202020204" pitchFamily="34" charset="0"/>
              <a:buChar char="•"/>
            </a:pPr>
            <a:r>
              <a:rPr lang="de-DE" sz="1800" b="1" dirty="0" smtClean="0">
                <a:latin typeface="Courier New" panose="02070309020205020404" pitchFamily="49" charset="0"/>
                <a:cs typeface="Courier New" panose="02070309020205020404" pitchFamily="49" charset="0"/>
              </a:rPr>
              <a:t>with</a:t>
            </a:r>
            <a:r>
              <a:rPr lang="de-DE" sz="1800" dirty="0" smtClean="0">
                <a:latin typeface="Courier New" panose="02070309020205020404" pitchFamily="49" charset="0"/>
                <a:cs typeface="Courier New" panose="02070309020205020404" pitchFamily="49" charset="0"/>
              </a:rPr>
              <a:t> P.Q;</a:t>
            </a:r>
          </a:p>
          <a:p>
            <a:r>
              <a:rPr lang="de-DE" sz="2000" dirty="0">
                <a:cs typeface="Courier New" panose="02070309020205020404" pitchFamily="49" charset="0"/>
              </a:rPr>
              <a:t>i</a:t>
            </a:r>
            <a:r>
              <a:rPr lang="de-DE" sz="2000" dirty="0" smtClean="0">
                <a:cs typeface="Courier New" panose="02070309020205020404" pitchFamily="49" charset="0"/>
              </a:rPr>
              <a:t>st äquivalent zu</a:t>
            </a:r>
          </a:p>
          <a:p>
            <a:pPr marL="342900" indent="-342900">
              <a:buFont typeface="Arial" panose="020B0604020202020204" pitchFamily="34" charset="0"/>
              <a:buChar char="•"/>
            </a:pPr>
            <a:r>
              <a:rPr lang="de-DE" sz="1800" b="1" dirty="0" smtClean="0">
                <a:latin typeface="Courier New" panose="02070309020205020404" pitchFamily="49" charset="0"/>
                <a:cs typeface="Courier New" panose="02070309020205020404" pitchFamily="49" charset="0"/>
              </a:rPr>
              <a:t>with</a:t>
            </a:r>
            <a:r>
              <a:rPr lang="de-DE" sz="1800" dirty="0" smtClean="0">
                <a:latin typeface="Courier New" panose="02070309020205020404" pitchFamily="49" charset="0"/>
                <a:cs typeface="Courier New" panose="02070309020205020404" pitchFamily="49" charset="0"/>
              </a:rPr>
              <a:t> P, P.Q;</a:t>
            </a:r>
          </a:p>
          <a:p>
            <a:r>
              <a:rPr lang="de-DE" sz="2000" dirty="0" smtClean="0">
                <a:cs typeface="Courier New" panose="02070309020205020404" pitchFamily="49" charset="0"/>
              </a:rPr>
              <a:t>Diese Äquivalenz gilt nicht für use-Klauseln, die Klausel muss für jedes Paket getrennt angegeben werden:</a:t>
            </a:r>
          </a:p>
          <a:p>
            <a:pPr marL="342900" indent="-342900">
              <a:buFont typeface="Arial" panose="020B0604020202020204" pitchFamily="34" charset="0"/>
              <a:buChar char="•"/>
            </a:pPr>
            <a:r>
              <a:rPr lang="de-DE" sz="1800" b="1" dirty="0" smtClean="0">
                <a:latin typeface="Courier New" panose="02070309020205020404" pitchFamily="49" charset="0"/>
                <a:cs typeface="Courier New" panose="02070309020205020404" pitchFamily="49" charset="0"/>
              </a:rPr>
              <a:t>use</a:t>
            </a:r>
            <a:r>
              <a:rPr lang="de-DE" sz="1800" dirty="0" smtClean="0">
                <a:latin typeface="Courier New" panose="02070309020205020404" pitchFamily="49" charset="0"/>
                <a:cs typeface="Courier New" panose="02070309020205020404" pitchFamily="49" charset="0"/>
              </a:rPr>
              <a:t> P, P.Q;</a:t>
            </a:r>
          </a:p>
          <a:p>
            <a:r>
              <a:rPr lang="de-DE" sz="2000" dirty="0" smtClean="0">
                <a:solidFill>
                  <a:schemeClr val="tx1">
                    <a:lumMod val="75000"/>
                    <a:lumOff val="25000"/>
                  </a:schemeClr>
                </a:solidFill>
                <a:cs typeface="Courier New" panose="02070309020205020404" pitchFamily="49" charset="0"/>
              </a:rPr>
              <a:t>Es gibt noch ein </a:t>
            </a:r>
            <a:r>
              <a:rPr lang="de-DE" sz="1800" b="1" dirty="0" smtClean="0">
                <a:solidFill>
                  <a:srgbClr val="234A5D"/>
                </a:solidFill>
                <a:latin typeface="Courier New" panose="02070309020205020404" pitchFamily="49" charset="0"/>
                <a:cs typeface="Courier New" panose="02070309020205020404" pitchFamily="49" charset="0"/>
              </a:rPr>
              <a:t>limited with </a:t>
            </a:r>
            <a:r>
              <a:rPr lang="de-DE" sz="1800" dirty="0" smtClean="0">
                <a:solidFill>
                  <a:srgbClr val="234A5D"/>
                </a:solidFill>
                <a:latin typeface="Courier New" panose="02070309020205020404" pitchFamily="49" charset="0"/>
                <a:cs typeface="Courier New" panose="02070309020205020404" pitchFamily="49" charset="0"/>
              </a:rPr>
              <a:t>P;</a:t>
            </a:r>
            <a:r>
              <a:rPr lang="de-DE" sz="2000" dirty="0" smtClean="0">
                <a:solidFill>
                  <a:schemeClr val="tx1">
                    <a:lumMod val="75000"/>
                    <a:lumOff val="25000"/>
                  </a:schemeClr>
                </a:solidFill>
                <a:cs typeface="Courier New" panose="02070309020205020404" pitchFamily="49" charset="0"/>
              </a:rPr>
              <a:t>, auf das ich hier nicht näher eingehe.</a:t>
            </a:r>
            <a:endParaRPr lang="de-DE" sz="2400" dirty="0">
              <a:solidFill>
                <a:schemeClr val="tx1">
                  <a:lumMod val="75000"/>
                  <a:lumOff val="25000"/>
                </a:schemeClr>
              </a:solidFill>
              <a:cs typeface="Courier New" panose="02070309020205020404" pitchFamily="49" charset="0"/>
            </a:endParaRPr>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Ada-Basiskurs © 2024 Grein</a:t>
            </a:r>
            <a:endParaRPr lang="de-DE" dirty="0">
              <a:cs typeface="Times New Roman" pitchFamily="18" charset="0"/>
            </a:endParaRPr>
          </a:p>
        </p:txBody>
      </p:sp>
      <p:sp>
        <p:nvSpPr>
          <p:cNvPr id="5" name="Foliennummernplatzhalter 4"/>
          <p:cNvSpPr>
            <a:spLocks noGrp="1"/>
          </p:cNvSpPr>
          <p:nvPr>
            <p:ph type="sldNum" idx="12"/>
          </p:nvPr>
        </p:nvSpPr>
        <p:spPr>
          <a:xfrm>
            <a:off x="7380288" y="6248400"/>
            <a:ext cx="1074737" cy="458788"/>
          </a:xfrm>
        </p:spPr>
        <p:txBody>
          <a:bodyPr/>
          <a:lstStyle/>
          <a:p>
            <a:pPr>
              <a:defRPr/>
            </a:pPr>
            <a:fld id="{FB8783C4-7110-453C-82AD-887E749DAD29}" type="slidenum">
              <a:rPr lang="de-DE" smtClean="0"/>
              <a:pPr>
                <a:defRPr/>
              </a:pPr>
              <a:t>176</a:t>
            </a:fld>
            <a:endParaRPr lang="de-DE" dirty="0"/>
          </a:p>
        </p:txBody>
      </p:sp>
      <p:sp>
        <p:nvSpPr>
          <p:cNvPr id="6" name="Textfeld 5"/>
          <p:cNvSpPr txBox="1"/>
          <p:nvPr/>
        </p:nvSpPr>
        <p:spPr>
          <a:xfrm>
            <a:off x="6804248" y="1340768"/>
            <a:ext cx="1656184" cy="369332"/>
          </a:xfrm>
          <a:prstGeom prst="rect">
            <a:avLst/>
          </a:prstGeom>
          <a:solidFill>
            <a:schemeClr val="accent5">
              <a:lumMod val="20000"/>
              <a:lumOff val="80000"/>
            </a:schemeClr>
          </a:solidFill>
          <a:ln>
            <a:solidFill>
              <a:schemeClr val="accent2"/>
            </a:solidFill>
          </a:ln>
        </p:spPr>
        <p:txBody>
          <a:bodyPr wrap="square" rtlCol="0">
            <a:spAutoFit/>
          </a:bodyPr>
          <a:lstStyle/>
          <a:p>
            <a:r>
              <a:rPr lang="de-DE" sz="1800" dirty="0" smtClean="0">
                <a:solidFill>
                  <a:schemeClr val="accent2"/>
                </a:solidFill>
              </a:rPr>
              <a:t>Siehe Folie 168</a:t>
            </a:r>
            <a:endParaRPr lang="de-DE" sz="1800" dirty="0">
              <a:solidFill>
                <a:schemeClr val="accent2"/>
              </a:solidFill>
            </a:endParaRPr>
          </a:p>
        </p:txBody>
      </p:sp>
    </p:spTree>
    <p:extLst>
      <p:ext uri="{BB962C8B-B14F-4D97-AF65-F5344CB8AC3E}">
        <p14:creationId xmlns:p14="http://schemas.microsoft.com/office/powerpoint/2010/main" val="1499168043"/>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66562" name="Titel 1"/>
          <p:cNvSpPr>
            <a:spLocks noGrp="1"/>
          </p:cNvSpPr>
          <p:nvPr>
            <p:ph type="title"/>
          </p:nvPr>
        </p:nvSpPr>
        <p:spPr>
          <a:xfrm>
            <a:off x="685800" y="463550"/>
            <a:ext cx="7769225" cy="1433513"/>
          </a:xfrm>
        </p:spPr>
        <p:txBody>
          <a:bodyPr/>
          <a:lstStyle/>
          <a:p>
            <a:r>
              <a:rPr lang="de-DE" altLang="de-DE" dirty="0" smtClean="0"/>
              <a:t>Private Kontextklauseln</a:t>
            </a:r>
            <a:br>
              <a:rPr lang="de-DE" altLang="de-DE" dirty="0" smtClean="0"/>
            </a:br>
            <a:r>
              <a:rPr lang="de-DE" altLang="de-DE" dirty="0" smtClean="0"/>
              <a:t>Ada 2005</a:t>
            </a:r>
          </a:p>
        </p:txBody>
      </p:sp>
      <p:sp>
        <p:nvSpPr>
          <p:cNvPr id="66563" name="Inhaltsplatzhalter 2"/>
          <p:cNvSpPr>
            <a:spLocks noGrp="1"/>
          </p:cNvSpPr>
          <p:nvPr>
            <p:ph idx="1"/>
          </p:nvPr>
        </p:nvSpPr>
        <p:spPr>
          <a:xfrm>
            <a:off x="685800" y="2132856"/>
            <a:ext cx="7769225" cy="3888532"/>
          </a:xfrm>
        </p:spPr>
        <p:txBody>
          <a:bodyPr/>
          <a:lstStyle/>
          <a:p>
            <a:pPr marL="0" indent="0" eaLnBrk="1" hangingPunct="1">
              <a:lnSpc>
                <a:spcPct val="90000"/>
              </a:lnSpc>
              <a:spcBef>
                <a:spcPct val="20000"/>
              </a:spcBef>
            </a:pPr>
            <a:r>
              <a:rPr lang="de-DE" altLang="de-DE" sz="2400" dirty="0" smtClean="0"/>
              <a:t>Die private with-Klausel macht Bibliothekseinheiten nur im privaten Teil sichtbar. Die importierte Bibliothekseinheit (hier </a:t>
            </a:r>
            <a:r>
              <a:rPr lang="de-DE" altLang="de-DE" sz="2000" dirty="0">
                <a:latin typeface="Courier New" panose="02070309020205020404" pitchFamily="49" charset="0"/>
                <a:cs typeface="Courier New" panose="02070309020205020404" pitchFamily="49" charset="0"/>
              </a:rPr>
              <a:t>R</a:t>
            </a:r>
            <a:r>
              <a:rPr lang="de-DE" altLang="de-DE" sz="2400" dirty="0" smtClean="0"/>
              <a:t> und </a:t>
            </a:r>
            <a:r>
              <a:rPr lang="de-DE" altLang="de-DE" sz="2000" dirty="0" smtClean="0">
                <a:latin typeface="Courier New" panose="02070309020205020404" pitchFamily="49" charset="0"/>
                <a:cs typeface="Courier New" panose="02070309020205020404" pitchFamily="49" charset="0"/>
              </a:rPr>
              <a:t>Q</a:t>
            </a:r>
            <a:r>
              <a:rPr lang="de-DE" altLang="de-DE" sz="2400" dirty="0" smtClean="0"/>
              <a:t>) muss allerdings bezüglich der importierenden öffentlich sein.</a:t>
            </a:r>
          </a:p>
          <a:p>
            <a:pPr marL="0" indent="0" eaLnBrk="1" hangingPunct="1">
              <a:lnSpc>
                <a:spcPct val="90000"/>
              </a:lnSpc>
              <a:spcBef>
                <a:spcPct val="20000"/>
              </a:spcBef>
            </a:pPr>
            <a:endParaRPr lang="de-DE" altLang="de-DE" sz="800" dirty="0" smtClean="0"/>
          </a:p>
          <a:p>
            <a:pPr marL="0" indent="0" eaLnBrk="1" hangingPunct="1">
              <a:lnSpc>
                <a:spcPct val="90000"/>
              </a:lnSpc>
              <a:spcBef>
                <a:spcPct val="20000"/>
              </a:spcBef>
            </a:pPr>
            <a:r>
              <a:rPr lang="de-DE" altLang="de-DE" sz="2000" b="1" dirty="0" smtClean="0">
                <a:latin typeface="Courier New" pitchFamily="49" charset="0"/>
              </a:rPr>
              <a:t>  </a:t>
            </a:r>
            <a:r>
              <a:rPr lang="de-DE" altLang="de-DE" sz="2000" b="1" dirty="0" smtClean="0">
                <a:solidFill>
                  <a:schemeClr val="accent2"/>
                </a:solidFill>
                <a:latin typeface="Courier New" pitchFamily="49" charset="0"/>
              </a:rPr>
              <a:t>with </a:t>
            </a:r>
            <a:r>
              <a:rPr lang="de-DE" altLang="de-DE" sz="2000" dirty="0" smtClean="0">
                <a:solidFill>
                  <a:schemeClr val="accent2"/>
                </a:solidFill>
                <a:latin typeface="Courier New" pitchFamily="49" charset="0"/>
              </a:rPr>
              <a:t>Q;</a:t>
            </a:r>
          </a:p>
          <a:p>
            <a:pPr marL="0" indent="0" eaLnBrk="1" hangingPunct="1">
              <a:lnSpc>
                <a:spcPct val="90000"/>
              </a:lnSpc>
              <a:spcBef>
                <a:spcPct val="20000"/>
              </a:spcBef>
            </a:pPr>
            <a:r>
              <a:rPr lang="de-DE" altLang="de-DE" sz="2000" b="1" dirty="0" smtClean="0">
                <a:latin typeface="Courier New" pitchFamily="49" charset="0"/>
              </a:rPr>
              <a:t>  </a:t>
            </a:r>
            <a:r>
              <a:rPr lang="de-DE" altLang="de-DE" sz="2000" b="1" dirty="0" smtClean="0">
                <a:solidFill>
                  <a:srgbClr val="CC0066"/>
                </a:solidFill>
                <a:latin typeface="Courier New" pitchFamily="49" charset="0"/>
              </a:rPr>
              <a:t>private with</a:t>
            </a:r>
            <a:r>
              <a:rPr lang="de-DE" altLang="de-DE" sz="2000" dirty="0" smtClean="0">
                <a:solidFill>
                  <a:srgbClr val="CC0066"/>
                </a:solidFill>
                <a:latin typeface="Courier New" pitchFamily="49" charset="0"/>
              </a:rPr>
              <a:t> R;</a:t>
            </a:r>
            <a:endParaRPr lang="de-DE" altLang="de-DE" sz="2000" i="1" dirty="0" smtClean="0">
              <a:solidFill>
                <a:srgbClr val="CC0066"/>
              </a:solidFill>
              <a:latin typeface="Courier New" pitchFamily="49" charset="0"/>
            </a:endParaRPr>
          </a:p>
          <a:p>
            <a:pPr marL="0" indent="0" eaLnBrk="1" hangingPunct="1">
              <a:lnSpc>
                <a:spcPct val="90000"/>
              </a:lnSpc>
              <a:spcBef>
                <a:spcPct val="20000"/>
              </a:spcBef>
            </a:pPr>
            <a:r>
              <a:rPr lang="de-DE" altLang="de-DE" sz="2000" b="1" dirty="0" smtClean="0">
                <a:latin typeface="Courier New" pitchFamily="49" charset="0"/>
              </a:rPr>
              <a:t>  package</a:t>
            </a:r>
            <a:r>
              <a:rPr lang="de-DE" altLang="de-DE" sz="2000" dirty="0" smtClean="0">
                <a:latin typeface="Courier New" pitchFamily="49" charset="0"/>
              </a:rPr>
              <a:t> P </a:t>
            </a:r>
            <a:r>
              <a:rPr lang="de-DE" altLang="de-DE" sz="2000" b="1" dirty="0" smtClean="0">
                <a:latin typeface="Courier New" pitchFamily="49" charset="0"/>
              </a:rPr>
              <a:t>is</a:t>
            </a:r>
          </a:p>
          <a:p>
            <a:pPr marL="0" indent="0" eaLnBrk="1" hangingPunct="1">
              <a:lnSpc>
                <a:spcPct val="90000"/>
              </a:lnSpc>
              <a:spcBef>
                <a:spcPct val="20000"/>
              </a:spcBef>
            </a:pPr>
            <a:r>
              <a:rPr lang="de-DE" altLang="de-DE" sz="2000" dirty="0" smtClean="0">
                <a:latin typeface="Courier New" pitchFamily="49" charset="0"/>
              </a:rPr>
              <a:t>    -- </a:t>
            </a:r>
            <a:r>
              <a:rPr lang="de-DE" altLang="de-DE" sz="2000" dirty="0" smtClean="0">
                <a:solidFill>
                  <a:schemeClr val="accent2"/>
                </a:solidFill>
                <a:latin typeface="Courier New" pitchFamily="49" charset="0"/>
              </a:rPr>
              <a:t>Hier ist Q sichtbar.</a:t>
            </a:r>
            <a:endParaRPr lang="de-DE" altLang="de-DE" sz="2000" dirty="0" smtClean="0">
              <a:solidFill>
                <a:srgbClr val="CC0066"/>
              </a:solidFill>
              <a:latin typeface="Courier New" pitchFamily="49" charset="0"/>
            </a:endParaRPr>
          </a:p>
          <a:p>
            <a:pPr marL="0" indent="0" eaLnBrk="1" hangingPunct="1">
              <a:lnSpc>
                <a:spcPct val="90000"/>
              </a:lnSpc>
              <a:spcBef>
                <a:spcPct val="20000"/>
              </a:spcBef>
            </a:pPr>
            <a:r>
              <a:rPr lang="de-DE" altLang="de-DE" sz="2000" b="1" dirty="0" smtClean="0">
                <a:latin typeface="Courier New" pitchFamily="49" charset="0"/>
              </a:rPr>
              <a:t>  private</a:t>
            </a:r>
          </a:p>
          <a:p>
            <a:pPr marL="0" indent="0" eaLnBrk="1" hangingPunct="1">
              <a:lnSpc>
                <a:spcPct val="90000"/>
              </a:lnSpc>
              <a:spcBef>
                <a:spcPct val="20000"/>
              </a:spcBef>
            </a:pPr>
            <a:r>
              <a:rPr lang="de-DE" altLang="de-DE" sz="2000" dirty="0" smtClean="0">
                <a:latin typeface="Courier New" pitchFamily="49" charset="0"/>
              </a:rPr>
              <a:t>    -- </a:t>
            </a:r>
            <a:r>
              <a:rPr lang="de-DE" altLang="de-DE" sz="2000" dirty="0" smtClean="0">
                <a:solidFill>
                  <a:srgbClr val="CC0066"/>
                </a:solidFill>
                <a:latin typeface="Courier New" pitchFamily="49" charset="0"/>
              </a:rPr>
              <a:t>Hier ist auch R sichtbar.</a:t>
            </a:r>
          </a:p>
          <a:p>
            <a:pPr marL="0" indent="0" eaLnBrk="1" hangingPunct="1">
              <a:lnSpc>
                <a:spcPct val="90000"/>
              </a:lnSpc>
              <a:spcBef>
                <a:spcPct val="20000"/>
              </a:spcBef>
            </a:pPr>
            <a:r>
              <a:rPr lang="de-DE" altLang="de-DE" sz="2000" b="1" dirty="0" smtClean="0">
                <a:latin typeface="Courier New" pitchFamily="49" charset="0"/>
              </a:rPr>
              <a:t>  end</a:t>
            </a:r>
            <a:r>
              <a:rPr lang="de-DE" altLang="de-DE" sz="2000" dirty="0" smtClean="0">
                <a:latin typeface="Courier New" pitchFamily="49" charset="0"/>
              </a:rPr>
              <a:t> P;</a:t>
            </a:r>
          </a:p>
        </p:txBody>
      </p:sp>
      <p:sp>
        <p:nvSpPr>
          <p:cNvPr id="66564" name="Fußzeilenplatzhalter 3"/>
          <p:cNvSpPr>
            <a:spLocks noGrp="1"/>
          </p:cNvSpPr>
          <p:nvPr>
            <p:ph type="ftr" idx="11"/>
          </p:nvPr>
        </p:nvSpPr>
        <p:spPr>
          <a:xfrm>
            <a:off x="2627313" y="6248400"/>
            <a:ext cx="3889375" cy="823913"/>
          </a:xfrm>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altLang="de-DE" dirty="0" smtClean="0">
                <a:solidFill>
                  <a:srgbClr val="000000"/>
                </a:solidFill>
              </a:rPr>
              <a:t>Ada-Basiskurs © 2024 Grein</a:t>
            </a:r>
            <a:endParaRPr lang="de-DE" altLang="de-DE" dirty="0" smtClean="0">
              <a:solidFill>
                <a:srgbClr val="000000"/>
              </a:solidFill>
              <a:cs typeface="Times New Roman" pitchFamily="18" charset="0"/>
            </a:endParaRPr>
          </a:p>
        </p:txBody>
      </p:sp>
      <p:sp>
        <p:nvSpPr>
          <p:cNvPr id="66565" name="Foliennummernplatzhalter 4"/>
          <p:cNvSpPr>
            <a:spLocks noGrp="1"/>
          </p:cNvSpPr>
          <p:nvPr>
            <p:ph type="sldNum" idx="12"/>
          </p:nvPr>
        </p:nvSpPr>
        <p:spPr>
          <a:xfrm>
            <a:off x="7380288" y="6248400"/>
            <a:ext cx="1074737" cy="458788"/>
          </a:xfrm>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fld id="{21B04A47-054B-4002-AD37-165740FE691F}" type="slidenum">
              <a:rPr lang="de-DE" altLang="de-DE" sz="2400" smtClean="0">
                <a:solidFill>
                  <a:srgbClr val="000000"/>
                </a:solidFill>
              </a:rPr>
              <a:pPr eaLnBrk="1" hangingPunct="1"/>
              <a:t>177</a:t>
            </a:fld>
            <a:endParaRPr lang="de-DE" altLang="de-DE" sz="2400" dirty="0" smtClean="0">
              <a:solidFill>
                <a:srgbClr val="000000"/>
              </a:solidFill>
            </a:endParaRPr>
          </a:p>
        </p:txBody>
      </p:sp>
      <p:grpSp>
        <p:nvGrpSpPr>
          <p:cNvPr id="4" name="Gruppieren 3"/>
          <p:cNvGrpSpPr/>
          <p:nvPr/>
        </p:nvGrpSpPr>
        <p:grpSpPr>
          <a:xfrm>
            <a:off x="5780260" y="3169999"/>
            <a:ext cx="2994547" cy="3139321"/>
            <a:chOff x="5780260" y="3169999"/>
            <a:chExt cx="2994547" cy="3139321"/>
          </a:xfrm>
        </p:grpSpPr>
        <p:sp>
          <p:nvSpPr>
            <p:cNvPr id="2" name="Textfeld 1">
              <a:hlinkClick r:id="rId2" action="ppaction://hlinksldjump"/>
            </p:cNvPr>
            <p:cNvSpPr txBox="1"/>
            <p:nvPr/>
          </p:nvSpPr>
          <p:spPr>
            <a:xfrm>
              <a:off x="5780260" y="3169999"/>
              <a:ext cx="2690640" cy="3139321"/>
            </a:xfrm>
            <a:prstGeom prst="rect">
              <a:avLst/>
            </a:prstGeom>
            <a:solidFill>
              <a:srgbClr val="FFCCFF"/>
            </a:solidFill>
            <a:ln w="12700">
              <a:solidFill>
                <a:srgbClr val="CC0066"/>
              </a:solidFill>
            </a:ln>
          </p:spPr>
          <p:txBody>
            <a:bodyPr wrap="square" rtlCol="0">
              <a:spAutoFit/>
            </a:bodyPr>
            <a:lstStyle/>
            <a:p>
              <a:r>
                <a:rPr lang="de-DE" altLang="de-DE" sz="1600" dirty="0">
                  <a:solidFill>
                    <a:srgbClr val="CC0066"/>
                  </a:solidFill>
                  <a:latin typeface="+mn-lt"/>
                </a:rPr>
                <a:t>Der </a:t>
              </a:r>
              <a:r>
                <a:rPr lang="de-DE" altLang="de-DE" sz="1600" dirty="0" smtClean="0">
                  <a:solidFill>
                    <a:srgbClr val="CC0066"/>
                  </a:solidFill>
                  <a:latin typeface="+mn-lt"/>
                </a:rPr>
                <a:t>Geltungsbereich von </a:t>
              </a:r>
              <a:r>
                <a:rPr lang="de-DE" altLang="de-DE" sz="1400" dirty="0" smtClean="0">
                  <a:solidFill>
                    <a:srgbClr val="CC0066"/>
                  </a:solidFill>
                  <a:latin typeface="Courier New" panose="02070309020205020404" pitchFamily="49" charset="0"/>
                  <a:cs typeface="Courier New" panose="02070309020205020404" pitchFamily="49" charset="0"/>
                </a:rPr>
                <a:t>R</a:t>
              </a:r>
              <a:r>
                <a:rPr lang="de-DE" altLang="de-DE" sz="1600" dirty="0" smtClean="0">
                  <a:solidFill>
                    <a:srgbClr val="CC0066"/>
                  </a:solidFill>
                  <a:latin typeface="+mn-lt"/>
                </a:rPr>
                <a:t> umfasst allerdings auch den sichtbaren Bereich. Das hat subtile Folgen auf die Gültig-keit von Geltungsbereich AARM 10.1.2(16.a/2 ff)im sichtbaren Bereich.</a:t>
              </a:r>
            </a:p>
            <a:p>
              <a:r>
                <a:rPr lang="de-DE" sz="1600" dirty="0" smtClean="0">
                  <a:solidFill>
                    <a:srgbClr val="CC0066"/>
                  </a:solidFill>
                  <a:latin typeface="+mn-lt"/>
                </a:rPr>
                <a:t>Siehe AARM 10.1.2(16.a/2 ff)</a:t>
              </a:r>
            </a:p>
            <a:p>
              <a:endParaRPr lang="de-DE" sz="1600" dirty="0">
                <a:solidFill>
                  <a:srgbClr val="CC0066"/>
                </a:solidFill>
                <a:latin typeface="+mn-lt"/>
              </a:endParaRPr>
            </a:p>
            <a:p>
              <a:r>
                <a:rPr lang="de-DE" sz="1800" b="1" dirty="0" smtClean="0">
                  <a:solidFill>
                    <a:srgbClr val="CC0066"/>
                  </a:solidFill>
                  <a:latin typeface="+mn-lt"/>
                </a:rPr>
                <a:t>Geltungsbereich und Sichtbarkeit sind unter-schiedliche Konzepte!</a:t>
              </a:r>
              <a:endParaRPr lang="de-DE" sz="1800" b="1" dirty="0">
                <a:solidFill>
                  <a:srgbClr val="CC0066"/>
                </a:solidFill>
                <a:latin typeface="+mn-lt"/>
              </a:endParaRPr>
            </a:p>
          </p:txBody>
        </p:sp>
        <p:sp>
          <p:nvSpPr>
            <p:cNvPr id="8" name="Interaktive Schaltfläche: Informationen 7">
              <a:hlinkClick r:id="rId2" action="ppaction://hlinksldjump" highlightClick="1"/>
            </p:cNvPr>
            <p:cNvSpPr/>
            <p:nvPr/>
          </p:nvSpPr>
          <p:spPr bwMode="auto">
            <a:xfrm>
              <a:off x="8486775" y="3411071"/>
              <a:ext cx="288032" cy="327025"/>
            </a:xfrm>
            <a:prstGeom prst="actionButtonInformation">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spTree>
    <p:extLst>
      <p:ext uri="{BB962C8B-B14F-4D97-AF65-F5344CB8AC3E}">
        <p14:creationId xmlns:p14="http://schemas.microsoft.com/office/powerpoint/2010/main" val="2054266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69225" cy="1433513"/>
          </a:xfrm>
        </p:spPr>
        <p:txBody>
          <a:bodyPr/>
          <a:lstStyle/>
          <a:p>
            <a:r>
              <a:rPr lang="de-DE" dirty="0" smtClean="0"/>
              <a:t>Öffentlicher und privater Import</a:t>
            </a:r>
            <a:endParaRPr lang="de-DE" dirty="0"/>
          </a:p>
        </p:txBody>
      </p:sp>
      <p:sp>
        <p:nvSpPr>
          <p:cNvPr id="3" name="Inhaltsplatzhalter 2"/>
          <p:cNvSpPr>
            <a:spLocks noGrp="1"/>
          </p:cNvSpPr>
          <p:nvPr>
            <p:ph idx="1"/>
          </p:nvPr>
        </p:nvSpPr>
        <p:spPr>
          <a:xfrm>
            <a:off x="685800" y="2276872"/>
            <a:ext cx="7769225" cy="3672408"/>
          </a:xfrm>
        </p:spPr>
        <p:txBody>
          <a:bodyPr/>
          <a:lstStyle/>
          <a:p>
            <a:r>
              <a:rPr lang="de-DE" sz="2800" dirty="0" smtClean="0">
                <a:solidFill>
                  <a:schemeClr val="tx1"/>
                </a:solidFill>
              </a:rPr>
              <a:t>Eine Bibliothekseinheit </a:t>
            </a:r>
            <a:r>
              <a:rPr lang="de-DE" sz="2800" dirty="0" smtClean="0">
                <a:solidFill>
                  <a:schemeClr val="tx1"/>
                </a:solidFill>
                <a:latin typeface="Courier New" panose="02070309020205020404" pitchFamily="49" charset="0"/>
                <a:cs typeface="Courier New" panose="02070309020205020404" pitchFamily="49" charset="0"/>
              </a:rPr>
              <a:t>B</a:t>
            </a:r>
            <a:r>
              <a:rPr lang="de-DE" sz="2800" dirty="0" smtClean="0">
                <a:solidFill>
                  <a:schemeClr val="tx1"/>
                </a:solidFill>
              </a:rPr>
              <a:t> kann eine andere </a:t>
            </a:r>
            <a:r>
              <a:rPr lang="de-DE" sz="2800" dirty="0" smtClean="0">
                <a:solidFill>
                  <a:schemeClr val="tx1"/>
                </a:solidFill>
                <a:latin typeface="Courier New" panose="02070309020205020404" pitchFamily="49" charset="0"/>
                <a:cs typeface="Courier New" panose="02070309020205020404" pitchFamily="49" charset="0"/>
              </a:rPr>
              <a:t>P</a:t>
            </a:r>
            <a:r>
              <a:rPr lang="de-DE" sz="2800" dirty="0" smtClean="0">
                <a:solidFill>
                  <a:schemeClr val="tx1"/>
                </a:solidFill>
              </a:rPr>
              <a:t> öffentlich </a:t>
            </a:r>
            <a:r>
              <a:rPr lang="de-DE" sz="2800" dirty="0">
                <a:solidFill>
                  <a:schemeClr val="tx1"/>
                </a:solidFill>
              </a:rPr>
              <a:t>importieren</a:t>
            </a:r>
            <a:r>
              <a:rPr lang="de-DE" sz="2800" dirty="0">
                <a:solidFill>
                  <a:srgbClr val="FF0000"/>
                </a:solidFill>
              </a:rPr>
              <a:t> </a:t>
            </a:r>
            <a:r>
              <a:rPr lang="de-DE" sz="2800" dirty="0" smtClean="0">
                <a:solidFill>
                  <a:schemeClr val="tx1"/>
                </a:solidFill>
              </a:rPr>
              <a:t>(</a:t>
            </a:r>
            <a:r>
              <a:rPr lang="de-DE" sz="2400" b="1" dirty="0" smtClean="0">
                <a:latin typeface="Courier New" panose="02070309020205020404" pitchFamily="49" charset="0"/>
                <a:cs typeface="Courier New" panose="02070309020205020404" pitchFamily="49" charset="0"/>
              </a:rPr>
              <a:t>with</a:t>
            </a:r>
            <a:r>
              <a:rPr lang="de-DE" sz="2400" dirty="0" smtClean="0">
                <a:latin typeface="Courier New" panose="02070309020205020404" pitchFamily="49" charset="0"/>
                <a:cs typeface="Courier New" panose="02070309020205020404" pitchFamily="49" charset="0"/>
              </a:rPr>
              <a:t> P;</a:t>
            </a:r>
            <a:r>
              <a:rPr lang="de-DE" sz="2800" dirty="0" smtClean="0"/>
              <a:t>) </a:t>
            </a:r>
            <a:r>
              <a:rPr lang="de-DE" sz="2800" dirty="0" smtClean="0">
                <a:solidFill>
                  <a:schemeClr val="tx1"/>
                </a:solidFill>
              </a:rPr>
              <a:t>oder privat importieren</a:t>
            </a:r>
            <a:r>
              <a:rPr lang="de-DE" sz="2800" dirty="0" smtClean="0">
                <a:solidFill>
                  <a:srgbClr val="FF0000"/>
                </a:solidFill>
              </a:rPr>
              <a:t> </a:t>
            </a:r>
            <a:r>
              <a:rPr lang="de-DE" sz="2800" dirty="0" smtClean="0">
                <a:solidFill>
                  <a:schemeClr val="tx1"/>
                </a:solidFill>
              </a:rPr>
              <a:t>(</a:t>
            </a:r>
            <a:r>
              <a:rPr lang="de-DE" sz="2400" b="1" dirty="0" smtClean="0">
                <a:latin typeface="Courier New" panose="02070309020205020404" pitchFamily="49" charset="0"/>
                <a:cs typeface="Courier New" panose="02070309020205020404" pitchFamily="49" charset="0"/>
              </a:rPr>
              <a:t>private with</a:t>
            </a:r>
            <a:r>
              <a:rPr lang="de-DE" sz="2400" dirty="0" smtClean="0">
                <a:latin typeface="Courier New" panose="02070309020205020404" pitchFamily="49" charset="0"/>
                <a:cs typeface="Courier New" panose="02070309020205020404" pitchFamily="49" charset="0"/>
              </a:rPr>
              <a:t> P;</a:t>
            </a:r>
            <a:r>
              <a:rPr lang="de-DE" sz="2800" dirty="0" smtClean="0"/>
              <a:t>).</a:t>
            </a:r>
          </a:p>
          <a:p>
            <a:r>
              <a:rPr lang="de-DE" sz="2800" dirty="0" smtClean="0">
                <a:solidFill>
                  <a:srgbClr val="CC0066"/>
                </a:solidFill>
              </a:rPr>
              <a:t>Ob sie das überhaupt darf</a:t>
            </a:r>
            <a:r>
              <a:rPr lang="de-DE" sz="2800" dirty="0" smtClean="0">
                <a:solidFill>
                  <a:schemeClr val="tx1"/>
                </a:solidFill>
              </a:rPr>
              <a:t>,</a:t>
            </a:r>
            <a:r>
              <a:rPr lang="de-DE" sz="2800" dirty="0" smtClean="0"/>
              <a:t> hängt von der Öffentlichkeit des zu importierenden </a:t>
            </a:r>
            <a:r>
              <a:rPr lang="de-DE" sz="2800" dirty="0" smtClean="0">
                <a:latin typeface="Courier New" panose="02070309020205020404" pitchFamily="49" charset="0"/>
                <a:cs typeface="Courier New" panose="02070309020205020404" pitchFamily="49" charset="0"/>
              </a:rPr>
              <a:t>P</a:t>
            </a:r>
            <a:r>
              <a:rPr lang="de-DE" sz="2800" dirty="0" smtClean="0"/>
              <a:t> bezüglich</a:t>
            </a:r>
            <a:br>
              <a:rPr lang="de-DE" sz="2800" dirty="0" smtClean="0"/>
            </a:br>
            <a:r>
              <a:rPr lang="de-DE" sz="2800" dirty="0" smtClean="0"/>
              <a:t>des Importeurs </a:t>
            </a:r>
            <a:r>
              <a:rPr lang="de-DE" sz="2800" dirty="0" smtClean="0">
                <a:latin typeface="Courier New" panose="02070309020205020404" pitchFamily="49" charset="0"/>
                <a:cs typeface="Courier New" panose="02070309020205020404" pitchFamily="49" charset="0"/>
              </a:rPr>
              <a:t>B</a:t>
            </a:r>
            <a:r>
              <a:rPr lang="de-DE" sz="2800" dirty="0"/>
              <a:t> </a:t>
            </a:r>
            <a:r>
              <a:rPr lang="de-DE" sz="2800" dirty="0" smtClean="0"/>
              <a:t>ab innerhalb </a:t>
            </a:r>
            <a:r>
              <a:rPr lang="de-DE" sz="2800" dirty="0"/>
              <a:t>der </a:t>
            </a:r>
            <a:r>
              <a:rPr lang="de-DE" sz="2800" dirty="0" smtClean="0"/>
              <a:t>Hierarchie der Bibliotheksstruktur.</a:t>
            </a:r>
          </a:p>
          <a:p>
            <a:r>
              <a:rPr lang="de-DE" sz="2800" dirty="0" smtClean="0">
                <a:solidFill>
                  <a:schemeClr val="accent2"/>
                </a:solidFill>
              </a:rPr>
              <a:t>Öffentlichkeit und Privatheit sind also relativ.</a:t>
            </a:r>
            <a:endParaRPr lang="de-DE" sz="2800" dirty="0">
              <a:solidFill>
                <a:schemeClr val="accent2"/>
              </a:solidFill>
            </a:endParaRPr>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Ada-Basiskurs © 2024 Grein</a:t>
            </a:r>
            <a:endParaRPr lang="de-DE" dirty="0">
              <a:cs typeface="Times New Roman" pitchFamily="18" charset="0"/>
            </a:endParaRPr>
          </a:p>
        </p:txBody>
      </p:sp>
      <p:sp>
        <p:nvSpPr>
          <p:cNvPr id="5" name="Foliennummernplatzhalter 4"/>
          <p:cNvSpPr>
            <a:spLocks noGrp="1"/>
          </p:cNvSpPr>
          <p:nvPr>
            <p:ph type="sldNum" idx="12"/>
          </p:nvPr>
        </p:nvSpPr>
        <p:spPr>
          <a:xfrm>
            <a:off x="7380288" y="6248400"/>
            <a:ext cx="1074737" cy="458788"/>
          </a:xfrm>
        </p:spPr>
        <p:txBody>
          <a:bodyPr/>
          <a:lstStyle/>
          <a:p>
            <a:pPr>
              <a:defRPr/>
            </a:pPr>
            <a:fld id="{FB8783C4-7110-453C-82AD-887E749DAD29}" type="slidenum">
              <a:rPr lang="de-DE" smtClean="0"/>
              <a:pPr>
                <a:defRPr/>
              </a:pPr>
              <a:t>178</a:t>
            </a:fld>
            <a:endParaRPr lang="de-DE" dirty="0"/>
          </a:p>
        </p:txBody>
      </p:sp>
    </p:spTree>
    <p:extLst>
      <p:ext uri="{BB962C8B-B14F-4D97-AF65-F5344CB8AC3E}">
        <p14:creationId xmlns:p14="http://schemas.microsoft.com/office/powerpoint/2010/main" val="1778432092"/>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65538" name="Titel 1"/>
          <p:cNvSpPr>
            <a:spLocks noGrp="1"/>
          </p:cNvSpPr>
          <p:nvPr>
            <p:ph type="title"/>
          </p:nvPr>
        </p:nvSpPr>
        <p:spPr>
          <a:xfrm>
            <a:off x="685800" y="463551"/>
            <a:ext cx="7769225" cy="1021234"/>
          </a:xfrm>
        </p:spPr>
        <p:txBody>
          <a:bodyPr/>
          <a:lstStyle/>
          <a:p>
            <a:r>
              <a:rPr lang="de-DE" altLang="de-DE" dirty="0" smtClean="0"/>
              <a:t>Private Kinder</a:t>
            </a:r>
          </a:p>
        </p:txBody>
      </p:sp>
      <p:sp>
        <p:nvSpPr>
          <p:cNvPr id="65539" name="Inhaltsplatzhalter 2"/>
          <p:cNvSpPr>
            <a:spLocks noGrp="1"/>
          </p:cNvSpPr>
          <p:nvPr>
            <p:ph idx="1"/>
          </p:nvPr>
        </p:nvSpPr>
        <p:spPr>
          <a:xfrm>
            <a:off x="467544" y="1507033"/>
            <a:ext cx="8136904" cy="4730279"/>
          </a:xfrm>
        </p:spPr>
        <p:txBody>
          <a:bodyPr/>
          <a:lstStyle/>
          <a:p>
            <a:pPr marL="0" indent="0"/>
            <a:r>
              <a:rPr lang="de-DE" altLang="de-DE" sz="2000" dirty="0" smtClean="0"/>
              <a:t>Kontextklauseln privater Kinder haben die Sichtbarkeit ihrer Geschwister zu beachten. Private Kinder sind auch nur innerhalb der Pakethierarchie sichtbar.</a:t>
            </a:r>
          </a:p>
          <a:p>
            <a:pPr marL="0" indent="0"/>
            <a:r>
              <a:rPr lang="de-DE" altLang="de-DE" sz="1800" dirty="0" smtClean="0">
                <a:solidFill>
                  <a:srgbClr val="FF3399"/>
                </a:solidFill>
                <a:latin typeface="Courier New" panose="02070309020205020404" pitchFamily="49" charset="0"/>
                <a:cs typeface="Courier New" panose="02070309020205020404" pitchFamily="49" charset="0"/>
              </a:rPr>
              <a:t>P.C1</a:t>
            </a:r>
            <a:r>
              <a:rPr lang="de-DE" altLang="de-DE" sz="2000" dirty="0" smtClean="0"/>
              <a:t> und </a:t>
            </a:r>
            <a:r>
              <a:rPr lang="de-DE" altLang="de-DE" sz="1800" dirty="0" smtClean="0">
                <a:solidFill>
                  <a:srgbClr val="FF3399"/>
                </a:solidFill>
                <a:latin typeface="Courier New" panose="02070309020205020404" pitchFamily="49" charset="0"/>
                <a:cs typeface="Courier New" panose="02070309020205020404" pitchFamily="49" charset="0"/>
              </a:rPr>
              <a:t>P.C2</a:t>
            </a:r>
            <a:r>
              <a:rPr lang="de-DE" altLang="de-DE" sz="2000" dirty="0" smtClean="0"/>
              <a:t> sind </a:t>
            </a:r>
            <a:r>
              <a:rPr lang="de-DE" altLang="de-DE" sz="2000" dirty="0" smtClean="0">
                <a:solidFill>
                  <a:srgbClr val="FF3399"/>
                </a:solidFill>
              </a:rPr>
              <a:t>auf derselben Ebene privat</a:t>
            </a:r>
            <a:r>
              <a:rPr lang="de-DE" altLang="de-DE" sz="2000" dirty="0" smtClean="0"/>
              <a:t>, also </a:t>
            </a:r>
            <a:r>
              <a:rPr lang="de-DE" altLang="de-DE" sz="2000" dirty="0" smtClean="0">
                <a:solidFill>
                  <a:srgbClr val="FF3399"/>
                </a:solidFill>
              </a:rPr>
              <a:t>öffentlich zueinander</a:t>
            </a:r>
            <a:r>
              <a:rPr lang="de-DE" altLang="de-DE" sz="2000" dirty="0" smtClean="0"/>
              <a:t>.</a:t>
            </a:r>
            <a:br>
              <a:rPr lang="de-DE" altLang="de-DE" sz="2000" dirty="0" smtClean="0"/>
            </a:br>
            <a:r>
              <a:rPr lang="de-DE" altLang="de-DE" sz="1800" dirty="0" smtClean="0">
                <a:solidFill>
                  <a:schemeClr val="accent2"/>
                </a:solidFill>
                <a:latin typeface="Courier New" panose="02070309020205020404" pitchFamily="49" charset="0"/>
                <a:cs typeface="Courier New" panose="02070309020205020404" pitchFamily="49" charset="0"/>
              </a:rPr>
              <a:t>P.C3</a:t>
            </a:r>
            <a:r>
              <a:rPr lang="de-DE" altLang="de-DE" sz="2000" dirty="0" smtClean="0"/>
              <a:t> ist </a:t>
            </a:r>
            <a:r>
              <a:rPr lang="de-DE" altLang="de-DE" sz="2000" dirty="0" smtClean="0">
                <a:solidFill>
                  <a:schemeClr val="accent2"/>
                </a:solidFill>
              </a:rPr>
              <a:t>öffentlich</a:t>
            </a:r>
            <a:r>
              <a:rPr lang="de-DE" altLang="de-DE" sz="2000" dirty="0" smtClean="0"/>
              <a:t>, also sind </a:t>
            </a:r>
            <a:r>
              <a:rPr lang="de-DE" altLang="de-DE" sz="1800" dirty="0" smtClean="0">
                <a:solidFill>
                  <a:srgbClr val="FF3399"/>
                </a:solidFill>
                <a:latin typeface="Courier New" panose="02070309020205020404" pitchFamily="49" charset="0"/>
                <a:cs typeface="Courier New" panose="02070309020205020404" pitchFamily="49" charset="0"/>
              </a:rPr>
              <a:t>P.C1</a:t>
            </a:r>
            <a:r>
              <a:rPr lang="de-DE" altLang="de-DE" sz="2000" dirty="0" smtClean="0"/>
              <a:t> und </a:t>
            </a:r>
            <a:r>
              <a:rPr lang="de-DE" altLang="de-DE" sz="1800" dirty="0" smtClean="0">
                <a:solidFill>
                  <a:srgbClr val="FF3399"/>
                </a:solidFill>
                <a:latin typeface="Courier New" panose="02070309020205020404" pitchFamily="49" charset="0"/>
                <a:cs typeface="Courier New" panose="02070309020205020404" pitchFamily="49" charset="0"/>
              </a:rPr>
              <a:t>P.C2</a:t>
            </a:r>
            <a:r>
              <a:rPr lang="de-DE" altLang="de-DE" sz="2000" dirty="0" smtClean="0"/>
              <a:t> nur in seinem privaten Teil sichtbar.</a:t>
            </a:r>
          </a:p>
          <a:p>
            <a:r>
              <a:rPr lang="de-DE" altLang="de-DE" sz="1800" dirty="0">
                <a:solidFill>
                  <a:schemeClr val="accent2"/>
                </a:solidFill>
                <a:latin typeface="Courier New" panose="02070309020205020404" pitchFamily="49" charset="0"/>
                <a:cs typeface="Courier New" panose="02070309020205020404" pitchFamily="49" charset="0"/>
              </a:rPr>
              <a:t>Q</a:t>
            </a:r>
            <a:r>
              <a:rPr lang="de-DE" altLang="de-DE" sz="2000" dirty="0"/>
              <a:t> </a:t>
            </a:r>
            <a:r>
              <a:rPr lang="de-DE" altLang="de-DE" sz="2000" dirty="0" smtClean="0"/>
              <a:t>ist außerhalb der Hierarchie von </a:t>
            </a:r>
            <a:r>
              <a:rPr lang="de-DE" altLang="de-DE" sz="1800" dirty="0" smtClean="0">
                <a:solidFill>
                  <a:schemeClr val="accent2"/>
                </a:solidFill>
                <a:latin typeface="Courier New" panose="02070309020205020404" pitchFamily="49" charset="0"/>
                <a:cs typeface="Courier New" panose="02070309020205020404" pitchFamily="49" charset="0"/>
              </a:rPr>
              <a:t>P</a:t>
            </a:r>
            <a:r>
              <a:rPr lang="de-DE" altLang="de-DE" sz="2000" dirty="0" smtClean="0"/>
              <a:t> und kann nur Öffentliches importieren.</a:t>
            </a:r>
          </a:p>
          <a:p>
            <a:pPr marL="0" indent="0"/>
            <a:endParaRPr lang="de-DE" altLang="de-DE" sz="700" b="1" dirty="0" smtClean="0">
              <a:latin typeface="Courier New" pitchFamily="49" charset="0"/>
            </a:endParaRPr>
          </a:p>
          <a:p>
            <a:pPr marL="0" indent="0" eaLnBrk="1" hangingPunct="1">
              <a:lnSpc>
                <a:spcPct val="90000"/>
              </a:lnSpc>
              <a:spcBef>
                <a:spcPct val="20000"/>
              </a:spcBef>
            </a:pPr>
            <a:r>
              <a:rPr lang="de-DE" altLang="de-DE" sz="1600" b="1" dirty="0" smtClean="0">
                <a:solidFill>
                  <a:schemeClr val="accent2"/>
                </a:solidFill>
                <a:latin typeface="Courier New" pitchFamily="49" charset="0"/>
              </a:rPr>
              <a:t>package</a:t>
            </a:r>
            <a:r>
              <a:rPr lang="de-DE" altLang="de-DE" sz="1600" dirty="0" smtClean="0">
                <a:solidFill>
                  <a:schemeClr val="accent2"/>
                </a:solidFill>
                <a:latin typeface="Courier New" pitchFamily="49" charset="0"/>
              </a:rPr>
              <a:t> P </a:t>
            </a:r>
            <a:r>
              <a:rPr lang="de-DE" altLang="de-DE" sz="1600" b="1" dirty="0" smtClean="0">
                <a:solidFill>
                  <a:schemeClr val="accent2"/>
                </a:solidFill>
                <a:latin typeface="Courier New" pitchFamily="49" charset="0"/>
              </a:rPr>
              <a:t>is </a:t>
            </a:r>
            <a:r>
              <a:rPr lang="de-DE" altLang="de-DE" sz="1600" dirty="0" smtClean="0">
                <a:solidFill>
                  <a:schemeClr val="accent2"/>
                </a:solidFill>
                <a:latin typeface="Courier New" pitchFamily="49" charset="0"/>
              </a:rPr>
              <a:t>…</a:t>
            </a:r>
            <a:r>
              <a:rPr lang="de-DE" altLang="de-DE" sz="1600" b="1" dirty="0" smtClean="0">
                <a:latin typeface="Courier New" pitchFamily="49" charset="0"/>
              </a:rPr>
              <a:t>                    </a:t>
            </a:r>
            <a:r>
              <a:rPr lang="de-DE" altLang="de-DE" sz="1600" b="1" dirty="0" smtClean="0">
                <a:solidFill>
                  <a:srgbClr val="FF0000"/>
                </a:solidFill>
                <a:latin typeface="Courier New" pitchFamily="49" charset="0"/>
              </a:rPr>
              <a:t>with </a:t>
            </a:r>
            <a:r>
              <a:rPr lang="de-DE" altLang="de-DE" sz="1600" dirty="0" smtClean="0">
                <a:solidFill>
                  <a:srgbClr val="FF0000"/>
                </a:solidFill>
                <a:latin typeface="Courier New" pitchFamily="49" charset="0"/>
              </a:rPr>
              <a:t>P.C1;  -- </a:t>
            </a:r>
            <a:r>
              <a:rPr lang="de-DE" altLang="de-DE" sz="1600" i="1" dirty="0" smtClean="0">
                <a:solidFill>
                  <a:srgbClr val="FF0000"/>
                </a:solidFill>
                <a:latin typeface="Courier New" pitchFamily="49" charset="0"/>
              </a:rPr>
              <a:t>illegal</a:t>
            </a:r>
          </a:p>
          <a:p>
            <a:pPr marL="0" indent="0" eaLnBrk="1" hangingPunct="1">
              <a:lnSpc>
                <a:spcPct val="90000"/>
              </a:lnSpc>
              <a:spcBef>
                <a:spcPct val="20000"/>
              </a:spcBef>
            </a:pPr>
            <a:r>
              <a:rPr lang="de-DE" altLang="de-DE" sz="1600" b="1" dirty="0" smtClean="0">
                <a:latin typeface="Courier New" pitchFamily="49" charset="0"/>
              </a:rPr>
              <a:t>                                  </a:t>
            </a:r>
            <a:r>
              <a:rPr lang="de-DE" altLang="de-DE" sz="1600" b="1" dirty="0" smtClean="0">
                <a:solidFill>
                  <a:schemeClr val="accent2"/>
                </a:solidFill>
                <a:latin typeface="Courier New" pitchFamily="49" charset="0"/>
              </a:rPr>
              <a:t>[private] with </a:t>
            </a:r>
            <a:r>
              <a:rPr lang="de-DE" altLang="de-DE" sz="1600" dirty="0" smtClean="0">
                <a:solidFill>
                  <a:schemeClr val="accent2"/>
                </a:solidFill>
                <a:latin typeface="Courier New" pitchFamily="49" charset="0"/>
              </a:rPr>
              <a:t>P.C3;  -- </a:t>
            </a:r>
            <a:r>
              <a:rPr lang="de-DE" altLang="de-DE" sz="1600" i="1" dirty="0" smtClean="0">
                <a:solidFill>
                  <a:schemeClr val="accent2"/>
                </a:solidFill>
                <a:latin typeface="Courier New" pitchFamily="49" charset="0"/>
              </a:rPr>
              <a:t>legal</a:t>
            </a:r>
          </a:p>
          <a:p>
            <a:pPr marL="0" indent="0" eaLnBrk="1" hangingPunct="1">
              <a:lnSpc>
                <a:spcPct val="90000"/>
              </a:lnSpc>
              <a:spcBef>
                <a:spcPct val="20000"/>
              </a:spcBef>
            </a:pPr>
            <a:r>
              <a:rPr lang="de-DE" altLang="de-DE" sz="1600" b="1" dirty="0" smtClean="0">
                <a:solidFill>
                  <a:srgbClr val="CC0066"/>
                </a:solidFill>
                <a:latin typeface="Courier New" pitchFamily="49" charset="0"/>
              </a:rPr>
              <a:t>private</a:t>
            </a:r>
            <a:r>
              <a:rPr lang="de-DE" altLang="de-DE" sz="1600" dirty="0" smtClean="0">
                <a:solidFill>
                  <a:srgbClr val="CC0066"/>
                </a:solidFill>
                <a:latin typeface="Courier New" pitchFamily="49" charset="0"/>
              </a:rPr>
              <a:t> </a:t>
            </a:r>
            <a:r>
              <a:rPr lang="de-DE" altLang="de-DE" sz="1600" b="1" dirty="0" smtClean="0">
                <a:solidFill>
                  <a:srgbClr val="CC0066"/>
                </a:solidFill>
                <a:latin typeface="Courier New" pitchFamily="49" charset="0"/>
              </a:rPr>
              <a:t>package </a:t>
            </a:r>
            <a:r>
              <a:rPr lang="de-DE" altLang="de-DE" sz="1600" dirty="0" smtClean="0">
                <a:solidFill>
                  <a:srgbClr val="CC0066"/>
                </a:solidFill>
                <a:latin typeface="Courier New" pitchFamily="49" charset="0"/>
              </a:rPr>
              <a:t>P.C1 </a:t>
            </a:r>
            <a:r>
              <a:rPr lang="de-DE" altLang="de-DE" sz="1600" b="1" dirty="0" smtClean="0">
                <a:solidFill>
                  <a:srgbClr val="CC0066"/>
                </a:solidFill>
                <a:latin typeface="Courier New" pitchFamily="49" charset="0"/>
              </a:rPr>
              <a:t>is </a:t>
            </a:r>
            <a:r>
              <a:rPr lang="de-DE" altLang="de-DE" sz="1600" dirty="0" smtClean="0">
                <a:solidFill>
                  <a:srgbClr val="CC0066"/>
                </a:solidFill>
                <a:latin typeface="Courier New" pitchFamily="49" charset="0"/>
              </a:rPr>
              <a:t>…         </a:t>
            </a:r>
            <a:r>
              <a:rPr lang="de-DE" altLang="de-DE" sz="1600" b="1" dirty="0" smtClean="0">
                <a:solidFill>
                  <a:schemeClr val="accent2"/>
                </a:solidFill>
                <a:latin typeface="Courier New" pitchFamily="49" charset="0"/>
              </a:rPr>
              <a:t>package </a:t>
            </a:r>
            <a:r>
              <a:rPr lang="de-DE" altLang="de-DE" sz="1600" dirty="0" smtClean="0">
                <a:solidFill>
                  <a:schemeClr val="accent2"/>
                </a:solidFill>
                <a:latin typeface="Courier New" pitchFamily="49" charset="0"/>
              </a:rPr>
              <a:t>Q</a:t>
            </a:r>
            <a:r>
              <a:rPr lang="de-DE" altLang="de-DE" sz="1600" b="1" dirty="0" smtClean="0">
                <a:solidFill>
                  <a:schemeClr val="accent2"/>
                </a:solidFill>
                <a:latin typeface="Courier New" pitchFamily="49" charset="0"/>
              </a:rPr>
              <a:t> is …</a:t>
            </a:r>
            <a:endParaRPr lang="de-DE" altLang="de-DE" sz="1600" dirty="0" smtClean="0">
              <a:solidFill>
                <a:schemeClr val="accent2"/>
              </a:solidFill>
              <a:latin typeface="Courier New" pitchFamily="49" charset="0"/>
            </a:endParaRPr>
          </a:p>
          <a:p>
            <a:pPr marL="0" indent="0" eaLnBrk="1" hangingPunct="1">
              <a:lnSpc>
                <a:spcPct val="90000"/>
              </a:lnSpc>
              <a:spcBef>
                <a:spcPct val="20000"/>
              </a:spcBef>
            </a:pPr>
            <a:endParaRPr lang="de-DE" altLang="de-DE" sz="700" dirty="0" smtClean="0">
              <a:latin typeface="Courier New" pitchFamily="49" charset="0"/>
            </a:endParaRPr>
          </a:p>
          <a:p>
            <a:pPr marL="0" indent="0" eaLnBrk="1" hangingPunct="1">
              <a:lnSpc>
                <a:spcPct val="90000"/>
              </a:lnSpc>
              <a:spcBef>
                <a:spcPct val="20000"/>
              </a:spcBef>
            </a:pPr>
            <a:r>
              <a:rPr lang="de-DE" altLang="de-DE" sz="1600" b="1" dirty="0" smtClean="0">
                <a:solidFill>
                  <a:srgbClr val="CC0066"/>
                </a:solidFill>
                <a:latin typeface="Courier New" pitchFamily="49" charset="0"/>
              </a:rPr>
              <a:t>with</a:t>
            </a:r>
            <a:r>
              <a:rPr lang="de-DE" altLang="de-DE" sz="1600" dirty="0" smtClean="0">
                <a:solidFill>
                  <a:srgbClr val="CC0066"/>
                </a:solidFill>
                <a:latin typeface="Courier New" pitchFamily="49" charset="0"/>
              </a:rPr>
              <a:t> P.C1;</a:t>
            </a:r>
          </a:p>
          <a:p>
            <a:pPr marL="0" indent="0" eaLnBrk="1" hangingPunct="1">
              <a:lnSpc>
                <a:spcPct val="90000"/>
              </a:lnSpc>
              <a:spcBef>
                <a:spcPct val="20000"/>
              </a:spcBef>
            </a:pPr>
            <a:r>
              <a:rPr lang="de-DE" altLang="de-DE" sz="1600" b="1" dirty="0" smtClean="0">
                <a:solidFill>
                  <a:srgbClr val="CC0066"/>
                </a:solidFill>
                <a:latin typeface="Courier New" pitchFamily="49" charset="0"/>
              </a:rPr>
              <a:t>private</a:t>
            </a:r>
            <a:r>
              <a:rPr lang="de-DE" altLang="de-DE" sz="1600" dirty="0" smtClean="0">
                <a:solidFill>
                  <a:srgbClr val="CC0066"/>
                </a:solidFill>
                <a:latin typeface="Courier New" pitchFamily="49" charset="0"/>
              </a:rPr>
              <a:t> </a:t>
            </a:r>
            <a:r>
              <a:rPr lang="de-DE" altLang="de-DE" sz="1600" b="1" dirty="0" smtClean="0">
                <a:solidFill>
                  <a:srgbClr val="CC0066"/>
                </a:solidFill>
                <a:latin typeface="Courier New" pitchFamily="49" charset="0"/>
              </a:rPr>
              <a:t>package</a:t>
            </a:r>
            <a:r>
              <a:rPr lang="de-DE" altLang="de-DE" sz="1600" dirty="0" smtClean="0">
                <a:solidFill>
                  <a:srgbClr val="CC0066"/>
                </a:solidFill>
                <a:latin typeface="Courier New" pitchFamily="49" charset="0"/>
              </a:rPr>
              <a:t> P.C2 </a:t>
            </a:r>
            <a:r>
              <a:rPr lang="de-DE" altLang="de-DE" sz="1600" b="1" dirty="0" smtClean="0">
                <a:solidFill>
                  <a:srgbClr val="CC0066"/>
                </a:solidFill>
                <a:latin typeface="Courier New" pitchFamily="49" charset="0"/>
              </a:rPr>
              <a:t>is</a:t>
            </a:r>
            <a:r>
              <a:rPr lang="de-DE" altLang="de-DE" sz="1600" dirty="0" smtClean="0">
                <a:solidFill>
                  <a:srgbClr val="CC0066"/>
                </a:solidFill>
                <a:latin typeface="Courier New" pitchFamily="49" charset="0"/>
              </a:rPr>
              <a:t> …  </a:t>
            </a:r>
            <a:r>
              <a:rPr lang="de-DE" altLang="de-DE" sz="1600" dirty="0" smtClean="0">
                <a:solidFill>
                  <a:schemeClr val="tx1"/>
                </a:solidFill>
                <a:latin typeface="Courier New" pitchFamily="49" charset="0"/>
              </a:rPr>
              <a:t>-- </a:t>
            </a:r>
            <a:r>
              <a:rPr lang="de-DE" altLang="de-DE" sz="1600" i="1" dirty="0" smtClean="0">
                <a:solidFill>
                  <a:schemeClr val="tx1"/>
                </a:solidFill>
                <a:latin typeface="Courier New" pitchFamily="49" charset="0"/>
              </a:rPr>
              <a:t>C1 überall sichtbar in C2</a:t>
            </a:r>
          </a:p>
          <a:p>
            <a:pPr marL="0" indent="0" eaLnBrk="1" hangingPunct="1">
              <a:lnSpc>
                <a:spcPct val="90000"/>
              </a:lnSpc>
              <a:spcBef>
                <a:spcPct val="20000"/>
              </a:spcBef>
            </a:pPr>
            <a:endParaRPr lang="de-DE" altLang="de-DE" sz="700" dirty="0" smtClean="0">
              <a:latin typeface="Courier New" pitchFamily="49" charset="0"/>
            </a:endParaRPr>
          </a:p>
          <a:p>
            <a:pPr marL="0" indent="0" eaLnBrk="1" hangingPunct="1">
              <a:lnSpc>
                <a:spcPct val="90000"/>
              </a:lnSpc>
              <a:spcBef>
                <a:spcPct val="20000"/>
              </a:spcBef>
            </a:pPr>
            <a:r>
              <a:rPr lang="de-DE" altLang="de-DE" sz="1600" b="1" dirty="0" smtClean="0">
                <a:solidFill>
                  <a:srgbClr val="FF0000"/>
                </a:solidFill>
                <a:latin typeface="Courier New" pitchFamily="49" charset="0"/>
              </a:rPr>
              <a:t>with </a:t>
            </a:r>
            <a:r>
              <a:rPr lang="de-DE" altLang="de-DE" sz="1600" dirty="0" smtClean="0">
                <a:solidFill>
                  <a:srgbClr val="FF0000"/>
                </a:solidFill>
                <a:latin typeface="Courier New" pitchFamily="49" charset="0"/>
              </a:rPr>
              <a:t>P.C1;  -- </a:t>
            </a:r>
            <a:r>
              <a:rPr lang="de-DE" altLang="de-DE" sz="1600" i="1" dirty="0" smtClean="0">
                <a:solidFill>
                  <a:srgbClr val="FF0000"/>
                </a:solidFill>
                <a:latin typeface="Courier New" pitchFamily="49" charset="0"/>
              </a:rPr>
              <a:t>illegal, da privat</a:t>
            </a:r>
          </a:p>
          <a:p>
            <a:pPr marL="0" indent="0" eaLnBrk="1" hangingPunct="1">
              <a:lnSpc>
                <a:spcPct val="90000"/>
              </a:lnSpc>
              <a:spcBef>
                <a:spcPct val="20000"/>
              </a:spcBef>
            </a:pPr>
            <a:r>
              <a:rPr lang="de-DE" altLang="de-DE" sz="1600" b="1" dirty="0" smtClean="0">
                <a:solidFill>
                  <a:srgbClr val="CC0066"/>
                </a:solidFill>
                <a:latin typeface="Courier New" pitchFamily="49" charset="0"/>
              </a:rPr>
              <a:t>private with </a:t>
            </a:r>
            <a:r>
              <a:rPr lang="de-DE" altLang="de-DE" sz="1600" dirty="0" smtClean="0">
                <a:solidFill>
                  <a:srgbClr val="CC0066"/>
                </a:solidFill>
                <a:latin typeface="Courier New" pitchFamily="49" charset="0"/>
              </a:rPr>
              <a:t>P.C1;</a:t>
            </a:r>
          </a:p>
          <a:p>
            <a:pPr marL="0" indent="0" eaLnBrk="1" hangingPunct="1">
              <a:lnSpc>
                <a:spcPct val="90000"/>
              </a:lnSpc>
              <a:spcBef>
                <a:spcPct val="20000"/>
              </a:spcBef>
            </a:pPr>
            <a:r>
              <a:rPr lang="de-DE" altLang="de-DE" sz="1600" b="1" dirty="0" smtClean="0">
                <a:solidFill>
                  <a:schemeClr val="accent2"/>
                </a:solidFill>
                <a:latin typeface="Courier New" pitchFamily="49" charset="0"/>
              </a:rPr>
              <a:t>package</a:t>
            </a:r>
            <a:r>
              <a:rPr lang="de-DE" altLang="de-DE" sz="1600" dirty="0" smtClean="0">
                <a:solidFill>
                  <a:schemeClr val="accent2"/>
                </a:solidFill>
                <a:latin typeface="Courier New" pitchFamily="49" charset="0"/>
              </a:rPr>
              <a:t> P.C3 </a:t>
            </a:r>
            <a:r>
              <a:rPr lang="de-DE" altLang="de-DE" sz="1600" b="1" dirty="0" smtClean="0">
                <a:solidFill>
                  <a:schemeClr val="accent2"/>
                </a:solidFill>
                <a:latin typeface="Courier New" pitchFamily="49" charset="0"/>
              </a:rPr>
              <a:t>is</a:t>
            </a:r>
            <a:r>
              <a:rPr lang="de-DE" altLang="de-DE" sz="1600" dirty="0" smtClean="0">
                <a:solidFill>
                  <a:schemeClr val="accent2"/>
                </a:solidFill>
                <a:latin typeface="Courier New" pitchFamily="49" charset="0"/>
              </a:rPr>
              <a:t> …  </a:t>
            </a:r>
            <a:r>
              <a:rPr lang="de-DE" altLang="de-DE" sz="1600" dirty="0" smtClean="0">
                <a:latin typeface="Courier New" pitchFamily="49" charset="0"/>
              </a:rPr>
              <a:t>-- </a:t>
            </a:r>
            <a:r>
              <a:rPr lang="de-DE" altLang="de-DE" sz="1600" i="1" dirty="0" smtClean="0">
                <a:solidFill>
                  <a:srgbClr val="CC0066"/>
                </a:solidFill>
                <a:latin typeface="Courier New" pitchFamily="49" charset="0"/>
              </a:rPr>
              <a:t>C1 nur im privaten Teil sichtbar</a:t>
            </a:r>
          </a:p>
        </p:txBody>
      </p:sp>
      <p:sp>
        <p:nvSpPr>
          <p:cNvPr id="65540" name="Fußzeilenplatzhalter 3"/>
          <p:cNvSpPr>
            <a:spLocks noGrp="1"/>
          </p:cNvSpPr>
          <p:nvPr>
            <p:ph type="ftr" idx="11"/>
          </p:nvPr>
        </p:nvSpPr>
        <p:spPr>
          <a:xfrm>
            <a:off x="2627313" y="6248400"/>
            <a:ext cx="3889375" cy="823913"/>
          </a:xfrm>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altLang="de-DE" sz="2400" dirty="0" smtClean="0">
                <a:solidFill>
                  <a:srgbClr val="000000"/>
                </a:solidFill>
              </a:rPr>
              <a:t>Ada-Basiskurs © 2024 Grein</a:t>
            </a:r>
            <a:endParaRPr lang="de-DE" altLang="de-DE" sz="2400" dirty="0" smtClean="0">
              <a:solidFill>
                <a:srgbClr val="000000"/>
              </a:solidFill>
              <a:cs typeface="Times New Roman" pitchFamily="18" charset="0"/>
            </a:endParaRPr>
          </a:p>
        </p:txBody>
      </p:sp>
      <p:sp>
        <p:nvSpPr>
          <p:cNvPr id="65541" name="Foliennummernplatzhalter 4"/>
          <p:cNvSpPr>
            <a:spLocks noGrp="1"/>
          </p:cNvSpPr>
          <p:nvPr>
            <p:ph type="sldNum" idx="12"/>
          </p:nvPr>
        </p:nvSpPr>
        <p:spPr>
          <a:xfrm>
            <a:off x="7380288" y="6248400"/>
            <a:ext cx="1074737" cy="458788"/>
          </a:xfrm>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fld id="{806D71A6-650A-4806-9D60-562A1A864278}" type="slidenum">
              <a:rPr lang="de-DE" altLang="de-DE" sz="2400" smtClean="0">
                <a:solidFill>
                  <a:srgbClr val="000000"/>
                </a:solidFill>
              </a:rPr>
              <a:pPr eaLnBrk="1" hangingPunct="1"/>
              <a:t>179</a:t>
            </a:fld>
            <a:endParaRPr lang="de-DE" altLang="de-DE" sz="2400" dirty="0" smtClean="0">
              <a:solidFill>
                <a:srgbClr val="000000"/>
              </a:solidFill>
            </a:endParaRPr>
          </a:p>
        </p:txBody>
      </p:sp>
      <p:grpSp>
        <p:nvGrpSpPr>
          <p:cNvPr id="11" name="Gruppieren 10"/>
          <p:cNvGrpSpPr/>
          <p:nvPr/>
        </p:nvGrpSpPr>
        <p:grpSpPr>
          <a:xfrm>
            <a:off x="4362326" y="3789040"/>
            <a:ext cx="4170114" cy="1014462"/>
            <a:chOff x="4362326" y="3350642"/>
            <a:chExt cx="4170114" cy="1014462"/>
          </a:xfrm>
        </p:grpSpPr>
        <p:cxnSp>
          <p:nvCxnSpPr>
            <p:cNvPr id="8" name="Gerade Verbindung 7"/>
            <p:cNvCxnSpPr/>
            <p:nvPr/>
          </p:nvCxnSpPr>
          <p:spPr bwMode="auto">
            <a:xfrm>
              <a:off x="4362326" y="4365104"/>
              <a:ext cx="4170114"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Gerade Verbindung 14"/>
            <p:cNvCxnSpPr/>
            <p:nvPr/>
          </p:nvCxnSpPr>
          <p:spPr bwMode="auto">
            <a:xfrm flipV="1">
              <a:off x="4362326" y="3350642"/>
              <a:ext cx="0" cy="101446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3" name="Gerade Verbindung 2"/>
          <p:cNvCxnSpPr/>
          <p:nvPr/>
        </p:nvCxnSpPr>
        <p:spPr bwMode="auto">
          <a:xfrm>
            <a:off x="539552" y="4149080"/>
            <a:ext cx="2448272"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Gerade Verbindung 4"/>
          <p:cNvCxnSpPr/>
          <p:nvPr/>
        </p:nvCxnSpPr>
        <p:spPr bwMode="auto">
          <a:xfrm>
            <a:off x="539552" y="4653136"/>
            <a:ext cx="3312368"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6"/>
          <p:cNvCxnSpPr/>
          <p:nvPr/>
        </p:nvCxnSpPr>
        <p:spPr bwMode="auto">
          <a:xfrm>
            <a:off x="539552" y="5301208"/>
            <a:ext cx="7632848"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0392741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de-DE" altLang="de-DE" dirty="0" smtClean="0"/>
              <a:t>Erlauben vs. Verbieten</a:t>
            </a:r>
            <a:endParaRPr lang="de-DE" dirty="0"/>
          </a:p>
        </p:txBody>
      </p:sp>
      <p:sp>
        <p:nvSpPr>
          <p:cNvPr id="3" name="Inhaltsplatzhalter 2"/>
          <p:cNvSpPr>
            <a:spLocks noGrp="1"/>
          </p:cNvSpPr>
          <p:nvPr>
            <p:ph idx="1"/>
          </p:nvPr>
        </p:nvSpPr>
        <p:spPr>
          <a:xfrm>
            <a:off x="685800" y="1772817"/>
            <a:ext cx="7739063" cy="4464471"/>
          </a:xfrm>
        </p:spPr>
        <p:txBody>
          <a:bodyPr/>
          <a:lstStyle/>
          <a:p>
            <a:pPr marL="0" indent="0" algn="ctr"/>
            <a:r>
              <a:rPr lang="de-DE" sz="2400" b="1" dirty="0" smtClean="0"/>
              <a:t>Freiheit hat zwei gegensätzliche Seiten:</a:t>
            </a:r>
            <a:br>
              <a:rPr lang="de-DE" sz="2400" b="1" dirty="0" smtClean="0"/>
            </a:br>
            <a:r>
              <a:rPr lang="de-DE" sz="2400" b="1" dirty="0" smtClean="0"/>
              <a:t>Freiheit zu tun, was man möchte;</a:t>
            </a:r>
            <a:br>
              <a:rPr lang="de-DE" sz="2400" b="1" dirty="0" smtClean="0"/>
            </a:br>
            <a:r>
              <a:rPr lang="de-DE" sz="2400" b="1" dirty="0" smtClean="0"/>
              <a:t>Freiheit von Problemen.</a:t>
            </a:r>
          </a:p>
          <a:p>
            <a:pPr marL="0" indent="0" algn="ctr"/>
            <a:r>
              <a:rPr lang="de-DE" sz="2400" dirty="0" smtClean="0"/>
              <a:t>Ada strebt danach, Probleme bei der Softwareentwicklung frühzeitig zu erkennen.</a:t>
            </a:r>
          </a:p>
          <a:p>
            <a:pPr marL="0" indent="0" algn="ctr"/>
            <a:r>
              <a:rPr lang="en-US" sz="2400" b="1" dirty="0" smtClean="0"/>
              <a:t>What's </a:t>
            </a:r>
            <a:r>
              <a:rPr lang="en-US" sz="2400" b="1" dirty="0"/>
              <a:t>important in a language is not what it </a:t>
            </a:r>
            <a:r>
              <a:rPr lang="en-US" sz="2400" b="1" dirty="0" smtClean="0"/>
              <a:t>allows.</a:t>
            </a:r>
            <a:br>
              <a:rPr lang="en-US" sz="2400" b="1" dirty="0" smtClean="0"/>
            </a:br>
            <a:r>
              <a:rPr lang="en-US" sz="2400" b="1" dirty="0" smtClean="0"/>
              <a:t>What's </a:t>
            </a:r>
            <a:r>
              <a:rPr lang="en-US" sz="2400" b="1" dirty="0"/>
              <a:t>important in a language is what it </a:t>
            </a:r>
            <a:r>
              <a:rPr lang="en-US" sz="2400" b="1" dirty="0" smtClean="0"/>
              <a:t>forbids.</a:t>
            </a:r>
          </a:p>
          <a:p>
            <a:pPr marL="0" indent="0"/>
            <a:endParaRPr lang="en-US" sz="100" b="1" dirty="0"/>
          </a:p>
          <a:p>
            <a:pPr marL="0" indent="0" algn="ctr"/>
            <a:r>
              <a:rPr lang="en-US" sz="1600" dirty="0" smtClean="0"/>
              <a:t>If C is the solution, then what is the problem?</a:t>
            </a:r>
          </a:p>
          <a:p>
            <a:pPr marL="0" indent="0" algn="ctr"/>
            <a:endParaRPr lang="en-US" sz="100" dirty="0"/>
          </a:p>
          <a:p>
            <a:pPr marL="0" indent="0" algn="ctr"/>
            <a:r>
              <a:rPr lang="en-US" sz="2000" i="1" dirty="0" smtClean="0">
                <a:solidFill>
                  <a:srgbClr val="C00000"/>
                </a:solidFill>
              </a:rPr>
              <a:t>Computer </a:t>
            </a:r>
            <a:r>
              <a:rPr lang="en-US" sz="2000" i="1" dirty="0">
                <a:solidFill>
                  <a:srgbClr val="C00000"/>
                </a:solidFill>
              </a:rPr>
              <a:t>language design is just like a stroll in the park. </a:t>
            </a:r>
            <a:br>
              <a:rPr lang="en-US" sz="2000" i="1" dirty="0">
                <a:solidFill>
                  <a:srgbClr val="C00000"/>
                </a:solidFill>
              </a:rPr>
            </a:br>
            <a:r>
              <a:rPr lang="en-US" sz="2000" i="1" dirty="0" smtClean="0">
                <a:solidFill>
                  <a:srgbClr val="C00000"/>
                </a:solidFill>
              </a:rPr>
              <a:t>Jurassic </a:t>
            </a:r>
            <a:r>
              <a:rPr lang="en-US" sz="2000" i="1" dirty="0">
                <a:solidFill>
                  <a:srgbClr val="C00000"/>
                </a:solidFill>
              </a:rPr>
              <a:t>Park, that </a:t>
            </a:r>
            <a:r>
              <a:rPr lang="en-US" sz="2000" i="1" dirty="0" smtClean="0">
                <a:solidFill>
                  <a:srgbClr val="C00000"/>
                </a:solidFill>
              </a:rPr>
              <a:t>is.</a:t>
            </a:r>
            <a:br>
              <a:rPr lang="en-US" sz="2000" i="1" dirty="0" smtClean="0">
                <a:solidFill>
                  <a:srgbClr val="C00000"/>
                </a:solidFill>
              </a:rPr>
            </a:br>
            <a:r>
              <a:rPr lang="en-US" sz="2000" dirty="0" smtClean="0">
                <a:solidFill>
                  <a:srgbClr val="C00000"/>
                </a:solidFill>
              </a:rPr>
              <a:t>Larry Wall</a:t>
            </a:r>
            <a:endParaRPr lang="de-DE" sz="18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18</a:t>
            </a:fld>
            <a:endParaRPr lang="de-DE" dirty="0"/>
          </a:p>
        </p:txBody>
      </p:sp>
    </p:spTree>
    <p:extLst>
      <p:ext uri="{BB962C8B-B14F-4D97-AF65-F5344CB8AC3E}">
        <p14:creationId xmlns:p14="http://schemas.microsoft.com/office/powerpoint/2010/main" val="80929073"/>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69225" cy="1093241"/>
          </a:xfrm>
        </p:spPr>
        <p:txBody>
          <a:bodyPr/>
          <a:lstStyle/>
          <a:p>
            <a:r>
              <a:rPr lang="de-DE" sz="4000" dirty="0" smtClean="0"/>
              <a:t>Subsystem mit privaten und öffentlichen Kindern</a:t>
            </a:r>
            <a:endParaRPr lang="de-DE" sz="4000" dirty="0"/>
          </a:p>
        </p:txBody>
      </p:sp>
      <p:sp>
        <p:nvSpPr>
          <p:cNvPr id="3" name="Inhaltsplatzhalter 2"/>
          <p:cNvSpPr>
            <a:spLocks noGrp="1"/>
          </p:cNvSpPr>
          <p:nvPr>
            <p:ph idx="1"/>
          </p:nvPr>
        </p:nvSpPr>
        <p:spPr>
          <a:xfrm>
            <a:off x="685800" y="1556792"/>
            <a:ext cx="7769225" cy="4658271"/>
          </a:xfrm>
        </p:spPr>
        <p:txBody>
          <a:bodyPr/>
          <a:lstStyle/>
          <a:p>
            <a:r>
              <a:rPr lang="de-DE" sz="2000" dirty="0" smtClean="0"/>
              <a:t>Baumhierarchie im </a:t>
            </a:r>
            <a:r>
              <a:rPr lang="de-DE" sz="2000" dirty="0">
                <a:solidFill>
                  <a:schemeClr val="tx1"/>
                </a:solidFill>
              </a:rPr>
              <a:t>Subsystem</a:t>
            </a:r>
            <a:r>
              <a:rPr lang="de-DE" sz="2000" dirty="0"/>
              <a:t> </a:t>
            </a:r>
            <a:r>
              <a:rPr lang="de-DE" sz="2000" dirty="0" smtClean="0"/>
              <a:t>von </a:t>
            </a:r>
            <a:r>
              <a:rPr lang="de-DE" sz="2000" dirty="0" smtClean="0">
                <a:solidFill>
                  <a:srgbClr val="CC0066"/>
                </a:solidFill>
              </a:rPr>
              <a:t>privaten</a:t>
            </a:r>
            <a:r>
              <a:rPr lang="de-DE" sz="2000" dirty="0" smtClean="0"/>
              <a:t> und </a:t>
            </a:r>
            <a:r>
              <a:rPr lang="de-DE" sz="2000" dirty="0" smtClean="0">
                <a:solidFill>
                  <a:schemeClr val="accent2"/>
                </a:solidFill>
              </a:rPr>
              <a:t>öffentlichen</a:t>
            </a:r>
            <a:r>
              <a:rPr lang="de-DE" sz="2000" dirty="0" smtClean="0"/>
              <a:t> Paketen mit Wurzel </a:t>
            </a:r>
            <a:r>
              <a:rPr lang="de-DE" sz="2000" dirty="0" smtClean="0">
                <a:latin typeface="Courier New" panose="02070309020205020404" pitchFamily="49" charset="0"/>
                <a:cs typeface="Courier New" panose="02070309020205020404" pitchFamily="49" charset="0"/>
              </a:rPr>
              <a:t>W</a:t>
            </a:r>
            <a:r>
              <a:rPr lang="de-DE" sz="2000" dirty="0" smtClean="0"/>
              <a:t>:                                         </a:t>
            </a:r>
            <a:r>
              <a:rPr lang="de-DE" sz="1800" dirty="0" smtClean="0">
                <a:solidFill>
                  <a:schemeClr val="accent2"/>
                </a:solidFill>
                <a:latin typeface="Courier New" panose="02070309020205020404" pitchFamily="49" charset="0"/>
                <a:cs typeface="Courier New" panose="02070309020205020404" pitchFamily="49" charset="0"/>
              </a:rPr>
              <a:t>W</a:t>
            </a:r>
          </a:p>
          <a:p>
            <a:pPr marL="1260475">
              <a:tabLst>
                <a:tab pos="4745038" algn="l"/>
              </a:tabLst>
            </a:pPr>
            <a:r>
              <a:rPr lang="de-DE" sz="1800" dirty="0" smtClean="0">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a:latin typeface="Courier New" panose="02070309020205020404" pitchFamily="49" charset="0"/>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W.</a:t>
            </a:r>
            <a:r>
              <a:rPr lang="de-DE" sz="1800" dirty="0" smtClean="0">
                <a:solidFill>
                  <a:schemeClr val="accent2"/>
                </a:solidFill>
                <a:latin typeface="Courier New" panose="02070309020205020404" pitchFamily="49" charset="0"/>
                <a:cs typeface="Courier New" panose="02070309020205020404" pitchFamily="49" charset="0"/>
              </a:rPr>
              <a:t>G1_B</a:t>
            </a:r>
          </a:p>
          <a:p>
            <a:pPr marL="1260475">
              <a:tabLst>
                <a:tab pos="4745038" algn="l"/>
              </a:tabLst>
            </a:pPr>
            <a:endParaRPr lang="de-DE" sz="800" dirty="0" smtClean="0">
              <a:solidFill>
                <a:schemeClr val="accent2"/>
              </a:solidFill>
              <a:latin typeface="Courier New" panose="02070309020205020404" pitchFamily="49" charset="0"/>
              <a:cs typeface="Courier New" panose="02070309020205020404" pitchFamily="49" charset="0"/>
            </a:endParaRPr>
          </a:p>
          <a:p>
            <a:pPr>
              <a:tabLst>
                <a:tab pos="2160588" algn="l"/>
                <a:tab pos="5108575" algn="l"/>
              </a:tabLst>
            </a:pPr>
            <a:r>
              <a:rPr lang="de-DE" sz="1800" dirty="0" smtClean="0">
                <a:solidFill>
                  <a:schemeClr val="tx1"/>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chemeClr val="tx1"/>
                </a:solidFill>
                <a:latin typeface="Courier New" panose="02070309020205020404" pitchFamily="49" charset="0"/>
                <a:cs typeface="Courier New" panose="02070309020205020404" pitchFamily="49" charset="0"/>
              </a:rPr>
              <a:t>.</a:t>
            </a:r>
            <a:r>
              <a:rPr lang="de-DE" sz="1800" dirty="0" smtClean="0">
                <a:solidFill>
                  <a:schemeClr val="accent2"/>
                </a:solidFill>
                <a:latin typeface="Courier New" panose="02070309020205020404" pitchFamily="49" charset="0"/>
                <a:cs typeface="Courier New" panose="02070309020205020404" pitchFamily="49" charset="0"/>
              </a:rPr>
              <a:t>G2_A	</a:t>
            </a:r>
            <a:r>
              <a:rPr lang="de-DE" sz="1800" dirty="0" smtClean="0">
                <a:solidFill>
                  <a:schemeClr val="tx1"/>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chemeClr val="tx1"/>
                </a:solidFill>
                <a:latin typeface="Courier New" panose="02070309020205020404" pitchFamily="49" charset="0"/>
                <a:cs typeface="Courier New" panose="02070309020205020404" pitchFamily="49" charset="0"/>
              </a:rPr>
              <a:t>.</a:t>
            </a:r>
            <a:r>
              <a:rPr lang="de-DE" sz="1800" dirty="0" smtClean="0">
                <a:solidFill>
                  <a:srgbClr val="CC0066"/>
                </a:solidFill>
                <a:latin typeface="Courier New" panose="02070309020205020404" pitchFamily="49" charset="0"/>
                <a:cs typeface="Courier New" panose="02070309020205020404" pitchFamily="49" charset="0"/>
              </a:rPr>
              <a:t>G2_B	</a:t>
            </a:r>
            <a:r>
              <a:rPr lang="de-DE" sz="1800" dirty="0" smtClean="0">
                <a:latin typeface="Courier New" panose="02070309020205020404" pitchFamily="49" charset="0"/>
                <a:cs typeface="Courier New" panose="02070309020205020404" pitchFamily="49" charset="0"/>
              </a:rPr>
              <a:t>W.</a:t>
            </a:r>
            <a:r>
              <a:rPr lang="de-DE" sz="1800" dirty="0" smtClean="0">
                <a:solidFill>
                  <a:schemeClr val="accent2"/>
                </a:solidFill>
                <a:latin typeface="Courier New" panose="02070309020205020404" pitchFamily="49" charset="0"/>
                <a:cs typeface="Courier New" panose="02070309020205020404" pitchFamily="49" charset="0"/>
              </a:rPr>
              <a:t>G1_B</a:t>
            </a:r>
            <a:r>
              <a:rPr lang="de-DE" sz="1800" dirty="0" smtClean="0">
                <a:solidFill>
                  <a:schemeClr val="tx1"/>
                </a:solidFill>
                <a:latin typeface="Courier New" panose="02070309020205020404" pitchFamily="49" charset="0"/>
                <a:cs typeface="Courier New" panose="02070309020205020404" pitchFamily="49" charset="0"/>
              </a:rPr>
              <a:t>.</a:t>
            </a:r>
            <a:r>
              <a:rPr lang="de-DE" sz="1800" dirty="0" smtClean="0">
                <a:solidFill>
                  <a:schemeClr val="accent2"/>
                </a:solidFill>
                <a:latin typeface="Courier New" panose="02070309020205020404" pitchFamily="49" charset="0"/>
                <a:cs typeface="Courier New" panose="02070309020205020404" pitchFamily="49" charset="0"/>
              </a:rPr>
              <a:t>G2</a:t>
            </a:r>
          </a:p>
          <a:p>
            <a:pPr>
              <a:tabLst>
                <a:tab pos="2160588" algn="l"/>
                <a:tab pos="5108575" algn="l"/>
              </a:tabLst>
            </a:pPr>
            <a:r>
              <a:rPr lang="de-DE" sz="2000" dirty="0" smtClean="0">
                <a:solidFill>
                  <a:schemeClr val="tx1"/>
                </a:solidFill>
              </a:rPr>
              <a:t>Privat und öffentlich bezieht sich immer auf die entsprechende Ebene. Ein </a:t>
            </a:r>
            <a:r>
              <a:rPr lang="de-DE" sz="2000" i="1" dirty="0" smtClean="0">
                <a:solidFill>
                  <a:schemeClr val="tx1"/>
                </a:solidFill>
              </a:rPr>
              <a:t>öffentliches</a:t>
            </a:r>
            <a:r>
              <a:rPr lang="de-DE" sz="2000" dirty="0" smtClean="0">
                <a:solidFill>
                  <a:schemeClr val="tx1"/>
                </a:solidFill>
              </a:rPr>
              <a:t> Kind </a:t>
            </a:r>
            <a:r>
              <a:rPr lang="de-DE" sz="2000" dirty="0" smtClean="0">
                <a:solidFill>
                  <a:schemeClr val="accent2"/>
                </a:solidFill>
                <a:latin typeface="Courier New" panose="02070309020205020404" pitchFamily="49" charset="0"/>
                <a:cs typeface="Courier New" panose="02070309020205020404" pitchFamily="49" charset="0"/>
              </a:rPr>
              <a:t>G2_A</a:t>
            </a:r>
            <a:r>
              <a:rPr lang="de-DE" sz="2000" dirty="0" smtClean="0">
                <a:solidFill>
                  <a:schemeClr val="tx1"/>
                </a:solidFill>
              </a:rPr>
              <a:t> eines </a:t>
            </a:r>
            <a:r>
              <a:rPr lang="de-DE" sz="2000" i="1" dirty="0" smtClean="0">
                <a:solidFill>
                  <a:schemeClr val="tx1"/>
                </a:solidFill>
              </a:rPr>
              <a:t>privaten</a:t>
            </a:r>
            <a:r>
              <a:rPr lang="de-DE" sz="2000" dirty="0" smtClean="0">
                <a:solidFill>
                  <a:schemeClr val="tx1"/>
                </a:solidFill>
              </a:rPr>
              <a:t> Pakets </a:t>
            </a:r>
            <a:r>
              <a:rPr lang="de-DE" sz="2000" dirty="0" smtClean="0">
                <a:solidFill>
                  <a:srgbClr val="CC0066"/>
                </a:solidFill>
                <a:latin typeface="Courier New" panose="02070309020205020404" pitchFamily="49" charset="0"/>
                <a:cs typeface="Courier New" panose="02070309020205020404" pitchFamily="49" charset="0"/>
              </a:rPr>
              <a:t>G1_A</a:t>
            </a:r>
            <a:r>
              <a:rPr lang="de-DE" sz="2000" dirty="0" smtClean="0">
                <a:solidFill>
                  <a:schemeClr val="tx1"/>
                </a:solidFill>
              </a:rPr>
              <a:t> kann für alle sichtbar gemacht werden, die Sichtbarkeit von </a:t>
            </a:r>
            <a:r>
              <a:rPr lang="de-DE" sz="2000" dirty="0">
                <a:solidFill>
                  <a:srgbClr val="CC0066"/>
                </a:solidFill>
                <a:latin typeface="Courier New" panose="02070309020205020404" pitchFamily="49" charset="0"/>
                <a:cs typeface="Courier New" panose="02070309020205020404" pitchFamily="49" charset="0"/>
              </a:rPr>
              <a:t>G1_A</a:t>
            </a:r>
            <a:r>
              <a:rPr lang="de-DE" sz="2000" dirty="0" smtClean="0">
                <a:solidFill>
                  <a:schemeClr val="tx1"/>
                </a:solidFill>
              </a:rPr>
              <a:t> haben; ein </a:t>
            </a:r>
            <a:r>
              <a:rPr lang="de-DE" sz="2000" i="1" dirty="0" smtClean="0">
                <a:solidFill>
                  <a:schemeClr val="tx1"/>
                </a:solidFill>
              </a:rPr>
              <a:t>privates</a:t>
            </a:r>
            <a:r>
              <a:rPr lang="de-DE" sz="2000" dirty="0" smtClean="0">
                <a:solidFill>
                  <a:schemeClr val="tx1"/>
                </a:solidFill>
              </a:rPr>
              <a:t> Kind </a:t>
            </a:r>
            <a:r>
              <a:rPr lang="de-DE" sz="2000" dirty="0" smtClean="0">
                <a:solidFill>
                  <a:srgbClr val="CC0066"/>
                </a:solidFill>
                <a:latin typeface="Courier New" panose="02070309020205020404" pitchFamily="49" charset="0"/>
                <a:cs typeface="Courier New" panose="02070309020205020404" pitchFamily="49" charset="0"/>
              </a:rPr>
              <a:t>G2_B</a:t>
            </a:r>
            <a:r>
              <a:rPr lang="de-DE" sz="2000" dirty="0" smtClean="0">
                <a:solidFill>
                  <a:schemeClr val="tx1"/>
                </a:solidFill>
              </a:rPr>
              <a:t> kann sichtbar gemacht werden nur für seine anderen privaten Geschwister oder im privaten Teil seiner öffentlichen Geschwister.</a:t>
            </a:r>
          </a:p>
          <a:p>
            <a:pPr>
              <a:tabLst>
                <a:tab pos="2160588" algn="l"/>
                <a:tab pos="5108575" algn="l"/>
              </a:tabLst>
            </a:pPr>
            <a:r>
              <a:rPr lang="de-DE" sz="2000" dirty="0" smtClean="0">
                <a:solidFill>
                  <a:schemeClr val="tx1"/>
                </a:solidFill>
              </a:rPr>
              <a:t>Das Kindpaket benötigt keine with-Klausel für das Vaterpaket; es hat direkte Sichtbarkeit.</a:t>
            </a:r>
          </a:p>
          <a:p>
            <a:pPr>
              <a:tabLst>
                <a:tab pos="2160588" algn="l"/>
                <a:tab pos="5108575" algn="l"/>
              </a:tabLst>
            </a:pPr>
            <a:r>
              <a:rPr lang="de-DE" sz="2000" dirty="0" smtClean="0">
                <a:solidFill>
                  <a:schemeClr val="tx1"/>
                </a:solidFill>
              </a:rPr>
              <a:t>Sollen Geschwister und weiter entfernte Verwandte einander sehen, benötigen sie with-Klauseln.</a:t>
            </a:r>
            <a:endParaRPr lang="de-DE" sz="1800" dirty="0">
              <a:solidFill>
                <a:srgbClr val="CC0066"/>
              </a:solidFill>
            </a:endParaRPr>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Ada-Basiskurs © 2024 Grein</a:t>
            </a:r>
            <a:endParaRPr lang="de-DE" dirty="0">
              <a:cs typeface="Times New Roman" pitchFamily="18" charset="0"/>
            </a:endParaRPr>
          </a:p>
        </p:txBody>
      </p:sp>
      <p:sp>
        <p:nvSpPr>
          <p:cNvPr id="5" name="Foliennummernplatzhalter 4"/>
          <p:cNvSpPr>
            <a:spLocks noGrp="1"/>
          </p:cNvSpPr>
          <p:nvPr>
            <p:ph type="sldNum" idx="12"/>
          </p:nvPr>
        </p:nvSpPr>
        <p:spPr>
          <a:xfrm>
            <a:off x="7380288" y="6248400"/>
            <a:ext cx="1074737" cy="458788"/>
          </a:xfrm>
        </p:spPr>
        <p:txBody>
          <a:bodyPr/>
          <a:lstStyle/>
          <a:p>
            <a:pPr>
              <a:defRPr/>
            </a:pPr>
            <a:fld id="{FB8783C4-7110-453C-82AD-887E749DAD29}" type="slidenum">
              <a:rPr lang="de-DE" smtClean="0"/>
              <a:pPr>
                <a:defRPr/>
              </a:pPr>
              <a:t>180</a:t>
            </a:fld>
            <a:endParaRPr lang="de-DE" dirty="0"/>
          </a:p>
        </p:txBody>
      </p:sp>
      <p:grpSp>
        <p:nvGrpSpPr>
          <p:cNvPr id="6" name="Gruppieren 5"/>
          <p:cNvGrpSpPr/>
          <p:nvPr/>
        </p:nvGrpSpPr>
        <p:grpSpPr>
          <a:xfrm>
            <a:off x="1547664" y="2132856"/>
            <a:ext cx="4824536" cy="720080"/>
            <a:chOff x="1547664" y="2348880"/>
            <a:chExt cx="4824536" cy="720080"/>
          </a:xfrm>
        </p:grpSpPr>
        <p:cxnSp>
          <p:nvCxnSpPr>
            <p:cNvPr id="7" name="Gerade Verbindung 6"/>
            <p:cNvCxnSpPr/>
            <p:nvPr/>
          </p:nvCxnSpPr>
          <p:spPr bwMode="auto">
            <a:xfrm flipH="1">
              <a:off x="3059832" y="2348880"/>
              <a:ext cx="1224136" cy="28803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8"/>
            <p:cNvCxnSpPr/>
            <p:nvPr/>
          </p:nvCxnSpPr>
          <p:spPr bwMode="auto">
            <a:xfrm>
              <a:off x="4644008" y="2348880"/>
              <a:ext cx="720080" cy="28803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10"/>
            <p:cNvCxnSpPr/>
            <p:nvPr/>
          </p:nvCxnSpPr>
          <p:spPr bwMode="auto">
            <a:xfrm flipH="1">
              <a:off x="1547664" y="2852936"/>
              <a:ext cx="936104"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 Verbindung 12"/>
            <p:cNvCxnSpPr/>
            <p:nvPr/>
          </p:nvCxnSpPr>
          <p:spPr bwMode="auto">
            <a:xfrm>
              <a:off x="2627313" y="2852936"/>
              <a:ext cx="1000518"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 Verbindung 16"/>
            <p:cNvCxnSpPr/>
            <p:nvPr/>
          </p:nvCxnSpPr>
          <p:spPr bwMode="auto">
            <a:xfrm>
              <a:off x="5940152" y="2852936"/>
              <a:ext cx="432048"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605020645"/>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69225" cy="1237258"/>
          </a:xfrm>
        </p:spPr>
        <p:txBody>
          <a:bodyPr/>
          <a:lstStyle/>
          <a:p>
            <a:r>
              <a:rPr lang="de-DE" dirty="0" smtClean="0"/>
              <a:t>Wer sieht wen?</a:t>
            </a:r>
            <a:endParaRPr lang="de-DE" dirty="0"/>
          </a:p>
        </p:txBody>
      </p:sp>
      <p:sp>
        <p:nvSpPr>
          <p:cNvPr id="3" name="Inhaltsplatzhalter 2"/>
          <p:cNvSpPr>
            <a:spLocks noGrp="1"/>
          </p:cNvSpPr>
          <p:nvPr>
            <p:ph idx="1"/>
          </p:nvPr>
        </p:nvSpPr>
        <p:spPr>
          <a:xfrm>
            <a:off x="685800" y="1772817"/>
            <a:ext cx="7769225" cy="1656184"/>
          </a:xfrm>
        </p:spPr>
        <p:txBody>
          <a:bodyPr/>
          <a:lstStyle/>
          <a:p>
            <a:pPr>
              <a:tabLst>
                <a:tab pos="4840288" algn="l"/>
              </a:tabLst>
            </a:pPr>
            <a:r>
              <a:rPr lang="de-DE" sz="2000" dirty="0" smtClean="0">
                <a:solidFill>
                  <a:srgbClr val="C00000"/>
                </a:solidFill>
              </a:rPr>
              <a:t>Überlegen Sie, welches Paket wen sehen kann</a:t>
            </a:r>
            <a:br>
              <a:rPr lang="de-DE" sz="2000" dirty="0" smtClean="0">
                <a:solidFill>
                  <a:srgbClr val="C00000"/>
                </a:solidFill>
              </a:rPr>
            </a:br>
            <a:r>
              <a:rPr lang="de-DE" sz="2000" dirty="0" smtClean="0">
                <a:solidFill>
                  <a:srgbClr val="C00000"/>
                </a:solidFill>
              </a:rPr>
              <a:t>(d: direkt; [p]w: mit [private] with)!</a:t>
            </a:r>
            <a:r>
              <a:rPr lang="de-DE" sz="2000" dirty="0" smtClean="0"/>
              <a:t>	</a:t>
            </a:r>
            <a:r>
              <a:rPr lang="de-DE" sz="2000" dirty="0" smtClean="0">
                <a:solidFill>
                  <a:schemeClr val="accent2"/>
                </a:solidFill>
                <a:latin typeface="Courier New" panose="02070309020205020404" pitchFamily="49" charset="0"/>
                <a:cs typeface="Courier New" panose="02070309020205020404" pitchFamily="49" charset="0"/>
              </a:rPr>
              <a:t>W</a:t>
            </a:r>
          </a:p>
          <a:p>
            <a:pPr marL="2601913">
              <a:tabLst>
                <a:tab pos="5565775" algn="l"/>
              </a:tabLst>
            </a:pPr>
            <a:r>
              <a:rPr lang="de-DE" sz="2000" dirty="0" smtClean="0">
                <a:latin typeface="Courier New" panose="02070309020205020404" pitchFamily="49" charset="0"/>
                <a:cs typeface="Courier New" panose="02070309020205020404" pitchFamily="49" charset="0"/>
              </a:rPr>
              <a:t>W.</a:t>
            </a:r>
            <a:r>
              <a:rPr lang="de-DE" sz="2000" dirty="0" smtClean="0">
                <a:solidFill>
                  <a:srgbClr val="CC0066"/>
                </a:solidFill>
                <a:latin typeface="Courier New" panose="02070309020205020404" pitchFamily="49" charset="0"/>
                <a:cs typeface="Courier New" panose="02070309020205020404" pitchFamily="49" charset="0"/>
              </a:rPr>
              <a:t>G1_A</a:t>
            </a:r>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W.</a:t>
            </a:r>
            <a:r>
              <a:rPr lang="de-DE" sz="2000" dirty="0" smtClean="0">
                <a:solidFill>
                  <a:schemeClr val="accent2"/>
                </a:solidFill>
                <a:latin typeface="Courier New" panose="02070309020205020404" pitchFamily="49" charset="0"/>
                <a:cs typeface="Courier New" panose="02070309020205020404" pitchFamily="49" charset="0"/>
              </a:rPr>
              <a:t>G1_B</a:t>
            </a:r>
          </a:p>
          <a:p>
            <a:pPr marL="1260475">
              <a:tabLst>
                <a:tab pos="4745038" algn="l"/>
              </a:tabLst>
            </a:pPr>
            <a:endParaRPr lang="de-DE" sz="800" dirty="0" smtClean="0">
              <a:solidFill>
                <a:schemeClr val="accent2"/>
              </a:solidFill>
              <a:latin typeface="Courier New" panose="02070309020205020404" pitchFamily="49" charset="0"/>
              <a:cs typeface="Courier New" panose="02070309020205020404" pitchFamily="49" charset="0"/>
            </a:endParaRPr>
          </a:p>
          <a:p>
            <a:pPr marL="1071563">
              <a:tabLst>
                <a:tab pos="3311525" algn="l"/>
                <a:tab pos="6196013" algn="l"/>
              </a:tabLst>
            </a:pPr>
            <a:r>
              <a:rPr lang="de-DE" sz="1800" dirty="0" smtClean="0">
                <a:solidFill>
                  <a:schemeClr val="tx1"/>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chemeClr val="tx1"/>
                </a:solidFill>
                <a:latin typeface="Courier New" panose="02070309020205020404" pitchFamily="49" charset="0"/>
                <a:cs typeface="Courier New" panose="02070309020205020404" pitchFamily="49" charset="0"/>
              </a:rPr>
              <a:t>.</a:t>
            </a:r>
            <a:r>
              <a:rPr lang="de-DE" sz="1800" dirty="0" smtClean="0">
                <a:solidFill>
                  <a:schemeClr val="accent2"/>
                </a:solidFill>
                <a:latin typeface="Courier New" panose="02070309020205020404" pitchFamily="49" charset="0"/>
                <a:cs typeface="Courier New" panose="02070309020205020404" pitchFamily="49" charset="0"/>
              </a:rPr>
              <a:t>G2_A	</a:t>
            </a:r>
            <a:r>
              <a:rPr lang="de-DE" sz="1800" dirty="0" smtClean="0">
                <a:solidFill>
                  <a:schemeClr val="tx1"/>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chemeClr val="tx1"/>
                </a:solidFill>
                <a:latin typeface="Courier New" panose="02070309020205020404" pitchFamily="49" charset="0"/>
                <a:cs typeface="Courier New" panose="02070309020205020404" pitchFamily="49" charset="0"/>
              </a:rPr>
              <a:t>.</a:t>
            </a:r>
            <a:r>
              <a:rPr lang="de-DE" sz="1800" dirty="0" smtClean="0">
                <a:solidFill>
                  <a:srgbClr val="CC0066"/>
                </a:solidFill>
                <a:latin typeface="Courier New" panose="02070309020205020404" pitchFamily="49" charset="0"/>
                <a:cs typeface="Courier New" panose="02070309020205020404" pitchFamily="49" charset="0"/>
              </a:rPr>
              <a:t>G2_B	</a:t>
            </a:r>
            <a:r>
              <a:rPr lang="de-DE" sz="1800" dirty="0" smtClean="0">
                <a:latin typeface="Courier New" panose="02070309020205020404" pitchFamily="49" charset="0"/>
                <a:cs typeface="Courier New" panose="02070309020205020404" pitchFamily="49" charset="0"/>
              </a:rPr>
              <a:t>W.</a:t>
            </a:r>
            <a:r>
              <a:rPr lang="de-DE" sz="1800" dirty="0" smtClean="0">
                <a:solidFill>
                  <a:schemeClr val="accent2"/>
                </a:solidFill>
                <a:latin typeface="Courier New" panose="02070309020205020404" pitchFamily="49" charset="0"/>
                <a:cs typeface="Courier New" panose="02070309020205020404" pitchFamily="49" charset="0"/>
              </a:rPr>
              <a:t>G1_B</a:t>
            </a:r>
            <a:r>
              <a:rPr lang="de-DE" sz="1800" dirty="0" smtClean="0">
                <a:solidFill>
                  <a:schemeClr val="tx1"/>
                </a:solidFill>
                <a:latin typeface="Courier New" panose="02070309020205020404" pitchFamily="49" charset="0"/>
                <a:cs typeface="Courier New" panose="02070309020205020404" pitchFamily="49" charset="0"/>
              </a:rPr>
              <a:t>.</a:t>
            </a:r>
            <a:r>
              <a:rPr lang="de-DE" sz="1800" dirty="0" smtClean="0">
                <a:solidFill>
                  <a:schemeClr val="accent2"/>
                </a:solidFill>
                <a:latin typeface="Courier New" panose="02070309020205020404" pitchFamily="49" charset="0"/>
                <a:cs typeface="Courier New" panose="02070309020205020404" pitchFamily="49" charset="0"/>
              </a:rPr>
              <a:t>G2</a:t>
            </a:r>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Ada-Basiskurs © 2024 Grein</a:t>
            </a:r>
            <a:endParaRPr lang="de-DE" dirty="0">
              <a:cs typeface="Times New Roman" pitchFamily="18" charset="0"/>
            </a:endParaRPr>
          </a:p>
        </p:txBody>
      </p:sp>
      <p:sp>
        <p:nvSpPr>
          <p:cNvPr id="5" name="Foliennummernplatzhalter 4"/>
          <p:cNvSpPr>
            <a:spLocks noGrp="1"/>
          </p:cNvSpPr>
          <p:nvPr>
            <p:ph type="sldNum" idx="12"/>
          </p:nvPr>
        </p:nvSpPr>
        <p:spPr>
          <a:xfrm>
            <a:off x="7380288" y="6248400"/>
            <a:ext cx="1074737" cy="458788"/>
          </a:xfrm>
        </p:spPr>
        <p:txBody>
          <a:bodyPr/>
          <a:lstStyle/>
          <a:p>
            <a:pPr>
              <a:defRPr/>
            </a:pPr>
            <a:fld id="{FB8783C4-7110-453C-82AD-887E749DAD29}" type="slidenum">
              <a:rPr lang="de-DE" smtClean="0"/>
              <a:pPr>
                <a:defRPr/>
              </a:pPr>
              <a:t>181</a:t>
            </a:fld>
            <a:endParaRPr lang="de-DE" dirty="0"/>
          </a:p>
        </p:txBody>
      </p:sp>
      <p:grpSp>
        <p:nvGrpSpPr>
          <p:cNvPr id="10" name="Gruppieren 9"/>
          <p:cNvGrpSpPr/>
          <p:nvPr/>
        </p:nvGrpSpPr>
        <p:grpSpPr>
          <a:xfrm>
            <a:off x="2771800" y="2276872"/>
            <a:ext cx="4896544" cy="792088"/>
            <a:chOff x="1547664" y="2492896"/>
            <a:chExt cx="4896544" cy="792088"/>
          </a:xfrm>
        </p:grpSpPr>
        <p:cxnSp>
          <p:nvCxnSpPr>
            <p:cNvPr id="7" name="Gerade Verbindung 6"/>
            <p:cNvCxnSpPr/>
            <p:nvPr/>
          </p:nvCxnSpPr>
          <p:spPr bwMode="auto">
            <a:xfrm flipH="1">
              <a:off x="3059832" y="2492896"/>
              <a:ext cx="1224136" cy="28803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8"/>
            <p:cNvCxnSpPr/>
            <p:nvPr/>
          </p:nvCxnSpPr>
          <p:spPr bwMode="auto">
            <a:xfrm>
              <a:off x="4644008" y="2492896"/>
              <a:ext cx="720080" cy="28803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10"/>
            <p:cNvCxnSpPr/>
            <p:nvPr/>
          </p:nvCxnSpPr>
          <p:spPr bwMode="auto">
            <a:xfrm flipH="1">
              <a:off x="1547664" y="3068960"/>
              <a:ext cx="864096"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 Verbindung 12"/>
            <p:cNvCxnSpPr/>
            <p:nvPr/>
          </p:nvCxnSpPr>
          <p:spPr bwMode="auto">
            <a:xfrm>
              <a:off x="2699792" y="3068960"/>
              <a:ext cx="928039"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 Verbindung 16"/>
            <p:cNvCxnSpPr/>
            <p:nvPr/>
          </p:nvCxnSpPr>
          <p:spPr bwMode="auto">
            <a:xfrm>
              <a:off x="6012160" y="3068960"/>
              <a:ext cx="432048"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 name="Textfeld 7"/>
          <p:cNvSpPr txBox="1"/>
          <p:nvPr/>
        </p:nvSpPr>
        <p:spPr>
          <a:xfrm>
            <a:off x="683568" y="3573016"/>
            <a:ext cx="2952328" cy="2031325"/>
          </a:xfrm>
          <a:prstGeom prst="rect">
            <a:avLst/>
          </a:prstGeom>
          <a:noFill/>
        </p:spPr>
        <p:txBody>
          <a:bodyPr wrap="square" rtlCol="0">
            <a:spAutoFit/>
          </a:bodyPr>
          <a:lstStyle/>
          <a:p>
            <a:pPr>
              <a:tabLst>
                <a:tab pos="2160588" algn="l"/>
                <a:tab pos="5108575" algn="l"/>
              </a:tabLst>
            </a:pPr>
            <a:r>
              <a:rPr lang="de-DE" sz="1800" dirty="0">
                <a:solidFill>
                  <a:srgbClr val="3333CC"/>
                </a:solidFill>
                <a:latin typeface="Courier New" panose="02070309020205020404" pitchFamily="49" charset="0"/>
                <a:cs typeface="Courier New" panose="02070309020205020404" pitchFamily="49" charset="0"/>
              </a:rPr>
              <a:t>W</a:t>
            </a:r>
            <a:r>
              <a:rPr lang="de-DE" sz="1800" dirty="0">
                <a:solidFill>
                  <a:srgbClr val="3333CC"/>
                </a:solidFill>
              </a:rPr>
              <a:t> (Rumpf</a:t>
            </a:r>
            <a:r>
              <a:rPr lang="de-DE" sz="1800" dirty="0" smtClean="0">
                <a:solidFill>
                  <a:srgbClr val="3333CC"/>
                </a:solidFill>
              </a:rPr>
              <a:t>)</a:t>
            </a:r>
            <a:r>
              <a:rPr lang="de-DE" sz="1800" dirty="0" smtClean="0">
                <a:solidFill>
                  <a:srgbClr val="000000"/>
                </a:solidFill>
              </a:rPr>
              <a:t> sieht:</a:t>
            </a:r>
          </a:p>
          <a:p>
            <a:pPr>
              <a:tabLst>
                <a:tab pos="2160588" algn="l"/>
                <a:tab pos="5108575" algn="l"/>
              </a:tabLst>
            </a:pPr>
            <a:endParaRPr lang="de-DE" sz="1800" dirty="0" smtClean="0">
              <a:solidFill>
                <a:srgbClr val="000000"/>
              </a:solidFill>
            </a:endParaRPr>
          </a:p>
          <a:p>
            <a:pPr>
              <a:tabLst>
                <a:tab pos="2160588" algn="l"/>
                <a:tab pos="5108575" algn="l"/>
              </a:tabLst>
            </a:pP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3333CC"/>
                </a:solidFill>
                <a:latin typeface="Courier New" panose="02070309020205020404" pitchFamily="49" charset="0"/>
                <a:cs typeface="Courier New" panose="02070309020205020404" pitchFamily="49" charset="0"/>
              </a:rPr>
              <a:t>G1_B</a:t>
            </a:r>
            <a:r>
              <a:rPr lang="de-DE" sz="1800" dirty="0" smtClean="0">
                <a:solidFill>
                  <a:srgbClr val="3333CC"/>
                </a:solidFill>
              </a:rPr>
              <a:t> </a:t>
            </a:r>
            <a:r>
              <a:rPr lang="de-DE" sz="1800" dirty="0">
                <a:solidFill>
                  <a:srgbClr val="3333CC"/>
                </a:solidFill>
              </a:rPr>
              <a:t>(Spec)</a:t>
            </a:r>
            <a:r>
              <a:rPr lang="de-DE" sz="1800" dirty="0">
                <a:solidFill>
                  <a:srgbClr val="000000"/>
                </a:solidFill>
              </a:rPr>
              <a:t> sieht</a:t>
            </a:r>
            <a:r>
              <a:rPr lang="de-DE" sz="1800" dirty="0" smtClean="0">
                <a:solidFill>
                  <a:srgbClr val="000000"/>
                </a:solidFill>
              </a:rPr>
              <a:t>:</a:t>
            </a:r>
            <a:br>
              <a:rPr lang="de-DE" sz="1800" dirty="0" smtClean="0">
                <a:solidFill>
                  <a:srgbClr val="000000"/>
                </a:solidFill>
              </a:rPr>
            </a:br>
            <a:r>
              <a:rPr lang="de-DE" sz="1800" dirty="0" smtClean="0">
                <a:solidFill>
                  <a:srgbClr val="000000"/>
                </a:solidFill>
                <a:cs typeface="Courier New" panose="02070309020205020404" pitchFamily="49" charset="0"/>
              </a:rPr>
              <a:t>              </a:t>
            </a:r>
            <a:r>
              <a:rPr lang="de-DE" sz="1800" dirty="0" smtClean="0">
                <a:solidFill>
                  <a:srgbClr val="000000"/>
                </a:solidFill>
              </a:rPr>
              <a:t> </a:t>
            </a:r>
            <a:r>
              <a:rPr lang="de-DE" sz="1800" dirty="0">
                <a:solidFill>
                  <a:srgbClr val="3333CC"/>
                </a:solidFill>
              </a:rPr>
              <a:t>(Rumpf) </a:t>
            </a:r>
            <a:r>
              <a:rPr lang="de-DE" sz="1800" dirty="0">
                <a:solidFill>
                  <a:srgbClr val="000000"/>
                </a:solidFill>
              </a:rPr>
              <a:t>sieht</a:t>
            </a:r>
            <a:r>
              <a:rPr lang="de-DE" sz="1800" dirty="0" smtClean="0">
                <a:solidFill>
                  <a:srgbClr val="000000"/>
                </a:solidFill>
              </a:rPr>
              <a:t>:</a:t>
            </a:r>
          </a:p>
          <a:p>
            <a:pPr>
              <a:tabLst>
                <a:tab pos="2160588" algn="l"/>
                <a:tab pos="5108575" algn="l"/>
              </a:tabLst>
            </a:pP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CC0066"/>
                </a:solidFill>
                <a:cs typeface="Courier New" panose="02070309020205020404" pitchFamily="49" charset="0"/>
              </a:rPr>
              <a:t> </a:t>
            </a:r>
            <a:r>
              <a:rPr lang="de-DE" sz="1800" dirty="0">
                <a:solidFill>
                  <a:srgbClr val="CC0066"/>
                </a:solidFill>
                <a:cs typeface="Courier New" panose="02070309020205020404" pitchFamily="49" charset="0"/>
              </a:rPr>
              <a:t>(Spec)</a:t>
            </a:r>
            <a:r>
              <a:rPr lang="de-DE" sz="1800" dirty="0">
                <a:solidFill>
                  <a:srgbClr val="3333CC"/>
                </a:solidFill>
              </a:rPr>
              <a:t> </a:t>
            </a:r>
            <a:r>
              <a:rPr lang="de-DE" sz="1800" dirty="0">
                <a:solidFill>
                  <a:srgbClr val="000000"/>
                </a:solidFill>
              </a:rPr>
              <a:t>sieht</a:t>
            </a:r>
            <a:r>
              <a:rPr lang="de-DE" sz="1800" dirty="0" smtClean="0">
                <a:solidFill>
                  <a:srgbClr val="000000"/>
                </a:solidFill>
              </a:rPr>
              <a:t>:</a:t>
            </a:r>
            <a:br>
              <a:rPr lang="de-DE" sz="1800" dirty="0" smtClean="0">
                <a:solidFill>
                  <a:srgbClr val="000000"/>
                </a:solidFill>
              </a:rPr>
            </a:br>
            <a:r>
              <a:rPr lang="de-DE" sz="1800" dirty="0" smtClean="0">
                <a:solidFill>
                  <a:srgbClr val="000000"/>
                </a:solidFill>
                <a:cs typeface="Courier New" panose="02070309020205020404" pitchFamily="49" charset="0"/>
              </a:rPr>
              <a:t>               </a:t>
            </a:r>
            <a:r>
              <a:rPr lang="de-DE" sz="1800" dirty="0">
                <a:solidFill>
                  <a:srgbClr val="CC0066"/>
                </a:solidFill>
                <a:cs typeface="Courier New" panose="02070309020205020404" pitchFamily="49" charset="0"/>
              </a:rPr>
              <a:t>(Rumpf) </a:t>
            </a:r>
            <a:r>
              <a:rPr lang="de-DE" sz="1800" dirty="0">
                <a:solidFill>
                  <a:srgbClr val="000000"/>
                </a:solidFill>
                <a:cs typeface="Courier New" panose="02070309020205020404" pitchFamily="49" charset="0"/>
              </a:rPr>
              <a:t>sieht</a:t>
            </a:r>
            <a:r>
              <a:rPr lang="de-DE" sz="1800" dirty="0" smtClean="0">
                <a:solidFill>
                  <a:srgbClr val="000000"/>
                </a:solidFill>
                <a:cs typeface="Courier New" panose="02070309020205020404" pitchFamily="49" charset="0"/>
              </a:rPr>
              <a:t>:</a:t>
            </a:r>
          </a:p>
          <a:p>
            <a:pPr>
              <a:tabLst>
                <a:tab pos="2160588" algn="l"/>
                <a:tab pos="5108575" algn="l"/>
              </a:tabLst>
            </a:pP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000000"/>
                </a:solidFill>
                <a:latin typeface="Courier New" panose="02070309020205020404" pitchFamily="49" charset="0"/>
                <a:cs typeface="Courier New" panose="02070309020205020404" pitchFamily="49" charset="0"/>
              </a:rPr>
              <a:t>.</a:t>
            </a:r>
            <a:r>
              <a:rPr lang="de-DE" sz="1800" dirty="0" smtClean="0">
                <a:solidFill>
                  <a:srgbClr val="3333CC"/>
                </a:solidFill>
                <a:latin typeface="Courier New" panose="02070309020205020404" pitchFamily="49" charset="0"/>
                <a:cs typeface="Courier New" panose="02070309020205020404" pitchFamily="49" charset="0"/>
              </a:rPr>
              <a:t>G2_A</a:t>
            </a:r>
            <a:r>
              <a:rPr lang="de-DE" sz="1800" dirty="0" smtClean="0">
                <a:solidFill>
                  <a:srgbClr val="3333CC"/>
                </a:solidFill>
              </a:rPr>
              <a:t>  </a:t>
            </a:r>
            <a:r>
              <a:rPr lang="de-DE" sz="1800" dirty="0">
                <a:solidFill>
                  <a:srgbClr val="3333CC"/>
                </a:solidFill>
              </a:rPr>
              <a:t>(Spec)</a:t>
            </a:r>
            <a:r>
              <a:rPr lang="de-DE" sz="1800" dirty="0">
                <a:solidFill>
                  <a:srgbClr val="000000"/>
                </a:solidFill>
              </a:rPr>
              <a:t> sieht</a:t>
            </a:r>
            <a:r>
              <a:rPr lang="de-DE" sz="1800" dirty="0" smtClean="0">
                <a:solidFill>
                  <a:srgbClr val="000000"/>
                </a:solidFill>
              </a:rPr>
              <a:t>:</a:t>
            </a:r>
            <a:endParaRPr lang="de-DE" sz="1800" dirty="0">
              <a:solidFill>
                <a:srgbClr val="FFFFFF"/>
              </a:solidFill>
            </a:endParaRPr>
          </a:p>
        </p:txBody>
      </p:sp>
      <p:sp>
        <p:nvSpPr>
          <p:cNvPr id="12" name="Textfeld 11"/>
          <p:cNvSpPr txBox="1"/>
          <p:nvPr/>
        </p:nvSpPr>
        <p:spPr>
          <a:xfrm>
            <a:off x="3635895" y="3573016"/>
            <a:ext cx="3240361" cy="646331"/>
          </a:xfrm>
          <a:prstGeom prst="rect">
            <a:avLst/>
          </a:prstGeom>
          <a:noFill/>
        </p:spPr>
        <p:txBody>
          <a:bodyPr wrap="square" rtlCol="0">
            <a:spAutoFit/>
          </a:bodyPr>
          <a:lstStyle/>
          <a:p>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000000"/>
                </a:solidFill>
                <a:cs typeface="Courier New" panose="02070309020205020404" pitchFamily="49" charset="0"/>
              </a:rPr>
              <a:t>, </a:t>
            </a: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000000"/>
                </a:solidFill>
                <a:latin typeface="Courier New" panose="02070309020205020404" pitchFamily="49" charset="0"/>
                <a:cs typeface="Courier New" panose="02070309020205020404" pitchFamily="49" charset="0"/>
              </a:rPr>
              <a:t>.</a:t>
            </a:r>
            <a:r>
              <a:rPr lang="de-DE" sz="1800" dirty="0" smtClean="0">
                <a:solidFill>
                  <a:srgbClr val="3333CC"/>
                </a:solidFill>
                <a:latin typeface="Courier New" panose="02070309020205020404" pitchFamily="49" charset="0"/>
                <a:cs typeface="Courier New" panose="02070309020205020404" pitchFamily="49" charset="0"/>
              </a:rPr>
              <a:t>G2_A</a:t>
            </a:r>
            <a:r>
              <a:rPr lang="de-DE" sz="1800" dirty="0" smtClean="0">
                <a:solidFill>
                  <a:srgbClr val="000000"/>
                </a:solidFill>
              </a:rPr>
              <a:t> (pw);</a:t>
            </a:r>
            <a:endParaRPr lang="de-DE" sz="1800" dirty="0">
              <a:solidFill>
                <a:srgbClr val="CC0066"/>
              </a:solidFill>
              <a:cs typeface="Courier New" panose="02070309020205020404" pitchFamily="49" charset="0"/>
            </a:endParaRPr>
          </a:p>
          <a:p>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3333CC"/>
                </a:solidFill>
                <a:latin typeface="Courier New" panose="02070309020205020404" pitchFamily="49" charset="0"/>
                <a:cs typeface="Courier New" panose="02070309020205020404" pitchFamily="49" charset="0"/>
              </a:rPr>
              <a:t>G1_B</a:t>
            </a:r>
            <a:r>
              <a:rPr lang="de-DE" sz="1800" dirty="0">
                <a:solidFill>
                  <a:srgbClr val="000000"/>
                </a:solidFill>
                <a:cs typeface="Courier New" panose="02070309020205020404" pitchFamily="49" charset="0"/>
              </a:rPr>
              <a:t>,</a:t>
            </a:r>
            <a:r>
              <a:rPr lang="de-DE" sz="1800" dirty="0">
                <a:solidFill>
                  <a:srgbClr val="3333CC"/>
                </a:solidFill>
                <a:cs typeface="Courier New" panose="02070309020205020404" pitchFamily="49" charset="0"/>
              </a:rPr>
              <a:t> </a:t>
            </a: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3333CC"/>
                </a:solidFill>
                <a:latin typeface="Courier New" panose="02070309020205020404" pitchFamily="49" charset="0"/>
                <a:cs typeface="Courier New" panose="02070309020205020404" pitchFamily="49" charset="0"/>
              </a:rPr>
              <a:t>G1_B</a:t>
            </a:r>
            <a:r>
              <a:rPr lang="de-DE" sz="1800" dirty="0" smtClean="0">
                <a:solidFill>
                  <a:srgbClr val="000000"/>
                </a:solidFill>
                <a:latin typeface="Courier New" panose="02070309020205020404" pitchFamily="49" charset="0"/>
                <a:cs typeface="Courier New" panose="02070309020205020404" pitchFamily="49" charset="0"/>
              </a:rPr>
              <a:t>.</a:t>
            </a:r>
            <a:r>
              <a:rPr lang="de-DE" sz="1800" dirty="0" smtClean="0">
                <a:solidFill>
                  <a:srgbClr val="3333CC"/>
                </a:solidFill>
                <a:latin typeface="Courier New" panose="02070309020205020404" pitchFamily="49" charset="0"/>
                <a:cs typeface="Courier New" panose="02070309020205020404" pitchFamily="49" charset="0"/>
              </a:rPr>
              <a:t>G2</a:t>
            </a:r>
            <a:r>
              <a:rPr lang="de-DE" sz="1800" dirty="0">
                <a:solidFill>
                  <a:srgbClr val="000000"/>
                </a:solidFill>
              </a:rPr>
              <a:t> (</a:t>
            </a:r>
            <a:r>
              <a:rPr lang="de-DE" sz="1800" dirty="0" smtClean="0">
                <a:solidFill>
                  <a:srgbClr val="000000"/>
                </a:solidFill>
              </a:rPr>
              <a:t>w)</a:t>
            </a:r>
            <a:endParaRPr lang="de-DE" sz="1800" dirty="0">
              <a:solidFill>
                <a:srgbClr val="3333CC"/>
              </a:solidFill>
              <a:latin typeface="Courier New" panose="02070309020205020404" pitchFamily="49" charset="0"/>
              <a:cs typeface="Courier New" panose="02070309020205020404" pitchFamily="49" charset="0"/>
            </a:endParaRPr>
          </a:p>
        </p:txBody>
      </p:sp>
      <p:sp>
        <p:nvSpPr>
          <p:cNvPr id="14" name="Textfeld 13"/>
          <p:cNvSpPr txBox="1"/>
          <p:nvPr/>
        </p:nvSpPr>
        <p:spPr>
          <a:xfrm>
            <a:off x="3635896" y="4131394"/>
            <a:ext cx="3888432" cy="646331"/>
          </a:xfrm>
          <a:prstGeom prst="rect">
            <a:avLst/>
          </a:prstGeom>
          <a:noFill/>
        </p:spPr>
        <p:txBody>
          <a:bodyPr wrap="square" rtlCol="0">
            <a:spAutoFit/>
          </a:bodyPr>
          <a:lstStyle/>
          <a:p>
            <a:r>
              <a:rPr lang="de-DE" sz="1800" dirty="0">
                <a:solidFill>
                  <a:srgbClr val="3333CC"/>
                </a:solidFill>
                <a:latin typeface="Courier New" panose="02070309020205020404" pitchFamily="49" charset="0"/>
                <a:cs typeface="Courier New" panose="02070309020205020404" pitchFamily="49" charset="0"/>
              </a:rPr>
              <a:t>W</a:t>
            </a:r>
            <a:r>
              <a:rPr lang="de-DE" sz="1800" dirty="0">
                <a:solidFill>
                  <a:srgbClr val="3333CC"/>
                </a:solidFill>
                <a:cs typeface="Courier New" panose="02070309020205020404" pitchFamily="49" charset="0"/>
              </a:rPr>
              <a:t> </a:t>
            </a:r>
            <a:r>
              <a:rPr lang="de-DE" sz="1800" dirty="0">
                <a:solidFill>
                  <a:srgbClr val="000000"/>
                </a:solidFill>
                <a:cs typeface="Courier New" panose="02070309020205020404" pitchFamily="49" charset="0"/>
              </a:rPr>
              <a:t>(d); </a:t>
            </a: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000000"/>
                </a:solidFill>
                <a:cs typeface="Courier New" panose="02070309020205020404" pitchFamily="49" charset="0"/>
              </a:rPr>
              <a:t>, </a:t>
            </a:r>
            <a:r>
              <a:rPr lang="de-DE" sz="1800" dirty="0" smtClean="0">
                <a:solidFill>
                  <a:schemeClr val="tx1"/>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chemeClr val="tx1"/>
                </a:solidFill>
                <a:latin typeface="Courier New" panose="02070309020205020404" pitchFamily="49" charset="0"/>
                <a:cs typeface="Courier New" panose="02070309020205020404" pitchFamily="49" charset="0"/>
              </a:rPr>
              <a:t>.</a:t>
            </a:r>
            <a:r>
              <a:rPr lang="de-DE" sz="1800" dirty="0" smtClean="0">
                <a:solidFill>
                  <a:schemeClr val="accent2"/>
                </a:solidFill>
                <a:latin typeface="Courier New" panose="02070309020205020404" pitchFamily="49" charset="0"/>
                <a:cs typeface="Courier New" panose="02070309020205020404" pitchFamily="49" charset="0"/>
              </a:rPr>
              <a:t>G2_A</a:t>
            </a:r>
            <a:r>
              <a:rPr lang="de-DE" sz="1800" dirty="0" smtClean="0">
                <a:solidFill>
                  <a:srgbClr val="000000"/>
                </a:solidFill>
                <a:cs typeface="Courier New" panose="02070309020205020404" pitchFamily="49" charset="0"/>
              </a:rPr>
              <a:t> </a:t>
            </a:r>
            <a:r>
              <a:rPr lang="de-DE" sz="1800" dirty="0">
                <a:solidFill>
                  <a:srgbClr val="000000"/>
                </a:solidFill>
                <a:cs typeface="Courier New" panose="02070309020205020404" pitchFamily="49" charset="0"/>
              </a:rPr>
              <a:t>(pw</a:t>
            </a:r>
            <a:r>
              <a:rPr lang="de-DE" sz="1800" dirty="0" smtClean="0">
                <a:solidFill>
                  <a:srgbClr val="000000"/>
                </a:solidFill>
                <a:cs typeface="Courier New" panose="02070309020205020404" pitchFamily="49" charset="0"/>
              </a:rPr>
              <a:t>);</a:t>
            </a:r>
          </a:p>
          <a:p>
            <a:r>
              <a:rPr lang="de-DE" sz="1800" dirty="0">
                <a:solidFill>
                  <a:srgbClr val="000000"/>
                </a:solidFill>
                <a:latin typeface="Courier New" panose="02070309020205020404" pitchFamily="49" charset="0"/>
                <a:cs typeface="Courier New" panose="02070309020205020404" pitchFamily="49" charset="0"/>
              </a:rPr>
              <a:t>W.</a:t>
            </a:r>
            <a:r>
              <a:rPr lang="de-DE" sz="1800" dirty="0">
                <a:solidFill>
                  <a:srgbClr val="3333CC"/>
                </a:solidFill>
                <a:latin typeface="Courier New" panose="02070309020205020404" pitchFamily="49" charset="0"/>
                <a:cs typeface="Courier New" panose="02070309020205020404" pitchFamily="49" charset="0"/>
              </a:rPr>
              <a:t>G1_B</a:t>
            </a:r>
            <a:r>
              <a:rPr lang="de-DE" sz="1800" dirty="0">
                <a:solidFill>
                  <a:srgbClr val="000000"/>
                </a:solidFill>
                <a:latin typeface="Courier New" panose="02070309020205020404" pitchFamily="49" charset="0"/>
                <a:cs typeface="Courier New" panose="02070309020205020404" pitchFamily="49" charset="0"/>
              </a:rPr>
              <a:t>.</a:t>
            </a:r>
            <a:r>
              <a:rPr lang="de-DE" sz="1800" dirty="0">
                <a:solidFill>
                  <a:srgbClr val="3333CC"/>
                </a:solidFill>
                <a:latin typeface="Courier New" panose="02070309020205020404" pitchFamily="49" charset="0"/>
                <a:cs typeface="Courier New" panose="02070309020205020404" pitchFamily="49" charset="0"/>
              </a:rPr>
              <a:t>G2</a:t>
            </a:r>
            <a:r>
              <a:rPr lang="de-DE" sz="1800" dirty="0">
                <a:solidFill>
                  <a:srgbClr val="000000"/>
                </a:solidFill>
                <a:cs typeface="Courier New" panose="02070309020205020404" pitchFamily="49" charset="0"/>
              </a:rPr>
              <a:t> (w</a:t>
            </a:r>
            <a:r>
              <a:rPr lang="de-DE" sz="1800" dirty="0" smtClean="0">
                <a:solidFill>
                  <a:srgbClr val="000000"/>
                </a:solidFill>
                <a:cs typeface="Courier New" panose="02070309020205020404" pitchFamily="49" charset="0"/>
              </a:rPr>
              <a:t>)</a:t>
            </a:r>
            <a:endParaRPr lang="de-DE" sz="1800" dirty="0">
              <a:solidFill>
                <a:srgbClr val="000000"/>
              </a:solidFill>
              <a:cs typeface="Courier New" panose="02070309020205020404" pitchFamily="49" charset="0"/>
            </a:endParaRPr>
          </a:p>
        </p:txBody>
      </p:sp>
      <p:sp>
        <p:nvSpPr>
          <p:cNvPr id="16" name="Textfeld 15"/>
          <p:cNvSpPr txBox="1"/>
          <p:nvPr/>
        </p:nvSpPr>
        <p:spPr>
          <a:xfrm>
            <a:off x="3635896" y="4715852"/>
            <a:ext cx="3747888" cy="646331"/>
          </a:xfrm>
          <a:prstGeom prst="rect">
            <a:avLst/>
          </a:prstGeom>
          <a:noFill/>
        </p:spPr>
        <p:txBody>
          <a:bodyPr wrap="square" rtlCol="0">
            <a:spAutoFit/>
          </a:bodyPr>
          <a:lstStyle/>
          <a:p>
            <a:r>
              <a:rPr lang="de-DE" sz="1800" dirty="0">
                <a:solidFill>
                  <a:srgbClr val="3333CC"/>
                </a:solidFill>
                <a:latin typeface="Courier New" panose="02070309020205020404" pitchFamily="49" charset="0"/>
                <a:cs typeface="Courier New" panose="02070309020205020404" pitchFamily="49" charset="0"/>
              </a:rPr>
              <a:t>W</a:t>
            </a:r>
            <a:r>
              <a:rPr lang="de-DE" sz="1800" dirty="0">
                <a:solidFill>
                  <a:srgbClr val="3333CC"/>
                </a:solidFill>
                <a:cs typeface="Courier New" panose="02070309020205020404" pitchFamily="49" charset="0"/>
              </a:rPr>
              <a:t> </a:t>
            </a:r>
            <a:r>
              <a:rPr lang="de-DE" sz="1800" dirty="0">
                <a:solidFill>
                  <a:srgbClr val="000000"/>
                </a:solidFill>
                <a:cs typeface="Courier New" panose="02070309020205020404" pitchFamily="49" charset="0"/>
              </a:rPr>
              <a:t>(d);</a:t>
            </a:r>
            <a:r>
              <a:rPr lang="de-DE" sz="1800" dirty="0">
                <a:solidFill>
                  <a:srgbClr val="000000"/>
                </a:solidFill>
              </a:rPr>
              <a:t> </a:t>
            </a: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3333CC"/>
                </a:solidFill>
                <a:latin typeface="Courier New" panose="02070309020205020404" pitchFamily="49" charset="0"/>
                <a:cs typeface="Courier New" panose="02070309020205020404" pitchFamily="49" charset="0"/>
              </a:rPr>
              <a:t>G1_B</a:t>
            </a:r>
            <a:r>
              <a:rPr lang="de-DE" sz="1800" dirty="0" smtClean="0">
                <a:solidFill>
                  <a:srgbClr val="000000"/>
                </a:solidFill>
                <a:cs typeface="Courier New" panose="02070309020205020404" pitchFamily="49" charset="0"/>
              </a:rPr>
              <a:t>,</a:t>
            </a:r>
            <a:r>
              <a:rPr lang="de-DE" sz="1800" dirty="0" smtClean="0">
                <a:solidFill>
                  <a:srgbClr val="3333CC"/>
                </a:solidFill>
                <a:cs typeface="Courier New" panose="02070309020205020404" pitchFamily="49" charset="0"/>
              </a:rPr>
              <a:t> </a:t>
            </a:r>
            <a:r>
              <a:rPr lang="de-DE" sz="1800" dirty="0">
                <a:solidFill>
                  <a:srgbClr val="000000"/>
                </a:solidFill>
                <a:latin typeface="Courier New" panose="02070309020205020404" pitchFamily="49" charset="0"/>
                <a:cs typeface="Courier New" panose="02070309020205020404" pitchFamily="49" charset="0"/>
              </a:rPr>
              <a:t>W.</a:t>
            </a:r>
            <a:r>
              <a:rPr lang="de-DE" sz="1800" dirty="0">
                <a:solidFill>
                  <a:srgbClr val="3333CC"/>
                </a:solidFill>
                <a:latin typeface="Courier New" panose="02070309020205020404" pitchFamily="49" charset="0"/>
                <a:cs typeface="Courier New" panose="02070309020205020404" pitchFamily="49" charset="0"/>
              </a:rPr>
              <a:t>G1_B</a:t>
            </a:r>
            <a:r>
              <a:rPr lang="de-DE" sz="1800" dirty="0">
                <a:solidFill>
                  <a:srgbClr val="000000"/>
                </a:solidFill>
                <a:latin typeface="Courier New" panose="02070309020205020404" pitchFamily="49" charset="0"/>
                <a:cs typeface="Courier New" panose="02070309020205020404" pitchFamily="49" charset="0"/>
              </a:rPr>
              <a:t>.</a:t>
            </a:r>
            <a:r>
              <a:rPr lang="de-DE" sz="1800" dirty="0">
                <a:solidFill>
                  <a:srgbClr val="3333CC"/>
                </a:solidFill>
                <a:latin typeface="Courier New" panose="02070309020205020404" pitchFamily="49" charset="0"/>
                <a:cs typeface="Courier New" panose="02070309020205020404" pitchFamily="49" charset="0"/>
              </a:rPr>
              <a:t>G2</a:t>
            </a:r>
            <a:r>
              <a:rPr lang="de-DE" sz="1800" dirty="0">
                <a:solidFill>
                  <a:srgbClr val="000000"/>
                </a:solidFill>
                <a:cs typeface="Courier New" panose="02070309020205020404" pitchFamily="49" charset="0"/>
              </a:rPr>
              <a:t> (w</a:t>
            </a:r>
            <a:r>
              <a:rPr lang="de-DE" sz="1800" dirty="0" smtClean="0">
                <a:solidFill>
                  <a:srgbClr val="000000"/>
                </a:solidFill>
                <a:cs typeface="Courier New" panose="02070309020205020404" pitchFamily="49" charset="0"/>
              </a:rPr>
              <a:t>);</a:t>
            </a:r>
          </a:p>
          <a:p>
            <a:r>
              <a:rPr lang="de-DE" sz="1800" dirty="0">
                <a:solidFill>
                  <a:srgbClr val="000000"/>
                </a:solidFill>
                <a:latin typeface="Courier New" panose="02070309020205020404" pitchFamily="49" charset="0"/>
                <a:cs typeface="Courier New" panose="02070309020205020404" pitchFamily="49" charset="0"/>
              </a:rPr>
              <a:t>W.</a:t>
            </a:r>
            <a:r>
              <a:rPr lang="de-DE" sz="1800" dirty="0">
                <a:solidFill>
                  <a:srgbClr val="CC0066"/>
                </a:solidFill>
                <a:latin typeface="Courier New" panose="02070309020205020404" pitchFamily="49" charset="0"/>
                <a:cs typeface="Courier New" panose="02070309020205020404" pitchFamily="49" charset="0"/>
              </a:rPr>
              <a:t>G1_A</a:t>
            </a:r>
            <a:r>
              <a:rPr lang="de-DE" sz="1800" dirty="0">
                <a:solidFill>
                  <a:srgbClr val="000000"/>
                </a:solidFill>
                <a:latin typeface="Courier New" panose="02070309020205020404" pitchFamily="49" charset="0"/>
                <a:cs typeface="Courier New" panose="02070309020205020404" pitchFamily="49" charset="0"/>
              </a:rPr>
              <a:t>.</a:t>
            </a:r>
            <a:r>
              <a:rPr lang="de-DE" sz="1800" dirty="0">
                <a:solidFill>
                  <a:srgbClr val="3333CC"/>
                </a:solidFill>
                <a:latin typeface="Courier New" panose="02070309020205020404" pitchFamily="49" charset="0"/>
                <a:cs typeface="Courier New" panose="02070309020205020404" pitchFamily="49" charset="0"/>
              </a:rPr>
              <a:t>G2_A</a:t>
            </a:r>
            <a:r>
              <a:rPr lang="de-DE" sz="1800" dirty="0">
                <a:solidFill>
                  <a:srgbClr val="000000"/>
                </a:solidFill>
                <a:cs typeface="Courier New" panose="02070309020205020404" pitchFamily="49" charset="0"/>
              </a:rPr>
              <a:t>, </a:t>
            </a:r>
            <a:r>
              <a:rPr lang="de-DE" sz="1800" dirty="0">
                <a:solidFill>
                  <a:srgbClr val="000000"/>
                </a:solidFill>
                <a:latin typeface="Courier New" panose="02070309020205020404" pitchFamily="49" charset="0"/>
                <a:cs typeface="Courier New" panose="02070309020205020404" pitchFamily="49" charset="0"/>
              </a:rPr>
              <a:t>W.</a:t>
            </a:r>
            <a:r>
              <a:rPr lang="de-DE" sz="1800" dirty="0">
                <a:solidFill>
                  <a:srgbClr val="CC0066"/>
                </a:solidFill>
                <a:latin typeface="Courier New" panose="02070309020205020404" pitchFamily="49" charset="0"/>
                <a:cs typeface="Courier New" panose="02070309020205020404" pitchFamily="49" charset="0"/>
              </a:rPr>
              <a:t>G1_A</a:t>
            </a:r>
            <a:r>
              <a:rPr lang="de-DE" sz="1800" dirty="0">
                <a:solidFill>
                  <a:srgbClr val="000000"/>
                </a:solidFill>
                <a:latin typeface="Courier New" panose="02070309020205020404" pitchFamily="49" charset="0"/>
                <a:cs typeface="Courier New" panose="02070309020205020404" pitchFamily="49" charset="0"/>
              </a:rPr>
              <a:t>.</a:t>
            </a:r>
            <a:r>
              <a:rPr lang="de-DE" sz="1800" dirty="0">
                <a:solidFill>
                  <a:srgbClr val="CC0066"/>
                </a:solidFill>
                <a:latin typeface="Courier New" panose="02070309020205020404" pitchFamily="49" charset="0"/>
                <a:cs typeface="Courier New" panose="02070309020205020404" pitchFamily="49" charset="0"/>
              </a:rPr>
              <a:t>G2_B</a:t>
            </a:r>
            <a:r>
              <a:rPr lang="de-DE" sz="1800" dirty="0">
                <a:solidFill>
                  <a:srgbClr val="000000"/>
                </a:solidFill>
                <a:cs typeface="Courier New" panose="02070309020205020404" pitchFamily="49" charset="0"/>
              </a:rPr>
              <a:t> (w</a:t>
            </a:r>
            <a:r>
              <a:rPr lang="de-DE" sz="1800" dirty="0" smtClean="0">
                <a:solidFill>
                  <a:srgbClr val="000000"/>
                </a:solidFill>
                <a:cs typeface="Courier New" panose="02070309020205020404" pitchFamily="49" charset="0"/>
              </a:rPr>
              <a:t>)</a:t>
            </a:r>
            <a:endParaRPr lang="de-DE" sz="1800" dirty="0">
              <a:solidFill>
                <a:srgbClr val="000000"/>
              </a:solidFill>
              <a:cs typeface="Courier New" panose="02070309020205020404" pitchFamily="49" charset="0"/>
            </a:endParaRPr>
          </a:p>
        </p:txBody>
      </p:sp>
      <p:sp>
        <p:nvSpPr>
          <p:cNvPr id="19" name="Textfeld 18"/>
          <p:cNvSpPr txBox="1"/>
          <p:nvPr/>
        </p:nvSpPr>
        <p:spPr>
          <a:xfrm>
            <a:off x="3635896" y="5241974"/>
            <a:ext cx="3888432" cy="923330"/>
          </a:xfrm>
          <a:prstGeom prst="rect">
            <a:avLst/>
          </a:prstGeom>
          <a:noFill/>
        </p:spPr>
        <p:txBody>
          <a:bodyPr wrap="square" rtlCol="0">
            <a:spAutoFit/>
          </a:bodyPr>
          <a:lstStyle/>
          <a:p>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000000"/>
                </a:solidFill>
              </a:rPr>
              <a:t>, </a:t>
            </a:r>
            <a:r>
              <a:rPr lang="de-DE" sz="1800" dirty="0">
                <a:solidFill>
                  <a:srgbClr val="3333CC"/>
                </a:solidFill>
                <a:latin typeface="Courier New" panose="02070309020205020404" pitchFamily="49" charset="0"/>
                <a:cs typeface="Courier New" panose="02070309020205020404" pitchFamily="49" charset="0"/>
              </a:rPr>
              <a:t>W</a:t>
            </a:r>
            <a:r>
              <a:rPr lang="de-DE" sz="1800" dirty="0">
                <a:solidFill>
                  <a:srgbClr val="000000"/>
                </a:solidFill>
              </a:rPr>
              <a:t> </a:t>
            </a:r>
            <a:r>
              <a:rPr lang="de-DE" sz="1800" dirty="0">
                <a:solidFill>
                  <a:srgbClr val="000000"/>
                </a:solidFill>
                <a:cs typeface="Courier New" panose="02070309020205020404" pitchFamily="49" charset="0"/>
              </a:rPr>
              <a:t>(d);</a:t>
            </a:r>
            <a:br>
              <a:rPr lang="de-DE" sz="1800" dirty="0">
                <a:solidFill>
                  <a:srgbClr val="000000"/>
                </a:solidFill>
                <a:cs typeface="Courier New" panose="02070309020205020404" pitchFamily="49" charset="0"/>
              </a:rPr>
            </a:b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3333CC"/>
                </a:solidFill>
                <a:latin typeface="Courier New" panose="02070309020205020404" pitchFamily="49" charset="0"/>
                <a:cs typeface="Courier New" panose="02070309020205020404" pitchFamily="49" charset="0"/>
              </a:rPr>
              <a:t>G1_B</a:t>
            </a:r>
            <a:r>
              <a:rPr lang="de-DE" sz="1800" dirty="0" smtClean="0">
                <a:solidFill>
                  <a:srgbClr val="000000"/>
                </a:solidFill>
                <a:cs typeface="Courier New" panose="02070309020205020404" pitchFamily="49" charset="0"/>
              </a:rPr>
              <a:t>, </a:t>
            </a:r>
            <a:r>
              <a:rPr lang="de-DE" sz="1800" dirty="0">
                <a:solidFill>
                  <a:srgbClr val="000000"/>
                </a:solidFill>
                <a:latin typeface="Courier New" panose="02070309020205020404" pitchFamily="49" charset="0"/>
                <a:cs typeface="Courier New" panose="02070309020205020404" pitchFamily="49" charset="0"/>
              </a:rPr>
              <a:t>W.</a:t>
            </a:r>
            <a:r>
              <a:rPr lang="de-DE" sz="1800" dirty="0">
                <a:solidFill>
                  <a:srgbClr val="3333CC"/>
                </a:solidFill>
                <a:latin typeface="Courier New" panose="02070309020205020404" pitchFamily="49" charset="0"/>
                <a:cs typeface="Courier New" panose="02070309020205020404" pitchFamily="49" charset="0"/>
              </a:rPr>
              <a:t>G1_B</a:t>
            </a:r>
            <a:r>
              <a:rPr lang="de-DE" sz="1800" dirty="0">
                <a:solidFill>
                  <a:srgbClr val="000000"/>
                </a:solidFill>
                <a:latin typeface="Courier New" panose="02070309020205020404" pitchFamily="49" charset="0"/>
                <a:cs typeface="Courier New" panose="02070309020205020404" pitchFamily="49" charset="0"/>
              </a:rPr>
              <a:t>.</a:t>
            </a:r>
            <a:r>
              <a:rPr lang="de-DE" sz="1800" dirty="0">
                <a:solidFill>
                  <a:srgbClr val="3333CC"/>
                </a:solidFill>
                <a:latin typeface="Courier New" panose="02070309020205020404" pitchFamily="49" charset="0"/>
                <a:cs typeface="Courier New" panose="02070309020205020404" pitchFamily="49" charset="0"/>
              </a:rPr>
              <a:t>G2</a:t>
            </a:r>
            <a:r>
              <a:rPr lang="de-DE" sz="1800" dirty="0">
                <a:solidFill>
                  <a:srgbClr val="000000"/>
                </a:solidFill>
                <a:cs typeface="Courier New" panose="02070309020205020404" pitchFamily="49" charset="0"/>
              </a:rPr>
              <a:t> (w);</a:t>
            </a:r>
            <a:br>
              <a:rPr lang="de-DE" sz="1800" dirty="0">
                <a:solidFill>
                  <a:srgbClr val="000000"/>
                </a:solidFill>
                <a:cs typeface="Courier New" panose="02070309020205020404" pitchFamily="49" charset="0"/>
              </a:rPr>
            </a:b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000000"/>
                </a:solidFill>
                <a:latin typeface="Courier New" panose="02070309020205020404" pitchFamily="49" charset="0"/>
                <a:cs typeface="Courier New" panose="02070309020205020404" pitchFamily="49" charset="0"/>
              </a:rPr>
              <a:t>.</a:t>
            </a:r>
            <a:r>
              <a:rPr lang="de-DE" sz="1800" dirty="0" smtClean="0">
                <a:solidFill>
                  <a:srgbClr val="CC0066"/>
                </a:solidFill>
                <a:latin typeface="Courier New" panose="02070309020205020404" pitchFamily="49" charset="0"/>
                <a:cs typeface="Courier New" panose="02070309020205020404" pitchFamily="49" charset="0"/>
              </a:rPr>
              <a:t>G2_B</a:t>
            </a:r>
            <a:r>
              <a:rPr lang="de-DE" sz="1800" dirty="0" smtClean="0">
                <a:solidFill>
                  <a:srgbClr val="000000"/>
                </a:solidFill>
                <a:cs typeface="Courier New" panose="02070309020205020404" pitchFamily="49" charset="0"/>
              </a:rPr>
              <a:t> </a:t>
            </a:r>
            <a:r>
              <a:rPr lang="de-DE" sz="1800" dirty="0">
                <a:solidFill>
                  <a:srgbClr val="000000"/>
                </a:solidFill>
                <a:cs typeface="Courier New" panose="02070309020205020404" pitchFamily="49" charset="0"/>
              </a:rPr>
              <a:t>(pw</a:t>
            </a:r>
            <a:r>
              <a:rPr lang="de-DE" sz="1800" dirty="0" smtClean="0">
                <a:solidFill>
                  <a:srgbClr val="000000"/>
                </a:solidFill>
                <a:cs typeface="Courier New" panose="02070309020205020404" pitchFamily="49" charset="0"/>
              </a:rPr>
              <a:t>)</a:t>
            </a:r>
            <a:endParaRPr lang="de-DE" sz="1800" dirty="0">
              <a:solidFill>
                <a:srgbClr val="000000"/>
              </a:solidFill>
            </a:endParaRPr>
          </a:p>
        </p:txBody>
      </p:sp>
      <p:sp>
        <p:nvSpPr>
          <p:cNvPr id="6" name="Textfeld 5"/>
          <p:cNvSpPr txBox="1"/>
          <p:nvPr/>
        </p:nvSpPr>
        <p:spPr>
          <a:xfrm>
            <a:off x="683567" y="6011996"/>
            <a:ext cx="7771457" cy="369332"/>
          </a:xfrm>
          <a:prstGeom prst="rect">
            <a:avLst/>
          </a:prstGeom>
          <a:noFill/>
        </p:spPr>
        <p:txBody>
          <a:bodyPr wrap="square" rtlCol="0">
            <a:spAutoFit/>
          </a:bodyPr>
          <a:lstStyle/>
          <a:p>
            <a:r>
              <a:rPr lang="de-DE" sz="1600" dirty="0" smtClean="0">
                <a:solidFill>
                  <a:schemeClr val="tx1"/>
                </a:solidFill>
                <a:latin typeface="Courier New" panose="02070309020205020404" pitchFamily="49" charset="0"/>
                <a:cs typeface="Courier New" panose="02070309020205020404" pitchFamily="49" charset="0"/>
              </a:rPr>
              <a:t>W.</a:t>
            </a:r>
            <a:r>
              <a:rPr lang="de-DE" sz="1600" dirty="0" smtClean="0">
                <a:solidFill>
                  <a:srgbClr val="CC0066"/>
                </a:solidFill>
                <a:latin typeface="Courier New" panose="02070309020205020404" pitchFamily="49" charset="0"/>
                <a:cs typeface="Courier New" panose="02070309020205020404" pitchFamily="49" charset="0"/>
              </a:rPr>
              <a:t>G1_A</a:t>
            </a:r>
            <a:r>
              <a:rPr lang="de-DE" sz="1600" dirty="0" smtClean="0">
                <a:solidFill>
                  <a:schemeClr val="tx1"/>
                </a:solidFill>
                <a:latin typeface="Courier New" panose="02070309020205020404" pitchFamily="49" charset="0"/>
                <a:cs typeface="Courier New" panose="02070309020205020404" pitchFamily="49" charset="0"/>
              </a:rPr>
              <a:t>.</a:t>
            </a:r>
            <a:r>
              <a:rPr lang="de-DE" sz="1600" dirty="0" smtClean="0">
                <a:solidFill>
                  <a:srgbClr val="CC0066"/>
                </a:solidFill>
                <a:latin typeface="Courier New" panose="02070309020205020404" pitchFamily="49" charset="0"/>
                <a:cs typeface="Courier New" panose="02070309020205020404" pitchFamily="49" charset="0"/>
              </a:rPr>
              <a:t>G2_B</a:t>
            </a:r>
            <a:r>
              <a:rPr lang="de-DE" sz="1800" dirty="0" smtClean="0">
                <a:solidFill>
                  <a:srgbClr val="CC0066"/>
                </a:solidFill>
                <a:latin typeface="+mn-lt"/>
                <a:cs typeface="Courier New" panose="02070309020205020404" pitchFamily="49" charset="0"/>
              </a:rPr>
              <a:t> </a:t>
            </a:r>
            <a:r>
              <a:rPr lang="de-DE" sz="1800" dirty="0" smtClean="0">
                <a:solidFill>
                  <a:schemeClr val="tx1"/>
                </a:solidFill>
                <a:latin typeface="+mn-lt"/>
                <a:cs typeface="Courier New" panose="02070309020205020404" pitchFamily="49" charset="0"/>
              </a:rPr>
              <a:t>ist in der gesamten Hierarchie von </a:t>
            </a:r>
            <a:r>
              <a:rPr lang="de-DE" sz="1600" dirty="0" smtClean="0">
                <a:solidFill>
                  <a:schemeClr val="tx1"/>
                </a:solidFill>
                <a:latin typeface="Courier New" panose="02070309020205020404" pitchFamily="49" charset="0"/>
                <a:cs typeface="Courier New" panose="02070309020205020404" pitchFamily="49" charset="0"/>
              </a:rPr>
              <a:t>W.</a:t>
            </a:r>
            <a:r>
              <a:rPr lang="de-DE" sz="1600" dirty="0" smtClean="0">
                <a:solidFill>
                  <a:schemeClr val="accent2"/>
                </a:solidFill>
                <a:latin typeface="Courier New" panose="02070309020205020404" pitchFamily="49" charset="0"/>
                <a:cs typeface="Courier New" panose="02070309020205020404" pitchFamily="49" charset="0"/>
              </a:rPr>
              <a:t>G1_B</a:t>
            </a:r>
            <a:r>
              <a:rPr lang="de-DE" sz="1800" dirty="0" smtClean="0">
                <a:solidFill>
                  <a:schemeClr val="tx1"/>
                </a:solidFill>
                <a:latin typeface="+mn-lt"/>
                <a:cs typeface="Courier New" panose="02070309020205020404" pitchFamily="49" charset="0"/>
              </a:rPr>
              <a:t> nicht erreichbar.</a:t>
            </a:r>
            <a:endParaRPr lang="de-DE" sz="1600" dirty="0">
              <a:solidFill>
                <a:schemeClr val="tx1"/>
              </a:solidFill>
            </a:endParaRPr>
          </a:p>
        </p:txBody>
      </p:sp>
      <p:sp>
        <p:nvSpPr>
          <p:cNvPr id="20" name="Textfeld 19"/>
          <p:cNvSpPr txBox="1"/>
          <p:nvPr/>
        </p:nvSpPr>
        <p:spPr>
          <a:xfrm>
            <a:off x="611559" y="2492896"/>
            <a:ext cx="1152129" cy="307777"/>
          </a:xfrm>
          <a:prstGeom prst="rect">
            <a:avLst/>
          </a:prstGeom>
          <a:noFill/>
        </p:spPr>
        <p:txBody>
          <a:bodyPr wrap="square" rtlCol="0">
            <a:spAutoFit/>
          </a:bodyPr>
          <a:lstStyle/>
          <a:p>
            <a:r>
              <a:rPr lang="de-DE" sz="1400" dirty="0" smtClean="0">
                <a:solidFill>
                  <a:schemeClr val="tx1"/>
                </a:solidFill>
              </a:rPr>
              <a:t>1. Generation</a:t>
            </a:r>
            <a:endParaRPr lang="de-DE" sz="1400" dirty="0">
              <a:solidFill>
                <a:schemeClr val="tx1"/>
              </a:solidFill>
            </a:endParaRPr>
          </a:p>
        </p:txBody>
      </p:sp>
      <p:sp>
        <p:nvSpPr>
          <p:cNvPr id="21" name="Textfeld 20"/>
          <p:cNvSpPr txBox="1"/>
          <p:nvPr/>
        </p:nvSpPr>
        <p:spPr>
          <a:xfrm>
            <a:off x="611559" y="3121223"/>
            <a:ext cx="1152129" cy="307777"/>
          </a:xfrm>
          <a:prstGeom prst="rect">
            <a:avLst/>
          </a:prstGeom>
          <a:noFill/>
        </p:spPr>
        <p:txBody>
          <a:bodyPr wrap="square" rtlCol="0">
            <a:spAutoFit/>
          </a:bodyPr>
          <a:lstStyle/>
          <a:p>
            <a:r>
              <a:rPr lang="de-DE" sz="1400" dirty="0">
                <a:solidFill>
                  <a:schemeClr val="tx1"/>
                </a:solidFill>
              </a:rPr>
              <a:t>2</a:t>
            </a:r>
            <a:r>
              <a:rPr lang="de-DE" sz="1400" dirty="0" smtClean="0">
                <a:solidFill>
                  <a:schemeClr val="tx1"/>
                </a:solidFill>
              </a:rPr>
              <a:t>. Generation</a:t>
            </a:r>
            <a:endParaRPr lang="de-DE" sz="1400" dirty="0">
              <a:solidFill>
                <a:schemeClr val="tx1"/>
              </a:solidFill>
            </a:endParaRPr>
          </a:p>
        </p:txBody>
      </p:sp>
    </p:spTree>
    <p:extLst>
      <p:ext uri="{BB962C8B-B14F-4D97-AF65-F5344CB8AC3E}">
        <p14:creationId xmlns:p14="http://schemas.microsoft.com/office/powerpoint/2010/main" val="4124421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P spid="19" grpId="0"/>
      <p:bldP spid="6"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5800" y="1916832"/>
            <a:ext cx="7769225" cy="4331568"/>
          </a:xfrm>
        </p:spPr>
        <p:txBody>
          <a:bodyPr/>
          <a:lstStyle/>
          <a:p>
            <a:pPr lvl="0">
              <a:spcAft>
                <a:spcPts val="0"/>
              </a:spcAft>
            </a:pPr>
            <a:r>
              <a:rPr lang="de-DE" sz="2400" dirty="0">
                <a:ea typeface="Calibri" panose="020F0502020204030204" pitchFamily="34" charset="0"/>
                <a:cs typeface="Courier New" panose="02070309020205020404" pitchFamily="49" charset="0"/>
              </a:rPr>
              <a:t>Ein </a:t>
            </a:r>
            <a:r>
              <a:rPr lang="de-DE" sz="2400" dirty="0">
                <a:solidFill>
                  <a:schemeClr val="accent2"/>
                </a:solidFill>
                <a:ea typeface="Calibri" panose="020F0502020204030204" pitchFamily="34" charset="0"/>
                <a:cs typeface="Courier New" panose="02070309020205020404" pitchFamily="49" charset="0"/>
              </a:rPr>
              <a:t>Paket</a:t>
            </a:r>
            <a:r>
              <a:rPr lang="de-DE" sz="2400" dirty="0">
                <a:ea typeface="Calibri" panose="020F0502020204030204" pitchFamily="34" charset="0"/>
                <a:cs typeface="Courier New" panose="02070309020205020404" pitchFamily="49" charset="0"/>
              </a:rPr>
              <a:t> hat direkte Sichtbarkeit auf alle </a:t>
            </a:r>
            <a:r>
              <a:rPr lang="de-DE" sz="2400" dirty="0">
                <a:solidFill>
                  <a:schemeClr val="accent2"/>
                </a:solidFill>
                <a:ea typeface="Calibri" panose="020F0502020204030204" pitchFamily="34" charset="0"/>
                <a:cs typeface="Courier New" panose="02070309020205020404" pitchFamily="49" charset="0"/>
              </a:rPr>
              <a:t>Vorfahren</a:t>
            </a:r>
            <a:r>
              <a:rPr lang="de-DE" sz="2400" dirty="0">
                <a:ea typeface="Calibri" panose="020F0502020204030204" pitchFamily="34" charset="0"/>
                <a:cs typeface="Courier New" panose="02070309020205020404" pitchFamily="49" charset="0"/>
              </a:rPr>
              <a:t>. Es sieht alles </a:t>
            </a:r>
            <a:r>
              <a:rPr lang="de-DE" sz="2400" dirty="0" smtClean="0">
                <a:ea typeface="Calibri" panose="020F0502020204030204" pitchFamily="34" charset="0"/>
                <a:cs typeface="Courier New" panose="02070309020205020404" pitchFamily="49" charset="0"/>
              </a:rPr>
              <a:t>in seinem öffentlichen </a:t>
            </a:r>
            <a:r>
              <a:rPr lang="de-DE" sz="2400" dirty="0">
                <a:ea typeface="Calibri" panose="020F0502020204030204" pitchFamily="34" charset="0"/>
                <a:cs typeface="Courier New" panose="02070309020205020404" pitchFamily="49" charset="0"/>
              </a:rPr>
              <a:t>bzw. </a:t>
            </a:r>
            <a:r>
              <a:rPr lang="de-DE" sz="2400" dirty="0" smtClean="0">
                <a:ea typeface="Calibri" panose="020F0502020204030204" pitchFamily="34" charset="0"/>
                <a:cs typeface="Courier New" panose="02070309020205020404" pitchFamily="49" charset="0"/>
              </a:rPr>
              <a:t>privaten </a:t>
            </a:r>
            <a:r>
              <a:rPr lang="de-DE" sz="2400" dirty="0">
                <a:ea typeface="Calibri" panose="020F0502020204030204" pitchFamily="34" charset="0"/>
                <a:cs typeface="Courier New" panose="02070309020205020404" pitchFamily="49" charset="0"/>
              </a:rPr>
              <a:t>Teil, was sein direkter Vorfahre (Vater) im entsprechenden Teil </a:t>
            </a:r>
            <a:r>
              <a:rPr lang="de-DE" sz="2400" dirty="0" smtClean="0">
                <a:ea typeface="Calibri" panose="020F0502020204030204" pitchFamily="34" charset="0"/>
                <a:cs typeface="Courier New" panose="02070309020205020404" pitchFamily="49" charset="0"/>
              </a:rPr>
              <a:t>sieht (rekursiv).</a:t>
            </a:r>
          </a:p>
          <a:p>
            <a:pPr marL="342900" lvl="1" indent="-342900">
              <a:spcAft>
                <a:spcPts val="0"/>
              </a:spcAft>
              <a:buFont typeface="Arial" panose="020B0604020202020204" pitchFamily="34" charset="0"/>
              <a:buChar char="•"/>
            </a:pPr>
            <a:r>
              <a:rPr lang="de-DE" sz="2400" dirty="0" smtClean="0">
                <a:ea typeface="Calibri" panose="020F0502020204030204" pitchFamily="34" charset="0"/>
                <a:cs typeface="Courier New" panose="02070309020205020404" pitchFamily="49" charset="0"/>
              </a:rPr>
              <a:t>Ein öffentliches Kind sieht im privaten Teil auch den privaten Teil des Vaters.</a:t>
            </a:r>
            <a:endParaRPr lang="de-DE" sz="2400" dirty="0" smtClean="0">
              <a:ea typeface="Calibri" panose="020F0502020204030204" pitchFamily="34" charset="0"/>
              <a:cs typeface="Arial" panose="020B0604020202020204" pitchFamily="34" charset="0"/>
            </a:endParaRPr>
          </a:p>
          <a:p>
            <a:pPr marL="342900" lvl="1" indent="-342900">
              <a:spcAft>
                <a:spcPts val="0"/>
              </a:spcAft>
              <a:buFont typeface="Arial" panose="020B0604020202020204" pitchFamily="34" charset="0"/>
              <a:buChar char="•"/>
            </a:pPr>
            <a:r>
              <a:rPr lang="de-DE" sz="2400" dirty="0" smtClean="0">
                <a:ea typeface="Calibri" panose="020F0502020204030204" pitchFamily="34" charset="0"/>
                <a:cs typeface="Courier New" panose="02070309020205020404" pitchFamily="49" charset="0"/>
              </a:rPr>
              <a:t>Ein privates Kind sieht auch im öffentlichen Teil den privaten Teil des Vaters.</a:t>
            </a:r>
            <a:endParaRPr lang="de-DE" sz="2400" dirty="0" smtClean="0">
              <a:ea typeface="Calibri" panose="020F0502020204030204" pitchFamily="34" charset="0"/>
              <a:cs typeface="Arial" panose="020B0604020202020204" pitchFamily="34" charset="0"/>
            </a:endParaRPr>
          </a:p>
          <a:p>
            <a:pPr marL="342900" lvl="1" indent="-342900">
              <a:spcAft>
                <a:spcPts val="0"/>
              </a:spcAft>
              <a:buFont typeface="Arial" panose="020B0604020202020204" pitchFamily="34" charset="0"/>
              <a:buChar char="•"/>
            </a:pPr>
            <a:r>
              <a:rPr lang="de-DE" sz="2400" dirty="0" smtClean="0">
                <a:ea typeface="Calibri" panose="020F0502020204030204" pitchFamily="34" charset="0"/>
                <a:cs typeface="Courier New" panose="02070309020205020404" pitchFamily="49" charset="0"/>
              </a:rPr>
              <a:t>Ein öffentliches Kind eines privaten Vaters sieht auch in seinem öffentlichen Teil den privaten Teil des Großvaters, da der Vater das in seinem öffentlichen Teil sieht.</a:t>
            </a:r>
            <a:endParaRPr lang="de-DE" sz="2400" dirty="0" smtClean="0">
              <a:ea typeface="Calibri" panose="020F0502020204030204" pitchFamily="34" charset="0"/>
              <a:cs typeface="Arial" panose="020B0604020202020204" pitchFamily="34" charset="0"/>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182</a:t>
            </a:fld>
            <a:endParaRPr lang="de-DE" dirty="0"/>
          </a:p>
        </p:txBody>
      </p:sp>
      <p:sp>
        <p:nvSpPr>
          <p:cNvPr id="5" name="Titel 4"/>
          <p:cNvSpPr>
            <a:spLocks noGrp="1"/>
          </p:cNvSpPr>
          <p:nvPr>
            <p:ph type="title"/>
          </p:nvPr>
        </p:nvSpPr>
        <p:spPr/>
        <p:txBody>
          <a:bodyPr/>
          <a:lstStyle/>
          <a:p>
            <a:r>
              <a:rPr lang="de-DE" dirty="0"/>
              <a:t>Zusammenfassung der </a:t>
            </a:r>
            <a:r>
              <a:rPr lang="de-DE" dirty="0" smtClean="0"/>
              <a:t>Sichtbarkeitsregeln 1</a:t>
            </a:r>
            <a:endParaRPr lang="de-DE" dirty="0"/>
          </a:p>
        </p:txBody>
      </p:sp>
    </p:spTree>
    <p:extLst>
      <p:ext uri="{BB962C8B-B14F-4D97-AF65-F5344CB8AC3E}">
        <p14:creationId xmlns:p14="http://schemas.microsoft.com/office/powerpoint/2010/main" val="924340285"/>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lvl="0">
              <a:spcAft>
                <a:spcPts val="0"/>
              </a:spcAft>
            </a:pPr>
            <a:r>
              <a:rPr lang="de-DE" sz="2000" dirty="0">
                <a:ea typeface="Calibri" panose="020F0502020204030204" pitchFamily="34" charset="0"/>
                <a:cs typeface="Courier New" panose="02070309020205020404" pitchFamily="49" charset="0"/>
              </a:rPr>
              <a:t>Der </a:t>
            </a:r>
            <a:r>
              <a:rPr lang="de-DE" sz="2000" dirty="0">
                <a:solidFill>
                  <a:schemeClr val="accent2"/>
                </a:solidFill>
                <a:ea typeface="Calibri" panose="020F0502020204030204" pitchFamily="34" charset="0"/>
                <a:cs typeface="Courier New" panose="02070309020205020404" pitchFamily="49" charset="0"/>
              </a:rPr>
              <a:t>Vater</a:t>
            </a:r>
            <a:r>
              <a:rPr lang="de-DE" sz="2000" dirty="0">
                <a:ea typeface="Calibri" panose="020F0502020204030204" pitchFamily="34" charset="0"/>
                <a:cs typeface="Courier New" panose="02070309020205020404" pitchFamily="49" charset="0"/>
              </a:rPr>
              <a:t> hat in der Spezifikation keine Sichtbarkeit auf die </a:t>
            </a:r>
            <a:r>
              <a:rPr lang="de-DE" sz="2000" dirty="0" smtClean="0">
                <a:solidFill>
                  <a:schemeClr val="accent2"/>
                </a:solidFill>
                <a:ea typeface="Calibri" panose="020F0502020204030204" pitchFamily="34" charset="0"/>
                <a:cs typeface="Courier New" panose="02070309020205020404" pitchFamily="49" charset="0"/>
              </a:rPr>
              <a:t>Nachkommen </a:t>
            </a:r>
            <a:r>
              <a:rPr lang="de-DE" sz="2000" dirty="0" smtClean="0">
                <a:solidFill>
                  <a:schemeClr val="tx1"/>
                </a:solidFill>
                <a:ea typeface="Calibri" panose="020F0502020204030204" pitchFamily="34" charset="0"/>
                <a:cs typeface="Courier New" panose="02070309020205020404" pitchFamily="49" charset="0"/>
              </a:rPr>
              <a:t>(sie existieren ja noch nicht)</a:t>
            </a:r>
            <a:r>
              <a:rPr lang="de-DE" sz="2000" dirty="0" smtClean="0">
                <a:ea typeface="Calibri" panose="020F0502020204030204" pitchFamily="34" charset="0"/>
                <a:cs typeface="Courier New" panose="02070309020205020404" pitchFamily="49" charset="0"/>
              </a:rPr>
              <a:t>.</a:t>
            </a:r>
          </a:p>
          <a:p>
            <a:pPr lvl="0">
              <a:spcAft>
                <a:spcPts val="0"/>
              </a:spcAft>
            </a:pPr>
            <a:r>
              <a:rPr lang="de-DE" sz="2000" dirty="0" smtClean="0">
                <a:ea typeface="Calibri" panose="020F0502020204030204" pitchFamily="34" charset="0"/>
                <a:cs typeface="Courier New" panose="02070309020205020404" pitchFamily="49" charset="0"/>
              </a:rPr>
              <a:t>Im </a:t>
            </a:r>
            <a:r>
              <a:rPr lang="de-DE" sz="2000" dirty="0">
                <a:ea typeface="Calibri" panose="020F0502020204030204" pitchFamily="34" charset="0"/>
                <a:cs typeface="Courier New" panose="02070309020205020404" pitchFamily="49" charset="0"/>
              </a:rPr>
              <a:t>Rumpf braucht er </a:t>
            </a:r>
            <a:r>
              <a:rPr lang="de-DE" sz="2000" dirty="0">
                <a:solidFill>
                  <a:srgbClr val="C00000"/>
                </a:solidFill>
                <a:ea typeface="Calibri" panose="020F0502020204030204" pitchFamily="34" charset="0"/>
                <a:cs typeface="Courier New" panose="02070309020205020404" pitchFamily="49" charset="0"/>
              </a:rPr>
              <a:t>with-Klauseln</a:t>
            </a:r>
            <a:r>
              <a:rPr lang="de-DE" sz="2000" dirty="0">
                <a:ea typeface="Calibri" panose="020F0502020204030204" pitchFamily="34" charset="0"/>
                <a:cs typeface="Courier New" panose="02070309020205020404" pitchFamily="49" charset="0"/>
              </a:rPr>
              <a:t> zur Sichtbarkeit</a:t>
            </a:r>
            <a:r>
              <a:rPr lang="de-DE" sz="2000" dirty="0" smtClean="0">
                <a:ea typeface="Calibri" panose="020F0502020204030204" pitchFamily="34" charset="0"/>
                <a:cs typeface="Courier New" panose="02070309020205020404" pitchFamily="49" charset="0"/>
              </a:rPr>
              <a:t>. Dann:</a:t>
            </a:r>
            <a:endParaRPr lang="de-DE" sz="2000" dirty="0">
              <a:ea typeface="Calibri" panose="020F0502020204030204" pitchFamily="34" charset="0"/>
              <a:cs typeface="Arial" panose="020B0604020202020204" pitchFamily="34" charset="0"/>
            </a:endParaRPr>
          </a:p>
          <a:p>
            <a:pPr marL="457200" lvl="1" indent="-457200">
              <a:spcAft>
                <a:spcPts val="0"/>
              </a:spcAft>
              <a:buFont typeface="Arial" panose="020B0604020202020204" pitchFamily="34" charset="0"/>
              <a:buChar char="•"/>
            </a:pPr>
            <a:r>
              <a:rPr lang="de-DE" sz="2000" dirty="0">
                <a:ea typeface="Calibri" panose="020F0502020204030204" pitchFamily="34" charset="0"/>
                <a:cs typeface="Courier New" panose="02070309020205020404" pitchFamily="49" charset="0"/>
              </a:rPr>
              <a:t>Er sieht alle </a:t>
            </a:r>
            <a:r>
              <a:rPr lang="de-DE" sz="2000" dirty="0">
                <a:solidFill>
                  <a:schemeClr val="accent2"/>
                </a:solidFill>
                <a:ea typeface="Calibri" panose="020F0502020204030204" pitchFamily="34" charset="0"/>
                <a:cs typeface="Courier New" panose="02070309020205020404" pitchFamily="49" charset="0"/>
              </a:rPr>
              <a:t>Kinder</a:t>
            </a:r>
            <a:r>
              <a:rPr lang="de-DE" sz="2000" dirty="0">
                <a:ea typeface="Calibri" panose="020F0502020204030204" pitchFamily="34" charset="0"/>
                <a:cs typeface="Courier New" panose="02070309020205020404" pitchFamily="49" charset="0"/>
              </a:rPr>
              <a:t>, öffentliche und private, aber nur deren öffentlichen Teil.</a:t>
            </a:r>
            <a:endParaRPr lang="de-DE" sz="2000" dirty="0">
              <a:ea typeface="Calibri" panose="020F0502020204030204" pitchFamily="34" charset="0"/>
              <a:cs typeface="Arial" panose="020B0604020202020204" pitchFamily="34" charset="0"/>
            </a:endParaRPr>
          </a:p>
          <a:p>
            <a:pPr marL="457200" lvl="1" indent="-457200">
              <a:spcAft>
                <a:spcPts val="0"/>
              </a:spcAft>
              <a:buFont typeface="Arial" panose="020B0604020202020204" pitchFamily="34" charset="0"/>
              <a:buChar char="•"/>
            </a:pPr>
            <a:r>
              <a:rPr lang="de-DE" sz="2000" dirty="0">
                <a:ea typeface="Calibri" panose="020F0502020204030204" pitchFamily="34" charset="0"/>
                <a:cs typeface="Courier New" panose="02070309020205020404" pitchFamily="49" charset="0"/>
              </a:rPr>
              <a:t>Er sieht alle </a:t>
            </a:r>
            <a:r>
              <a:rPr lang="de-DE" sz="2000" dirty="0">
                <a:solidFill>
                  <a:schemeClr val="accent2"/>
                </a:solidFill>
                <a:ea typeface="Calibri" panose="020F0502020204030204" pitchFamily="34" charset="0"/>
                <a:cs typeface="Courier New" panose="02070309020205020404" pitchFamily="49" charset="0"/>
              </a:rPr>
              <a:t>weiteren Nachkommen</a:t>
            </a:r>
            <a:r>
              <a:rPr lang="de-DE" sz="2000" dirty="0">
                <a:ea typeface="Calibri" panose="020F0502020204030204" pitchFamily="34" charset="0"/>
                <a:cs typeface="Courier New" panose="02070309020205020404" pitchFamily="49" charset="0"/>
              </a:rPr>
              <a:t>, solange sie </a:t>
            </a:r>
            <a:r>
              <a:rPr lang="de-DE" sz="2000" dirty="0">
                <a:solidFill>
                  <a:schemeClr val="accent2"/>
                </a:solidFill>
                <a:ea typeface="Calibri" panose="020F0502020204030204" pitchFamily="34" charset="0"/>
                <a:cs typeface="Courier New" panose="02070309020205020404" pitchFamily="49" charset="0"/>
              </a:rPr>
              <a:t>öffentliche</a:t>
            </a:r>
            <a:r>
              <a:rPr lang="de-DE" sz="2000" dirty="0">
                <a:ea typeface="Calibri" panose="020F0502020204030204" pitchFamily="34" charset="0"/>
                <a:cs typeface="Courier New" panose="02070309020205020404" pitchFamily="49" charset="0"/>
              </a:rPr>
              <a:t> Nachkommen der </a:t>
            </a:r>
            <a:r>
              <a:rPr lang="de-DE" sz="2000" dirty="0">
                <a:solidFill>
                  <a:schemeClr val="accent2"/>
                </a:solidFill>
                <a:ea typeface="Calibri" panose="020F0502020204030204" pitchFamily="34" charset="0"/>
                <a:cs typeface="Courier New" panose="02070309020205020404" pitchFamily="49" charset="0"/>
              </a:rPr>
              <a:t>Kinder</a:t>
            </a:r>
            <a:r>
              <a:rPr lang="de-DE" sz="2000" dirty="0">
                <a:ea typeface="Calibri" panose="020F0502020204030204" pitchFamily="34" charset="0"/>
                <a:cs typeface="Courier New" panose="02070309020205020404" pitchFamily="49" charset="0"/>
              </a:rPr>
              <a:t> (auch privater) sind</a:t>
            </a:r>
            <a:r>
              <a:rPr lang="de-DE" sz="2000" dirty="0" smtClean="0">
                <a:ea typeface="Calibri" panose="020F0502020204030204" pitchFamily="34" charset="0"/>
                <a:cs typeface="Courier New" panose="02070309020205020404" pitchFamily="49" charset="0"/>
              </a:rPr>
              <a:t>.</a:t>
            </a:r>
          </a:p>
          <a:p>
            <a:pPr marL="457200" lvl="1" indent="-457200">
              <a:spcAft>
                <a:spcPts val="0"/>
              </a:spcAft>
              <a:buFont typeface="Arial" panose="020B0604020202020204" pitchFamily="34" charset="0"/>
              <a:buChar char="•"/>
            </a:pPr>
            <a:r>
              <a:rPr lang="de-DE" sz="2000" dirty="0" smtClean="0">
                <a:ea typeface="Calibri" panose="020F0502020204030204" pitchFamily="34" charset="0"/>
                <a:cs typeface="Courier New" panose="02070309020205020404" pitchFamily="49" charset="0"/>
              </a:rPr>
              <a:t>Ein </a:t>
            </a:r>
            <a:r>
              <a:rPr lang="de-DE" sz="2000" dirty="0">
                <a:solidFill>
                  <a:srgbClr val="FF0000"/>
                </a:solidFill>
                <a:ea typeface="Calibri" panose="020F0502020204030204" pitchFamily="34" charset="0"/>
                <a:cs typeface="Courier New" panose="02070309020205020404" pitchFamily="49" charset="0"/>
              </a:rPr>
              <a:t>privater Nachkomme </a:t>
            </a:r>
            <a:r>
              <a:rPr lang="de-DE" sz="2000" dirty="0">
                <a:ea typeface="Calibri" panose="020F0502020204030204" pitchFamily="34" charset="0"/>
                <a:cs typeface="Courier New" panose="02070309020205020404" pitchFamily="49" charset="0"/>
              </a:rPr>
              <a:t>unterbricht die Sichtbarkeit</a:t>
            </a:r>
            <a:r>
              <a:rPr lang="de-DE" sz="2000" dirty="0" smtClean="0">
                <a:ea typeface="Calibri" panose="020F0502020204030204" pitchFamily="34" charset="0"/>
                <a:cs typeface="Courier New" panose="02070309020205020404" pitchFamily="49" charset="0"/>
              </a:rPr>
              <a:t>.</a:t>
            </a:r>
          </a:p>
          <a:p>
            <a:pPr marL="0" lvl="1" indent="0">
              <a:spcAft>
                <a:spcPts val="0"/>
              </a:spcAft>
            </a:pPr>
            <a:r>
              <a:rPr lang="de-DE" sz="2000" dirty="0" smtClean="0">
                <a:ea typeface="Calibri" panose="020F0502020204030204" pitchFamily="34" charset="0"/>
                <a:cs typeface="Courier New" panose="02070309020205020404" pitchFamily="49" charset="0"/>
              </a:rPr>
              <a:t>Sehen Sie die Folie 171 an und stellen Sie sich vor, die ganze Hierarchie der rechten Seite sei links geschachtelt vereinbart. So bekommen Sie ein Gefühl dafür, was vom Vater aus gesehen werden kann (mit den erforder-lichen with-Klauseln).</a:t>
            </a:r>
            <a:endParaRPr lang="de-DE" sz="2000" dirty="0">
              <a:ea typeface="Calibri" panose="020F0502020204030204" pitchFamily="34" charset="0"/>
              <a:cs typeface="Arial" panose="020B0604020202020204" pitchFamily="34" charset="0"/>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183</a:t>
            </a:fld>
            <a:endParaRPr lang="de-DE" dirty="0"/>
          </a:p>
        </p:txBody>
      </p:sp>
      <p:sp>
        <p:nvSpPr>
          <p:cNvPr id="5" name="Titel 4"/>
          <p:cNvSpPr>
            <a:spLocks noGrp="1"/>
          </p:cNvSpPr>
          <p:nvPr>
            <p:ph type="title"/>
          </p:nvPr>
        </p:nvSpPr>
        <p:spPr/>
        <p:txBody>
          <a:bodyPr/>
          <a:lstStyle/>
          <a:p>
            <a:r>
              <a:rPr lang="de-DE" dirty="0"/>
              <a:t>Zusammenfassung der Sichtbarkeitsregeln </a:t>
            </a:r>
            <a:r>
              <a:rPr lang="de-DE" dirty="0" smtClean="0"/>
              <a:t>2</a:t>
            </a:r>
            <a:endParaRPr lang="de-DE" dirty="0"/>
          </a:p>
        </p:txBody>
      </p:sp>
    </p:spTree>
    <p:extLst>
      <p:ext uri="{BB962C8B-B14F-4D97-AF65-F5344CB8AC3E}">
        <p14:creationId xmlns:p14="http://schemas.microsoft.com/office/powerpoint/2010/main" val="142630332"/>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5800" y="1772816"/>
            <a:ext cx="7769225" cy="4442247"/>
          </a:xfrm>
        </p:spPr>
        <p:txBody>
          <a:bodyPr/>
          <a:lstStyle/>
          <a:p>
            <a:pPr lvl="0">
              <a:spcAft>
                <a:spcPts val="0"/>
              </a:spcAft>
            </a:pPr>
            <a:r>
              <a:rPr lang="de-DE" sz="2400" dirty="0">
                <a:solidFill>
                  <a:schemeClr val="accent2"/>
                </a:solidFill>
                <a:ea typeface="Calibri" panose="020F0502020204030204" pitchFamily="34" charset="0"/>
                <a:cs typeface="Courier New" panose="02070309020205020404" pitchFamily="49" charset="0"/>
              </a:rPr>
              <a:t>Geschwister</a:t>
            </a:r>
            <a:r>
              <a:rPr lang="de-DE" sz="2400" dirty="0">
                <a:ea typeface="Calibri" panose="020F0502020204030204" pitchFamily="34" charset="0"/>
                <a:cs typeface="Courier New" panose="02070309020205020404" pitchFamily="49" charset="0"/>
              </a:rPr>
              <a:t> benötigen ebenfalls with-Klauseln.</a:t>
            </a:r>
            <a:endParaRPr lang="de-DE" sz="2400" dirty="0">
              <a:ea typeface="Calibri" panose="020F0502020204030204" pitchFamily="34" charset="0"/>
              <a:cs typeface="Arial" panose="020B0604020202020204" pitchFamily="34" charset="0"/>
            </a:endParaRPr>
          </a:p>
          <a:p>
            <a:pPr marL="457200" lvl="1" indent="-457200">
              <a:spcAft>
                <a:spcPts val="0"/>
              </a:spcAft>
              <a:buFont typeface="Arial" panose="020B0604020202020204" pitchFamily="34" charset="0"/>
              <a:buChar char="•"/>
            </a:pPr>
            <a:r>
              <a:rPr lang="de-DE" sz="2400" dirty="0">
                <a:ea typeface="Calibri" panose="020F0502020204030204" pitchFamily="34" charset="0"/>
                <a:cs typeface="Courier New" panose="02070309020205020404" pitchFamily="49" charset="0"/>
              </a:rPr>
              <a:t>Für öffentliche Kinder </a:t>
            </a:r>
            <a:r>
              <a:rPr lang="de-DE" sz="2400" dirty="0" smtClean="0">
                <a:ea typeface="Calibri" panose="020F0502020204030204" pitchFamily="34" charset="0"/>
                <a:cs typeface="Courier New" panose="02070309020205020404" pitchFamily="49" charset="0"/>
              </a:rPr>
              <a:t>untereinander gelten </a:t>
            </a:r>
            <a:r>
              <a:rPr lang="de-DE" sz="2400" dirty="0">
                <a:ea typeface="Calibri" panose="020F0502020204030204" pitchFamily="34" charset="0"/>
                <a:cs typeface="Courier New" panose="02070309020205020404" pitchFamily="49" charset="0"/>
              </a:rPr>
              <a:t>dieselben Regeln wie zwischen gewöhnlichen Paketen.</a:t>
            </a:r>
            <a:endParaRPr lang="de-DE" sz="2400" dirty="0">
              <a:ea typeface="Calibri" panose="020F0502020204030204" pitchFamily="34" charset="0"/>
              <a:cs typeface="Arial" panose="020B0604020202020204" pitchFamily="34" charset="0"/>
            </a:endParaRPr>
          </a:p>
          <a:p>
            <a:pPr marL="457200" lvl="1" indent="-457200">
              <a:spcAft>
                <a:spcPts val="0"/>
              </a:spcAft>
              <a:buFont typeface="Arial" panose="020B0604020202020204" pitchFamily="34" charset="0"/>
              <a:buChar char="•"/>
            </a:pPr>
            <a:r>
              <a:rPr lang="de-DE" sz="2400" dirty="0">
                <a:ea typeface="Calibri" panose="020F0502020204030204" pitchFamily="34" charset="0"/>
                <a:cs typeface="Courier New" panose="02070309020205020404" pitchFamily="49" charset="0"/>
              </a:rPr>
              <a:t>Private Geschwister sind öffentlich untereinander.</a:t>
            </a:r>
            <a:endParaRPr lang="de-DE" sz="2400" dirty="0">
              <a:ea typeface="Calibri" panose="020F0502020204030204" pitchFamily="34" charset="0"/>
              <a:cs typeface="Arial" panose="020B0604020202020204" pitchFamily="34" charset="0"/>
            </a:endParaRPr>
          </a:p>
          <a:p>
            <a:pPr marL="457200" lvl="1" indent="-457200">
              <a:spcAft>
                <a:spcPts val="0"/>
              </a:spcAft>
              <a:buFont typeface="Arial" panose="020B0604020202020204" pitchFamily="34" charset="0"/>
              <a:buChar char="•"/>
            </a:pPr>
            <a:r>
              <a:rPr lang="de-DE" sz="2400" dirty="0" smtClean="0">
                <a:ea typeface="Calibri" panose="020F0502020204030204" pitchFamily="34" charset="0"/>
                <a:cs typeface="Courier New" panose="02070309020205020404" pitchFamily="49" charset="0"/>
              </a:rPr>
              <a:t>Öffentliche Kinder können private Geschwister im privaten Teil sehen.</a:t>
            </a:r>
          </a:p>
          <a:p>
            <a:pPr lvl="0">
              <a:spcAft>
                <a:spcPts val="0"/>
              </a:spcAft>
            </a:pPr>
            <a:r>
              <a:rPr lang="de-DE" sz="2400" dirty="0" smtClean="0">
                <a:solidFill>
                  <a:schemeClr val="accent2"/>
                </a:solidFill>
                <a:ea typeface="Calibri" panose="020F0502020204030204" pitchFamily="34" charset="0"/>
                <a:cs typeface="Courier New" panose="02070309020205020404" pitchFamily="49" charset="0"/>
              </a:rPr>
              <a:t>Entferntere </a:t>
            </a:r>
            <a:r>
              <a:rPr lang="de-DE" sz="2400" dirty="0">
                <a:solidFill>
                  <a:schemeClr val="accent2"/>
                </a:solidFill>
                <a:ea typeface="Calibri" panose="020F0502020204030204" pitchFamily="34" charset="0"/>
                <a:cs typeface="Courier New" panose="02070309020205020404" pitchFamily="49" charset="0"/>
              </a:rPr>
              <a:t>Verwandte </a:t>
            </a:r>
            <a:r>
              <a:rPr lang="de-DE" sz="2400" dirty="0" smtClean="0">
                <a:ea typeface="Calibri" panose="020F0502020204030204" pitchFamily="34" charset="0"/>
                <a:cs typeface="Courier New" panose="02070309020205020404" pitchFamily="49" charset="0"/>
              </a:rPr>
              <a:t>benötigen </a:t>
            </a:r>
            <a:r>
              <a:rPr lang="de-DE" sz="2400" dirty="0">
                <a:ea typeface="Calibri" panose="020F0502020204030204" pitchFamily="34" charset="0"/>
                <a:cs typeface="Courier New" panose="02070309020205020404" pitchFamily="49" charset="0"/>
              </a:rPr>
              <a:t>ebenfalls with-Klauseln. Sie können einander nur sehen, wenn die Sichtbarkeitslinien nicht durch private Pakete unterbrochen sind</a:t>
            </a:r>
            <a:r>
              <a:rPr lang="de-DE" sz="2400" dirty="0" smtClean="0">
                <a:ea typeface="Calibri" panose="020F0502020204030204" pitchFamily="34" charset="0"/>
                <a:cs typeface="Courier New" panose="02070309020205020404" pitchFamily="49" charset="0"/>
              </a:rPr>
              <a:t>.</a:t>
            </a:r>
            <a:endParaRPr lang="de-DE" sz="2400" dirty="0">
              <a:ea typeface="Calibri" panose="020F0502020204030204" pitchFamily="34" charset="0"/>
              <a:cs typeface="Arial" panose="020B0604020202020204" pitchFamily="34" charset="0"/>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184</a:t>
            </a:fld>
            <a:endParaRPr lang="de-DE" dirty="0"/>
          </a:p>
        </p:txBody>
      </p:sp>
      <p:sp>
        <p:nvSpPr>
          <p:cNvPr id="5" name="Titel 4"/>
          <p:cNvSpPr>
            <a:spLocks noGrp="1"/>
          </p:cNvSpPr>
          <p:nvPr>
            <p:ph type="title"/>
          </p:nvPr>
        </p:nvSpPr>
        <p:spPr>
          <a:xfrm>
            <a:off x="685800" y="463550"/>
            <a:ext cx="7769225" cy="1275929"/>
          </a:xfrm>
        </p:spPr>
        <p:txBody>
          <a:bodyPr/>
          <a:lstStyle/>
          <a:p>
            <a:r>
              <a:rPr lang="de-DE" dirty="0"/>
              <a:t>Zusammenfassung der Sichtbarkeitsregeln </a:t>
            </a:r>
            <a:r>
              <a:rPr lang="de-DE" dirty="0" smtClean="0"/>
              <a:t>3</a:t>
            </a:r>
            <a:endParaRPr lang="de-DE" dirty="0"/>
          </a:p>
        </p:txBody>
      </p:sp>
    </p:spTree>
    <p:extLst>
      <p:ext uri="{BB962C8B-B14F-4D97-AF65-F5344CB8AC3E}">
        <p14:creationId xmlns:p14="http://schemas.microsoft.com/office/powerpoint/2010/main" val="3615851818"/>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2"/>
          <p:cNvSpPr>
            <a:spLocks noGrp="1" noChangeArrowheads="1"/>
          </p:cNvSpPr>
          <p:nvPr>
            <p:ph type="title"/>
          </p:nvPr>
        </p:nvSpPr>
        <p:spPr>
          <a:xfrm>
            <a:off x="685800" y="404813"/>
            <a:ext cx="7769225" cy="136800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Sichtbar Werden verdeckter Charakteristika 1</a:t>
            </a:r>
          </a:p>
        </p:txBody>
      </p:sp>
      <p:sp>
        <p:nvSpPr>
          <p:cNvPr id="67589" name="Rectangle 3"/>
          <p:cNvSpPr>
            <a:spLocks noGrp="1" noChangeArrowheads="1"/>
          </p:cNvSpPr>
          <p:nvPr>
            <p:ph sz="half" idx="1"/>
          </p:nvPr>
        </p:nvSpPr>
        <p:spPr>
          <a:xfrm>
            <a:off x="684213" y="1916832"/>
            <a:ext cx="3168650" cy="2519362"/>
          </a:xfrm>
        </p:spPr>
        <p:txBody>
          <a:bodyPr/>
          <a:lstStyle/>
          <a:p>
            <a:pPr marL="0" indent="0" eaLnBrk="1" hangingPunct="1">
              <a:lnSpc>
                <a:spcPct val="80000"/>
              </a:lnSpc>
              <a:spcBef>
                <a:spcPct val="20000"/>
              </a:spcBef>
            </a:pPr>
            <a:r>
              <a:rPr lang="de-DE" altLang="de-DE" sz="1600" b="1" dirty="0" smtClean="0">
                <a:latin typeface="Courier New" pitchFamily="49" charset="0"/>
              </a:rPr>
              <a:t>package </a:t>
            </a:r>
            <a:r>
              <a:rPr lang="de-DE" altLang="de-DE" sz="1600" dirty="0" smtClean="0">
                <a:latin typeface="Courier New" pitchFamily="49" charset="0"/>
              </a:rPr>
              <a:t>P </a:t>
            </a:r>
            <a:r>
              <a:rPr lang="de-DE" altLang="de-DE" sz="1600" b="1" dirty="0" smtClean="0">
                <a:latin typeface="Courier New" pitchFamily="49" charset="0"/>
              </a:rPr>
              <a:t>is</a:t>
            </a:r>
            <a:br>
              <a:rPr lang="de-DE" altLang="de-DE" sz="1600" b="1" dirty="0" smtClean="0">
                <a:latin typeface="Courier New" pitchFamily="49" charset="0"/>
              </a:rPr>
            </a:br>
            <a:r>
              <a:rPr lang="de-DE" altLang="de-DE" sz="1600" b="1" dirty="0" smtClean="0">
                <a:latin typeface="Courier New" pitchFamily="49" charset="0"/>
              </a:rPr>
              <a:t>  type </a:t>
            </a:r>
            <a:r>
              <a:rPr lang="de-DE" altLang="de-DE" sz="1600" dirty="0" smtClean="0">
                <a:latin typeface="Courier New" pitchFamily="49" charset="0"/>
              </a:rPr>
              <a:t>T </a:t>
            </a:r>
            <a:r>
              <a:rPr lang="de-DE" altLang="de-DE" sz="1600" b="1" dirty="0" smtClean="0">
                <a:latin typeface="Courier New" pitchFamily="49" charset="0"/>
              </a:rPr>
              <a:t>is private</a:t>
            </a:r>
            <a:r>
              <a:rPr lang="de-DE" altLang="de-DE" sz="1600" dirty="0" smtClean="0">
                <a:latin typeface="Courier New" pitchFamily="49" charset="0"/>
              </a:rPr>
              <a:t>;</a:t>
            </a:r>
            <a:br>
              <a:rPr lang="de-DE" altLang="de-DE" sz="1600" dirty="0" smtClean="0">
                <a:latin typeface="Courier New" pitchFamily="49" charset="0"/>
              </a:rPr>
            </a:br>
            <a:r>
              <a:rPr lang="de-DE" altLang="de-DE" sz="1600" dirty="0" smtClean="0">
                <a:latin typeface="Courier New" pitchFamily="49" charset="0"/>
              </a:rPr>
              <a:t>  C: </a:t>
            </a:r>
            <a:r>
              <a:rPr lang="de-DE" altLang="de-DE" sz="1600" b="1" dirty="0" smtClean="0">
                <a:latin typeface="Courier New" pitchFamily="49" charset="0"/>
              </a:rPr>
              <a:t>constant </a:t>
            </a:r>
            <a:r>
              <a:rPr lang="de-DE" altLang="de-DE" sz="1600" dirty="0" smtClean="0">
                <a:latin typeface="Courier New" pitchFamily="49" charset="0"/>
              </a:rPr>
              <a:t>T;</a:t>
            </a:r>
            <a:br>
              <a:rPr lang="de-DE" altLang="de-DE" sz="1600" dirty="0" smtClean="0">
                <a:latin typeface="Courier New" pitchFamily="49" charset="0"/>
              </a:rPr>
            </a:br>
            <a:r>
              <a:rPr lang="de-DE" altLang="de-DE" sz="1600" b="1" dirty="0" smtClean="0">
                <a:latin typeface="Courier New" pitchFamily="49" charset="0"/>
              </a:rPr>
              <a:t>private</a:t>
            </a:r>
            <a:br>
              <a:rPr lang="de-DE" altLang="de-DE" sz="1600" b="1" dirty="0" smtClean="0">
                <a:latin typeface="Courier New" pitchFamily="49" charset="0"/>
              </a:rPr>
            </a:br>
            <a:r>
              <a:rPr lang="de-DE" altLang="de-DE" sz="1600" b="1" dirty="0" smtClean="0">
                <a:latin typeface="Courier New" pitchFamily="49" charset="0"/>
              </a:rPr>
              <a:t>  type </a:t>
            </a:r>
            <a:r>
              <a:rPr lang="de-DE" altLang="de-DE" sz="1600" dirty="0" smtClean="0">
                <a:latin typeface="Courier New" pitchFamily="49" charset="0"/>
              </a:rPr>
              <a:t>T </a:t>
            </a:r>
            <a:r>
              <a:rPr lang="de-DE" altLang="de-DE" sz="1600" b="1" dirty="0" smtClean="0">
                <a:latin typeface="Courier New" pitchFamily="49" charset="0"/>
              </a:rPr>
              <a:t>is new </a:t>
            </a:r>
            <a:r>
              <a:rPr lang="de-DE" altLang="de-DE" sz="1600" dirty="0" smtClean="0">
                <a:latin typeface="Courier New" pitchFamily="49" charset="0"/>
              </a:rPr>
              <a:t>Integer;</a:t>
            </a:r>
            <a:br>
              <a:rPr lang="de-DE" altLang="de-DE" sz="1600" dirty="0" smtClean="0">
                <a:latin typeface="Courier New" pitchFamily="49" charset="0"/>
              </a:rPr>
            </a:br>
            <a:r>
              <a:rPr lang="de-DE" altLang="de-DE" sz="1600" dirty="0" smtClean="0">
                <a:latin typeface="Courier New" pitchFamily="49" charset="0"/>
              </a:rPr>
              <a:t>  C: </a:t>
            </a:r>
            <a:r>
              <a:rPr lang="de-DE" altLang="de-DE" sz="1600" b="1" dirty="0" smtClean="0">
                <a:latin typeface="Courier New" pitchFamily="49" charset="0"/>
              </a:rPr>
              <a:t>constant </a:t>
            </a:r>
            <a:r>
              <a:rPr lang="de-DE" altLang="de-DE" sz="1600" dirty="0" smtClean="0">
                <a:latin typeface="Courier New" pitchFamily="49" charset="0"/>
              </a:rPr>
              <a:t>T := 42;</a:t>
            </a:r>
            <a:br>
              <a:rPr lang="de-DE" altLang="de-DE" sz="1600" dirty="0" smtClean="0">
                <a:latin typeface="Courier New" pitchFamily="49" charset="0"/>
              </a:rPr>
            </a:br>
            <a:r>
              <a:rPr lang="de-DE" altLang="de-DE" sz="1600" b="1" dirty="0" smtClean="0">
                <a:latin typeface="Courier New" pitchFamily="49" charset="0"/>
              </a:rPr>
              <a:t>end </a:t>
            </a:r>
            <a:r>
              <a:rPr lang="de-DE" altLang="de-DE" sz="1600" dirty="0" smtClean="0">
                <a:latin typeface="Courier New" pitchFamily="49" charset="0"/>
              </a:rPr>
              <a:t>P;</a:t>
            </a:r>
          </a:p>
          <a:p>
            <a:pPr marL="0" indent="0" eaLnBrk="1" hangingPunct="1">
              <a:lnSpc>
                <a:spcPct val="80000"/>
              </a:lnSpc>
              <a:spcBef>
                <a:spcPct val="20000"/>
              </a:spcBef>
            </a:pPr>
            <a:endParaRPr lang="de-DE" altLang="de-DE" sz="1050" dirty="0" smtClean="0">
              <a:latin typeface="Courier New" pitchFamily="49" charset="0"/>
            </a:endParaRPr>
          </a:p>
          <a:p>
            <a:pPr marL="0" indent="0" eaLnBrk="1" hangingPunct="1">
              <a:lnSpc>
                <a:spcPct val="80000"/>
              </a:lnSpc>
              <a:spcBef>
                <a:spcPct val="20000"/>
              </a:spcBef>
            </a:pPr>
            <a:r>
              <a:rPr lang="de-DE" altLang="de-DE" sz="1600" b="1" dirty="0" smtClean="0">
                <a:solidFill>
                  <a:srgbClr val="CC0066"/>
                </a:solidFill>
                <a:latin typeface="Courier New" pitchFamily="49" charset="0"/>
              </a:rPr>
              <a:t>with </a:t>
            </a:r>
            <a:r>
              <a:rPr lang="de-DE" altLang="de-DE" sz="1600" dirty="0" smtClean="0">
                <a:solidFill>
                  <a:srgbClr val="CC0066"/>
                </a:solidFill>
                <a:latin typeface="Courier New" pitchFamily="49" charset="0"/>
              </a:rPr>
              <a:t>P;</a:t>
            </a:r>
            <a:br>
              <a:rPr lang="de-DE" altLang="de-DE" sz="1600" dirty="0" smtClean="0">
                <a:solidFill>
                  <a:srgbClr val="CC0066"/>
                </a:solidFill>
                <a:latin typeface="Courier New" pitchFamily="49" charset="0"/>
              </a:rPr>
            </a:br>
            <a:r>
              <a:rPr lang="de-DE" altLang="de-DE" sz="1600" b="1" dirty="0" smtClean="0">
                <a:solidFill>
                  <a:srgbClr val="CC0066"/>
                </a:solidFill>
                <a:latin typeface="Courier New" pitchFamily="49" charset="0"/>
              </a:rPr>
              <a:t>package </a:t>
            </a:r>
            <a:r>
              <a:rPr lang="de-DE" altLang="de-DE" sz="1600" dirty="0" smtClean="0">
                <a:solidFill>
                  <a:srgbClr val="CC0066"/>
                </a:solidFill>
                <a:latin typeface="Courier New" pitchFamily="49" charset="0"/>
              </a:rPr>
              <a:t>Q </a:t>
            </a:r>
            <a:r>
              <a:rPr lang="de-DE" altLang="de-DE" sz="1600" b="1" dirty="0" smtClean="0">
                <a:solidFill>
                  <a:srgbClr val="CC0066"/>
                </a:solidFill>
                <a:latin typeface="Courier New" pitchFamily="49" charset="0"/>
              </a:rPr>
              <a:t>is</a:t>
            </a:r>
            <a:br>
              <a:rPr lang="de-DE" altLang="de-DE" sz="1600" b="1" dirty="0" smtClean="0">
                <a:solidFill>
                  <a:srgbClr val="CC0066"/>
                </a:solidFill>
                <a:latin typeface="Courier New" pitchFamily="49" charset="0"/>
              </a:rPr>
            </a:br>
            <a:r>
              <a:rPr lang="de-DE" altLang="de-DE" sz="1600" b="1" dirty="0" smtClean="0">
                <a:solidFill>
                  <a:srgbClr val="CC0066"/>
                </a:solidFill>
                <a:latin typeface="Courier New" pitchFamily="49" charset="0"/>
              </a:rPr>
              <a:t>  type </a:t>
            </a:r>
            <a:r>
              <a:rPr lang="de-DE" altLang="de-DE" sz="1600" dirty="0" smtClean="0">
                <a:solidFill>
                  <a:srgbClr val="CC0066"/>
                </a:solidFill>
                <a:latin typeface="Courier New" pitchFamily="49" charset="0"/>
              </a:rPr>
              <a:t>T2 </a:t>
            </a:r>
            <a:r>
              <a:rPr lang="de-DE" altLang="de-DE" sz="1600" b="1" dirty="0" smtClean="0">
                <a:solidFill>
                  <a:srgbClr val="CC0066"/>
                </a:solidFill>
                <a:latin typeface="Courier New" pitchFamily="49" charset="0"/>
              </a:rPr>
              <a:t>is new </a:t>
            </a:r>
            <a:r>
              <a:rPr lang="de-DE" altLang="de-DE" sz="1600" dirty="0" smtClean="0">
                <a:solidFill>
                  <a:srgbClr val="CC0066"/>
                </a:solidFill>
                <a:latin typeface="Courier New" pitchFamily="49" charset="0"/>
              </a:rPr>
              <a:t>P.T;</a:t>
            </a:r>
            <a:br>
              <a:rPr lang="de-DE" altLang="de-DE" sz="1600" dirty="0" smtClean="0">
                <a:solidFill>
                  <a:srgbClr val="CC0066"/>
                </a:solidFill>
                <a:latin typeface="Courier New" pitchFamily="49" charset="0"/>
              </a:rPr>
            </a:br>
            <a:r>
              <a:rPr lang="de-DE" altLang="de-DE" sz="1600" b="1" dirty="0" smtClean="0">
                <a:solidFill>
                  <a:srgbClr val="CC0066"/>
                </a:solidFill>
                <a:latin typeface="Courier New" pitchFamily="49" charset="0"/>
              </a:rPr>
              <a:t>end </a:t>
            </a:r>
            <a:r>
              <a:rPr lang="de-DE" altLang="de-DE" sz="1600" dirty="0" smtClean="0">
                <a:solidFill>
                  <a:srgbClr val="CC0066"/>
                </a:solidFill>
                <a:latin typeface="Courier New" pitchFamily="49" charset="0"/>
              </a:rPr>
              <a:t>Q;</a:t>
            </a:r>
          </a:p>
        </p:txBody>
      </p:sp>
      <p:sp>
        <p:nvSpPr>
          <p:cNvPr id="67590" name="Rectangle 4"/>
          <p:cNvSpPr>
            <a:spLocks noGrp="1" noChangeArrowheads="1"/>
          </p:cNvSpPr>
          <p:nvPr>
            <p:ph sz="half" idx="2"/>
          </p:nvPr>
        </p:nvSpPr>
        <p:spPr>
          <a:xfrm>
            <a:off x="4500563" y="1772816"/>
            <a:ext cx="3889375" cy="2520280"/>
          </a:xfrm>
        </p:spPr>
        <p:txBody>
          <a:bodyPr/>
          <a:lstStyle/>
          <a:p>
            <a:pPr marL="0" indent="0" eaLnBrk="1" hangingPunct="1">
              <a:lnSpc>
                <a:spcPct val="80000"/>
              </a:lnSpc>
              <a:spcBef>
                <a:spcPct val="20000"/>
              </a:spcBef>
            </a:pPr>
            <a:r>
              <a:rPr lang="de-DE" altLang="de-DE" sz="1550" b="1" dirty="0" smtClean="0">
                <a:latin typeface="Courier New" pitchFamily="49" charset="0"/>
              </a:rPr>
              <a:t>with </a:t>
            </a:r>
            <a:r>
              <a:rPr lang="de-DE" altLang="de-DE" sz="1550" dirty="0" smtClean="0">
                <a:latin typeface="Courier New" pitchFamily="49" charset="0"/>
              </a:rPr>
              <a:t>Q;</a:t>
            </a:r>
            <a:br>
              <a:rPr lang="de-DE" altLang="de-DE" sz="1550" dirty="0" smtClean="0">
                <a:latin typeface="Courier New" pitchFamily="49" charset="0"/>
              </a:rPr>
            </a:br>
            <a:r>
              <a:rPr lang="de-DE" altLang="de-DE" sz="1550" b="1" dirty="0" smtClean="0">
                <a:latin typeface="Courier New" pitchFamily="49" charset="0"/>
              </a:rPr>
              <a:t>package </a:t>
            </a:r>
            <a:r>
              <a:rPr lang="de-DE" altLang="de-DE" sz="1550" dirty="0" smtClean="0">
                <a:latin typeface="Courier New" pitchFamily="49" charset="0"/>
              </a:rPr>
              <a:t>P.Child </a:t>
            </a:r>
            <a:r>
              <a:rPr lang="de-DE" altLang="de-DE" sz="1550" b="1" dirty="0" smtClean="0">
                <a:latin typeface="Courier New" pitchFamily="49" charset="0"/>
              </a:rPr>
              <a:t>is</a:t>
            </a:r>
            <a:br>
              <a:rPr lang="de-DE" altLang="de-DE" sz="1550" b="1" dirty="0" smtClean="0">
                <a:latin typeface="Courier New" pitchFamily="49" charset="0"/>
              </a:rPr>
            </a:br>
            <a:r>
              <a:rPr lang="de-DE" altLang="de-DE" sz="1550" b="1" dirty="0" smtClean="0">
                <a:latin typeface="Courier New" pitchFamily="49" charset="0"/>
              </a:rPr>
              <a:t>  type </a:t>
            </a:r>
            <a:r>
              <a:rPr lang="de-DE" altLang="de-DE" sz="1550" dirty="0" smtClean="0">
                <a:latin typeface="Courier New" pitchFamily="49" charset="0"/>
              </a:rPr>
              <a:t>T3 </a:t>
            </a:r>
            <a:r>
              <a:rPr lang="de-DE" altLang="de-DE" sz="1550" b="1" dirty="0" smtClean="0">
                <a:latin typeface="Courier New" pitchFamily="49" charset="0"/>
              </a:rPr>
              <a:t>is new</a:t>
            </a:r>
            <a:r>
              <a:rPr lang="de-DE" altLang="de-DE" sz="1550" dirty="0" smtClean="0">
                <a:latin typeface="Courier New" pitchFamily="49" charset="0"/>
              </a:rPr>
              <a:t> Q.T2;</a:t>
            </a:r>
            <a:br>
              <a:rPr lang="de-DE" altLang="de-DE" sz="1550" dirty="0" smtClean="0">
                <a:latin typeface="Courier New" pitchFamily="49" charset="0"/>
              </a:rPr>
            </a:br>
            <a:r>
              <a:rPr lang="de-DE" altLang="de-DE" sz="1550" b="1" dirty="0" smtClean="0">
                <a:latin typeface="Courier New" pitchFamily="49" charset="0"/>
              </a:rPr>
              <a:t>private</a:t>
            </a:r>
            <a:br>
              <a:rPr lang="de-DE" altLang="de-DE" sz="1550" b="1" dirty="0" smtClean="0">
                <a:latin typeface="Courier New" pitchFamily="49" charset="0"/>
              </a:rPr>
            </a:br>
            <a:r>
              <a:rPr lang="de-DE" altLang="de-DE" sz="1550" dirty="0" smtClean="0">
                <a:latin typeface="Courier New" pitchFamily="49" charset="0"/>
              </a:rPr>
              <a:t>  Int: Integer := 52;</a:t>
            </a:r>
            <a:br>
              <a:rPr lang="de-DE" altLang="de-DE" sz="1550" dirty="0" smtClean="0">
                <a:latin typeface="Courier New" pitchFamily="49" charset="0"/>
              </a:rPr>
            </a:br>
            <a:r>
              <a:rPr lang="de-DE" altLang="de-DE" sz="1550" dirty="0" smtClean="0">
                <a:latin typeface="Courier New" pitchFamily="49" charset="0"/>
              </a:rPr>
              <a:t>  V  : T3 := T3(P.C);</a:t>
            </a:r>
            <a:br>
              <a:rPr lang="de-DE" altLang="de-DE" sz="1550" dirty="0" smtClean="0">
                <a:latin typeface="Courier New" pitchFamily="49" charset="0"/>
              </a:rPr>
            </a:br>
            <a:r>
              <a:rPr lang="de-DE" altLang="de-DE" sz="1550" dirty="0" smtClean="0">
                <a:latin typeface="Courier New" pitchFamily="49" charset="0"/>
              </a:rPr>
              <a:t>  W  : T3 := T3(Int);</a:t>
            </a:r>
            <a:br>
              <a:rPr lang="de-DE" altLang="de-DE" sz="1550" dirty="0" smtClean="0">
                <a:latin typeface="Courier New" pitchFamily="49" charset="0"/>
              </a:rPr>
            </a:br>
            <a:r>
              <a:rPr lang="de-DE" altLang="de-DE" sz="1550" dirty="0" smtClean="0">
                <a:latin typeface="Courier New" pitchFamily="49" charset="0"/>
              </a:rPr>
              <a:t>  </a:t>
            </a:r>
            <a:r>
              <a:rPr lang="de-DE" altLang="de-DE" sz="1550" dirty="0" smtClean="0">
                <a:solidFill>
                  <a:srgbClr val="FF0000"/>
                </a:solidFill>
                <a:latin typeface="Courier New" pitchFamily="49" charset="0"/>
              </a:rPr>
              <a:t>X  : T3 := T3(42);</a:t>
            </a:r>
            <a:br>
              <a:rPr lang="de-DE" altLang="de-DE" sz="1550" dirty="0" smtClean="0">
                <a:solidFill>
                  <a:srgbClr val="FF0000"/>
                </a:solidFill>
                <a:latin typeface="Courier New" pitchFamily="49" charset="0"/>
              </a:rPr>
            </a:br>
            <a:r>
              <a:rPr lang="de-DE" altLang="de-DE" sz="1550" dirty="0" smtClean="0">
                <a:solidFill>
                  <a:schemeClr val="tx1"/>
                </a:solidFill>
                <a:latin typeface="Courier New" pitchFamily="49" charset="0"/>
              </a:rPr>
              <a:t>  </a:t>
            </a:r>
            <a:r>
              <a:rPr lang="de-DE" altLang="de-DE" sz="1550" dirty="0">
                <a:solidFill>
                  <a:schemeClr val="tx1"/>
                </a:solidFill>
                <a:latin typeface="Courier New" pitchFamily="49" charset="0"/>
              </a:rPr>
              <a:t>X1 : T3 := T3(Integer (42));</a:t>
            </a:r>
          </a:p>
          <a:p>
            <a:pPr marL="0" indent="0" eaLnBrk="1" hangingPunct="1">
              <a:lnSpc>
                <a:spcPct val="80000"/>
              </a:lnSpc>
              <a:spcBef>
                <a:spcPct val="20000"/>
              </a:spcBef>
            </a:pPr>
            <a:r>
              <a:rPr lang="de-DE" altLang="de-DE" sz="1550" dirty="0">
                <a:solidFill>
                  <a:schemeClr val="tx1"/>
                </a:solidFill>
                <a:latin typeface="Courier New" pitchFamily="49" charset="0"/>
              </a:rPr>
              <a:t>  X2 : T3 := T3(Integer'(42</a:t>
            </a:r>
            <a:r>
              <a:rPr lang="de-DE" altLang="de-DE" sz="1550" dirty="0" smtClean="0">
                <a:solidFill>
                  <a:schemeClr val="tx1"/>
                </a:solidFill>
                <a:latin typeface="Courier New" pitchFamily="49" charset="0"/>
              </a:rPr>
              <a:t>));</a:t>
            </a:r>
            <a:br>
              <a:rPr lang="de-DE" altLang="de-DE" sz="1550" dirty="0" smtClean="0">
                <a:solidFill>
                  <a:schemeClr val="tx1"/>
                </a:solidFill>
                <a:latin typeface="Courier New" pitchFamily="49" charset="0"/>
              </a:rPr>
            </a:br>
            <a:r>
              <a:rPr lang="de-DE" altLang="de-DE" sz="1550" dirty="0" smtClean="0">
                <a:solidFill>
                  <a:srgbClr val="FF0000"/>
                </a:solidFill>
                <a:latin typeface="Courier New" pitchFamily="49" charset="0"/>
              </a:rPr>
              <a:t>  Y  : T3 := X + 1;</a:t>
            </a:r>
            <a:br>
              <a:rPr lang="de-DE" altLang="de-DE" sz="1550" dirty="0" smtClean="0">
                <a:solidFill>
                  <a:srgbClr val="FF0000"/>
                </a:solidFill>
                <a:latin typeface="Courier New" pitchFamily="49" charset="0"/>
              </a:rPr>
            </a:br>
            <a:r>
              <a:rPr lang="de-DE" altLang="de-DE" sz="1550" dirty="0" smtClean="0">
                <a:latin typeface="Courier New" pitchFamily="49" charset="0"/>
              </a:rPr>
              <a:t>  Z  : T3 := T3(Integer(W)+1);</a:t>
            </a:r>
            <a:br>
              <a:rPr lang="de-DE" altLang="de-DE" sz="1550" dirty="0" smtClean="0">
                <a:latin typeface="Courier New" pitchFamily="49" charset="0"/>
              </a:rPr>
            </a:br>
            <a:r>
              <a:rPr lang="de-DE" altLang="de-DE" sz="1550" b="1" dirty="0" smtClean="0">
                <a:latin typeface="Courier New" pitchFamily="49" charset="0"/>
              </a:rPr>
              <a:t>end </a:t>
            </a:r>
            <a:r>
              <a:rPr lang="de-DE" altLang="de-DE" sz="1550" dirty="0" smtClean="0">
                <a:latin typeface="Courier New" pitchFamily="49" charset="0"/>
              </a:rPr>
              <a:t>P.Child;</a:t>
            </a:r>
          </a:p>
        </p:txBody>
      </p:sp>
      <p:sp>
        <p:nvSpPr>
          <p:cNvPr id="67586" name="Fußzeilenplatzhalter 5"/>
          <p:cNvSpPr>
            <a:spLocks noGrp="1"/>
          </p:cNvSpPr>
          <p:nvPr>
            <p:ph type="ftr"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altLang="de-DE" dirty="0" smtClean="0">
                <a:solidFill>
                  <a:srgbClr val="000000"/>
                </a:solidFill>
              </a:rPr>
              <a:t>Ada-Basiskurs © 2024 Grein</a:t>
            </a:r>
            <a:endParaRPr lang="de-DE" altLang="de-DE" dirty="0" smtClean="0">
              <a:solidFill>
                <a:srgbClr val="000000"/>
              </a:solidFill>
              <a:cs typeface="Times New Roman" pitchFamily="18" charset="0"/>
            </a:endParaRPr>
          </a:p>
        </p:txBody>
      </p:sp>
      <p:sp>
        <p:nvSpPr>
          <p:cNvPr id="67587" name="Foliennummernplatzhalter 6"/>
          <p:cNvSpPr>
            <a:spLocks noGrp="1"/>
          </p:cNvSpPr>
          <p:nvPr>
            <p:ph type="sldNum" idx="12"/>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fld id="{5B7E6BD1-0959-4DC3-BC90-70A640DB4A8D}" type="slidenum">
              <a:rPr lang="de-DE" altLang="de-DE" sz="2400" smtClean="0">
                <a:solidFill>
                  <a:srgbClr val="000000"/>
                </a:solidFill>
              </a:rPr>
              <a:pPr eaLnBrk="1" hangingPunct="1"/>
              <a:t>185</a:t>
            </a:fld>
            <a:endParaRPr lang="de-DE" altLang="de-DE" sz="2400" dirty="0" smtClean="0">
              <a:solidFill>
                <a:srgbClr val="000000"/>
              </a:solidFill>
            </a:endParaRPr>
          </a:p>
        </p:txBody>
      </p:sp>
      <p:sp>
        <p:nvSpPr>
          <p:cNvPr id="67591" name="Text Box 5"/>
          <p:cNvSpPr txBox="1">
            <a:spLocks noChangeArrowheads="1"/>
          </p:cNvSpPr>
          <p:nvPr/>
        </p:nvSpPr>
        <p:spPr bwMode="auto">
          <a:xfrm>
            <a:off x="684213" y="4293096"/>
            <a:ext cx="7560195" cy="20313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de-DE" altLang="de-DE" sz="1800" dirty="0" smtClean="0">
                <a:solidFill>
                  <a:srgbClr val="CC0066"/>
                </a:solidFill>
              </a:rPr>
              <a:t>T2 ist </a:t>
            </a:r>
            <a:r>
              <a:rPr lang="de-DE" altLang="de-DE" sz="1800" u="sng" dirty="0" smtClean="0">
                <a:solidFill>
                  <a:srgbClr val="CC0066"/>
                </a:solidFill>
              </a:rPr>
              <a:t>nicht</a:t>
            </a:r>
            <a:r>
              <a:rPr lang="de-DE" altLang="de-DE" sz="1800" dirty="0" smtClean="0">
                <a:solidFill>
                  <a:srgbClr val="CC0066"/>
                </a:solidFill>
              </a:rPr>
              <a:t> abgeleitet von Integer, sondern von einem privaten Typ.</a:t>
            </a:r>
          </a:p>
          <a:p>
            <a:pPr algn="ctr"/>
            <a:r>
              <a:rPr lang="de-DE" altLang="de-DE" sz="1800" dirty="0" smtClean="0">
                <a:solidFill>
                  <a:srgbClr val="000000"/>
                </a:solidFill>
              </a:rPr>
              <a:t>T3 </a:t>
            </a:r>
            <a:r>
              <a:rPr lang="de-DE" altLang="de-DE" sz="1800" dirty="0">
                <a:solidFill>
                  <a:srgbClr val="000000"/>
                </a:solidFill>
              </a:rPr>
              <a:t>ist abgeleitet von </a:t>
            </a:r>
            <a:r>
              <a:rPr lang="de-DE" altLang="de-DE" sz="1800" dirty="0" smtClean="0">
                <a:solidFill>
                  <a:srgbClr val="000000"/>
                </a:solidFill>
              </a:rPr>
              <a:t>T2, einer </a:t>
            </a:r>
            <a:r>
              <a:rPr lang="de-DE" altLang="de-DE" sz="1800" dirty="0">
                <a:solidFill>
                  <a:srgbClr val="000000"/>
                </a:solidFill>
              </a:rPr>
              <a:t>partiellen Ansicht von </a:t>
            </a:r>
            <a:r>
              <a:rPr lang="de-DE" altLang="de-DE" sz="1800" dirty="0" smtClean="0">
                <a:solidFill>
                  <a:srgbClr val="000000"/>
                </a:solidFill>
              </a:rPr>
              <a:t>T, daher ebenfalls </a:t>
            </a:r>
            <a:r>
              <a:rPr lang="de-DE" altLang="de-DE" sz="1800" u="sng" dirty="0" smtClean="0">
                <a:solidFill>
                  <a:srgbClr val="000000"/>
                </a:solidFill>
              </a:rPr>
              <a:t>nicht</a:t>
            </a:r>
            <a:r>
              <a:rPr lang="de-DE" altLang="de-DE" sz="1800" dirty="0" smtClean="0">
                <a:solidFill>
                  <a:srgbClr val="000000"/>
                </a:solidFill>
              </a:rPr>
              <a:t> numerisch: seine Implementierung ist immer noch privat.</a:t>
            </a:r>
          </a:p>
          <a:p>
            <a:pPr algn="ctr"/>
            <a:r>
              <a:rPr lang="de-DE" altLang="de-DE" sz="1800" dirty="0" smtClean="0">
                <a:solidFill>
                  <a:schemeClr val="accent2"/>
                </a:solidFill>
              </a:rPr>
              <a:t>Im privaten Teil allerdings wird erkennbar, dass T3 ein Abkömmling von Integer ist. Integer ist hier allerdings nur ein beliebiger Name; T3 wird dadurch nicht numerisch.</a:t>
            </a:r>
          </a:p>
          <a:p>
            <a:pPr algn="ctr"/>
            <a:r>
              <a:rPr lang="de-DE" altLang="de-DE" sz="1800" dirty="0" smtClean="0">
                <a:solidFill>
                  <a:schemeClr val="tx1"/>
                </a:solidFill>
              </a:rPr>
              <a:t>W ist legal, da Integer zu T3 umgewandelt werden kann.</a:t>
            </a:r>
            <a:endParaRPr lang="de-DE" altLang="de-DE" sz="1800" dirty="0">
              <a:solidFill>
                <a:schemeClr val="tx1"/>
              </a:solidFill>
            </a:endParaRPr>
          </a:p>
        </p:txBody>
      </p:sp>
      <p:sp>
        <p:nvSpPr>
          <p:cNvPr id="67592" name="Line 6"/>
          <p:cNvSpPr>
            <a:spLocks noChangeShapeType="1"/>
          </p:cNvSpPr>
          <p:nvPr/>
        </p:nvSpPr>
        <p:spPr bwMode="auto">
          <a:xfrm>
            <a:off x="4067175" y="1988840"/>
            <a:ext cx="0" cy="2160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sz="2200" dirty="0">
              <a:solidFill>
                <a:srgbClr val="FFFFFF"/>
              </a:solidFill>
            </a:endParaRPr>
          </a:p>
        </p:txBody>
      </p:sp>
    </p:spTree>
    <p:extLst>
      <p:ext uri="{BB962C8B-B14F-4D97-AF65-F5344CB8AC3E}">
        <p14:creationId xmlns:p14="http://schemas.microsoft.com/office/powerpoint/2010/main" val="51031038"/>
      </p:ext>
    </p:extLst>
  </p:cSld>
  <p:clrMapOvr>
    <a:masterClrMapping/>
  </p:clrMapOvr>
  <p:transition spd="med"/>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2"/>
          <p:cNvSpPr>
            <a:spLocks noGrp="1" noChangeArrowheads="1"/>
          </p:cNvSpPr>
          <p:nvPr>
            <p:ph type="title"/>
          </p:nvPr>
        </p:nvSpPr>
        <p:spPr>
          <a:xfrm>
            <a:off x="685800" y="404813"/>
            <a:ext cx="7769225" cy="136800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Sichtbar Werden verdeckter Charakteristika 2</a:t>
            </a:r>
          </a:p>
        </p:txBody>
      </p:sp>
      <p:sp>
        <p:nvSpPr>
          <p:cNvPr id="67589" name="Rectangle 3"/>
          <p:cNvSpPr>
            <a:spLocks noGrp="1" noChangeArrowheads="1"/>
          </p:cNvSpPr>
          <p:nvPr>
            <p:ph sz="half" idx="1"/>
          </p:nvPr>
        </p:nvSpPr>
        <p:spPr>
          <a:xfrm>
            <a:off x="684213" y="1916832"/>
            <a:ext cx="3168650" cy="2519362"/>
          </a:xfrm>
        </p:spPr>
        <p:txBody>
          <a:bodyPr/>
          <a:lstStyle/>
          <a:p>
            <a:pPr marL="0" indent="0" eaLnBrk="1" hangingPunct="1">
              <a:lnSpc>
                <a:spcPct val="80000"/>
              </a:lnSpc>
              <a:spcBef>
                <a:spcPct val="20000"/>
              </a:spcBef>
            </a:pPr>
            <a:r>
              <a:rPr lang="de-DE" altLang="de-DE" sz="1600" b="1" dirty="0" smtClean="0">
                <a:latin typeface="Courier New" pitchFamily="49" charset="0"/>
              </a:rPr>
              <a:t>package </a:t>
            </a:r>
            <a:r>
              <a:rPr lang="de-DE" altLang="de-DE" sz="1600" dirty="0" smtClean="0">
                <a:latin typeface="Courier New" pitchFamily="49" charset="0"/>
              </a:rPr>
              <a:t>P </a:t>
            </a:r>
            <a:r>
              <a:rPr lang="de-DE" altLang="de-DE" sz="1600" b="1" dirty="0" smtClean="0">
                <a:latin typeface="Courier New" pitchFamily="49" charset="0"/>
              </a:rPr>
              <a:t>is</a:t>
            </a:r>
            <a:br>
              <a:rPr lang="de-DE" altLang="de-DE" sz="1600" b="1" dirty="0" smtClean="0">
                <a:latin typeface="Courier New" pitchFamily="49" charset="0"/>
              </a:rPr>
            </a:br>
            <a:r>
              <a:rPr lang="de-DE" altLang="de-DE" sz="1600" b="1" dirty="0" smtClean="0">
                <a:latin typeface="Courier New" pitchFamily="49" charset="0"/>
              </a:rPr>
              <a:t>  type </a:t>
            </a:r>
            <a:r>
              <a:rPr lang="de-DE" altLang="de-DE" sz="1600" dirty="0" smtClean="0">
                <a:latin typeface="Courier New" pitchFamily="49" charset="0"/>
              </a:rPr>
              <a:t>T </a:t>
            </a:r>
            <a:r>
              <a:rPr lang="de-DE" altLang="de-DE" sz="1600" b="1" dirty="0" smtClean="0">
                <a:latin typeface="Courier New" pitchFamily="49" charset="0"/>
              </a:rPr>
              <a:t>is private</a:t>
            </a:r>
            <a:r>
              <a:rPr lang="de-DE" altLang="de-DE" sz="1600" dirty="0" smtClean="0">
                <a:latin typeface="Courier New" pitchFamily="49" charset="0"/>
              </a:rPr>
              <a:t>;</a:t>
            </a:r>
            <a:br>
              <a:rPr lang="de-DE" altLang="de-DE" sz="1600" dirty="0" smtClean="0">
                <a:latin typeface="Courier New" pitchFamily="49" charset="0"/>
              </a:rPr>
            </a:br>
            <a:r>
              <a:rPr lang="de-DE" altLang="de-DE" sz="1600" dirty="0" smtClean="0">
                <a:latin typeface="Courier New" pitchFamily="49" charset="0"/>
              </a:rPr>
              <a:t>  C: </a:t>
            </a:r>
            <a:r>
              <a:rPr lang="de-DE" altLang="de-DE" sz="1600" b="1" dirty="0" smtClean="0">
                <a:latin typeface="Courier New" pitchFamily="49" charset="0"/>
              </a:rPr>
              <a:t>constant </a:t>
            </a:r>
            <a:r>
              <a:rPr lang="de-DE" altLang="de-DE" sz="1600" dirty="0" smtClean="0">
                <a:latin typeface="Courier New" pitchFamily="49" charset="0"/>
              </a:rPr>
              <a:t>T;</a:t>
            </a:r>
            <a:br>
              <a:rPr lang="de-DE" altLang="de-DE" sz="1600" dirty="0" smtClean="0">
                <a:latin typeface="Courier New" pitchFamily="49" charset="0"/>
              </a:rPr>
            </a:br>
            <a:r>
              <a:rPr lang="de-DE" altLang="de-DE" sz="1600" b="1" dirty="0" smtClean="0">
                <a:latin typeface="Courier New" pitchFamily="49" charset="0"/>
              </a:rPr>
              <a:t>private</a:t>
            </a:r>
            <a:br>
              <a:rPr lang="de-DE" altLang="de-DE" sz="1600" b="1" dirty="0" smtClean="0">
                <a:latin typeface="Courier New" pitchFamily="49" charset="0"/>
              </a:rPr>
            </a:br>
            <a:r>
              <a:rPr lang="de-DE" altLang="de-DE" sz="1600" b="1" dirty="0" smtClean="0">
                <a:latin typeface="Courier New" pitchFamily="49" charset="0"/>
              </a:rPr>
              <a:t>  type </a:t>
            </a:r>
            <a:r>
              <a:rPr lang="de-DE" altLang="de-DE" sz="1600" dirty="0" smtClean="0">
                <a:latin typeface="Courier New" pitchFamily="49" charset="0"/>
              </a:rPr>
              <a:t>T </a:t>
            </a:r>
            <a:r>
              <a:rPr lang="de-DE" altLang="de-DE" sz="1600" b="1" dirty="0" smtClean="0">
                <a:latin typeface="Courier New" pitchFamily="49" charset="0"/>
              </a:rPr>
              <a:t>is new </a:t>
            </a:r>
            <a:r>
              <a:rPr lang="de-DE" altLang="de-DE" sz="1600" dirty="0" smtClean="0">
                <a:latin typeface="Courier New" pitchFamily="49" charset="0"/>
              </a:rPr>
              <a:t>Integer;</a:t>
            </a:r>
            <a:br>
              <a:rPr lang="de-DE" altLang="de-DE" sz="1600" dirty="0" smtClean="0">
                <a:latin typeface="Courier New" pitchFamily="49" charset="0"/>
              </a:rPr>
            </a:br>
            <a:r>
              <a:rPr lang="de-DE" altLang="de-DE" sz="1600" dirty="0" smtClean="0">
                <a:latin typeface="Courier New" pitchFamily="49" charset="0"/>
              </a:rPr>
              <a:t>  C: </a:t>
            </a:r>
            <a:r>
              <a:rPr lang="de-DE" altLang="de-DE" sz="1600" b="1" dirty="0" smtClean="0">
                <a:latin typeface="Courier New" pitchFamily="49" charset="0"/>
              </a:rPr>
              <a:t>constant </a:t>
            </a:r>
            <a:r>
              <a:rPr lang="de-DE" altLang="de-DE" sz="1600" dirty="0" smtClean="0">
                <a:latin typeface="Courier New" pitchFamily="49" charset="0"/>
              </a:rPr>
              <a:t>T := 42;</a:t>
            </a:r>
            <a:br>
              <a:rPr lang="de-DE" altLang="de-DE" sz="1600" dirty="0" smtClean="0">
                <a:latin typeface="Courier New" pitchFamily="49" charset="0"/>
              </a:rPr>
            </a:br>
            <a:r>
              <a:rPr lang="de-DE" altLang="de-DE" sz="1600" b="1" dirty="0" smtClean="0">
                <a:latin typeface="Courier New" pitchFamily="49" charset="0"/>
              </a:rPr>
              <a:t>end </a:t>
            </a:r>
            <a:r>
              <a:rPr lang="de-DE" altLang="de-DE" sz="1600" dirty="0" smtClean="0">
                <a:latin typeface="Courier New" pitchFamily="49" charset="0"/>
              </a:rPr>
              <a:t>P;</a:t>
            </a:r>
          </a:p>
          <a:p>
            <a:pPr marL="0" indent="0" eaLnBrk="1" hangingPunct="1">
              <a:lnSpc>
                <a:spcPct val="80000"/>
              </a:lnSpc>
              <a:spcBef>
                <a:spcPct val="20000"/>
              </a:spcBef>
            </a:pPr>
            <a:endParaRPr lang="de-DE" altLang="de-DE" sz="1050" dirty="0" smtClean="0">
              <a:latin typeface="Courier New" pitchFamily="49" charset="0"/>
            </a:endParaRPr>
          </a:p>
          <a:p>
            <a:pPr marL="0" indent="0" eaLnBrk="1" hangingPunct="1">
              <a:lnSpc>
                <a:spcPct val="80000"/>
              </a:lnSpc>
              <a:spcBef>
                <a:spcPct val="20000"/>
              </a:spcBef>
            </a:pPr>
            <a:r>
              <a:rPr lang="de-DE" altLang="de-DE" sz="1600" b="1" dirty="0" smtClean="0">
                <a:solidFill>
                  <a:srgbClr val="CC0066"/>
                </a:solidFill>
                <a:latin typeface="Courier New" pitchFamily="49" charset="0"/>
              </a:rPr>
              <a:t>with </a:t>
            </a:r>
            <a:r>
              <a:rPr lang="de-DE" altLang="de-DE" sz="1600" dirty="0" smtClean="0">
                <a:solidFill>
                  <a:srgbClr val="CC0066"/>
                </a:solidFill>
                <a:latin typeface="Courier New" pitchFamily="49" charset="0"/>
              </a:rPr>
              <a:t>P;</a:t>
            </a:r>
            <a:br>
              <a:rPr lang="de-DE" altLang="de-DE" sz="1600" dirty="0" smtClean="0">
                <a:solidFill>
                  <a:srgbClr val="CC0066"/>
                </a:solidFill>
                <a:latin typeface="Courier New" pitchFamily="49" charset="0"/>
              </a:rPr>
            </a:br>
            <a:r>
              <a:rPr lang="de-DE" altLang="de-DE" sz="1600" b="1" dirty="0" smtClean="0">
                <a:solidFill>
                  <a:srgbClr val="CC0066"/>
                </a:solidFill>
                <a:latin typeface="Courier New" pitchFamily="49" charset="0"/>
              </a:rPr>
              <a:t>package </a:t>
            </a:r>
            <a:r>
              <a:rPr lang="de-DE" altLang="de-DE" sz="1600" dirty="0" smtClean="0">
                <a:solidFill>
                  <a:srgbClr val="CC0066"/>
                </a:solidFill>
                <a:latin typeface="Courier New" pitchFamily="49" charset="0"/>
              </a:rPr>
              <a:t>Q </a:t>
            </a:r>
            <a:r>
              <a:rPr lang="de-DE" altLang="de-DE" sz="1600" b="1" dirty="0" smtClean="0">
                <a:solidFill>
                  <a:srgbClr val="CC0066"/>
                </a:solidFill>
                <a:latin typeface="Courier New" pitchFamily="49" charset="0"/>
              </a:rPr>
              <a:t>is</a:t>
            </a:r>
            <a:br>
              <a:rPr lang="de-DE" altLang="de-DE" sz="1600" b="1" dirty="0" smtClean="0">
                <a:solidFill>
                  <a:srgbClr val="CC0066"/>
                </a:solidFill>
                <a:latin typeface="Courier New" pitchFamily="49" charset="0"/>
              </a:rPr>
            </a:br>
            <a:r>
              <a:rPr lang="de-DE" altLang="de-DE" sz="1600" b="1" dirty="0" smtClean="0">
                <a:solidFill>
                  <a:srgbClr val="CC0066"/>
                </a:solidFill>
                <a:latin typeface="Courier New" pitchFamily="49" charset="0"/>
              </a:rPr>
              <a:t>  type </a:t>
            </a:r>
            <a:r>
              <a:rPr lang="de-DE" altLang="de-DE" sz="1600" dirty="0" smtClean="0">
                <a:solidFill>
                  <a:srgbClr val="CC0066"/>
                </a:solidFill>
                <a:latin typeface="Courier New" pitchFamily="49" charset="0"/>
              </a:rPr>
              <a:t>T2 </a:t>
            </a:r>
            <a:r>
              <a:rPr lang="de-DE" altLang="de-DE" sz="1600" b="1" dirty="0" smtClean="0">
                <a:solidFill>
                  <a:srgbClr val="CC0066"/>
                </a:solidFill>
                <a:latin typeface="Courier New" pitchFamily="49" charset="0"/>
              </a:rPr>
              <a:t>is new </a:t>
            </a:r>
            <a:r>
              <a:rPr lang="de-DE" altLang="de-DE" sz="1600" dirty="0" smtClean="0">
                <a:solidFill>
                  <a:srgbClr val="CC0066"/>
                </a:solidFill>
                <a:latin typeface="Courier New" pitchFamily="49" charset="0"/>
              </a:rPr>
              <a:t>P.T;</a:t>
            </a:r>
            <a:br>
              <a:rPr lang="de-DE" altLang="de-DE" sz="1600" dirty="0" smtClean="0">
                <a:solidFill>
                  <a:srgbClr val="CC0066"/>
                </a:solidFill>
                <a:latin typeface="Courier New" pitchFamily="49" charset="0"/>
              </a:rPr>
            </a:br>
            <a:r>
              <a:rPr lang="de-DE" altLang="de-DE" sz="1600" b="1" dirty="0" smtClean="0">
                <a:solidFill>
                  <a:srgbClr val="CC0066"/>
                </a:solidFill>
                <a:latin typeface="Courier New" pitchFamily="49" charset="0"/>
              </a:rPr>
              <a:t>end </a:t>
            </a:r>
            <a:r>
              <a:rPr lang="de-DE" altLang="de-DE" sz="1600" dirty="0" smtClean="0">
                <a:solidFill>
                  <a:srgbClr val="CC0066"/>
                </a:solidFill>
                <a:latin typeface="Courier New" pitchFamily="49" charset="0"/>
              </a:rPr>
              <a:t>Q;</a:t>
            </a:r>
          </a:p>
        </p:txBody>
      </p:sp>
      <p:sp>
        <p:nvSpPr>
          <p:cNvPr id="67590" name="Rectangle 4"/>
          <p:cNvSpPr>
            <a:spLocks noGrp="1" noChangeArrowheads="1"/>
          </p:cNvSpPr>
          <p:nvPr>
            <p:ph sz="half" idx="2"/>
          </p:nvPr>
        </p:nvSpPr>
        <p:spPr>
          <a:xfrm>
            <a:off x="4500563" y="1772816"/>
            <a:ext cx="3889375" cy="2520280"/>
          </a:xfrm>
        </p:spPr>
        <p:txBody>
          <a:bodyPr/>
          <a:lstStyle/>
          <a:p>
            <a:pPr marL="0" indent="0" eaLnBrk="1" hangingPunct="1">
              <a:lnSpc>
                <a:spcPct val="80000"/>
              </a:lnSpc>
              <a:spcBef>
                <a:spcPct val="20000"/>
              </a:spcBef>
            </a:pPr>
            <a:r>
              <a:rPr lang="de-DE" altLang="de-DE" sz="1550" b="1" dirty="0" smtClean="0">
                <a:latin typeface="Courier New" pitchFamily="49" charset="0"/>
              </a:rPr>
              <a:t>with </a:t>
            </a:r>
            <a:r>
              <a:rPr lang="de-DE" altLang="de-DE" sz="1550" dirty="0" smtClean="0">
                <a:latin typeface="Courier New" pitchFamily="49" charset="0"/>
              </a:rPr>
              <a:t>Q;</a:t>
            </a:r>
            <a:br>
              <a:rPr lang="de-DE" altLang="de-DE" sz="1550" dirty="0" smtClean="0">
                <a:latin typeface="Courier New" pitchFamily="49" charset="0"/>
              </a:rPr>
            </a:br>
            <a:r>
              <a:rPr lang="de-DE" altLang="de-DE" sz="1550" b="1" dirty="0" smtClean="0">
                <a:latin typeface="Courier New" pitchFamily="49" charset="0"/>
              </a:rPr>
              <a:t>package </a:t>
            </a:r>
            <a:r>
              <a:rPr lang="de-DE" altLang="de-DE" sz="1550" dirty="0" smtClean="0">
                <a:latin typeface="Courier New" pitchFamily="49" charset="0"/>
              </a:rPr>
              <a:t>P.Child </a:t>
            </a:r>
            <a:r>
              <a:rPr lang="de-DE" altLang="de-DE" sz="1550" b="1" dirty="0" smtClean="0">
                <a:latin typeface="Courier New" pitchFamily="49" charset="0"/>
              </a:rPr>
              <a:t>is</a:t>
            </a:r>
            <a:br>
              <a:rPr lang="de-DE" altLang="de-DE" sz="1550" b="1" dirty="0" smtClean="0">
                <a:latin typeface="Courier New" pitchFamily="49" charset="0"/>
              </a:rPr>
            </a:br>
            <a:r>
              <a:rPr lang="de-DE" altLang="de-DE" sz="1550" b="1" dirty="0" smtClean="0">
                <a:latin typeface="Courier New" pitchFamily="49" charset="0"/>
              </a:rPr>
              <a:t>  type </a:t>
            </a:r>
            <a:r>
              <a:rPr lang="de-DE" altLang="de-DE" sz="1550" dirty="0" smtClean="0">
                <a:latin typeface="Courier New" pitchFamily="49" charset="0"/>
              </a:rPr>
              <a:t>T3 </a:t>
            </a:r>
            <a:r>
              <a:rPr lang="de-DE" altLang="de-DE" sz="1550" b="1" dirty="0" smtClean="0">
                <a:latin typeface="Courier New" pitchFamily="49" charset="0"/>
              </a:rPr>
              <a:t>is new</a:t>
            </a:r>
            <a:r>
              <a:rPr lang="de-DE" altLang="de-DE" sz="1550" dirty="0" smtClean="0">
                <a:latin typeface="Courier New" pitchFamily="49" charset="0"/>
              </a:rPr>
              <a:t> Q.T2;</a:t>
            </a:r>
            <a:br>
              <a:rPr lang="de-DE" altLang="de-DE" sz="1550" dirty="0" smtClean="0">
                <a:latin typeface="Courier New" pitchFamily="49" charset="0"/>
              </a:rPr>
            </a:br>
            <a:r>
              <a:rPr lang="de-DE" altLang="de-DE" sz="1550" b="1" dirty="0" smtClean="0">
                <a:latin typeface="Courier New" pitchFamily="49" charset="0"/>
              </a:rPr>
              <a:t>private</a:t>
            </a:r>
            <a:br>
              <a:rPr lang="de-DE" altLang="de-DE" sz="1550" b="1" dirty="0" smtClean="0">
                <a:latin typeface="Courier New" pitchFamily="49" charset="0"/>
              </a:rPr>
            </a:br>
            <a:r>
              <a:rPr lang="de-DE" altLang="de-DE" sz="1550" dirty="0" smtClean="0">
                <a:latin typeface="Courier New" pitchFamily="49" charset="0"/>
              </a:rPr>
              <a:t>  Int: Integer := 52;</a:t>
            </a:r>
            <a:br>
              <a:rPr lang="de-DE" altLang="de-DE" sz="1550" dirty="0" smtClean="0">
                <a:latin typeface="Courier New" pitchFamily="49" charset="0"/>
              </a:rPr>
            </a:br>
            <a:r>
              <a:rPr lang="de-DE" altLang="de-DE" sz="1550" dirty="0" smtClean="0">
                <a:latin typeface="Courier New" pitchFamily="49" charset="0"/>
              </a:rPr>
              <a:t>  V  : T3 := T3(P.C);</a:t>
            </a:r>
            <a:br>
              <a:rPr lang="de-DE" altLang="de-DE" sz="1550" dirty="0" smtClean="0">
                <a:latin typeface="Courier New" pitchFamily="49" charset="0"/>
              </a:rPr>
            </a:br>
            <a:r>
              <a:rPr lang="de-DE" altLang="de-DE" sz="1550" dirty="0" smtClean="0">
                <a:latin typeface="Courier New" pitchFamily="49" charset="0"/>
              </a:rPr>
              <a:t>  W  : T3 := T3(Int);</a:t>
            </a:r>
            <a:br>
              <a:rPr lang="de-DE" altLang="de-DE" sz="1550" dirty="0" smtClean="0">
                <a:latin typeface="Courier New" pitchFamily="49" charset="0"/>
              </a:rPr>
            </a:br>
            <a:r>
              <a:rPr lang="de-DE" altLang="de-DE" sz="1550" dirty="0" smtClean="0">
                <a:latin typeface="Courier New" pitchFamily="49" charset="0"/>
              </a:rPr>
              <a:t>  </a:t>
            </a:r>
            <a:r>
              <a:rPr lang="de-DE" altLang="de-DE" sz="1550" dirty="0" smtClean="0">
                <a:solidFill>
                  <a:srgbClr val="FF0000"/>
                </a:solidFill>
                <a:latin typeface="Courier New" pitchFamily="49" charset="0"/>
              </a:rPr>
              <a:t>X  : T3 := T3(42);</a:t>
            </a:r>
            <a:br>
              <a:rPr lang="de-DE" altLang="de-DE" sz="1550" dirty="0" smtClean="0">
                <a:solidFill>
                  <a:srgbClr val="FF0000"/>
                </a:solidFill>
                <a:latin typeface="Courier New" pitchFamily="49" charset="0"/>
              </a:rPr>
            </a:br>
            <a:r>
              <a:rPr lang="de-DE" altLang="de-DE" sz="1550" dirty="0" smtClean="0">
                <a:solidFill>
                  <a:schemeClr val="tx1"/>
                </a:solidFill>
                <a:latin typeface="Courier New" pitchFamily="49" charset="0"/>
              </a:rPr>
              <a:t>  </a:t>
            </a:r>
            <a:r>
              <a:rPr lang="de-DE" altLang="de-DE" sz="1550" dirty="0">
                <a:solidFill>
                  <a:schemeClr val="tx1"/>
                </a:solidFill>
                <a:latin typeface="Courier New" pitchFamily="49" charset="0"/>
              </a:rPr>
              <a:t>X1 : T3 := T3(Integer (42));</a:t>
            </a:r>
          </a:p>
          <a:p>
            <a:pPr marL="0" indent="0" eaLnBrk="1" hangingPunct="1">
              <a:lnSpc>
                <a:spcPct val="80000"/>
              </a:lnSpc>
              <a:spcBef>
                <a:spcPct val="20000"/>
              </a:spcBef>
            </a:pPr>
            <a:r>
              <a:rPr lang="de-DE" altLang="de-DE" sz="1550" dirty="0">
                <a:solidFill>
                  <a:schemeClr val="tx1"/>
                </a:solidFill>
                <a:latin typeface="Courier New" pitchFamily="49" charset="0"/>
              </a:rPr>
              <a:t>  X2 : T3 := T3(Integer'(42</a:t>
            </a:r>
            <a:r>
              <a:rPr lang="de-DE" altLang="de-DE" sz="1550" dirty="0" smtClean="0">
                <a:solidFill>
                  <a:schemeClr val="tx1"/>
                </a:solidFill>
                <a:latin typeface="Courier New" pitchFamily="49" charset="0"/>
              </a:rPr>
              <a:t>));</a:t>
            </a:r>
            <a:br>
              <a:rPr lang="de-DE" altLang="de-DE" sz="1550" dirty="0" smtClean="0">
                <a:solidFill>
                  <a:schemeClr val="tx1"/>
                </a:solidFill>
                <a:latin typeface="Courier New" pitchFamily="49" charset="0"/>
              </a:rPr>
            </a:br>
            <a:r>
              <a:rPr lang="de-DE" altLang="de-DE" sz="1550" dirty="0" smtClean="0">
                <a:solidFill>
                  <a:srgbClr val="FF0000"/>
                </a:solidFill>
                <a:latin typeface="Courier New" pitchFamily="49" charset="0"/>
              </a:rPr>
              <a:t>  Y  : T3 := W + 1;</a:t>
            </a:r>
            <a:br>
              <a:rPr lang="de-DE" altLang="de-DE" sz="1550" dirty="0" smtClean="0">
                <a:solidFill>
                  <a:srgbClr val="FF0000"/>
                </a:solidFill>
                <a:latin typeface="Courier New" pitchFamily="49" charset="0"/>
              </a:rPr>
            </a:br>
            <a:r>
              <a:rPr lang="de-DE" altLang="de-DE" sz="1550" dirty="0" smtClean="0">
                <a:latin typeface="Courier New" pitchFamily="49" charset="0"/>
              </a:rPr>
              <a:t>  Z  : T3 := T3(Integer(W)+1);</a:t>
            </a:r>
            <a:br>
              <a:rPr lang="de-DE" altLang="de-DE" sz="1550" dirty="0" smtClean="0">
                <a:latin typeface="Courier New" pitchFamily="49" charset="0"/>
              </a:rPr>
            </a:br>
            <a:r>
              <a:rPr lang="de-DE" altLang="de-DE" sz="1550" b="1" dirty="0" smtClean="0">
                <a:latin typeface="Courier New" pitchFamily="49" charset="0"/>
              </a:rPr>
              <a:t>end </a:t>
            </a:r>
            <a:r>
              <a:rPr lang="de-DE" altLang="de-DE" sz="1550" dirty="0" smtClean="0">
                <a:latin typeface="Courier New" pitchFamily="49" charset="0"/>
              </a:rPr>
              <a:t>P.Child;</a:t>
            </a:r>
          </a:p>
        </p:txBody>
      </p:sp>
      <p:sp>
        <p:nvSpPr>
          <p:cNvPr id="67586" name="Fußzeilenplatzhalter 5"/>
          <p:cNvSpPr>
            <a:spLocks noGrp="1"/>
          </p:cNvSpPr>
          <p:nvPr>
            <p:ph type="ftr"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altLang="de-DE" dirty="0" smtClean="0">
                <a:solidFill>
                  <a:srgbClr val="000000"/>
                </a:solidFill>
              </a:rPr>
              <a:t>Ada-Basiskurs © 2024 Grein</a:t>
            </a:r>
            <a:endParaRPr lang="de-DE" altLang="de-DE" dirty="0" smtClean="0">
              <a:solidFill>
                <a:srgbClr val="000000"/>
              </a:solidFill>
              <a:cs typeface="Times New Roman" pitchFamily="18" charset="0"/>
            </a:endParaRPr>
          </a:p>
        </p:txBody>
      </p:sp>
      <p:sp>
        <p:nvSpPr>
          <p:cNvPr id="67587" name="Foliennummernplatzhalter 6"/>
          <p:cNvSpPr>
            <a:spLocks noGrp="1"/>
          </p:cNvSpPr>
          <p:nvPr>
            <p:ph type="sldNum" idx="12"/>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fld id="{5B7E6BD1-0959-4DC3-BC90-70A640DB4A8D}" type="slidenum">
              <a:rPr lang="de-DE" altLang="de-DE" sz="2400" smtClean="0">
                <a:solidFill>
                  <a:srgbClr val="000000"/>
                </a:solidFill>
              </a:rPr>
              <a:pPr eaLnBrk="1" hangingPunct="1"/>
              <a:t>186</a:t>
            </a:fld>
            <a:endParaRPr lang="de-DE" altLang="de-DE" sz="2400" dirty="0" smtClean="0">
              <a:solidFill>
                <a:srgbClr val="000000"/>
              </a:solidFill>
            </a:endParaRPr>
          </a:p>
        </p:txBody>
      </p:sp>
      <p:sp>
        <p:nvSpPr>
          <p:cNvPr id="67591" name="Text Box 5"/>
          <p:cNvSpPr txBox="1">
            <a:spLocks noChangeArrowheads="1"/>
          </p:cNvSpPr>
          <p:nvPr/>
        </p:nvSpPr>
        <p:spPr bwMode="auto">
          <a:xfrm>
            <a:off x="684213" y="4293096"/>
            <a:ext cx="7560195" cy="206210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de-DE" altLang="de-DE" sz="1600" dirty="0" smtClean="0">
                <a:solidFill>
                  <a:schemeClr val="tx1"/>
                </a:solidFill>
              </a:rPr>
              <a:t>W </a:t>
            </a:r>
            <a:r>
              <a:rPr lang="de-DE" altLang="de-DE" sz="1600" dirty="0">
                <a:solidFill>
                  <a:schemeClr val="tx1"/>
                </a:solidFill>
              </a:rPr>
              <a:t>ist legal, da Integer zu T3 umgewandelt werden </a:t>
            </a:r>
            <a:r>
              <a:rPr lang="de-DE" altLang="de-DE" sz="1600" dirty="0" smtClean="0">
                <a:solidFill>
                  <a:schemeClr val="tx1"/>
                </a:solidFill>
              </a:rPr>
              <a:t>kann.</a:t>
            </a:r>
          </a:p>
          <a:p>
            <a:pPr algn="ctr"/>
            <a:r>
              <a:rPr lang="de-DE" altLang="de-DE" sz="1600" dirty="0" smtClean="0">
                <a:solidFill>
                  <a:schemeClr val="tx1"/>
                </a:solidFill>
              </a:rPr>
              <a:t>X1, X2 sind legal, da der Wert 42 als Integer behandelt wird.</a:t>
            </a:r>
          </a:p>
          <a:p>
            <a:pPr algn="ctr"/>
            <a:r>
              <a:rPr lang="de-DE" altLang="de-DE" sz="1600" dirty="0" smtClean="0">
                <a:solidFill>
                  <a:srgbClr val="FF0000"/>
                </a:solidFill>
              </a:rPr>
              <a:t>X </a:t>
            </a:r>
            <a:r>
              <a:rPr lang="de-DE" altLang="de-DE" sz="1600" dirty="0">
                <a:solidFill>
                  <a:srgbClr val="FF0000"/>
                </a:solidFill>
              </a:rPr>
              <a:t>ist illegal, weil T3 kein numerischer Typ </a:t>
            </a:r>
            <a:r>
              <a:rPr lang="de-DE" altLang="de-DE" sz="1600" dirty="0" smtClean="0">
                <a:solidFill>
                  <a:srgbClr val="FF0000"/>
                </a:solidFill>
              </a:rPr>
              <a:t>ist (42 ist </a:t>
            </a:r>
            <a:r>
              <a:rPr lang="de-DE" altLang="de-DE" sz="1600" i="1" dirty="0" smtClean="0">
                <a:solidFill>
                  <a:srgbClr val="FF0000"/>
                </a:solidFill>
              </a:rPr>
              <a:t>universal_ integer</a:t>
            </a:r>
            <a:br>
              <a:rPr lang="de-DE" altLang="de-DE" sz="1600" i="1" dirty="0" smtClean="0">
                <a:solidFill>
                  <a:srgbClr val="FF0000"/>
                </a:solidFill>
              </a:rPr>
            </a:br>
            <a:r>
              <a:rPr lang="de-DE" altLang="de-DE" sz="1600" dirty="0" smtClean="0">
                <a:solidFill>
                  <a:srgbClr val="FF0000"/>
                </a:solidFill>
              </a:rPr>
              <a:t>und </a:t>
            </a:r>
            <a:r>
              <a:rPr lang="de-DE" altLang="de-DE" sz="1600" dirty="0">
                <a:solidFill>
                  <a:srgbClr val="FF0000"/>
                </a:solidFill>
              </a:rPr>
              <a:t>kann implizit nur </a:t>
            </a:r>
            <a:r>
              <a:rPr lang="de-DE" altLang="de-DE" sz="1600" dirty="0" smtClean="0">
                <a:solidFill>
                  <a:srgbClr val="FF0000"/>
                </a:solidFill>
              </a:rPr>
              <a:t>zu numerischen Typen umgewandelt werden.).</a:t>
            </a:r>
            <a:endParaRPr lang="de-DE" altLang="de-DE" sz="1600" dirty="0">
              <a:solidFill>
                <a:srgbClr val="FF0000"/>
              </a:solidFill>
            </a:endParaRPr>
          </a:p>
          <a:p>
            <a:pPr algn="ctr"/>
            <a:r>
              <a:rPr lang="de-DE" altLang="de-DE" sz="1600" dirty="0">
                <a:solidFill>
                  <a:srgbClr val="FF0000"/>
                </a:solidFill>
              </a:rPr>
              <a:t>Y ist illegal, weil der +-Operator nicht sichtbar ist.</a:t>
            </a:r>
          </a:p>
          <a:p>
            <a:pPr algn="ctr"/>
            <a:r>
              <a:rPr lang="de-DE" altLang="de-DE" sz="1600" dirty="0">
                <a:solidFill>
                  <a:srgbClr val="000000"/>
                </a:solidFill>
              </a:rPr>
              <a:t>Siehe AARM </a:t>
            </a:r>
            <a:r>
              <a:rPr lang="de-DE" altLang="de-DE" sz="1600" dirty="0" smtClean="0">
                <a:solidFill>
                  <a:srgbClr val="000000"/>
                </a:solidFill>
              </a:rPr>
              <a:t>7.3.1(5.2/4, 5.a/3..5.d/4).</a:t>
            </a:r>
            <a:endParaRPr lang="de-DE" altLang="de-DE" sz="1600" dirty="0">
              <a:solidFill>
                <a:srgbClr val="000000"/>
              </a:solidFill>
            </a:endParaRPr>
          </a:p>
          <a:p>
            <a:pPr algn="ctr"/>
            <a:r>
              <a:rPr lang="de-DE" altLang="de-DE" sz="1600" dirty="0">
                <a:solidFill>
                  <a:srgbClr val="3333CC"/>
                </a:solidFill>
              </a:rPr>
              <a:t>Macht man Q zu einem Abkömmling von P und weiter Child zu einem von P.Q, ist wieder alles legal.</a:t>
            </a:r>
            <a:endParaRPr lang="de-DE" altLang="de-DE" sz="1600" dirty="0">
              <a:solidFill>
                <a:srgbClr val="000000"/>
              </a:solidFill>
            </a:endParaRPr>
          </a:p>
        </p:txBody>
      </p:sp>
      <p:sp>
        <p:nvSpPr>
          <p:cNvPr id="67592" name="Line 6"/>
          <p:cNvSpPr>
            <a:spLocks noChangeShapeType="1"/>
          </p:cNvSpPr>
          <p:nvPr/>
        </p:nvSpPr>
        <p:spPr bwMode="auto">
          <a:xfrm>
            <a:off x="4067175" y="1988840"/>
            <a:ext cx="0" cy="2160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sz="2200" dirty="0">
              <a:solidFill>
                <a:srgbClr val="FFFFFF"/>
              </a:solidFill>
            </a:endParaRPr>
          </a:p>
        </p:txBody>
      </p:sp>
      <p:sp>
        <p:nvSpPr>
          <p:cNvPr id="67593" name="Abgerundetes Rechteck 1"/>
          <p:cNvSpPr>
            <a:spLocks noChangeArrowheads="1"/>
          </p:cNvSpPr>
          <p:nvPr/>
        </p:nvSpPr>
        <p:spPr bwMode="auto">
          <a:xfrm>
            <a:off x="7596336" y="4509810"/>
            <a:ext cx="1153616" cy="1008113"/>
          </a:xfrm>
          <a:prstGeom prst="roundRect">
            <a:avLst>
              <a:gd name="adj" fmla="val 16667"/>
            </a:avLst>
          </a:prstGeom>
          <a:solidFill>
            <a:srgbClr val="FFC000"/>
          </a:solidFill>
          <a:ln w="9525" algn="ctr">
            <a:solidFill>
              <a:srgbClr val="CC6600"/>
            </a:solidFill>
            <a:round/>
            <a:headEnd/>
            <a:tailEnd/>
          </a:ln>
        </p:spPr>
        <p:txBody>
          <a:bodyPr anchor="ctr"/>
          <a:lstStyle/>
          <a:p>
            <a:pPr algn="ctr"/>
            <a:r>
              <a:rPr lang="de-DE" altLang="de-DE" sz="2000" dirty="0">
                <a:solidFill>
                  <a:srgbClr val="CC0066"/>
                </a:solidFill>
              </a:rPr>
              <a:t>Tun Sie so etwas ja nicht!</a:t>
            </a:r>
          </a:p>
        </p:txBody>
      </p:sp>
    </p:spTree>
    <p:extLst>
      <p:ext uri="{BB962C8B-B14F-4D97-AF65-F5344CB8AC3E}">
        <p14:creationId xmlns:p14="http://schemas.microsoft.com/office/powerpoint/2010/main" val="2302352228"/>
      </p:ext>
    </p:extLst>
  </p:cSld>
  <p:clrMapOvr>
    <a:masterClrMapping/>
  </p:clrMapOvr>
  <p:transition spd="med"/>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275929"/>
          </a:xfrm>
        </p:spPr>
        <p:txBody>
          <a:bodyPr/>
          <a:lstStyle/>
          <a:p>
            <a:r>
              <a:rPr lang="de-DE" dirty="0" smtClean="0"/>
              <a:t>Große Subsysteme</a:t>
            </a:r>
            <a:endParaRPr lang="de-DE" dirty="0"/>
          </a:p>
        </p:txBody>
      </p:sp>
      <p:sp>
        <p:nvSpPr>
          <p:cNvPr id="3" name="Inhaltsplatzhalter 2"/>
          <p:cNvSpPr>
            <a:spLocks noGrp="1"/>
          </p:cNvSpPr>
          <p:nvPr>
            <p:ph idx="1"/>
          </p:nvPr>
        </p:nvSpPr>
        <p:spPr>
          <a:xfrm>
            <a:off x="685800" y="1772816"/>
            <a:ext cx="7739063" cy="4442247"/>
          </a:xfrm>
        </p:spPr>
        <p:txBody>
          <a:bodyPr/>
          <a:lstStyle/>
          <a:p>
            <a:pPr marL="0" indent="0"/>
            <a:r>
              <a:rPr lang="de-DE" sz="2200" dirty="0" smtClean="0"/>
              <a:t>Subsysteme bestehen oft aus sehr vielen Paketen (20 und mehr) mit vielleicht hunderten von Operationen.</a:t>
            </a:r>
          </a:p>
          <a:p>
            <a:pPr marL="0" indent="0"/>
            <a:r>
              <a:rPr lang="de-DE" sz="2200" b="1" dirty="0" smtClean="0"/>
              <a:t>Wie erkennt ein Klient die Schnittstelle nach außen</a:t>
            </a:r>
            <a:r>
              <a:rPr lang="de-DE" sz="2200" dirty="0" smtClean="0"/>
              <a:t>, das heißt, welche Operationen darf beziehungsweise muss er aufrufen, welche darf er nicht rufen (d.h. sind nur für internen Gebrauch)?</a:t>
            </a:r>
          </a:p>
          <a:p>
            <a:pPr>
              <a:buFont typeface="Arial" panose="020B0604020202020204" pitchFamily="34" charset="0"/>
              <a:buChar char="•"/>
            </a:pPr>
            <a:r>
              <a:rPr lang="de-DE" sz="2200" dirty="0"/>
              <a:t>Kommentieren </a:t>
            </a:r>
            <a:r>
              <a:rPr lang="de-DE" sz="2200" dirty="0" smtClean="0"/>
              <a:t>Sie genau die Anwendung des Subsystem.</a:t>
            </a:r>
            <a:endParaRPr lang="de-DE" sz="2200" dirty="0"/>
          </a:p>
          <a:p>
            <a:pPr>
              <a:buFont typeface="Arial" panose="020B0604020202020204" pitchFamily="34" charset="0"/>
              <a:buChar char="•"/>
            </a:pPr>
            <a:r>
              <a:rPr lang="de-DE" sz="2200" dirty="0" smtClean="0"/>
              <a:t>Sorgen Sie für eine </a:t>
            </a:r>
            <a:r>
              <a:rPr lang="de-DE" sz="2200" dirty="0" smtClean="0">
                <a:solidFill>
                  <a:schemeClr val="accent2"/>
                </a:solidFill>
              </a:rPr>
              <a:t>saubere </a:t>
            </a:r>
            <a:r>
              <a:rPr lang="de-DE" sz="2200" dirty="0">
                <a:solidFill>
                  <a:schemeClr val="accent2"/>
                </a:solidFill>
              </a:rPr>
              <a:t>D</a:t>
            </a:r>
            <a:r>
              <a:rPr lang="de-DE" sz="2200" dirty="0" smtClean="0">
                <a:solidFill>
                  <a:schemeClr val="accent2"/>
                </a:solidFill>
              </a:rPr>
              <a:t>efinition der Schnittstelle </a:t>
            </a:r>
            <a:r>
              <a:rPr lang="de-DE" sz="2200" dirty="0" smtClean="0"/>
              <a:t>nach außen.</a:t>
            </a:r>
          </a:p>
          <a:p>
            <a:pPr>
              <a:buFont typeface="Arial" panose="020B0604020202020204" pitchFamily="34" charset="0"/>
              <a:buChar char="•"/>
            </a:pPr>
            <a:r>
              <a:rPr lang="de-DE" sz="2200" dirty="0" smtClean="0"/>
              <a:t>Markieren Sie Pakete, die nur zur </a:t>
            </a:r>
            <a:r>
              <a:rPr lang="de-DE" sz="2200" dirty="0" smtClean="0">
                <a:solidFill>
                  <a:srgbClr val="FF0000"/>
                </a:solidFill>
              </a:rPr>
              <a:t>internen Benutzung </a:t>
            </a:r>
            <a:r>
              <a:rPr lang="de-DE" sz="2200" dirty="0" smtClean="0"/>
              <a:t>sind, entsprechend mit Kommentaren. </a:t>
            </a:r>
            <a:r>
              <a:rPr lang="de-DE" sz="2200" dirty="0" smtClean="0">
                <a:solidFill>
                  <a:srgbClr val="FF0000"/>
                </a:solidFill>
              </a:rPr>
              <a:t>Sie als privat zu vereinbaren ist nicht immer möglich.</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187</a:t>
            </a:fld>
            <a:endParaRPr lang="de-DE" dirty="0"/>
          </a:p>
        </p:txBody>
      </p:sp>
    </p:spTree>
    <p:extLst>
      <p:ext uri="{BB962C8B-B14F-4D97-AF65-F5344CB8AC3E}">
        <p14:creationId xmlns:p14="http://schemas.microsoft.com/office/powerpoint/2010/main" val="99838029"/>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bgerundete rechteckige Legende 14"/>
          <p:cNvSpPr/>
          <p:nvPr/>
        </p:nvSpPr>
        <p:spPr bwMode="auto">
          <a:xfrm>
            <a:off x="5671038" y="5792649"/>
            <a:ext cx="2346340" cy="360040"/>
          </a:xfrm>
          <a:prstGeom prst="wedgeRoundRectCallout">
            <a:avLst>
              <a:gd name="adj1" fmla="val -200125"/>
              <a:gd name="adj2" fmla="val -303354"/>
              <a:gd name="adj3" fmla="val 16667"/>
            </a:avLst>
          </a:prstGeom>
          <a:solidFill>
            <a:srgbClr val="FFCCFF"/>
          </a:solid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600" dirty="0" smtClean="0">
                <a:solidFill>
                  <a:srgbClr val="FF0000"/>
                </a:solidFill>
              </a:rPr>
              <a:t>Daher ist das dann falsch!</a:t>
            </a:r>
            <a:endParaRPr kumimoji="0" lang="de-DE" sz="1600" b="0" i="0" u="none" strike="noStrike" cap="none" normalizeH="0" baseline="0" dirty="0" smtClean="0">
              <a:ln>
                <a:noFill/>
              </a:ln>
              <a:solidFill>
                <a:srgbClr val="FF0000"/>
              </a:solidFill>
              <a:effectLst/>
            </a:endParaRPr>
          </a:p>
        </p:txBody>
      </p:sp>
      <p:sp>
        <p:nvSpPr>
          <p:cNvPr id="3" name="Inhaltsplatzhalter 2"/>
          <p:cNvSpPr>
            <a:spLocks noGrp="1"/>
          </p:cNvSpPr>
          <p:nvPr>
            <p:ph idx="1"/>
          </p:nvPr>
        </p:nvSpPr>
        <p:spPr>
          <a:xfrm>
            <a:off x="685800" y="1628800"/>
            <a:ext cx="7739063" cy="4586263"/>
          </a:xfrm>
        </p:spPr>
        <p:txBody>
          <a:bodyPr/>
          <a:lstStyle/>
          <a:p>
            <a:pPr marL="0" indent="0"/>
            <a:r>
              <a:rPr lang="de-DE" sz="1800" b="1" dirty="0">
                <a:latin typeface="Courier New" panose="02070309020205020404" pitchFamily="49" charset="0"/>
                <a:cs typeface="Courier New" panose="02070309020205020404" pitchFamily="49" charset="0"/>
              </a:rPr>
              <a:t>package</a:t>
            </a:r>
            <a:r>
              <a:rPr lang="de-DE" sz="1800" dirty="0">
                <a:latin typeface="Courier New" panose="02070309020205020404" pitchFamily="49" charset="0"/>
                <a:cs typeface="Courier New" panose="02070309020205020404" pitchFamily="49" charset="0"/>
              </a:rPr>
              <a:t> Sub_A </a:t>
            </a:r>
            <a:r>
              <a:rPr lang="de-DE" sz="1800" b="1" dirty="0">
                <a:latin typeface="Courier New" panose="02070309020205020404" pitchFamily="49" charset="0"/>
                <a:cs typeface="Courier New" panose="02070309020205020404" pitchFamily="49" charset="0"/>
              </a:rPr>
              <a:t>is</a:t>
            </a:r>
            <a:r>
              <a:rPr lang="de-DE" sz="1800" dirty="0">
                <a:latin typeface="Courier New" panose="02070309020205020404" pitchFamily="49" charset="0"/>
                <a:cs typeface="Courier New" panose="02070309020205020404" pitchFamily="49" charset="0"/>
              </a:rPr>
              <a:t> … </a:t>
            </a:r>
            <a:r>
              <a:rPr lang="de-DE" sz="1800" b="1" dirty="0">
                <a:latin typeface="Courier New" panose="02070309020205020404" pitchFamily="49" charset="0"/>
                <a:cs typeface="Courier New" panose="02070309020205020404" pitchFamily="49" charset="0"/>
              </a:rPr>
              <a:t>end</a:t>
            </a:r>
            <a:r>
              <a:rPr lang="de-DE" sz="1800" dirty="0">
                <a:latin typeface="Courier New" panose="02070309020205020404" pitchFamily="49" charset="0"/>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Sub_A;</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package</a:t>
            </a:r>
            <a:r>
              <a:rPr lang="de-DE" sz="1800" dirty="0" smtClean="0">
                <a:latin typeface="Courier New" panose="02070309020205020404" pitchFamily="49" charset="0"/>
                <a:cs typeface="Courier New" panose="02070309020205020404" pitchFamily="49" charset="0"/>
              </a:rPr>
              <a:t> </a:t>
            </a:r>
            <a:r>
              <a:rPr lang="de-DE" sz="1800" dirty="0" smtClean="0">
                <a:solidFill>
                  <a:srgbClr val="FF0000"/>
                </a:solidFill>
                <a:latin typeface="Courier New" panose="02070309020205020404" pitchFamily="49" charset="0"/>
                <a:cs typeface="Courier New" panose="02070309020205020404" pitchFamily="49" charset="0"/>
              </a:rPr>
              <a:t>Sub_B </a:t>
            </a:r>
            <a:r>
              <a:rPr lang="de-DE" sz="1800" b="1" dirty="0">
                <a:latin typeface="Courier New" panose="02070309020205020404" pitchFamily="49" charset="0"/>
                <a:cs typeface="Courier New" panose="02070309020205020404" pitchFamily="49" charset="0"/>
              </a:rPr>
              <a:t>is</a:t>
            </a:r>
            <a:r>
              <a:rPr lang="de-DE" sz="1800" dirty="0">
                <a:latin typeface="Courier New" panose="02070309020205020404" pitchFamily="49" charset="0"/>
                <a:cs typeface="Courier New" panose="02070309020205020404" pitchFamily="49" charset="0"/>
              </a:rPr>
              <a:t> … </a:t>
            </a:r>
            <a:r>
              <a:rPr lang="de-DE" sz="1800" b="1" dirty="0">
                <a:latin typeface="Courier New" panose="02070309020205020404" pitchFamily="49" charset="0"/>
                <a:cs typeface="Courier New" panose="02070309020205020404" pitchFamily="49" charset="0"/>
              </a:rPr>
              <a:t>end</a:t>
            </a:r>
            <a:r>
              <a:rPr lang="de-DE" sz="1800" dirty="0">
                <a:latin typeface="Courier New" panose="02070309020205020404" pitchFamily="49" charset="0"/>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Sub_B;</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package</a:t>
            </a:r>
            <a:r>
              <a:rPr lang="de-DE" sz="1800" dirty="0" smtClean="0">
                <a:latin typeface="Courier New" panose="02070309020205020404" pitchFamily="49" charset="0"/>
                <a:cs typeface="Courier New" panose="02070309020205020404" pitchFamily="49" charset="0"/>
              </a:rPr>
              <a:t> Sub_C </a:t>
            </a:r>
            <a:r>
              <a:rPr lang="de-DE" sz="1800" b="1" dirty="0">
                <a:latin typeface="Courier New" panose="02070309020205020404" pitchFamily="49" charset="0"/>
                <a:cs typeface="Courier New" panose="02070309020205020404" pitchFamily="49" charset="0"/>
              </a:rPr>
              <a:t>is</a:t>
            </a:r>
            <a:r>
              <a:rPr lang="de-DE" sz="1800" dirty="0">
                <a:latin typeface="Courier New" panose="02070309020205020404" pitchFamily="49" charset="0"/>
                <a:cs typeface="Courier New" panose="02070309020205020404" pitchFamily="49" charset="0"/>
              </a:rPr>
              <a:t> … </a:t>
            </a:r>
            <a:r>
              <a:rPr lang="de-DE" sz="1800" b="1" dirty="0">
                <a:latin typeface="Courier New" panose="02070309020205020404" pitchFamily="49" charset="0"/>
                <a:cs typeface="Courier New" panose="02070309020205020404" pitchFamily="49" charset="0"/>
              </a:rPr>
              <a:t>end</a:t>
            </a:r>
            <a:r>
              <a:rPr lang="de-DE" sz="1800" dirty="0">
                <a:latin typeface="Courier New" panose="02070309020205020404" pitchFamily="49" charset="0"/>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Sub_C;</a:t>
            </a:r>
            <a:endParaRPr lang="de-DE" sz="1800" dirty="0">
              <a:latin typeface="Courier New" panose="02070309020205020404" pitchFamily="49" charset="0"/>
              <a:cs typeface="Courier New" panose="02070309020205020404" pitchFamily="49" charset="0"/>
            </a:endParaRPr>
          </a:p>
          <a:p>
            <a:pPr marL="0" indent="0"/>
            <a:r>
              <a:rPr lang="de-DE" sz="1800" b="1" dirty="0" smtClean="0">
                <a:latin typeface="Courier New" panose="02070309020205020404" pitchFamily="49" charset="0"/>
                <a:cs typeface="Courier New" panose="02070309020205020404" pitchFamily="49" charset="0"/>
              </a:rPr>
              <a:t>with </a:t>
            </a:r>
            <a:r>
              <a:rPr lang="de-DE" sz="1800" dirty="0" smtClean="0">
                <a:latin typeface="Courier New" panose="02070309020205020404" pitchFamily="49" charset="0"/>
                <a:cs typeface="Courier New" panose="02070309020205020404" pitchFamily="49" charset="0"/>
              </a:rPr>
              <a:t>Sub_A;</a:t>
            </a:r>
            <a:r>
              <a:rPr lang="de-DE" sz="1800" b="1" dirty="0" smtClean="0">
                <a:latin typeface="Courier New" panose="02070309020205020404" pitchFamily="49" charset="0"/>
                <a:cs typeface="Courier New" panose="02070309020205020404" pitchFamily="49" charset="0"/>
              </a:rPr>
              <a:t/>
            </a:r>
            <a:br>
              <a:rPr lang="de-DE" sz="1800" b="1"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package</a:t>
            </a:r>
            <a:r>
              <a:rPr lang="de-DE" sz="1800" dirty="0" smtClean="0">
                <a:latin typeface="Courier New" panose="02070309020205020404" pitchFamily="49" charset="0"/>
                <a:cs typeface="Courier New" panose="02070309020205020404" pitchFamily="49" charset="0"/>
              </a:rPr>
              <a:t> </a:t>
            </a:r>
            <a:r>
              <a:rPr lang="de-DE" sz="1800" dirty="0" smtClean="0">
                <a:solidFill>
                  <a:schemeClr val="accent2"/>
                </a:solidFill>
                <a:latin typeface="Courier New" panose="02070309020205020404" pitchFamily="49" charset="0"/>
                <a:cs typeface="Courier New" panose="02070309020205020404" pitchFamily="49" charset="0"/>
              </a:rPr>
              <a:t>Sub_Interface</a:t>
            </a: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is</a:t>
            </a:r>
            <a:br>
              <a:rPr lang="de-DE" sz="1800" b="1"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  procedure </a:t>
            </a:r>
            <a:r>
              <a:rPr lang="de-DE" sz="1800" dirty="0" smtClean="0">
                <a:latin typeface="Courier New" panose="02070309020205020404" pitchFamily="49" charset="0"/>
                <a:cs typeface="Courier New" panose="02070309020205020404" pitchFamily="49" charset="0"/>
              </a:rPr>
              <a:t>Proc</a:t>
            </a:r>
            <a:r>
              <a:rPr lang="de-DE" sz="1800" b="1" dirty="0" smtClean="0">
                <a:latin typeface="Courier New" panose="02070309020205020404" pitchFamily="49" charset="0"/>
                <a:cs typeface="Courier New" panose="02070309020205020404" pitchFamily="49" charset="0"/>
              </a:rPr>
              <a:t> renames </a:t>
            </a:r>
            <a:r>
              <a:rPr lang="de-DE" sz="1800" dirty="0" smtClean="0">
                <a:latin typeface="Courier New" panose="02070309020205020404" pitchFamily="49" charset="0"/>
                <a:cs typeface="Courier New" panose="02070309020205020404" pitchFamily="49" charset="0"/>
              </a:rPr>
              <a:t>Sub_A.Proc;</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function</a:t>
            </a:r>
            <a:r>
              <a:rPr lang="de-DE" sz="1800" dirty="0" smtClean="0">
                <a:latin typeface="Courier New" panose="02070309020205020404" pitchFamily="49" charset="0"/>
                <a:cs typeface="Courier New" panose="02070309020205020404" pitchFamily="49" charset="0"/>
              </a:rPr>
              <a:t> F </a:t>
            </a:r>
            <a:r>
              <a:rPr lang="de-DE" sz="1800" b="1" dirty="0" smtClean="0">
                <a:latin typeface="Courier New" panose="02070309020205020404" pitchFamily="49" charset="0"/>
                <a:cs typeface="Courier New" panose="02070309020205020404" pitchFamily="49" charset="0"/>
              </a:rPr>
              <a:t>return</a:t>
            </a:r>
            <a:r>
              <a:rPr lang="de-DE" sz="1800" dirty="0" smtClean="0">
                <a:latin typeface="Courier New" panose="02070309020205020404" pitchFamily="49" charset="0"/>
                <a:cs typeface="Courier New" panose="02070309020205020404" pitchFamily="49" charset="0"/>
              </a:rPr>
              <a:t> T;</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 </a:t>
            </a:r>
            <a:r>
              <a:rPr lang="de-DE" sz="1800" b="1" dirty="0">
                <a:latin typeface="Courier New" panose="02070309020205020404" pitchFamily="49" charset="0"/>
                <a:cs typeface="Courier New" panose="02070309020205020404" pitchFamily="49" charset="0"/>
              </a:rPr>
              <a:t>procedure </a:t>
            </a:r>
            <a:r>
              <a:rPr lang="de-DE" sz="1800" dirty="0" smtClean="0">
                <a:solidFill>
                  <a:srgbClr val="FF0000"/>
                </a:solidFill>
                <a:latin typeface="Courier New" panose="02070309020205020404" pitchFamily="49" charset="0"/>
                <a:cs typeface="Courier New" panose="02070309020205020404" pitchFamily="49" charset="0"/>
              </a:rPr>
              <a:t>Proc_B</a:t>
            </a:r>
            <a:r>
              <a:rPr lang="de-DE" sz="1800" dirty="0" smtClean="0">
                <a:latin typeface="Courier New" panose="02070309020205020404" pitchFamily="49" charset="0"/>
                <a:cs typeface="Courier New" panose="02070309020205020404" pitchFamily="49" charset="0"/>
              </a:rPr>
              <a:t>;  -- </a:t>
            </a:r>
            <a:r>
              <a:rPr lang="de-DE" sz="1800" i="1" dirty="0" smtClean="0">
                <a:solidFill>
                  <a:srgbClr val="FF0000"/>
                </a:solidFill>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 …</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end</a:t>
            </a:r>
            <a:r>
              <a:rPr lang="de-DE" sz="1800" dirty="0" smtClean="0">
                <a:latin typeface="Courier New" panose="02070309020205020404" pitchFamily="49" charset="0"/>
                <a:cs typeface="Courier New" panose="02070309020205020404" pitchFamily="49" charset="0"/>
              </a:rPr>
              <a:t> </a:t>
            </a:r>
            <a:r>
              <a:rPr lang="de-DE" sz="1800" dirty="0">
                <a:solidFill>
                  <a:schemeClr val="accent2"/>
                </a:solidFill>
                <a:latin typeface="Courier New" panose="02070309020205020404" pitchFamily="49" charset="0"/>
                <a:cs typeface="Courier New" panose="02070309020205020404" pitchFamily="49" charset="0"/>
              </a:rPr>
              <a:t>Sub_Interface</a:t>
            </a:r>
            <a:r>
              <a:rPr lang="de-DE" sz="1800" dirty="0">
                <a:latin typeface="Courier New" panose="02070309020205020404" pitchFamily="49" charset="0"/>
                <a:cs typeface="Courier New" panose="02070309020205020404" pitchFamily="49" charset="0"/>
              </a:rPr>
              <a:t>;</a:t>
            </a:r>
            <a:endParaRPr lang="de-DE" sz="1800" dirty="0" smtClean="0">
              <a:latin typeface="Courier New" panose="02070309020205020404" pitchFamily="49" charset="0"/>
              <a:cs typeface="Courier New" panose="02070309020205020404" pitchFamily="49" charset="0"/>
            </a:endParaRPr>
          </a:p>
          <a:p>
            <a:pPr marL="0" indent="0"/>
            <a:r>
              <a:rPr lang="de-DE" sz="1800" b="1" dirty="0">
                <a:latin typeface="Courier New" panose="02070309020205020404" pitchFamily="49" charset="0"/>
                <a:cs typeface="Courier New" panose="02070309020205020404" pitchFamily="49" charset="0"/>
              </a:rPr>
              <a:t>with </a:t>
            </a:r>
            <a:r>
              <a:rPr lang="de-DE" sz="1800" dirty="0" smtClean="0">
                <a:solidFill>
                  <a:srgbClr val="FF0000"/>
                </a:solidFill>
                <a:latin typeface="Courier New" panose="02070309020205020404" pitchFamily="49" charset="0"/>
                <a:cs typeface="Courier New" panose="02070309020205020404" pitchFamily="49" charset="0"/>
              </a:rPr>
              <a:t>Sub_B</a:t>
            </a:r>
            <a:r>
              <a:rPr lang="de-DE" sz="1800" dirty="0" smtClean="0">
                <a:latin typeface="Courier New" panose="02070309020205020404" pitchFamily="49" charset="0"/>
                <a:cs typeface="Courier New" panose="02070309020205020404" pitchFamily="49" charset="0"/>
              </a:rPr>
              <a:t>, Sub_C;</a:t>
            </a:r>
            <a:r>
              <a:rPr lang="de-DE" sz="1800" b="1" dirty="0">
                <a:latin typeface="Courier New" panose="02070309020205020404" pitchFamily="49" charset="0"/>
                <a:cs typeface="Courier New" panose="02070309020205020404" pitchFamily="49" charset="0"/>
              </a:rPr>
              <a:t/>
            </a:r>
            <a:br>
              <a:rPr lang="de-DE" sz="1800" b="1" dirty="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package body</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Sub_Interface </a:t>
            </a:r>
            <a:r>
              <a:rPr lang="de-DE" sz="1800" b="1" dirty="0">
                <a:latin typeface="Courier New" panose="02070309020205020404" pitchFamily="49" charset="0"/>
                <a:cs typeface="Courier New" panose="02070309020205020404" pitchFamily="49" charset="0"/>
              </a:rPr>
              <a:t>is</a:t>
            </a:r>
            <a:br>
              <a:rPr lang="de-DE" sz="1800" b="1" dirty="0">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function</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F </a:t>
            </a:r>
            <a:r>
              <a:rPr lang="de-DE" sz="1800" b="1" dirty="0">
                <a:latin typeface="Courier New" panose="02070309020205020404" pitchFamily="49" charset="0"/>
                <a:cs typeface="Courier New" panose="02070309020205020404" pitchFamily="49" charset="0"/>
              </a:rPr>
              <a:t>return</a:t>
            </a:r>
            <a:r>
              <a:rPr lang="de-DE" sz="1800" dirty="0">
                <a:latin typeface="Courier New" panose="02070309020205020404" pitchFamily="49" charset="0"/>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T </a:t>
            </a:r>
            <a:r>
              <a:rPr lang="de-DE" sz="1800" b="1" dirty="0" smtClean="0">
                <a:latin typeface="Courier New" panose="02070309020205020404" pitchFamily="49" charset="0"/>
                <a:cs typeface="Courier New" panose="02070309020205020404" pitchFamily="49" charset="0"/>
              </a:rPr>
              <a:t>renames</a:t>
            </a:r>
            <a:r>
              <a:rPr lang="de-DE" sz="1800" dirty="0" smtClean="0">
                <a:latin typeface="Courier New" panose="02070309020205020404" pitchFamily="49" charset="0"/>
                <a:cs typeface="Courier New" panose="02070309020205020404" pitchFamily="49" charset="0"/>
              </a:rPr>
              <a:t> Sub_C.F;</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 </a:t>
            </a:r>
            <a:r>
              <a:rPr lang="de-DE" sz="1800" b="1" dirty="0">
                <a:latin typeface="Courier New" panose="02070309020205020404" pitchFamily="49" charset="0"/>
                <a:cs typeface="Courier New" panose="02070309020205020404" pitchFamily="49" charset="0"/>
              </a:rPr>
              <a:t>procedure </a:t>
            </a:r>
            <a:r>
              <a:rPr lang="de-DE" sz="1800" dirty="0" smtClean="0">
                <a:solidFill>
                  <a:srgbClr val="FF0000"/>
                </a:solidFill>
                <a:latin typeface="Courier New" panose="02070309020205020404" pitchFamily="49" charset="0"/>
                <a:cs typeface="Courier New" panose="02070309020205020404" pitchFamily="49" charset="0"/>
              </a:rPr>
              <a:t>Proc_B</a:t>
            </a:r>
            <a:r>
              <a:rPr lang="de-DE" sz="1800" b="1" dirty="0" smtClean="0">
                <a:solidFill>
                  <a:srgbClr val="FF0000"/>
                </a:solidFill>
                <a:latin typeface="Courier New" panose="02070309020205020404" pitchFamily="49" charset="0"/>
                <a:cs typeface="Courier New" panose="02070309020205020404" pitchFamily="49" charset="0"/>
              </a:rPr>
              <a:t> </a:t>
            </a:r>
            <a:r>
              <a:rPr lang="de-DE" sz="1800" b="1" dirty="0">
                <a:latin typeface="Courier New" panose="02070309020205020404" pitchFamily="49" charset="0"/>
                <a:cs typeface="Courier New" panose="02070309020205020404" pitchFamily="49" charset="0"/>
              </a:rPr>
              <a:t>renames </a:t>
            </a:r>
            <a:r>
              <a:rPr lang="de-DE" sz="1800" dirty="0" smtClean="0">
                <a:solidFill>
                  <a:srgbClr val="FF0000"/>
                </a:solidFill>
                <a:latin typeface="Courier New" panose="02070309020205020404" pitchFamily="49" charset="0"/>
                <a:cs typeface="Courier New" panose="02070309020205020404" pitchFamily="49" charset="0"/>
              </a:rPr>
              <a:t>Sub_B</a:t>
            </a:r>
            <a:r>
              <a:rPr lang="de-DE" sz="1800" dirty="0" smtClean="0">
                <a:latin typeface="Courier New" panose="02070309020205020404" pitchFamily="49" charset="0"/>
                <a:cs typeface="Courier New" panose="02070309020205020404" pitchFamily="49" charset="0"/>
              </a:rPr>
              <a:t>.Proc;</a:t>
            </a:r>
            <a:r>
              <a:rPr lang="de-DE" altLang="de-DE" sz="1800" dirty="0">
                <a:solidFill>
                  <a:srgbClr val="FF0000"/>
                </a:solidFill>
                <a:latin typeface="Wingdings" pitchFamily="2" charset="2"/>
              </a:rPr>
              <a:t> </a:t>
            </a:r>
            <a:r>
              <a:rPr lang="de-DE" altLang="de-DE" sz="1800" dirty="0" smtClean="0">
                <a:solidFill>
                  <a:srgbClr val="FF0000"/>
                </a:solidFill>
                <a:latin typeface="Wingdings" pitchFamily="2" charset="2"/>
              </a:rPr>
              <a:t> </a:t>
            </a:r>
            <a:r>
              <a:rPr lang="de-DE" altLang="de-DE" sz="1800" dirty="0" smtClean="0">
                <a:solidFill>
                  <a:srgbClr val="FF0000"/>
                </a:solidFill>
              </a:rPr>
              <a:t> Das ist falsch!</a:t>
            </a:r>
            <a:r>
              <a:rPr lang="de-DE" sz="1800" dirty="0">
                <a:latin typeface="Courier New" panose="02070309020205020404" pitchFamily="49" charset="0"/>
                <a:cs typeface="Courier New" panose="02070309020205020404" pitchFamily="49" charset="0"/>
              </a:rPr>
              <a:t/>
            </a:r>
            <a:br>
              <a:rPr lang="de-DE" sz="1800"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 …</a:t>
            </a:r>
            <a:br>
              <a:rPr lang="de-DE" sz="1800"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end</a:t>
            </a:r>
            <a:r>
              <a:rPr lang="de-DE" sz="1800" dirty="0">
                <a:latin typeface="Courier New" panose="02070309020205020404" pitchFamily="49" charset="0"/>
                <a:cs typeface="Courier New" panose="02070309020205020404" pitchFamily="49" charset="0"/>
              </a:rPr>
              <a:t> Sub_Interface;</a:t>
            </a:r>
          </a:p>
          <a:p>
            <a:pPr marL="0" indent="0"/>
            <a:endParaRPr lang="de-DE" sz="1800" dirty="0">
              <a:latin typeface="Courier New" panose="02070309020205020404" pitchFamily="49" charset="0"/>
              <a:cs typeface="Courier New" panose="02070309020205020404" pitchFamily="49" charset="0"/>
            </a:endParaRPr>
          </a:p>
          <a:p>
            <a:endParaRPr lang="de-DE" sz="1800" dirty="0">
              <a:latin typeface="Courier New" panose="02070309020205020404" pitchFamily="49" charset="0"/>
              <a:cs typeface="Courier New" panose="02070309020205020404" pitchFamily="49" charset="0"/>
            </a:endParaRPr>
          </a:p>
        </p:txBody>
      </p:sp>
      <p:sp>
        <p:nvSpPr>
          <p:cNvPr id="2" name="Titel 1"/>
          <p:cNvSpPr>
            <a:spLocks noGrp="1"/>
          </p:cNvSpPr>
          <p:nvPr>
            <p:ph type="title"/>
          </p:nvPr>
        </p:nvSpPr>
        <p:spPr>
          <a:xfrm>
            <a:off x="685800" y="463551"/>
            <a:ext cx="7739063" cy="1165250"/>
          </a:xfrm>
        </p:spPr>
        <p:txBody>
          <a:bodyPr/>
          <a:lstStyle/>
          <a:p>
            <a:r>
              <a:rPr lang="de-DE" dirty="0" smtClean="0"/>
              <a:t>Schnittstelle zum Subsystem</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188</a:t>
            </a:fld>
            <a:endParaRPr lang="de-DE" dirty="0"/>
          </a:p>
        </p:txBody>
      </p:sp>
      <p:grpSp>
        <p:nvGrpSpPr>
          <p:cNvPr id="14" name="Gruppieren 13"/>
          <p:cNvGrpSpPr/>
          <p:nvPr/>
        </p:nvGrpSpPr>
        <p:grpSpPr>
          <a:xfrm>
            <a:off x="4932040" y="1628800"/>
            <a:ext cx="1944216" cy="936104"/>
            <a:chOff x="4932040" y="1988840"/>
            <a:chExt cx="1944216" cy="936104"/>
          </a:xfrm>
        </p:grpSpPr>
        <p:sp>
          <p:nvSpPr>
            <p:cNvPr id="6" name="Geschweifte Klammer rechts 5"/>
            <p:cNvSpPr/>
            <p:nvPr/>
          </p:nvSpPr>
          <p:spPr bwMode="auto">
            <a:xfrm>
              <a:off x="4932040" y="1988840"/>
              <a:ext cx="216024" cy="936104"/>
            </a:xfrm>
            <a:prstGeom prst="rightBrace">
              <a:avLst/>
            </a:prstGeom>
            <a:no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accent2"/>
                </a:solidFill>
                <a:effectLst/>
                <a:latin typeface="Times New Roman" pitchFamily="18" charset="0"/>
              </a:endParaRPr>
            </a:p>
          </p:txBody>
        </p:sp>
        <p:sp>
          <p:nvSpPr>
            <p:cNvPr id="7" name="Textfeld 6"/>
            <p:cNvSpPr txBox="1"/>
            <p:nvPr/>
          </p:nvSpPr>
          <p:spPr>
            <a:xfrm>
              <a:off x="5220072" y="2272226"/>
              <a:ext cx="1656184" cy="369332"/>
            </a:xfrm>
            <a:prstGeom prst="rect">
              <a:avLst/>
            </a:prstGeom>
            <a:noFill/>
          </p:spPr>
          <p:txBody>
            <a:bodyPr wrap="square" rtlCol="0">
              <a:spAutoFit/>
            </a:bodyPr>
            <a:lstStyle/>
            <a:p>
              <a:r>
                <a:rPr lang="de-DE" sz="1800" dirty="0" smtClean="0">
                  <a:solidFill>
                    <a:schemeClr val="accent2"/>
                  </a:solidFill>
                </a:rPr>
                <a:t>Ein Subsystem </a:t>
              </a:r>
              <a:endParaRPr lang="de-DE" sz="1800" dirty="0">
                <a:solidFill>
                  <a:schemeClr val="accent2"/>
                </a:solidFill>
              </a:endParaRPr>
            </a:p>
          </p:txBody>
        </p:sp>
      </p:grpSp>
      <p:grpSp>
        <p:nvGrpSpPr>
          <p:cNvPr id="13" name="Gruppieren 12"/>
          <p:cNvGrpSpPr/>
          <p:nvPr/>
        </p:nvGrpSpPr>
        <p:grpSpPr>
          <a:xfrm>
            <a:off x="5796136" y="2852936"/>
            <a:ext cx="2484711" cy="1693352"/>
            <a:chOff x="5868144" y="3068960"/>
            <a:chExt cx="2484711" cy="1693352"/>
          </a:xfrm>
        </p:grpSpPr>
        <p:sp>
          <p:nvSpPr>
            <p:cNvPr id="9" name="Geschweifte Klammer rechts 8"/>
            <p:cNvSpPr/>
            <p:nvPr/>
          </p:nvSpPr>
          <p:spPr bwMode="auto">
            <a:xfrm>
              <a:off x="5868144" y="3068960"/>
              <a:ext cx="288032" cy="1440160"/>
            </a:xfrm>
            <a:prstGeom prst="rightBrace">
              <a:avLst/>
            </a:prstGeom>
            <a:no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10" name="Textfeld 9"/>
            <p:cNvSpPr txBox="1"/>
            <p:nvPr/>
          </p:nvSpPr>
          <p:spPr>
            <a:xfrm>
              <a:off x="6084168" y="3284984"/>
              <a:ext cx="2268687" cy="1477328"/>
            </a:xfrm>
            <a:prstGeom prst="rect">
              <a:avLst/>
            </a:prstGeom>
            <a:noFill/>
          </p:spPr>
          <p:txBody>
            <a:bodyPr wrap="square" rtlCol="0">
              <a:spAutoFit/>
            </a:bodyPr>
            <a:lstStyle/>
            <a:p>
              <a:pPr algn="ctr"/>
              <a:r>
                <a:rPr lang="de-DE" sz="1800" dirty="0" smtClean="0">
                  <a:solidFill>
                    <a:schemeClr val="accent2"/>
                  </a:solidFill>
                </a:rPr>
                <a:t>Die Schnittstelle nach außen muss vollständig sein, aber </a:t>
              </a:r>
              <a:r>
                <a:rPr lang="de-DE" sz="1800" dirty="0" smtClean="0">
                  <a:solidFill>
                    <a:srgbClr val="FF0000"/>
                  </a:solidFill>
                </a:rPr>
                <a:t>darf nichts Internes enthalten</a:t>
              </a:r>
              <a:endParaRPr lang="de-DE" sz="1800" dirty="0">
                <a:solidFill>
                  <a:srgbClr val="FF0000"/>
                </a:solidFill>
              </a:endParaRPr>
            </a:p>
          </p:txBody>
        </p:sp>
      </p:grpSp>
      <p:sp>
        <p:nvSpPr>
          <p:cNvPr id="12" name="Abgerundete rechteckige Legende 11"/>
          <p:cNvSpPr/>
          <p:nvPr/>
        </p:nvSpPr>
        <p:spPr bwMode="auto">
          <a:xfrm>
            <a:off x="6660232" y="4653136"/>
            <a:ext cx="1836204" cy="432048"/>
          </a:xfrm>
          <a:prstGeom prst="wedgeRoundRectCallout">
            <a:avLst>
              <a:gd name="adj1" fmla="val -79288"/>
              <a:gd name="adj2" fmla="val 98538"/>
              <a:gd name="adj3" fmla="val 16667"/>
            </a:avLst>
          </a:prstGeom>
          <a:solidFill>
            <a:schemeClr val="accent2">
              <a:lumMod val="20000"/>
              <a:lumOff val="80000"/>
            </a:schemeClr>
          </a:solidFill>
          <a:ln w="9525" cap="flat" cmpd="sng" algn="ctr">
            <a:solidFill>
              <a:schemeClr val="accent2">
                <a:lumMod val="60000"/>
                <a:lumOff val="40000"/>
              </a:schemeClr>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r>
              <a:rPr lang="de-DE" sz="1600" dirty="0">
                <a:solidFill>
                  <a:schemeClr val="tx1"/>
                </a:solidFill>
                <a:latin typeface="+mn-lt"/>
                <a:cs typeface="Courier New" panose="02070309020205020404" pitchFamily="49" charset="0"/>
              </a:rPr>
              <a:t>renaming as </a:t>
            </a:r>
            <a:r>
              <a:rPr lang="de-DE" sz="1600" dirty="0" smtClean="0">
                <a:solidFill>
                  <a:schemeClr val="tx1"/>
                </a:solidFill>
                <a:latin typeface="+mn-lt"/>
                <a:cs typeface="Courier New" panose="02070309020205020404" pitchFamily="49" charset="0"/>
              </a:rPr>
              <a:t>bod</a:t>
            </a:r>
            <a:r>
              <a:rPr lang="de-DE" sz="1600" dirty="0" smtClean="0">
                <a:solidFill>
                  <a:schemeClr val="tx1"/>
                </a:solidFill>
                <a:latin typeface="Courier New" panose="02070309020205020404" pitchFamily="49" charset="0"/>
                <a:cs typeface="Courier New" panose="02070309020205020404" pitchFamily="49" charset="0"/>
              </a:rPr>
              <a:t>y</a:t>
            </a:r>
            <a:endParaRPr kumimoji="0" lang="de-DE" sz="1600" b="0" i="0" u="none" strike="noStrike" cap="none" normalizeH="0" baseline="0" dirty="0" smtClean="0">
              <a:ln>
                <a:noFill/>
              </a:ln>
              <a:solidFill>
                <a:schemeClr val="tx1"/>
              </a:solidFill>
              <a:effectLst/>
            </a:endParaRPr>
          </a:p>
        </p:txBody>
      </p:sp>
      <p:sp>
        <p:nvSpPr>
          <p:cNvPr id="8" name="Textfeld 7"/>
          <p:cNvSpPr txBox="1"/>
          <p:nvPr/>
        </p:nvSpPr>
        <p:spPr>
          <a:xfrm>
            <a:off x="6844208" y="1569407"/>
            <a:ext cx="2160240" cy="1477328"/>
          </a:xfrm>
          <a:prstGeom prst="rect">
            <a:avLst/>
          </a:prstGeom>
          <a:solidFill>
            <a:srgbClr val="FFCCCC"/>
          </a:solidFill>
          <a:ln w="19050">
            <a:solidFill>
              <a:srgbClr val="FF0000"/>
            </a:solidFill>
          </a:ln>
        </p:spPr>
        <p:txBody>
          <a:bodyPr wrap="square" rtlCol="0">
            <a:spAutoFit/>
          </a:bodyPr>
          <a:lstStyle/>
          <a:p>
            <a:pPr algn="ctr"/>
            <a:r>
              <a:rPr lang="de-DE" sz="1800" dirty="0" smtClean="0">
                <a:solidFill>
                  <a:srgbClr val="FF0000"/>
                </a:solidFill>
              </a:rPr>
              <a:t>Es sei </a:t>
            </a:r>
            <a:r>
              <a:rPr lang="de-DE" sz="1700" dirty="0" smtClean="0">
                <a:solidFill>
                  <a:srgbClr val="FF0000"/>
                </a:solidFill>
                <a:latin typeface="Courier New" panose="02070309020205020404" pitchFamily="49" charset="0"/>
                <a:cs typeface="Courier New" panose="02070309020205020404" pitchFamily="49" charset="0"/>
              </a:rPr>
              <a:t>Sub_B</a:t>
            </a:r>
            <a:r>
              <a:rPr lang="de-DE" sz="1800" dirty="0" smtClean="0">
                <a:solidFill>
                  <a:srgbClr val="FF0000"/>
                </a:solidFill>
              </a:rPr>
              <a:t> nur intern zu verwenden; </a:t>
            </a:r>
            <a:r>
              <a:rPr lang="de-DE" sz="1700" dirty="0" smtClean="0">
                <a:solidFill>
                  <a:srgbClr val="FF0000"/>
                </a:solidFill>
                <a:latin typeface="Courier New" panose="02070309020205020404" pitchFamily="49" charset="0"/>
                <a:cs typeface="Courier New" panose="02070309020205020404" pitchFamily="49" charset="0"/>
              </a:rPr>
              <a:t>Sub_A</a:t>
            </a:r>
            <a:r>
              <a:rPr lang="de-DE" sz="1800" dirty="0" smtClean="0">
                <a:solidFill>
                  <a:srgbClr val="FF0000"/>
                </a:solidFill>
              </a:rPr>
              <a:t> und </a:t>
            </a:r>
            <a:r>
              <a:rPr lang="de-DE" sz="1700" dirty="0" smtClean="0">
                <a:solidFill>
                  <a:srgbClr val="FF0000"/>
                </a:solidFill>
                <a:latin typeface="Courier New" panose="02070309020205020404" pitchFamily="49" charset="0"/>
                <a:cs typeface="Courier New" panose="02070309020205020404" pitchFamily="49" charset="0"/>
              </a:rPr>
              <a:t>Sub_C</a:t>
            </a:r>
            <a:r>
              <a:rPr lang="de-DE" sz="1800" dirty="0" smtClean="0">
                <a:solidFill>
                  <a:srgbClr val="FF0000"/>
                </a:solidFill>
              </a:rPr>
              <a:t> seien teilweise oder ganz öffentlich.</a:t>
            </a:r>
            <a:endParaRPr lang="de-DE" sz="1800" dirty="0">
              <a:solidFill>
                <a:srgbClr val="FF0000"/>
              </a:solidFill>
            </a:endParaRPr>
          </a:p>
        </p:txBody>
      </p:sp>
    </p:spTree>
    <p:extLst>
      <p:ext uri="{BB962C8B-B14F-4D97-AF65-F5344CB8AC3E}">
        <p14:creationId xmlns:p14="http://schemas.microsoft.com/office/powerpoint/2010/main" val="1971305515"/>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b="1" dirty="0" smtClean="0"/>
              <a:t>Ein-</a:t>
            </a:r>
            <a:r>
              <a:rPr lang="de-DE" altLang="de-DE" sz="2600" b="1"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189</a:t>
            </a:fld>
            <a:endParaRPr lang="de-DE" altLang="de-DE" sz="2400" dirty="0" smtClean="0"/>
          </a:p>
        </p:txBody>
      </p:sp>
    </p:spTree>
    <p:extLst>
      <p:ext uri="{BB962C8B-B14F-4D97-AF65-F5344CB8AC3E}">
        <p14:creationId xmlns:p14="http://schemas.microsoft.com/office/powerpoint/2010/main" val="33075088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683568" y="1556792"/>
            <a:ext cx="7739063" cy="3240360"/>
          </a:xfrm>
        </p:spPr>
        <p:txBody>
          <a:bodyPr/>
          <a:lstStyle/>
          <a:p>
            <a:pPr marL="0" indent="0"/>
            <a:r>
              <a:rPr lang="de-DE" sz="4000" dirty="0">
                <a:solidFill>
                  <a:schemeClr val="tx1"/>
                </a:solidFill>
              </a:rPr>
              <a:t>Wenn man als einziges Werkzeug nur einen Hammer hat, sieht alles wie ein Daumen aus.</a:t>
            </a:r>
          </a:p>
        </p:txBody>
      </p:sp>
      <p:sp>
        <p:nvSpPr>
          <p:cNvPr id="2" name="Fußzeilenplatzhalter 1"/>
          <p:cNvSpPr>
            <a:spLocks noGrp="1"/>
          </p:cNvSpPr>
          <p:nvPr>
            <p:ph type="ftr" idx="10"/>
          </p:nvPr>
        </p:nvSpPr>
        <p:spPr/>
        <p:txBody>
          <a:bodyPr/>
          <a:lstStyle/>
          <a:p>
            <a:pPr>
              <a:defRPr/>
            </a:pPr>
            <a:r>
              <a:rPr lang="de-DE" dirty="0" smtClean="0"/>
              <a:t>Ada-Basiskurs © 2024 Grein</a:t>
            </a:r>
            <a:endParaRPr lang="de-DE" dirty="0"/>
          </a:p>
        </p:txBody>
      </p:sp>
      <p:sp>
        <p:nvSpPr>
          <p:cNvPr id="3" name="Foliennummernplatzhalter 2"/>
          <p:cNvSpPr>
            <a:spLocks noGrp="1"/>
          </p:cNvSpPr>
          <p:nvPr>
            <p:ph type="sldNum" idx="11"/>
          </p:nvPr>
        </p:nvSpPr>
        <p:spPr/>
        <p:txBody>
          <a:bodyPr/>
          <a:lstStyle/>
          <a:p>
            <a:pPr>
              <a:defRPr/>
            </a:pPr>
            <a:fld id="{84D954CA-63EA-4D97-ADBC-1D894F0EA83B}" type="slidenum">
              <a:rPr lang="de-DE" smtClean="0"/>
              <a:pPr>
                <a:defRPr/>
              </a:pPr>
              <a:t>19</a:t>
            </a:fld>
            <a:endParaRPr lang="de-DE"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5856" y="4221088"/>
            <a:ext cx="2501975" cy="1667983"/>
          </a:xfrm>
          <a:prstGeom prst="rect">
            <a:avLst/>
          </a:prstGeom>
        </p:spPr>
      </p:pic>
    </p:spTree>
    <p:extLst>
      <p:ext uri="{BB962C8B-B14F-4D97-AF65-F5344CB8AC3E}">
        <p14:creationId xmlns:p14="http://schemas.microsoft.com/office/powerpoint/2010/main" val="1512661393"/>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1"/>
          <p:cNvSpPr>
            <a:spLocks noGrp="1" noChangeArrowheads="1"/>
          </p:cNvSpPr>
          <p:nvPr>
            <p:ph type="title"/>
          </p:nvPr>
        </p:nvSpPr>
        <p:spPr>
          <a:xfrm>
            <a:off x="685800" y="476250"/>
            <a:ext cx="7772400" cy="13684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4000" dirty="0" smtClean="0"/>
              <a:t>Ein-/Ausgabe von Text</a:t>
            </a:r>
            <a:br>
              <a:rPr lang="de-DE" altLang="de-DE" sz="4000" dirty="0" smtClean="0"/>
            </a:br>
            <a:r>
              <a:rPr lang="de-DE" altLang="de-DE" sz="4000" dirty="0" smtClean="0">
                <a:latin typeface="Courier New" pitchFamily="49" charset="0"/>
              </a:rPr>
              <a:t>Ada.Text_IO</a:t>
            </a:r>
            <a:r>
              <a:rPr lang="de-DE" altLang="de-DE" sz="4000" dirty="0" smtClean="0"/>
              <a:t> (Auszug)</a:t>
            </a:r>
          </a:p>
        </p:txBody>
      </p:sp>
      <p:sp>
        <p:nvSpPr>
          <p:cNvPr id="121859" name="Rectangle 2"/>
          <p:cNvSpPr>
            <a:spLocks noGrp="1" noChangeArrowheads="1"/>
          </p:cNvSpPr>
          <p:nvPr>
            <p:ph idx="1"/>
          </p:nvPr>
        </p:nvSpPr>
        <p:spPr>
          <a:xfrm>
            <a:off x="685800" y="1981200"/>
            <a:ext cx="7772400" cy="4112096"/>
          </a:xfrm>
        </p:spPr>
        <p:txBody>
          <a:bodyPr/>
          <a:lstStyle/>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a:t>
            </a:r>
            <a:r>
              <a:rPr lang="de-DE" altLang="de-DE" sz="2000" dirty="0" smtClean="0">
                <a:latin typeface="Courier New" pitchFamily="49" charset="0"/>
              </a:rPr>
              <a:t> Ada.Text_IO </a:t>
            </a:r>
            <a:r>
              <a:rPr lang="de-DE" altLang="de-DE" sz="2000" b="1" dirty="0" smtClean="0">
                <a:latin typeface="Courier New" pitchFamily="49" charset="0"/>
              </a:rPr>
              <a:t>is</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procedure</a:t>
            </a:r>
            <a:r>
              <a:rPr lang="de-DE" altLang="de-DE" sz="2000" dirty="0" smtClean="0">
                <a:latin typeface="Courier New" pitchFamily="49" charset="0"/>
              </a:rPr>
              <a:t> Put      (X   : </a:t>
            </a:r>
            <a:r>
              <a:rPr lang="de-DE" altLang="de-DE" sz="2000" b="1" dirty="0" smtClean="0">
                <a:latin typeface="Courier New" pitchFamily="49" charset="0"/>
              </a:rPr>
              <a:t>in</a:t>
            </a:r>
            <a:r>
              <a:rPr lang="de-DE" altLang="de-DE" sz="2000" dirty="0" smtClean="0">
                <a:latin typeface="Courier New" pitchFamily="49" charset="0"/>
              </a:rPr>
              <a:t>  String);</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procedure</a:t>
            </a:r>
            <a:r>
              <a:rPr lang="de-DE" altLang="de-DE" sz="2000" dirty="0" smtClean="0">
                <a:latin typeface="Courier New" pitchFamily="49" charset="0"/>
              </a:rPr>
              <a:t> Put_Line (X   : </a:t>
            </a:r>
            <a:r>
              <a:rPr lang="de-DE" altLang="de-DE" sz="2000" b="1" dirty="0" smtClean="0">
                <a:latin typeface="Courier New" pitchFamily="49" charset="0"/>
              </a:rPr>
              <a:t>in</a:t>
            </a:r>
            <a:r>
              <a:rPr lang="de-DE" altLang="de-DE" sz="2000" dirty="0" smtClean="0">
                <a:latin typeface="Courier New" pitchFamily="49" charset="0"/>
              </a:rPr>
              <a:t>  String);</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procedure</a:t>
            </a:r>
            <a:r>
              <a:rPr lang="de-DE" altLang="de-DE" sz="2000" dirty="0" smtClean="0">
                <a:latin typeface="Courier New" pitchFamily="49" charset="0"/>
              </a:rPr>
              <a:t> Get      (X   : </a:t>
            </a:r>
            <a:r>
              <a:rPr lang="de-DE" altLang="de-DE" sz="2000" b="1" dirty="0" smtClean="0">
                <a:latin typeface="Courier New" pitchFamily="49" charset="0"/>
              </a:rPr>
              <a:t>out</a:t>
            </a:r>
            <a:r>
              <a:rPr lang="de-DE" altLang="de-DE" sz="2000" dirty="0" smtClean="0">
                <a:latin typeface="Courier New" pitchFamily="49" charset="0"/>
              </a:rPr>
              <a:t> String);</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procedure</a:t>
            </a:r>
            <a:r>
              <a:rPr lang="de-DE" altLang="de-DE" sz="2000" dirty="0" smtClean="0">
                <a:latin typeface="Courier New" pitchFamily="49" charset="0"/>
              </a:rPr>
              <a:t> Get_Line (X   : </a:t>
            </a:r>
            <a:r>
              <a:rPr lang="de-DE" altLang="de-DE" sz="2000" b="1" dirty="0" smtClean="0">
                <a:latin typeface="Courier New" pitchFamily="49" charset="0"/>
              </a:rPr>
              <a:t>out</a:t>
            </a:r>
            <a:r>
              <a:rPr lang="de-DE" altLang="de-DE" sz="2000" dirty="0" smtClean="0">
                <a:latin typeface="Courier New" pitchFamily="49" charset="0"/>
              </a:rPr>
              <a:t> String;</a:t>
            </a:r>
            <a:br>
              <a:rPr lang="de-DE" altLang="de-DE" sz="2000" dirty="0" smtClean="0">
                <a:latin typeface="Courier New" pitchFamily="49" charset="0"/>
              </a:rPr>
            </a:br>
            <a:r>
              <a:rPr lang="de-DE" altLang="de-DE" sz="2000" dirty="0" smtClean="0">
                <a:latin typeface="Courier New" pitchFamily="49" charset="0"/>
              </a:rPr>
              <a:t>                      Last: </a:t>
            </a:r>
            <a:r>
              <a:rPr lang="de-DE" altLang="de-DE" sz="2000" b="1" dirty="0" smtClean="0">
                <a:latin typeface="Courier New" pitchFamily="49" charset="0"/>
              </a:rPr>
              <a:t>out</a:t>
            </a:r>
            <a:r>
              <a:rPr lang="de-DE" altLang="de-DE" sz="2000" dirty="0" smtClean="0">
                <a:latin typeface="Courier New" pitchFamily="49" charset="0"/>
              </a:rPr>
              <a:t> Natural);</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end</a:t>
            </a:r>
            <a:r>
              <a:rPr lang="de-DE" altLang="de-DE" sz="2000" dirty="0" smtClean="0">
                <a:latin typeface="Courier New" pitchFamily="49" charset="0"/>
              </a:rPr>
              <a:t> Ada.Text_IO;</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0" dirty="0" smtClean="0">
              <a:latin typeface="Courier New" pitchFamily="49" charset="0"/>
            </a:endParaRPr>
          </a:p>
          <a:p>
            <a:pPr marL="0" indent="0" eaLnBrk="1" hangingPunct="1">
              <a:lnSpc>
                <a:spcPct val="8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Weitere Inhalte des Pakets:</a:t>
            </a:r>
          </a:p>
          <a:p>
            <a:pPr eaLnBrk="1" hangingPunct="1">
              <a:lnSpc>
                <a:spcPct val="80000"/>
              </a:lnSpc>
              <a:spcBef>
                <a:spcPts val="600"/>
              </a:spcBef>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Operationen zum Erzeugen und Öffnen von Dateien.</a:t>
            </a:r>
            <a:endParaRPr lang="de-DE" altLang="de-DE" sz="500" dirty="0" smtClean="0"/>
          </a:p>
          <a:p>
            <a:pPr eaLnBrk="1" hangingPunct="1">
              <a:lnSpc>
                <a:spcPct val="80000"/>
              </a:lnSpc>
              <a:spcBef>
                <a:spcPts val="600"/>
              </a:spcBef>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Generische Unterpakete zur formatierten Ausgabe skalarer Größen</a:t>
            </a:r>
            <a:r>
              <a:rPr lang="de-DE" altLang="de-DE" sz="2400" dirty="0" smtClean="0">
                <a:cs typeface="Courier New" pitchFamily="49" charset="0"/>
              </a:rPr>
              <a:t>.</a:t>
            </a:r>
            <a:endParaRPr lang="de-DE" altLang="de-DE" sz="500" dirty="0" smtClean="0">
              <a:cs typeface="Courier New" pitchFamily="49" charset="0"/>
            </a:endParaRPr>
          </a:p>
          <a:p>
            <a:pPr eaLnBrk="1" hangingPunct="1">
              <a:lnSpc>
                <a:spcPct val="80000"/>
              </a:lnSpc>
              <a:spcBef>
                <a:spcPts val="600"/>
              </a:spcBef>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cs typeface="Courier New" pitchFamily="49" charset="0"/>
              </a:rPr>
              <a:t>Ausnahmen für Fehlerfälle.</a:t>
            </a:r>
          </a:p>
        </p:txBody>
      </p:sp>
      <p:sp>
        <p:nvSpPr>
          <p:cNvPr id="12186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2186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BCF70A3-1B42-41F8-B847-99298A54DB8F}" type="slidenum">
              <a:rPr lang="de-DE" altLang="de-DE" sz="2400" smtClean="0"/>
              <a:pPr eaLnBrk="1" hangingPunct="1">
                <a:spcBef>
                  <a:spcPct val="0"/>
                </a:spcBef>
              </a:pPr>
              <a:t>190</a:t>
            </a:fld>
            <a:endParaRPr lang="de-DE" altLang="de-DE" sz="2400" dirty="0" smtClean="0"/>
          </a:p>
        </p:txBody>
      </p:sp>
      <p:sp>
        <p:nvSpPr>
          <p:cNvPr id="7" name="Textfeld 6"/>
          <p:cNvSpPr txBox="1"/>
          <p:nvPr/>
        </p:nvSpPr>
        <p:spPr>
          <a:xfrm>
            <a:off x="4283968" y="3771617"/>
            <a:ext cx="4174232" cy="954107"/>
          </a:xfrm>
          <a:prstGeom prst="rect">
            <a:avLst/>
          </a:prstGeom>
          <a:solidFill>
            <a:srgbClr val="FFCCFF"/>
          </a:solidFill>
          <a:ln w="19050">
            <a:solidFill>
              <a:schemeClr val="accent2"/>
            </a:solidFill>
          </a:ln>
        </p:spPr>
        <p:txBody>
          <a:bodyPr wrap="square" rtlCol="0">
            <a:spAutoFit/>
          </a:bodyPr>
          <a:lstStyle/>
          <a:p>
            <a:r>
              <a:rPr lang="de-DE" sz="1400" dirty="0" smtClean="0">
                <a:solidFill>
                  <a:schemeClr val="tx1"/>
                </a:solidFill>
              </a:rPr>
              <a:t>Das Design von Text_IO hat eine wichtige Eigenschaft: Wenn in einem Programm, das eine Datei beschreibt, alle Operation Put_* durch ihr symmetrisches Get_* ersetzt werden, wird die Datei fehlerfrei gelesen.</a:t>
            </a:r>
            <a:endParaRPr lang="de-DE" sz="40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Ein-/Ausgabe von ganzen Zahlen</a:t>
            </a:r>
          </a:p>
        </p:txBody>
      </p:sp>
      <p:sp>
        <p:nvSpPr>
          <p:cNvPr id="122883" name="Rectangle 2"/>
          <p:cNvSpPr>
            <a:spLocks noGrp="1" noChangeArrowheads="1"/>
          </p:cNvSpPr>
          <p:nvPr>
            <p:ph idx="1"/>
          </p:nvPr>
        </p:nvSpPr>
        <p:spPr>
          <a:xfrm>
            <a:off x="685800" y="1752600"/>
            <a:ext cx="7772400" cy="4124672"/>
          </a:xfrm>
        </p:spPr>
        <p:txBody>
          <a:bodyPr/>
          <a:lstStyle/>
          <a:p>
            <a:pPr marL="179388" indent="0" eaLnBrk="1" hangingPunct="1">
              <a:spcBef>
                <a:spcPts val="500"/>
              </a:spcBef>
              <a:buClrTx/>
              <a:buFontTx/>
              <a:buNone/>
              <a:tabLst>
                <a:tab pos="342900" algn="l"/>
                <a:tab pos="447675" algn="l"/>
                <a:tab pos="896938" algn="l"/>
                <a:tab pos="14351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a:t>
            </a:r>
            <a:r>
              <a:rPr lang="de-DE" altLang="de-DE" sz="1800" dirty="0" smtClean="0">
                <a:latin typeface="Courier New" pitchFamily="49" charset="0"/>
              </a:rPr>
              <a:t> </a:t>
            </a:r>
            <a:r>
              <a:rPr lang="de-DE" altLang="de-DE" sz="1800" dirty="0" smtClean="0">
                <a:solidFill>
                  <a:schemeClr val="accent2"/>
                </a:solidFill>
                <a:latin typeface="Courier New" pitchFamily="49" charset="0"/>
              </a:rPr>
              <a:t>Ada.</a:t>
            </a:r>
            <a:r>
              <a:rPr lang="de-DE" altLang="de-DE" sz="1800" dirty="0" smtClean="0">
                <a:latin typeface="Courier New" pitchFamily="49" charset="0"/>
              </a:rPr>
              <a:t>Integer_Text_IO </a:t>
            </a:r>
            <a:r>
              <a:rPr lang="de-DE" altLang="de-DE" sz="1800" b="1" dirty="0" smtClean="0">
                <a:latin typeface="Courier New" pitchFamily="49" charset="0"/>
              </a:rPr>
              <a:t>is</a:t>
            </a:r>
          </a:p>
          <a:p>
            <a:pPr marL="179388" indent="0" eaLnBrk="1" hangingPunct="1">
              <a:tabLst>
                <a:tab pos="342900" algn="l"/>
                <a:tab pos="447675" algn="l"/>
                <a:tab pos="896938" algn="l"/>
                <a:tab pos="14351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procedure</a:t>
            </a:r>
            <a:r>
              <a:rPr lang="de-DE" altLang="de-DE" sz="1800" dirty="0" smtClean="0">
                <a:latin typeface="Courier New" pitchFamily="49" charset="0"/>
              </a:rPr>
              <a:t> Put</a:t>
            </a:r>
            <a:br>
              <a:rPr lang="de-DE" altLang="de-DE" sz="1800" dirty="0" smtClean="0">
                <a:latin typeface="Courier New" pitchFamily="49" charset="0"/>
              </a:rPr>
            </a:br>
            <a:r>
              <a:rPr lang="de-DE" altLang="de-DE" sz="1800" dirty="0" smtClean="0">
                <a:latin typeface="Courier New" pitchFamily="49" charset="0"/>
              </a:rPr>
              <a:t>      (Item : </a:t>
            </a:r>
            <a:r>
              <a:rPr lang="de-DE" altLang="de-DE" sz="1800" b="1" dirty="0" smtClean="0">
                <a:latin typeface="Courier New" pitchFamily="49" charset="0"/>
              </a:rPr>
              <a:t>in</a:t>
            </a:r>
            <a:r>
              <a:rPr lang="de-DE" altLang="de-DE" sz="1800" dirty="0" smtClean="0">
                <a:latin typeface="Courier New" pitchFamily="49" charset="0"/>
              </a:rPr>
              <a:t>  Integer;</a:t>
            </a:r>
            <a:br>
              <a:rPr lang="de-DE" altLang="de-DE" sz="1800" dirty="0" smtClean="0">
                <a:latin typeface="Courier New" pitchFamily="49" charset="0"/>
              </a:rPr>
            </a:br>
            <a:r>
              <a:rPr lang="de-DE" altLang="de-DE" sz="1800" dirty="0" smtClean="0">
                <a:latin typeface="Courier New" pitchFamily="49" charset="0"/>
              </a:rPr>
              <a:t>       Width: </a:t>
            </a:r>
            <a:r>
              <a:rPr lang="de-DE" altLang="de-DE" sz="1800" b="1" dirty="0" smtClean="0">
                <a:latin typeface="Courier New" pitchFamily="49" charset="0"/>
              </a:rPr>
              <a:t>in  </a:t>
            </a:r>
            <a:r>
              <a:rPr lang="de-DE" altLang="de-DE" sz="1800" dirty="0" smtClean="0">
                <a:latin typeface="Courier New" pitchFamily="49" charset="0"/>
              </a:rPr>
              <a:t>Field       := Default_Width;</a:t>
            </a:r>
            <a:br>
              <a:rPr lang="de-DE" altLang="de-DE" sz="1800" dirty="0" smtClean="0">
                <a:latin typeface="Courier New" pitchFamily="49" charset="0"/>
              </a:rPr>
            </a:br>
            <a:r>
              <a:rPr lang="de-DE" altLang="de-DE" sz="1800" dirty="0" smtClean="0">
                <a:latin typeface="Courier New" pitchFamily="49" charset="0"/>
              </a:rPr>
              <a:t>       Base : </a:t>
            </a:r>
            <a:r>
              <a:rPr lang="de-DE" altLang="de-DE" sz="1800" b="1" dirty="0" smtClean="0">
                <a:latin typeface="Courier New" pitchFamily="49" charset="0"/>
              </a:rPr>
              <a:t>in  </a:t>
            </a:r>
            <a:r>
              <a:rPr lang="de-DE" altLang="de-DE" sz="1800" dirty="0" smtClean="0">
                <a:latin typeface="Courier New" pitchFamily="49" charset="0"/>
              </a:rPr>
              <a:t>Number_Base := Default_Base);</a:t>
            </a:r>
          </a:p>
          <a:p>
            <a:pPr marL="179388" indent="0" eaLnBrk="1" hangingPunct="1">
              <a:tabLst>
                <a:tab pos="342900" algn="l"/>
                <a:tab pos="447675" algn="l"/>
                <a:tab pos="896938" algn="l"/>
                <a:tab pos="14351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procedure</a:t>
            </a:r>
            <a:r>
              <a:rPr lang="de-DE" altLang="de-DE" sz="1800" dirty="0" smtClean="0">
                <a:latin typeface="Courier New" pitchFamily="49" charset="0"/>
              </a:rPr>
              <a:t> Get</a:t>
            </a:r>
            <a:br>
              <a:rPr lang="de-DE" altLang="de-DE" sz="1800" dirty="0" smtClean="0">
                <a:latin typeface="Courier New" pitchFamily="49" charset="0"/>
              </a:rPr>
            </a:br>
            <a:r>
              <a:rPr lang="de-DE" altLang="de-DE" sz="1800" dirty="0" smtClean="0">
                <a:latin typeface="Courier New" pitchFamily="49" charset="0"/>
              </a:rPr>
              <a:t>      (Item : </a:t>
            </a:r>
            <a:r>
              <a:rPr lang="de-DE" altLang="de-DE" sz="1800" b="1" dirty="0" smtClean="0">
                <a:latin typeface="Courier New" pitchFamily="49" charset="0"/>
              </a:rPr>
              <a:t>out</a:t>
            </a:r>
            <a:r>
              <a:rPr lang="de-DE" altLang="de-DE" sz="1800" dirty="0" smtClean="0">
                <a:latin typeface="Courier New" pitchFamily="49" charset="0"/>
              </a:rPr>
              <a:t> Integer;</a:t>
            </a:r>
            <a:br>
              <a:rPr lang="de-DE" altLang="de-DE" sz="1800" dirty="0" smtClean="0">
                <a:latin typeface="Courier New" pitchFamily="49" charset="0"/>
              </a:rPr>
            </a:br>
            <a:r>
              <a:rPr lang="de-DE" altLang="de-DE" sz="1800" dirty="0" smtClean="0">
                <a:latin typeface="Courier New" pitchFamily="49" charset="0"/>
              </a:rPr>
              <a:t>       Width: </a:t>
            </a:r>
            <a:r>
              <a:rPr lang="de-DE" altLang="de-DE" sz="1800" b="1" dirty="0" smtClean="0">
                <a:latin typeface="Courier New" pitchFamily="49" charset="0"/>
              </a:rPr>
              <a:t>in  </a:t>
            </a:r>
            <a:r>
              <a:rPr lang="de-DE" altLang="de-DE" sz="1800" dirty="0" smtClean="0">
                <a:latin typeface="Courier New" pitchFamily="49" charset="0"/>
              </a:rPr>
              <a:t>Field := 0);</a:t>
            </a:r>
          </a:p>
          <a:p>
            <a:pPr marL="179388" indent="0" eaLnBrk="1" hangingPunct="1">
              <a:tabLst>
                <a:tab pos="342900" algn="l"/>
                <a:tab pos="447675" algn="l"/>
                <a:tab pos="896938" algn="l"/>
                <a:tab pos="14351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a:latin typeface="Courier New" pitchFamily="49" charset="0"/>
              </a:rPr>
              <a:t> </a:t>
            </a:r>
            <a:r>
              <a:rPr lang="de-DE" altLang="de-DE" sz="1800" dirty="0" smtClean="0">
                <a:latin typeface="Courier New" pitchFamily="49" charset="0"/>
              </a:rPr>
              <a:t> …</a:t>
            </a:r>
          </a:p>
          <a:p>
            <a:pPr marL="179388" indent="0" eaLnBrk="1" hangingPunct="1">
              <a:spcBef>
                <a:spcPts val="500"/>
              </a:spcBef>
              <a:buClrTx/>
              <a:buFontTx/>
              <a:buNone/>
              <a:tabLst>
                <a:tab pos="342900" algn="l"/>
                <a:tab pos="447675" algn="l"/>
                <a:tab pos="896938" algn="l"/>
                <a:tab pos="14351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a:t>
            </a:r>
            <a:r>
              <a:rPr lang="de-DE" altLang="de-DE" sz="1800" dirty="0" smtClean="0">
                <a:solidFill>
                  <a:schemeClr val="accent2"/>
                </a:solidFill>
                <a:latin typeface="Courier New" pitchFamily="49" charset="0"/>
              </a:rPr>
              <a:t>Ada.</a:t>
            </a:r>
            <a:r>
              <a:rPr lang="de-DE" altLang="de-DE" sz="1800" dirty="0" smtClean="0">
                <a:latin typeface="Courier New" pitchFamily="49" charset="0"/>
              </a:rPr>
              <a:t>Integer_Text_IO;</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00" dirty="0" smtClean="0">
              <a:latin typeface="Courier New" pitchFamily="49" charset="0"/>
            </a:endParaRP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Das ist eine spezielle Ausprägung des </a:t>
            </a:r>
            <a:r>
              <a:rPr lang="de-DE" altLang="de-DE" sz="2400" dirty="0"/>
              <a:t>generischen </a:t>
            </a:r>
            <a:r>
              <a:rPr lang="de-DE" altLang="de-DE" sz="2400" dirty="0" smtClean="0"/>
              <a:t>Unter-pakets (</a:t>
            </a:r>
            <a:r>
              <a:rPr lang="de-DE" altLang="de-DE" sz="2400" dirty="0"/>
              <a:t>siehe Schablonen</a:t>
            </a:r>
            <a:r>
              <a:rPr lang="de-DE" altLang="de-DE" sz="2400" dirty="0" smtClean="0"/>
              <a:t>)</a:t>
            </a:r>
          </a:p>
        </p:txBody>
      </p:sp>
      <p:sp>
        <p:nvSpPr>
          <p:cNvPr id="12288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2288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0EFEB8D-E174-4701-8704-8B36A213C301}" type="slidenum">
              <a:rPr lang="de-DE" altLang="de-DE" sz="2400" smtClean="0"/>
              <a:pPr eaLnBrk="1" hangingPunct="1">
                <a:spcBef>
                  <a:spcPct val="0"/>
                </a:spcBef>
              </a:pPr>
              <a:t>191</a:t>
            </a:fld>
            <a:endParaRPr lang="de-DE" altLang="de-DE" sz="2400" dirty="0" smtClean="0"/>
          </a:p>
        </p:txBody>
      </p:sp>
      <p:sp>
        <p:nvSpPr>
          <p:cNvPr id="2" name="Textfeld 1"/>
          <p:cNvSpPr txBox="1"/>
          <p:nvPr/>
        </p:nvSpPr>
        <p:spPr>
          <a:xfrm>
            <a:off x="5724128" y="3545721"/>
            <a:ext cx="2448272" cy="1323439"/>
          </a:xfrm>
          <a:prstGeom prst="rect">
            <a:avLst/>
          </a:prstGeom>
          <a:solidFill>
            <a:schemeClr val="accent2">
              <a:lumMod val="20000"/>
              <a:lumOff val="80000"/>
            </a:schemeClr>
          </a:solidFill>
          <a:ln>
            <a:solidFill>
              <a:schemeClr val="accent2"/>
            </a:solidFill>
          </a:ln>
        </p:spPr>
        <p:txBody>
          <a:bodyPr wrap="square" rtlCol="0">
            <a:spAutoFit/>
          </a:bodyPr>
          <a:lstStyle/>
          <a:p>
            <a:pPr algn="ctr"/>
            <a:r>
              <a:rPr lang="de-DE" sz="1600" dirty="0" smtClean="0">
                <a:solidFill>
                  <a:schemeClr val="accent2"/>
                </a:solidFill>
              </a:rPr>
              <a:t>Das ist Ada 95. </a:t>
            </a:r>
            <a:r>
              <a:rPr lang="de-DE" sz="1600" dirty="0" smtClean="0">
                <a:solidFill>
                  <a:schemeClr val="tx1"/>
                </a:solidFill>
              </a:rPr>
              <a:t>Bei Ada 83 fehlt der erste Namensteil (keine hierarchischen Bibliothekseinheiten).</a:t>
            </a:r>
          </a:p>
          <a:p>
            <a:pPr algn="ctr"/>
            <a:r>
              <a:rPr lang="de-DE" sz="1600" dirty="0" smtClean="0">
                <a:solidFill>
                  <a:schemeClr val="tx1"/>
                </a:solidFill>
              </a:rPr>
              <a:t>Siehe Folie 360.</a:t>
            </a:r>
            <a:endParaRPr lang="de-DE" sz="1600" dirty="0">
              <a:solidFill>
                <a:schemeClr val="accent2"/>
              </a:solidFill>
            </a:endParaRPr>
          </a:p>
        </p:txBody>
      </p:sp>
      <p:sp>
        <p:nvSpPr>
          <p:cNvPr id="3" name="Textfeld 2"/>
          <p:cNvSpPr txBox="1"/>
          <p:nvPr/>
        </p:nvSpPr>
        <p:spPr>
          <a:xfrm>
            <a:off x="2627784" y="5805264"/>
            <a:ext cx="3672408" cy="400110"/>
          </a:xfrm>
          <a:prstGeom prst="rect">
            <a:avLst/>
          </a:prstGeom>
          <a:noFill/>
        </p:spPr>
        <p:txBody>
          <a:bodyPr wrap="square" rtlCol="0">
            <a:spAutoFit/>
          </a:bodyPr>
          <a:lstStyle/>
          <a:p>
            <a:pPr marL="0" indent="0" algn="ctr"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a:solidFill>
                  <a:schemeClr val="accent2"/>
                </a:solidFill>
                <a:latin typeface="Courier New" pitchFamily="49" charset="0"/>
              </a:rPr>
              <a:t>Ada</a:t>
            </a:r>
            <a:r>
              <a:rPr lang="de-DE" altLang="de-DE" sz="2000" dirty="0">
                <a:solidFill>
                  <a:schemeClr val="tx1"/>
                </a:solidFill>
                <a:latin typeface="Courier New" pitchFamily="49" charset="0"/>
              </a:rPr>
              <a:t>.Text_IO.Integer_IO</a:t>
            </a:r>
            <a:r>
              <a:rPr lang="de-DE" altLang="de-DE" sz="2000" dirty="0">
                <a:solidFill>
                  <a:schemeClr val="tx1"/>
                </a:solidFill>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1"/>
          <p:cNvSpPr>
            <a:spLocks noGrp="1" noChangeArrowheads="1"/>
          </p:cNvSpPr>
          <p:nvPr>
            <p:ph type="title"/>
          </p:nvPr>
        </p:nvSpPr>
        <p:spPr>
          <a:xfrm>
            <a:off x="685800" y="609600"/>
            <a:ext cx="7772400" cy="137924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Aufgabe: wiederholt Stückeln</a:t>
            </a:r>
          </a:p>
        </p:txBody>
      </p:sp>
      <p:sp>
        <p:nvSpPr>
          <p:cNvPr id="106499" name="Rectangle 2"/>
          <p:cNvSpPr>
            <a:spLocks noGrp="1" noChangeArrowheads="1"/>
          </p:cNvSpPr>
          <p:nvPr>
            <p:ph idx="1"/>
          </p:nvPr>
        </p:nvSpPr>
        <p:spPr>
          <a:xfrm>
            <a:off x="652463" y="2132856"/>
            <a:ext cx="7772400" cy="2167880"/>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Verbessern Sie das Programm </a:t>
            </a:r>
            <a:r>
              <a:rPr lang="de-DE" altLang="de-DE" sz="2400" dirty="0"/>
              <a:t> </a:t>
            </a:r>
            <a:r>
              <a:rPr lang="de-DE" altLang="de-DE" sz="2400" dirty="0" smtClean="0"/>
              <a:t>von Folie 148 zum Stückeln von Geld so, dass Sie wiederholt einen beliebigen Betrag eingeben können, der dann gestückelt ausgegeben wird.</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solidFill>
                  <a:schemeClr val="accent2"/>
                </a:solidFill>
              </a:rPr>
              <a:t>Wie definieren Sie Ihr Abbruchkriterium?</a:t>
            </a:r>
          </a:p>
        </p:txBody>
      </p:sp>
      <p:sp>
        <p:nvSpPr>
          <p:cNvPr id="12698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2698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8F24FE3-0297-4E1C-B422-934A2A28E4A3}" type="slidenum">
              <a:rPr lang="de-DE" altLang="de-DE" sz="2400" smtClean="0"/>
              <a:pPr eaLnBrk="1" hangingPunct="1">
                <a:spcBef>
                  <a:spcPct val="0"/>
                </a:spcBef>
              </a:pPr>
              <a:t>192</a:t>
            </a:fld>
            <a:endParaRPr lang="de-DE" altLang="de-DE" sz="2400" dirty="0" smtClean="0"/>
          </a:p>
        </p:txBody>
      </p:sp>
      <p:sp>
        <p:nvSpPr>
          <p:cNvPr id="2" name="Textfeld 1"/>
          <p:cNvSpPr txBox="1"/>
          <p:nvPr/>
        </p:nvSpPr>
        <p:spPr>
          <a:xfrm>
            <a:off x="3923928" y="4581128"/>
            <a:ext cx="1296144" cy="523220"/>
          </a:xfrm>
          <a:prstGeom prst="rect">
            <a:avLst/>
          </a:prstGeom>
          <a:noFill/>
        </p:spPr>
        <p:txBody>
          <a:bodyPr wrap="square" rtlCol="0">
            <a:spAutoFit/>
          </a:bodyPr>
          <a:lstStyle/>
          <a:p>
            <a:pPr algn="ctr"/>
            <a:r>
              <a:rPr lang="de-DE" sz="2800" dirty="0" smtClean="0">
                <a:hlinkClick r:id="rId3" action="ppaction://hlinksldjump"/>
              </a:rPr>
              <a:t>Lösung</a:t>
            </a:r>
            <a:endParaRPr lang="de-DE" sz="2800" dirty="0"/>
          </a:p>
        </p:txBody>
      </p:sp>
    </p:spTree>
  </p:cSld>
  <p:clrMapOvr>
    <a:masterClrMapping/>
  </p:clrMapOvr>
  <p:transition spd="med"/>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4000" dirty="0" smtClean="0"/>
              <a:t>Ein-/Ausgabe von Gleitpunktzahlen</a:t>
            </a:r>
          </a:p>
        </p:txBody>
      </p:sp>
      <p:sp>
        <p:nvSpPr>
          <p:cNvPr id="123907" name="Rectangle 3"/>
          <p:cNvSpPr>
            <a:spLocks noGrp="1" noChangeArrowheads="1"/>
          </p:cNvSpPr>
          <p:nvPr>
            <p:ph idx="1"/>
          </p:nvPr>
        </p:nvSpPr>
        <p:spPr>
          <a:xfrm>
            <a:off x="611560" y="1981200"/>
            <a:ext cx="7918648" cy="4114800"/>
          </a:xfrm>
        </p:spPr>
        <p:txBody>
          <a:bodyPr/>
          <a:lstStyle/>
          <a:p>
            <a:pPr marL="365125"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a:t>
            </a:r>
            <a:r>
              <a:rPr lang="de-DE" altLang="de-DE" sz="1800" dirty="0" smtClean="0">
                <a:latin typeface="Courier New" pitchFamily="49" charset="0"/>
              </a:rPr>
              <a:t> </a:t>
            </a:r>
            <a:r>
              <a:rPr lang="de-DE" altLang="de-DE" sz="1800" dirty="0" smtClean="0">
                <a:solidFill>
                  <a:schemeClr val="accent2"/>
                </a:solidFill>
                <a:latin typeface="Courier New" pitchFamily="49" charset="0"/>
              </a:rPr>
              <a:t>Ada.</a:t>
            </a:r>
            <a:r>
              <a:rPr lang="de-DE" altLang="de-DE" sz="1800" dirty="0" smtClean="0">
                <a:latin typeface="Courier New" pitchFamily="49" charset="0"/>
              </a:rPr>
              <a:t>Float_Text_IO </a:t>
            </a:r>
            <a:r>
              <a:rPr lang="de-DE" altLang="de-DE" sz="1800" b="1" dirty="0" smtClean="0">
                <a:latin typeface="Courier New" pitchFamily="49" charset="0"/>
              </a:rPr>
              <a:t>is</a:t>
            </a:r>
          </a:p>
          <a:p>
            <a:pPr marL="365125" indent="0"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procedure</a:t>
            </a:r>
            <a:r>
              <a:rPr lang="de-DE" altLang="de-DE" sz="1800" dirty="0" smtClean="0">
                <a:latin typeface="Courier New" pitchFamily="49" charset="0"/>
              </a:rPr>
              <a:t> Put (Item: </a:t>
            </a:r>
            <a:r>
              <a:rPr lang="de-DE" altLang="de-DE" sz="1800" b="1" dirty="0" smtClean="0">
                <a:latin typeface="Courier New" pitchFamily="49" charset="0"/>
              </a:rPr>
              <a:t>in</a:t>
            </a:r>
            <a:r>
              <a:rPr lang="de-DE" altLang="de-DE" sz="1800" dirty="0" smtClean="0">
                <a:latin typeface="Courier New" pitchFamily="49" charset="0"/>
              </a:rPr>
              <a:t>  Float;</a:t>
            </a:r>
            <a:br>
              <a:rPr lang="de-DE" altLang="de-DE" sz="1800" dirty="0" smtClean="0">
                <a:latin typeface="Courier New" pitchFamily="49" charset="0"/>
              </a:rPr>
            </a:br>
            <a:r>
              <a:rPr lang="de-DE" altLang="de-DE" sz="1800" dirty="0" smtClean="0">
                <a:latin typeface="Courier New" pitchFamily="49" charset="0"/>
              </a:rPr>
              <a:t>                 Fore: </a:t>
            </a:r>
            <a:r>
              <a:rPr lang="de-DE" altLang="de-DE" sz="1800" b="1" dirty="0" smtClean="0">
                <a:latin typeface="Courier New" pitchFamily="49" charset="0"/>
              </a:rPr>
              <a:t>in  </a:t>
            </a:r>
            <a:r>
              <a:rPr lang="de-DE" altLang="de-DE" sz="1800" dirty="0" smtClean="0">
                <a:latin typeface="Courier New" pitchFamily="49" charset="0"/>
              </a:rPr>
              <a:t>Field := Default_Fore;</a:t>
            </a:r>
            <a:br>
              <a:rPr lang="de-DE" altLang="de-DE" sz="1800" dirty="0" smtClean="0">
                <a:latin typeface="Courier New" pitchFamily="49" charset="0"/>
              </a:rPr>
            </a:br>
            <a:r>
              <a:rPr lang="de-DE" altLang="de-DE" sz="1800" dirty="0" smtClean="0">
                <a:latin typeface="Courier New" pitchFamily="49" charset="0"/>
              </a:rPr>
              <a:t>                 Aft : </a:t>
            </a:r>
            <a:r>
              <a:rPr lang="de-DE" altLang="de-DE" sz="1800" b="1" dirty="0" smtClean="0">
                <a:latin typeface="Courier New" pitchFamily="49" charset="0"/>
              </a:rPr>
              <a:t>in  </a:t>
            </a:r>
            <a:r>
              <a:rPr lang="de-DE" altLang="de-DE" sz="1800" dirty="0" smtClean="0">
                <a:latin typeface="Courier New" pitchFamily="49" charset="0"/>
              </a:rPr>
              <a:t>Field := Default_Aft;</a:t>
            </a:r>
            <a:br>
              <a:rPr lang="de-DE" altLang="de-DE" sz="1800" dirty="0" smtClean="0">
                <a:latin typeface="Courier New" pitchFamily="49" charset="0"/>
              </a:rPr>
            </a:br>
            <a:r>
              <a:rPr lang="de-DE" altLang="de-DE" sz="1800" dirty="0" smtClean="0">
                <a:latin typeface="Courier New" pitchFamily="49" charset="0"/>
              </a:rPr>
              <a:t>                 Exp : </a:t>
            </a:r>
            <a:r>
              <a:rPr lang="de-DE" altLang="de-DE" sz="1800" b="1" dirty="0" smtClean="0">
                <a:latin typeface="Courier New" pitchFamily="49" charset="0"/>
              </a:rPr>
              <a:t>in  </a:t>
            </a:r>
            <a:r>
              <a:rPr lang="de-DE" altLang="de-DE" sz="1800" dirty="0" smtClean="0">
                <a:latin typeface="Courier New" pitchFamily="49" charset="0"/>
              </a:rPr>
              <a:t>Field := Default_Exp);</a:t>
            </a:r>
          </a:p>
          <a:p>
            <a:pPr marL="365125"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procedure</a:t>
            </a:r>
            <a:r>
              <a:rPr lang="de-DE" altLang="de-DE" sz="1800" dirty="0" smtClean="0">
                <a:latin typeface="Courier New" pitchFamily="49" charset="0"/>
              </a:rPr>
              <a:t> Get (Item : </a:t>
            </a:r>
            <a:r>
              <a:rPr lang="de-DE" altLang="de-DE" sz="1800" b="1" dirty="0" smtClean="0">
                <a:latin typeface="Courier New" pitchFamily="49" charset="0"/>
              </a:rPr>
              <a:t>out</a:t>
            </a:r>
            <a:r>
              <a:rPr lang="de-DE" altLang="de-DE" sz="1800" dirty="0" smtClean="0">
                <a:latin typeface="Courier New" pitchFamily="49" charset="0"/>
              </a:rPr>
              <a:t> Float;</a:t>
            </a:r>
            <a:br>
              <a:rPr lang="de-DE" altLang="de-DE" sz="1800" dirty="0" smtClean="0">
                <a:latin typeface="Courier New" pitchFamily="49" charset="0"/>
              </a:rPr>
            </a:br>
            <a:r>
              <a:rPr lang="de-DE" altLang="de-DE" sz="1800" dirty="0" smtClean="0">
                <a:latin typeface="Courier New" pitchFamily="49" charset="0"/>
              </a:rPr>
              <a:t>                 Width: </a:t>
            </a:r>
            <a:r>
              <a:rPr lang="de-DE" altLang="de-DE" sz="1800" b="1" dirty="0" smtClean="0">
                <a:latin typeface="Courier New" pitchFamily="49" charset="0"/>
              </a:rPr>
              <a:t>in  </a:t>
            </a:r>
            <a:r>
              <a:rPr lang="de-DE" altLang="de-DE" sz="1800" dirty="0" smtClean="0">
                <a:latin typeface="Courier New" pitchFamily="49" charset="0"/>
              </a:rPr>
              <a:t>Field := 0);</a:t>
            </a:r>
          </a:p>
          <a:p>
            <a:pPr marL="365125"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a:latin typeface="Courier New" pitchFamily="49" charset="0"/>
              </a:rPr>
              <a:t> </a:t>
            </a:r>
            <a:r>
              <a:rPr lang="de-DE" altLang="de-DE" sz="1800" dirty="0" smtClean="0">
                <a:latin typeface="Courier New" pitchFamily="49" charset="0"/>
              </a:rPr>
              <a:t> …</a:t>
            </a:r>
          </a:p>
          <a:p>
            <a:pPr marL="365125"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a:t>
            </a:r>
            <a:r>
              <a:rPr lang="de-DE" altLang="de-DE" sz="1800" dirty="0" smtClean="0">
                <a:solidFill>
                  <a:schemeClr val="accent2"/>
                </a:solidFill>
                <a:latin typeface="Courier New" pitchFamily="49" charset="0"/>
              </a:rPr>
              <a:t>Ada.</a:t>
            </a:r>
            <a:r>
              <a:rPr lang="de-DE" altLang="de-DE" sz="1800" dirty="0" smtClean="0">
                <a:latin typeface="Courier New" pitchFamily="49" charset="0"/>
              </a:rPr>
              <a:t>Float_Text_IO;</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800" dirty="0" smtClean="0">
              <a:latin typeface="Courier New" pitchFamily="49" charset="0"/>
            </a:endParaRP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Das ist eine spezielle Ausprägung des generischen Unterpakets</a:t>
            </a:r>
          </a:p>
          <a:p>
            <a:pPr marL="0" indent="0" algn="ctr"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Ada.Text_IO.Float_IO</a:t>
            </a:r>
            <a:r>
              <a:rPr lang="de-DE" altLang="de-DE" sz="2400" dirty="0" smtClean="0"/>
              <a:t>.</a:t>
            </a:r>
          </a:p>
        </p:txBody>
      </p:sp>
      <p:sp>
        <p:nvSpPr>
          <p:cNvPr id="12390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2390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740017F-7A0A-4E2C-A03C-483BB0D19ACB}" type="slidenum">
              <a:rPr lang="de-DE" altLang="de-DE" sz="2400" smtClean="0"/>
              <a:pPr eaLnBrk="1" hangingPunct="1">
                <a:spcBef>
                  <a:spcPct val="0"/>
                </a:spcBef>
              </a:pPr>
              <a:t>193</a:t>
            </a:fld>
            <a:endParaRPr lang="de-DE" altLang="de-DE" sz="2400" dirty="0" smtClean="0"/>
          </a:p>
        </p:txBody>
      </p:sp>
      <p:sp>
        <p:nvSpPr>
          <p:cNvPr id="6" name="Textfeld 5"/>
          <p:cNvSpPr txBox="1"/>
          <p:nvPr/>
        </p:nvSpPr>
        <p:spPr>
          <a:xfrm>
            <a:off x="6804248" y="4437112"/>
            <a:ext cx="1440160" cy="338554"/>
          </a:xfrm>
          <a:prstGeom prst="rect">
            <a:avLst/>
          </a:prstGeom>
          <a:solidFill>
            <a:schemeClr val="accent2">
              <a:lumMod val="20000"/>
              <a:lumOff val="80000"/>
            </a:schemeClr>
          </a:solidFill>
          <a:ln>
            <a:solidFill>
              <a:schemeClr val="accent2"/>
            </a:solidFill>
          </a:ln>
        </p:spPr>
        <p:txBody>
          <a:bodyPr wrap="square" rtlCol="0">
            <a:spAutoFit/>
          </a:bodyPr>
          <a:lstStyle/>
          <a:p>
            <a:pPr algn="ctr"/>
            <a:r>
              <a:rPr lang="de-DE" sz="1600" dirty="0" smtClean="0">
                <a:solidFill>
                  <a:schemeClr val="accent2"/>
                </a:solidFill>
              </a:rPr>
              <a:t>Das ist Ada 95.</a:t>
            </a:r>
            <a:endParaRPr lang="de-DE" sz="16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de-DE" altLang="de-DE" dirty="0" smtClean="0"/>
              <a:t>Ein-/Ausgabe skalarer Typen</a:t>
            </a:r>
          </a:p>
        </p:txBody>
      </p:sp>
      <p:sp>
        <p:nvSpPr>
          <p:cNvPr id="105475" name="Rectangle 3"/>
          <p:cNvSpPr>
            <a:spLocks noGrp="1" noChangeArrowheads="1"/>
          </p:cNvSpPr>
          <p:nvPr>
            <p:ph idx="1"/>
          </p:nvPr>
        </p:nvSpPr>
        <p:spPr/>
        <p:txBody>
          <a:bodyPr/>
          <a:lstStyle/>
          <a:p>
            <a:pPr marL="0" indent="0" eaLnBrk="1" hangingPunct="1">
              <a:buFont typeface="Times New Roman" pitchFamily="16" charset="0"/>
              <a:buNone/>
              <a:defRPr/>
            </a:pPr>
            <a:r>
              <a:rPr lang="de-DE" sz="2400" dirty="0" smtClean="0"/>
              <a:t>Das Paket </a:t>
            </a:r>
            <a:r>
              <a:rPr lang="de-DE" sz="2200" dirty="0" smtClean="0">
                <a:latin typeface="Courier New" pitchFamily="49" charset="0"/>
              </a:rPr>
              <a:t>Ada.Text_IO</a:t>
            </a:r>
            <a:r>
              <a:rPr lang="de-DE" sz="2400" dirty="0" smtClean="0"/>
              <a:t> beinhaltet für alle skalaren Typen generische Unterpakete zur formatierten Ein- und Ausgabe.</a:t>
            </a:r>
          </a:p>
          <a:p>
            <a:pPr marL="457200" indent="-457200" eaLnBrk="1" hangingPunct="1">
              <a:buFont typeface="Arial" pitchFamily="34" charset="0"/>
              <a:buChar char="•"/>
              <a:defRPr/>
            </a:pPr>
            <a:r>
              <a:rPr lang="de-DE" sz="2200" dirty="0" smtClean="0">
                <a:latin typeface="Courier New" pitchFamily="49" charset="0"/>
                <a:cs typeface="Courier New" pitchFamily="49" charset="0"/>
              </a:rPr>
              <a:t>Integer_IO     </a:t>
            </a:r>
            <a:r>
              <a:rPr lang="de-DE" sz="2400" dirty="0" smtClean="0"/>
              <a:t>für ganze Zahlen</a:t>
            </a:r>
            <a:r>
              <a:rPr lang="de-DE" sz="2400" baseline="30000" dirty="0" smtClean="0"/>
              <a:t>†</a:t>
            </a:r>
          </a:p>
          <a:p>
            <a:pPr marL="457200" indent="-457200" eaLnBrk="1" hangingPunct="1">
              <a:buFont typeface="Arial" pitchFamily="34" charset="0"/>
              <a:buChar char="•"/>
              <a:defRPr/>
            </a:pPr>
            <a:r>
              <a:rPr lang="de-DE" sz="2200" dirty="0" smtClean="0">
                <a:latin typeface="Courier New" pitchFamily="49" charset="0"/>
                <a:cs typeface="Courier New" pitchFamily="49" charset="0"/>
              </a:rPr>
              <a:t>Modular_IO     </a:t>
            </a:r>
            <a:r>
              <a:rPr lang="de-DE" sz="2400" dirty="0" smtClean="0"/>
              <a:t>für modulare Zahlen</a:t>
            </a:r>
            <a:r>
              <a:rPr lang="de-DE" sz="2400" baseline="30000" dirty="0" smtClean="0"/>
              <a:t>†</a:t>
            </a:r>
            <a:endParaRPr lang="de-DE" sz="2400" dirty="0" smtClean="0"/>
          </a:p>
          <a:p>
            <a:pPr marL="457200" indent="-457200" eaLnBrk="1" hangingPunct="1">
              <a:buFont typeface="Arial" pitchFamily="34" charset="0"/>
              <a:buChar char="•"/>
              <a:defRPr/>
            </a:pPr>
            <a:r>
              <a:rPr lang="de-DE" sz="2200" dirty="0" smtClean="0">
                <a:latin typeface="Courier New" pitchFamily="49" charset="0"/>
                <a:cs typeface="Courier New" pitchFamily="49" charset="0"/>
              </a:rPr>
              <a:t>Float_IO       </a:t>
            </a:r>
            <a:r>
              <a:rPr lang="de-DE" sz="2400" dirty="0" smtClean="0"/>
              <a:t>für Gleitpunktzahlen</a:t>
            </a:r>
          </a:p>
          <a:p>
            <a:pPr marL="457200" indent="-457200" eaLnBrk="1" hangingPunct="1">
              <a:buFont typeface="Arial" pitchFamily="34" charset="0"/>
              <a:buChar char="•"/>
              <a:defRPr/>
            </a:pPr>
            <a:r>
              <a:rPr lang="de-DE" sz="2200" dirty="0" smtClean="0">
                <a:latin typeface="Courier New" pitchFamily="49" charset="0"/>
                <a:cs typeface="Courier New" pitchFamily="49" charset="0"/>
              </a:rPr>
              <a:t>Fixed_IO       </a:t>
            </a:r>
            <a:r>
              <a:rPr lang="de-DE" sz="2400" dirty="0" smtClean="0"/>
              <a:t>für Festpunktzahlen</a:t>
            </a:r>
          </a:p>
          <a:p>
            <a:pPr marL="457200" indent="-457200" eaLnBrk="1" hangingPunct="1">
              <a:buFont typeface="Arial" pitchFamily="34" charset="0"/>
              <a:buChar char="•"/>
              <a:defRPr/>
            </a:pPr>
            <a:r>
              <a:rPr lang="de-DE" sz="2200" dirty="0" smtClean="0">
                <a:latin typeface="Courier New" pitchFamily="49" charset="0"/>
                <a:cs typeface="Courier New" pitchFamily="49" charset="0"/>
              </a:rPr>
              <a:t>Decimal_IO     </a:t>
            </a:r>
            <a:r>
              <a:rPr lang="de-DE" sz="2400" dirty="0" smtClean="0"/>
              <a:t>für Dezimalzahlen</a:t>
            </a:r>
          </a:p>
          <a:p>
            <a:pPr marL="457200" indent="-457200" eaLnBrk="1" hangingPunct="1">
              <a:buFont typeface="Arial" pitchFamily="34" charset="0"/>
              <a:buChar char="•"/>
              <a:defRPr/>
            </a:pPr>
            <a:r>
              <a:rPr lang="de-DE" sz="2200" dirty="0" smtClean="0">
                <a:latin typeface="Courier New" pitchFamily="49" charset="0"/>
                <a:cs typeface="Courier New" pitchFamily="49" charset="0"/>
              </a:rPr>
              <a:t>Enumeration_IO </a:t>
            </a:r>
            <a:r>
              <a:rPr lang="de-DE" sz="2400" dirty="0" smtClean="0"/>
              <a:t>für Aufzählungstypen</a:t>
            </a:r>
            <a:r>
              <a:rPr lang="de-DE" sz="2400" baseline="30000" dirty="0" smtClean="0"/>
              <a:t>†</a:t>
            </a:r>
            <a:endParaRPr lang="de-DE" sz="2400" dirty="0"/>
          </a:p>
          <a:p>
            <a:pPr marL="0" indent="0" eaLnBrk="1" hangingPunct="1">
              <a:defRPr/>
            </a:pPr>
            <a:endParaRPr lang="de-DE" sz="300" dirty="0" smtClean="0">
              <a:cs typeface="Times New Roman" pitchFamily="16" charset="0"/>
            </a:endParaRPr>
          </a:p>
          <a:p>
            <a:pPr marL="0" indent="0" eaLnBrk="1" hangingPunct="1">
              <a:defRPr/>
            </a:pPr>
            <a:r>
              <a:rPr lang="de-DE" sz="1800" dirty="0" smtClean="0">
                <a:cs typeface="Times New Roman" pitchFamily="16" charset="0"/>
              </a:rPr>
              <a:t>    </a:t>
            </a:r>
            <a:r>
              <a:rPr lang="de-DE" sz="1800" baseline="30000" dirty="0"/>
              <a:t>†</a:t>
            </a:r>
            <a:r>
              <a:rPr lang="de-DE" sz="1800" dirty="0" smtClean="0">
                <a:cs typeface="Times New Roman" pitchFamily="16" charset="0"/>
              </a:rPr>
              <a:t> </a:t>
            </a:r>
            <a:r>
              <a:rPr lang="de-DE" sz="1200" dirty="0" smtClean="0">
                <a:cs typeface="Times New Roman" pitchFamily="16" charset="0"/>
              </a:rPr>
              <a:t>Diskreter Typ</a:t>
            </a:r>
          </a:p>
        </p:txBody>
      </p:sp>
      <p:sp>
        <p:nvSpPr>
          <p:cNvPr id="12493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2493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E2BBB98-AF7D-4133-979A-22FC14835DB9}" type="slidenum">
              <a:rPr lang="de-DE" altLang="de-DE" sz="2400" smtClean="0"/>
              <a:pPr eaLnBrk="1" hangingPunct="1">
                <a:spcBef>
                  <a:spcPct val="0"/>
                </a:spcBef>
              </a:pPr>
              <a:t>194</a:t>
            </a:fld>
            <a:endParaRPr lang="de-DE" altLang="de-DE" sz="2400" dirty="0" smtClean="0"/>
          </a:p>
        </p:txBody>
      </p:sp>
      <p:sp>
        <p:nvSpPr>
          <p:cNvPr id="2" name="Rechteckige Legende 1"/>
          <p:cNvSpPr/>
          <p:nvPr/>
        </p:nvSpPr>
        <p:spPr bwMode="auto">
          <a:xfrm>
            <a:off x="7290245" y="3861048"/>
            <a:ext cx="1539429" cy="1872208"/>
          </a:xfrm>
          <a:prstGeom prst="wedgeRectCallout">
            <a:avLst>
              <a:gd name="adj1" fmla="val -99275"/>
              <a:gd name="adj2" fmla="val 32097"/>
            </a:avLst>
          </a:prstGeom>
          <a:solidFill>
            <a:srgbClr val="FFCCFF"/>
          </a:solidFill>
          <a:ln w="19050" cap="flat" cmpd="sng" algn="ctr">
            <a:solidFill>
              <a:srgbClr val="FF339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200" dirty="0" smtClean="0">
                <a:solidFill>
                  <a:schemeClr val="tx1"/>
                </a:solidFill>
              </a:rPr>
              <a:t>Von der Syntax her könnten alle d</a:t>
            </a:r>
            <a:r>
              <a:rPr kumimoji="0" lang="de-DE" sz="1200" b="0" i="0" u="none" strike="noStrike" cap="none" normalizeH="0" baseline="0" dirty="0" smtClean="0">
                <a:ln>
                  <a:noFill/>
                </a:ln>
                <a:solidFill>
                  <a:schemeClr val="tx1"/>
                </a:solidFill>
                <a:effectLst/>
              </a:rPr>
              <a:t>iskreten Typen verwendet</a:t>
            </a:r>
            <a:r>
              <a:rPr kumimoji="0" lang="de-DE" sz="1200" b="0" i="0" u="none" strike="noStrike" cap="none" normalizeH="0" dirty="0" smtClean="0">
                <a:ln>
                  <a:noFill/>
                </a:ln>
                <a:solidFill>
                  <a:schemeClr val="tx1"/>
                </a:solidFill>
                <a:effectLst/>
              </a:rPr>
              <a:t> werden; allerdings ist speziell für diesen Fall festgelegt, dass das Resultat für Ausprägungen mit ganzzahligen Typen nicht definiert ist.</a:t>
            </a:r>
            <a:endParaRPr kumimoji="0" lang="de-DE" sz="1200" b="0" i="0" u="none" strike="noStrike" cap="none" normalizeH="0" baseline="0" dirty="0" smtClean="0">
              <a:ln>
                <a:noFill/>
              </a:ln>
              <a:solidFill>
                <a:schemeClr val="tx1"/>
              </a:solidFill>
              <a:effectLst/>
            </a:endParaRP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eaLnBrk="1" hangingPunct="1"/>
            <a:r>
              <a:rPr lang="de-DE" altLang="de-DE" dirty="0" smtClean="0"/>
              <a:t>Unformatierte Ein-/Ausgabe skalarer Typen</a:t>
            </a:r>
          </a:p>
        </p:txBody>
      </p:sp>
      <p:sp>
        <p:nvSpPr>
          <p:cNvPr id="105475" name="Rectangle 3"/>
          <p:cNvSpPr>
            <a:spLocks noGrp="1" noChangeArrowheads="1"/>
          </p:cNvSpPr>
          <p:nvPr>
            <p:ph idx="1"/>
          </p:nvPr>
        </p:nvSpPr>
        <p:spPr>
          <a:xfrm>
            <a:off x="685800" y="2060575"/>
            <a:ext cx="7739063" cy="4176713"/>
          </a:xfrm>
        </p:spPr>
        <p:txBody>
          <a:bodyPr/>
          <a:lstStyle/>
          <a:p>
            <a:pPr marL="0" indent="0" eaLnBrk="1" hangingPunct="1">
              <a:buFont typeface="Times New Roman" pitchFamily="16" charset="0"/>
              <a:buNone/>
              <a:defRPr/>
            </a:pPr>
            <a:r>
              <a:rPr lang="de-DE" sz="2000" dirty="0" smtClean="0"/>
              <a:t>Für einfache Ein- und Ausgabe ohne Formatierung existieren für alle skalaren Typen </a:t>
            </a:r>
            <a:r>
              <a:rPr lang="de-DE" sz="2000" dirty="0" smtClean="0">
                <a:latin typeface="Courier New" panose="02070309020205020404" pitchFamily="49" charset="0"/>
                <a:cs typeface="Courier New" panose="02070309020205020404" pitchFamily="49" charset="0"/>
              </a:rPr>
              <a:t>T</a:t>
            </a:r>
            <a:r>
              <a:rPr lang="de-DE" sz="2000" dirty="0" smtClean="0"/>
              <a:t> zwei Attribute </a:t>
            </a:r>
            <a:r>
              <a:rPr lang="de-DE" sz="2000" dirty="0" smtClean="0">
                <a:latin typeface="Courier New" pitchFamily="49" charset="0"/>
              </a:rPr>
              <a:t>Image</a:t>
            </a:r>
            <a:r>
              <a:rPr lang="de-DE" sz="2000" dirty="0" smtClean="0"/>
              <a:t> und </a:t>
            </a:r>
            <a:r>
              <a:rPr lang="de-DE" sz="2000" dirty="0" smtClean="0">
                <a:latin typeface="Courier New" pitchFamily="49" charset="0"/>
              </a:rPr>
              <a:t>Value</a:t>
            </a:r>
            <a:r>
              <a:rPr lang="de-DE" sz="2000" dirty="0" smtClean="0"/>
              <a:t>.</a:t>
            </a:r>
          </a:p>
          <a:p>
            <a:pPr marL="533400" lvl="1" indent="-354013" eaLnBrk="1" hangingPunct="1">
              <a:defRPr/>
            </a:pPr>
            <a:r>
              <a:rPr lang="de-DE" sz="2000" dirty="0" smtClean="0">
                <a:latin typeface="Courier New" pitchFamily="49" charset="0"/>
              </a:rPr>
              <a:t>T</a:t>
            </a:r>
            <a:r>
              <a:rPr lang="de-DE" sz="2000" dirty="0" smtClean="0">
                <a:latin typeface="Courier New" pitchFamily="49" charset="0"/>
                <a:cs typeface="Times New Roman" pitchFamily="16" charset="0"/>
              </a:rPr>
              <a:t>'</a:t>
            </a:r>
            <a:r>
              <a:rPr lang="de-DE" sz="2000" dirty="0" smtClean="0">
                <a:latin typeface="Courier New" pitchFamily="49" charset="0"/>
              </a:rPr>
              <a:t>Image (X)</a:t>
            </a:r>
            <a:r>
              <a:rPr lang="de-DE" sz="2000" dirty="0" smtClean="0"/>
              <a:t> stellt </a:t>
            </a:r>
            <a:r>
              <a:rPr lang="de-DE" sz="2000" dirty="0" smtClean="0">
                <a:latin typeface="Courier New" pitchFamily="49" charset="0"/>
              </a:rPr>
              <a:t>X</a:t>
            </a:r>
            <a:r>
              <a:rPr lang="de-DE" sz="2000" dirty="0" smtClean="0"/>
              <a:t> als String dar (in Großbuchstaben)</a:t>
            </a:r>
          </a:p>
          <a:p>
            <a:pPr marL="533400" lvl="1" indent="-354013" eaLnBrk="1" hangingPunct="1">
              <a:defRPr/>
            </a:pPr>
            <a:r>
              <a:rPr lang="de-DE" sz="2000" dirty="0" smtClean="0">
                <a:latin typeface="Courier New" pitchFamily="49" charset="0"/>
              </a:rPr>
              <a:t>T</a:t>
            </a:r>
            <a:r>
              <a:rPr lang="de-DE" sz="2000" dirty="0" smtClean="0">
                <a:latin typeface="Courier New" pitchFamily="49" charset="0"/>
                <a:cs typeface="Times New Roman" pitchFamily="16" charset="0"/>
              </a:rPr>
              <a:t>'Value (X)</a:t>
            </a:r>
            <a:r>
              <a:rPr lang="de-DE" sz="2000" dirty="0" smtClean="0">
                <a:cs typeface="Times New Roman" pitchFamily="16" charset="0"/>
              </a:rPr>
              <a:t> macht aus einem String den Wert (ignoriert</a:t>
            </a:r>
            <a:br>
              <a:rPr lang="de-DE" sz="2000" dirty="0" smtClean="0">
                <a:cs typeface="Times New Roman" pitchFamily="16" charset="0"/>
              </a:rPr>
            </a:br>
            <a:r>
              <a:rPr lang="de-DE" sz="2000" dirty="0" smtClean="0">
                <a:cs typeface="Times New Roman" pitchFamily="16" charset="0"/>
              </a:rPr>
              <a:t>                           Leerzeichen außerhalb des Literals)</a:t>
            </a:r>
          </a:p>
          <a:p>
            <a:pPr marL="179387" lvl="1" indent="0" eaLnBrk="1" hangingPunct="1">
              <a:buFontTx/>
              <a:buNone/>
              <a:defRPr/>
            </a:pPr>
            <a:r>
              <a:rPr lang="de-DE" sz="2000" dirty="0" smtClean="0"/>
              <a:t>Beispiele:</a:t>
            </a:r>
          </a:p>
          <a:p>
            <a:pPr marL="179387" lvl="1" indent="0" eaLnBrk="1" hangingPunct="1">
              <a:buFontTx/>
              <a:buNone/>
              <a:defRPr/>
            </a:pPr>
            <a:r>
              <a:rPr lang="de-DE" sz="2000" dirty="0" smtClean="0">
                <a:latin typeface="Courier New" pitchFamily="49" charset="0"/>
              </a:rPr>
              <a:t> Boolean</a:t>
            </a:r>
            <a:r>
              <a:rPr lang="de-DE" sz="2000" dirty="0" smtClean="0">
                <a:latin typeface="Courier New" pitchFamily="49" charset="0"/>
                <a:cs typeface="Times New Roman" pitchFamily="16" charset="0"/>
              </a:rPr>
              <a:t>'</a:t>
            </a:r>
            <a:r>
              <a:rPr lang="de-DE" sz="2000" dirty="0" smtClean="0">
                <a:latin typeface="Courier New" pitchFamily="49" charset="0"/>
              </a:rPr>
              <a:t>Image (False)       = "FALSE"</a:t>
            </a:r>
          </a:p>
          <a:p>
            <a:pPr marL="179387" lvl="1" indent="0" eaLnBrk="1" hangingPunct="1">
              <a:buFontTx/>
              <a:buNone/>
              <a:defRPr/>
            </a:pPr>
            <a:r>
              <a:rPr lang="de-DE" sz="2000" dirty="0" smtClean="0">
                <a:latin typeface="Courier New" pitchFamily="49" charset="0"/>
                <a:cs typeface="Times New Roman" pitchFamily="16" charset="0"/>
              </a:rPr>
              <a:t> Boolean'Value (</a:t>
            </a:r>
            <a:r>
              <a:rPr lang="de-DE" sz="2000" dirty="0" smtClean="0">
                <a:latin typeface="Courier New" pitchFamily="49" charset="0"/>
              </a:rPr>
              <a:t>" trUe  ")   = True</a:t>
            </a:r>
          </a:p>
          <a:p>
            <a:pPr marL="179387" lvl="1" indent="0" eaLnBrk="1" hangingPunct="1">
              <a:buFontTx/>
              <a:buNone/>
              <a:defRPr/>
            </a:pPr>
            <a:r>
              <a:rPr lang="de-DE" sz="2000" dirty="0" smtClean="0">
                <a:latin typeface="Courier New" pitchFamily="49" charset="0"/>
                <a:cs typeface="Times New Roman" pitchFamily="16" charset="0"/>
              </a:rPr>
              <a:t> </a:t>
            </a:r>
            <a:r>
              <a:rPr lang="de-DE" sz="2000" dirty="0" smtClean="0">
                <a:solidFill>
                  <a:srgbClr val="FF0000"/>
                </a:solidFill>
                <a:latin typeface="Courier New" pitchFamily="49" charset="0"/>
                <a:cs typeface="Times New Roman" pitchFamily="16" charset="0"/>
              </a:rPr>
              <a:t>Boolean'Value (</a:t>
            </a:r>
            <a:r>
              <a:rPr lang="de-DE" sz="2000" dirty="0" smtClean="0">
                <a:solidFill>
                  <a:srgbClr val="FF0000"/>
                </a:solidFill>
                <a:latin typeface="Courier New" pitchFamily="49" charset="0"/>
              </a:rPr>
              <a:t>" tr ue ")   Constraint_Error</a:t>
            </a:r>
          </a:p>
          <a:p>
            <a:pPr marL="179387" lvl="1" indent="0" eaLnBrk="1" hangingPunct="1">
              <a:buFontTx/>
              <a:buNone/>
              <a:defRPr/>
            </a:pPr>
            <a:r>
              <a:rPr lang="de-DE" sz="2000" dirty="0" smtClean="0">
                <a:latin typeface="Courier New" pitchFamily="49" charset="0"/>
              </a:rPr>
              <a:t> Float</a:t>
            </a:r>
            <a:r>
              <a:rPr lang="de-DE" sz="2000" dirty="0" smtClean="0">
                <a:latin typeface="Courier New" pitchFamily="49" charset="0"/>
                <a:cs typeface="Times New Roman" pitchFamily="16" charset="0"/>
              </a:rPr>
              <a:t>'</a:t>
            </a:r>
            <a:r>
              <a:rPr lang="de-DE" sz="2000" dirty="0" smtClean="0">
                <a:latin typeface="Courier New" pitchFamily="49" charset="0"/>
              </a:rPr>
              <a:t>Image (       42.0  ) = " 4.20000E+01"</a:t>
            </a:r>
          </a:p>
          <a:p>
            <a:pPr marL="179387" lvl="1" indent="0" eaLnBrk="1" hangingPunct="1">
              <a:buFontTx/>
              <a:buNone/>
              <a:defRPr/>
            </a:pPr>
            <a:r>
              <a:rPr lang="de-DE" sz="2000" dirty="0" smtClean="0">
                <a:latin typeface="Courier New" pitchFamily="49" charset="0"/>
              </a:rPr>
              <a:t> Float</a:t>
            </a:r>
            <a:r>
              <a:rPr lang="de-DE" sz="2000" dirty="0" smtClean="0">
                <a:latin typeface="Courier New" pitchFamily="49" charset="0"/>
                <a:cs typeface="Times New Roman" pitchFamily="16" charset="0"/>
              </a:rPr>
              <a:t>'Valu</a:t>
            </a:r>
            <a:r>
              <a:rPr lang="de-DE" sz="2000" dirty="0" smtClean="0">
                <a:latin typeface="Courier New" pitchFamily="49" charset="0"/>
              </a:rPr>
              <a:t>e ("-</a:t>
            </a:r>
            <a:r>
              <a:rPr lang="de-DE" sz="2000" dirty="0">
                <a:latin typeface="Courier New" pitchFamily="49" charset="0"/>
              </a:rPr>
              <a:t>3#11.2#e+2") </a:t>
            </a:r>
            <a:r>
              <a:rPr lang="de-DE" sz="2000" dirty="0" smtClean="0">
                <a:latin typeface="Courier New" pitchFamily="49" charset="0"/>
              </a:rPr>
              <a:t>= -42.0</a:t>
            </a:r>
          </a:p>
          <a:p>
            <a:pPr marL="179387" lvl="1" indent="0" eaLnBrk="1" hangingPunct="1">
              <a:buFontTx/>
              <a:buNone/>
              <a:defRPr/>
            </a:pPr>
            <a:endParaRPr lang="de-DE" sz="2000" dirty="0" smtClean="0">
              <a:latin typeface="Courier New" pitchFamily="49" charset="0"/>
            </a:endParaRPr>
          </a:p>
          <a:p>
            <a:pPr marL="179387" lvl="1" indent="0" eaLnBrk="1" hangingPunct="1">
              <a:buFontTx/>
              <a:buNone/>
              <a:defRPr/>
            </a:pPr>
            <a:endParaRPr lang="de-DE" sz="2000" dirty="0" smtClean="0">
              <a:latin typeface="Courier New" pitchFamily="49" charset="0"/>
            </a:endParaRPr>
          </a:p>
          <a:p>
            <a:pPr marL="179387" lvl="1" indent="0" eaLnBrk="1" hangingPunct="1">
              <a:buFontTx/>
              <a:buNone/>
              <a:defRPr/>
            </a:pPr>
            <a:endParaRPr lang="de-DE" sz="2000" dirty="0" smtClean="0">
              <a:cs typeface="Times New Roman" pitchFamily="16" charset="0"/>
            </a:endParaRPr>
          </a:p>
        </p:txBody>
      </p:sp>
      <p:sp>
        <p:nvSpPr>
          <p:cNvPr id="12595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2595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1F9C1F5-FDA1-4998-96F5-887B4F9618DA}" type="slidenum">
              <a:rPr lang="de-DE" altLang="de-DE" sz="2400" smtClean="0"/>
              <a:pPr eaLnBrk="1" hangingPunct="1">
                <a:spcBef>
                  <a:spcPct val="0"/>
                </a:spcBef>
              </a:pPr>
              <a:t>195</a:t>
            </a:fld>
            <a:endParaRPr lang="de-DE" altLang="de-DE" sz="2400" dirty="0" smtClean="0"/>
          </a:p>
        </p:txBody>
      </p:sp>
      <p:sp>
        <p:nvSpPr>
          <p:cNvPr id="2" name="Textfeld 1"/>
          <p:cNvSpPr txBox="1"/>
          <p:nvPr/>
        </p:nvSpPr>
        <p:spPr>
          <a:xfrm>
            <a:off x="5805411" y="3851756"/>
            <a:ext cx="2727029" cy="369332"/>
          </a:xfrm>
          <a:prstGeom prst="rect">
            <a:avLst/>
          </a:prstGeom>
          <a:solidFill>
            <a:srgbClr val="E0FFA3"/>
          </a:solidFill>
          <a:ln w="3175">
            <a:solidFill>
              <a:schemeClr val="bg1">
                <a:lumMod val="50000"/>
              </a:schemeClr>
            </a:solidFill>
          </a:ln>
        </p:spPr>
        <p:txBody>
          <a:bodyPr wrap="none" rtlCol="0">
            <a:spAutoFit/>
          </a:bodyPr>
          <a:lstStyle/>
          <a:p>
            <a:r>
              <a:rPr lang="de-DE" sz="1800" dirty="0" smtClean="0">
                <a:solidFill>
                  <a:schemeClr val="bg1">
                    <a:lumMod val="50000"/>
                  </a:schemeClr>
                </a:solidFill>
              </a:rPr>
              <a:t>Ada 2012: </a:t>
            </a:r>
            <a:r>
              <a:rPr lang="de-DE" sz="1800" dirty="0" smtClean="0">
                <a:solidFill>
                  <a:schemeClr val="tx1"/>
                </a:solidFill>
              </a:rPr>
              <a:t>auch </a:t>
            </a:r>
            <a:r>
              <a:rPr lang="de-DE" sz="1800" dirty="0" smtClean="0">
                <a:solidFill>
                  <a:schemeClr val="tx1"/>
                </a:solidFill>
                <a:latin typeface="Courier New" panose="02070309020205020404" pitchFamily="49" charset="0"/>
                <a:cs typeface="Courier New" panose="02070309020205020404" pitchFamily="49" charset="0"/>
              </a:rPr>
              <a:t>X</a:t>
            </a:r>
            <a:r>
              <a:rPr lang="de-DE" sz="1800" dirty="0" smtClean="0">
                <a:solidFill>
                  <a:schemeClr val="tx1"/>
                </a:solidFill>
                <a:latin typeface="Courier New" pitchFamily="49" charset="0"/>
                <a:cs typeface="Times New Roman" pitchFamily="16" charset="0"/>
              </a:rPr>
              <a:t>'</a:t>
            </a:r>
            <a:r>
              <a:rPr lang="de-DE" sz="1800" dirty="0" smtClean="0">
                <a:solidFill>
                  <a:schemeClr val="tx1"/>
                </a:solidFill>
                <a:latin typeface="Courier New" panose="02070309020205020404" pitchFamily="49" charset="0"/>
                <a:cs typeface="Courier New" panose="02070309020205020404" pitchFamily="49" charset="0"/>
              </a:rPr>
              <a:t>Image</a:t>
            </a:r>
            <a:endParaRPr lang="de-DE" sz="1800" dirty="0">
              <a:solidFill>
                <a:schemeClr val="bg1">
                  <a:lumMod val="50000"/>
                </a:schemeClr>
              </a:solidFill>
              <a:latin typeface="Courier New" panose="02070309020205020404" pitchFamily="49" charset="0"/>
              <a:cs typeface="Courier New" panose="02070309020205020404" pitchFamily="49" charset="0"/>
            </a:endParaRPr>
          </a:p>
        </p:txBody>
      </p:sp>
      <p:sp>
        <p:nvSpPr>
          <p:cNvPr id="3" name="Textfeld 2"/>
          <p:cNvSpPr txBox="1"/>
          <p:nvPr/>
        </p:nvSpPr>
        <p:spPr>
          <a:xfrm>
            <a:off x="6948264" y="4221088"/>
            <a:ext cx="1584176" cy="584775"/>
          </a:xfrm>
          <a:prstGeom prst="rect">
            <a:avLst/>
          </a:prstGeom>
          <a:solidFill>
            <a:srgbClr val="E0FFA3"/>
          </a:solidFill>
          <a:ln>
            <a:solidFill>
              <a:schemeClr val="bg1">
                <a:lumMod val="50000"/>
              </a:schemeClr>
            </a:solidFill>
          </a:ln>
        </p:spPr>
        <p:txBody>
          <a:bodyPr wrap="square" rtlCol="0">
            <a:spAutoFit/>
          </a:bodyPr>
          <a:lstStyle/>
          <a:p>
            <a:r>
              <a:rPr lang="de-DE" sz="1600" dirty="0" smtClean="0">
                <a:solidFill>
                  <a:schemeClr val="bg1">
                    <a:lumMod val="50000"/>
                  </a:schemeClr>
                </a:solidFill>
              </a:rPr>
              <a:t>Ada 2022 </a:t>
            </a:r>
            <a:r>
              <a:rPr lang="de-DE" sz="1600" dirty="0" smtClean="0">
                <a:solidFill>
                  <a:schemeClr val="tx1"/>
                </a:solidFill>
              </a:rPr>
              <a:t>Image für alle Typen</a:t>
            </a:r>
            <a:endParaRPr lang="de-DE" sz="16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b="1"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196</a:t>
            </a:fld>
            <a:endParaRPr lang="de-DE" altLang="de-DE" sz="2400" dirty="0" smtClean="0"/>
          </a:p>
        </p:txBody>
      </p:sp>
    </p:spTree>
    <p:extLst>
      <p:ext uri="{BB962C8B-B14F-4D97-AF65-F5344CB8AC3E}">
        <p14:creationId xmlns:p14="http://schemas.microsoft.com/office/powerpoint/2010/main" val="350923337"/>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Vererbung</a:t>
            </a:r>
          </a:p>
        </p:txBody>
      </p:sp>
      <p:sp>
        <p:nvSpPr>
          <p:cNvPr id="129027" name="Rectangle 2"/>
          <p:cNvSpPr>
            <a:spLocks noGrp="1" noChangeArrowheads="1"/>
          </p:cNvSpPr>
          <p:nvPr>
            <p:ph idx="1"/>
          </p:nvPr>
        </p:nvSpPr>
        <p:spPr>
          <a:xfrm>
            <a:off x="685800" y="1752600"/>
            <a:ext cx="7772400" cy="4484688"/>
          </a:xfrm>
        </p:spPr>
        <p:txBody>
          <a:bodyPr/>
          <a:lstStyle/>
          <a:p>
            <a:pPr marL="1519238" indent="0" eaLnBrk="1" hangingPunct="1">
              <a:spcBef>
                <a:spcPts val="500"/>
              </a:spcBef>
              <a:buClrTx/>
              <a:buFontTx/>
              <a:buNone/>
              <a:tabLst>
                <a:tab pos="342900" algn="l"/>
                <a:tab pos="447675" algn="l"/>
                <a:tab pos="896938" algn="l"/>
                <a:tab pos="1346200"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type</a:t>
            </a:r>
            <a:r>
              <a:rPr lang="de-DE" altLang="de-DE" sz="2000" dirty="0" smtClean="0">
                <a:latin typeface="Courier New" pitchFamily="49" charset="0"/>
              </a:rPr>
              <a:t> Neuer_Typ </a:t>
            </a:r>
            <a:r>
              <a:rPr lang="de-DE" altLang="de-DE" sz="2000" b="1" dirty="0" smtClean="0">
                <a:latin typeface="Courier New" pitchFamily="49" charset="0"/>
              </a:rPr>
              <a:t>is new</a:t>
            </a:r>
            <a:r>
              <a:rPr lang="de-DE" altLang="de-DE" sz="2000" dirty="0" smtClean="0">
                <a:latin typeface="Courier New" pitchFamily="49" charset="0"/>
              </a:rPr>
              <a:t> Alter_Typ;</a:t>
            </a:r>
          </a:p>
          <a:p>
            <a:pPr marL="179388" lvl="1" indent="0" eaLnBrk="1" hangingPunct="1">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200" dirty="0">
                <a:solidFill>
                  <a:schemeClr val="accent2"/>
                </a:solidFill>
              </a:rPr>
              <a:t>Das ist die </a:t>
            </a:r>
            <a:r>
              <a:rPr lang="de-DE" altLang="de-DE" sz="2200" dirty="0" smtClean="0">
                <a:solidFill>
                  <a:schemeClr val="accent2"/>
                </a:solidFill>
              </a:rPr>
              <a:t>Syntax einfacher </a:t>
            </a:r>
            <a:r>
              <a:rPr lang="de-DE" altLang="de-DE" sz="2200" dirty="0">
                <a:solidFill>
                  <a:schemeClr val="accent2"/>
                </a:solidFill>
              </a:rPr>
              <a:t>Typableitung, wie sie schon in Ada 83 definiert </a:t>
            </a:r>
            <a:r>
              <a:rPr lang="de-DE" altLang="de-DE" sz="2200" dirty="0" smtClean="0">
                <a:solidFill>
                  <a:schemeClr val="accent2"/>
                </a:solidFill>
              </a:rPr>
              <a:t>wurde.</a:t>
            </a:r>
          </a:p>
          <a:p>
            <a:pPr marL="179388" lvl="1" indent="0" eaLnBrk="1" hangingPunct="1">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solidFill>
                  <a:schemeClr val="bg2">
                    <a:lumMod val="75000"/>
                  </a:schemeClr>
                </a:solidFill>
              </a:rPr>
              <a:t>Ada </a:t>
            </a:r>
            <a:r>
              <a:rPr lang="de-DE" altLang="de-DE" sz="1800" dirty="0">
                <a:solidFill>
                  <a:schemeClr val="bg2">
                    <a:lumMod val="75000"/>
                  </a:schemeClr>
                </a:solidFill>
              </a:rPr>
              <a:t>95 </a:t>
            </a:r>
            <a:r>
              <a:rPr lang="de-DE" altLang="de-DE" sz="1800" dirty="0" smtClean="0">
                <a:solidFill>
                  <a:schemeClr val="bg2">
                    <a:lumMod val="75000"/>
                  </a:schemeClr>
                </a:solidFill>
              </a:rPr>
              <a:t>erlaubt eine zusätzliche Typerweiterung für sogenannte etikettierte (</a:t>
            </a:r>
            <a:r>
              <a:rPr lang="en-US" altLang="de-DE" sz="1800" i="1" dirty="0" smtClean="0">
                <a:solidFill>
                  <a:schemeClr val="bg2">
                    <a:lumMod val="75000"/>
                  </a:schemeClr>
                </a:solidFill>
              </a:rPr>
              <a:t>tagged</a:t>
            </a:r>
            <a:r>
              <a:rPr lang="de-DE" altLang="de-DE" sz="1800" dirty="0" smtClean="0">
                <a:solidFill>
                  <a:schemeClr val="bg2">
                    <a:lumMod val="75000"/>
                  </a:schemeClr>
                </a:solidFill>
              </a:rPr>
              <a:t>) Typen. Das ist nicht Teil dieses Kurses.</a:t>
            </a:r>
          </a:p>
          <a:p>
            <a:pPr lvl="1"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Der neue Typ erbt alle vererbbaren Eigenschaften des alten Typs wie z.B. seine Größe.</a:t>
            </a:r>
          </a:p>
          <a:p>
            <a:pPr lvl="1"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Vererbbar sind alle </a:t>
            </a:r>
            <a:r>
              <a:rPr lang="de-DE" altLang="de-DE" sz="2400" i="1" dirty="0" smtClean="0"/>
              <a:t>primitiven</a:t>
            </a:r>
            <a:r>
              <a:rPr lang="de-DE" altLang="de-DE" sz="2400" dirty="0" smtClean="0"/>
              <a:t> Operationen, das sind alle Operationen, die direkt im selben Deklarationsbereich definiert sind und einen Parameter dieses Typs haben oder ihn als Rückgabewert haben; in anderen Worten: die diesen Typ im Profil haben.</a:t>
            </a:r>
          </a:p>
        </p:txBody>
      </p:sp>
      <p:sp>
        <p:nvSpPr>
          <p:cNvPr id="12902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2902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E6DB1E4-F547-4375-B7AC-86C4BC3DCC3A}" type="slidenum">
              <a:rPr lang="de-DE" altLang="de-DE" sz="2400" smtClean="0"/>
              <a:pPr eaLnBrk="1" hangingPunct="1">
                <a:spcBef>
                  <a:spcPct val="0"/>
                </a:spcBef>
              </a:pPr>
              <a:t>197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Beispiel Vererbung Ada 83</a:t>
            </a:r>
          </a:p>
        </p:txBody>
      </p:sp>
      <p:sp>
        <p:nvSpPr>
          <p:cNvPr id="130051" name="Rectangle 2"/>
          <p:cNvSpPr>
            <a:spLocks noGrp="1" noChangeArrowheads="1"/>
          </p:cNvSpPr>
          <p:nvPr>
            <p:ph idx="1"/>
          </p:nvPr>
        </p:nvSpPr>
        <p:spPr>
          <a:xfrm>
            <a:off x="685800" y="1772816"/>
            <a:ext cx="7772400" cy="4323184"/>
          </a:xfrm>
        </p:spPr>
        <p:txBody>
          <a:bodyPr/>
          <a:lstStyle/>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package</a:t>
            </a:r>
            <a:r>
              <a:rPr lang="de-DE" altLang="de-DE" sz="1400" dirty="0" smtClean="0">
                <a:latin typeface="Courier New" pitchFamily="49" charset="0"/>
              </a:rPr>
              <a:t> P </a:t>
            </a:r>
            <a:r>
              <a:rPr lang="de-DE" altLang="de-DE" sz="1400" b="1" dirty="0" smtClean="0">
                <a:latin typeface="Courier New" pitchFamily="49" charset="0"/>
              </a:rPr>
              <a:t>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  type</a:t>
            </a:r>
            <a:r>
              <a:rPr lang="de-DE" altLang="de-DE" sz="1400" dirty="0" smtClean="0">
                <a:latin typeface="Courier New" pitchFamily="49" charset="0"/>
              </a:rPr>
              <a:t> T </a:t>
            </a:r>
            <a:r>
              <a:rPr lang="de-DE" altLang="de-DE" sz="1400" b="1" dirty="0" smtClean="0">
                <a:latin typeface="Courier New" pitchFamily="49" charset="0"/>
              </a:rPr>
              <a:t>is</a:t>
            </a:r>
            <a:r>
              <a:rPr lang="de-DE" altLang="de-DE" sz="1400" dirty="0" smtClean="0">
                <a:latin typeface="Courier New" pitchFamily="49" charset="0"/>
              </a:rPr>
              <a:t> ...;</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latin typeface="Courier New" pitchFamily="49" charset="0"/>
              </a:rPr>
              <a:t>procedure</a:t>
            </a:r>
            <a:r>
              <a:rPr lang="de-DE" altLang="de-DE" sz="1400" dirty="0" smtClean="0">
                <a:latin typeface="Courier New" pitchFamily="49" charset="0"/>
              </a:rPr>
              <a:t> Proz (X: T);    </a:t>
            </a:r>
            <a:r>
              <a:rPr lang="de-DE" altLang="de-DE" sz="1400" dirty="0" smtClean="0">
                <a:solidFill>
                  <a:srgbClr val="3333CC"/>
                </a:solidFill>
                <a:latin typeface="Wingdings" pitchFamily="2" charset="2"/>
              </a:rPr>
              <a:t></a:t>
            </a:r>
            <a:r>
              <a:rPr lang="de-DE" altLang="de-DE" sz="1400" dirty="0" smtClean="0">
                <a:solidFill>
                  <a:srgbClr val="3333CC"/>
                </a:solidFill>
                <a:latin typeface="Courier New" pitchFamily="49" charset="0"/>
              </a:rPr>
              <a:t> vererbbar</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latin typeface="Courier New" pitchFamily="49" charset="0"/>
              </a:rPr>
              <a:t>function</a:t>
            </a:r>
            <a:r>
              <a:rPr lang="de-DE" altLang="de-DE" sz="1400" dirty="0" smtClean="0">
                <a:latin typeface="Courier New" pitchFamily="49" charset="0"/>
              </a:rPr>
              <a:t> Funk </a:t>
            </a:r>
            <a:r>
              <a:rPr lang="de-DE" altLang="de-DE" sz="1400" b="1" dirty="0" smtClean="0">
                <a:latin typeface="Courier New" pitchFamily="49" charset="0"/>
              </a:rPr>
              <a:t>return</a:t>
            </a:r>
            <a:r>
              <a:rPr lang="de-DE" altLang="de-DE" sz="1400" dirty="0" smtClean="0">
                <a:latin typeface="Courier New" pitchFamily="49" charset="0"/>
              </a:rPr>
              <a:t> T;   </a:t>
            </a:r>
            <a:r>
              <a:rPr lang="de-DE" altLang="de-DE" sz="1400" dirty="0" smtClean="0">
                <a:solidFill>
                  <a:srgbClr val="3333CC"/>
                </a:solidFill>
                <a:latin typeface="Wingdings" pitchFamily="2" charset="2"/>
              </a:rPr>
              <a:t></a:t>
            </a:r>
            <a:r>
              <a:rPr lang="de-DE" altLang="de-DE" sz="1400" dirty="0" smtClean="0">
                <a:solidFill>
                  <a:srgbClr val="3333CC"/>
                </a:solidFill>
                <a:latin typeface="Courier New" pitchFamily="49" charset="0"/>
              </a:rPr>
              <a:t> vererbbar</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latin typeface="Courier New" pitchFamily="49" charset="0"/>
              </a:rPr>
              <a:t>procedure</a:t>
            </a:r>
            <a:r>
              <a:rPr lang="de-DE" altLang="de-DE" sz="1400" dirty="0" smtClean="0">
                <a:latin typeface="Courier New" pitchFamily="49" charset="0"/>
              </a:rPr>
              <a:t> Andere (X: S);  </a:t>
            </a:r>
            <a:r>
              <a:rPr lang="de-DE" altLang="de-DE" sz="1400" dirty="0" smtClean="0">
                <a:solidFill>
                  <a:srgbClr val="FF0000"/>
                </a:solidFill>
                <a:latin typeface="Wingdings" pitchFamily="2" charset="2"/>
              </a:rPr>
              <a:t></a:t>
            </a:r>
            <a:r>
              <a:rPr lang="de-DE" altLang="de-DE" sz="1400" dirty="0" smtClean="0">
                <a:solidFill>
                  <a:srgbClr val="FF0000"/>
                </a:solidFill>
                <a:latin typeface="Courier New" pitchFamily="49" charset="0"/>
              </a:rPr>
              <a:t> nicht vererbbar (T nicht im Profil)</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latin typeface="Courier New" pitchFamily="49" charset="0"/>
              </a:rPr>
              <a:t>package</a:t>
            </a:r>
            <a:r>
              <a:rPr lang="de-DE" altLang="de-DE" sz="1400" dirty="0" smtClean="0">
                <a:latin typeface="Courier New" pitchFamily="49" charset="0"/>
              </a:rPr>
              <a:t> Innen </a:t>
            </a:r>
            <a:r>
              <a:rPr lang="de-DE" altLang="de-DE" sz="1400" b="1" dirty="0" smtClean="0">
                <a:latin typeface="Courier New" pitchFamily="49" charset="0"/>
              </a:rPr>
              <a:t>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    procedure</a:t>
            </a:r>
            <a:r>
              <a:rPr lang="de-DE" altLang="de-DE" sz="1400" dirty="0" smtClean="0">
                <a:latin typeface="Courier New" pitchFamily="49" charset="0"/>
              </a:rPr>
              <a:t> P (X: T);     </a:t>
            </a:r>
            <a:r>
              <a:rPr lang="de-DE" altLang="de-DE" sz="1400" dirty="0" smtClean="0">
                <a:solidFill>
                  <a:srgbClr val="FF0000"/>
                </a:solidFill>
                <a:latin typeface="Wingdings" pitchFamily="2" charset="2"/>
              </a:rPr>
              <a:t></a:t>
            </a:r>
            <a:r>
              <a:rPr lang="de-DE" altLang="de-DE" sz="1400" dirty="0" smtClean="0">
                <a:solidFill>
                  <a:srgbClr val="FF0000"/>
                </a:solidFill>
                <a:latin typeface="Courier New" pitchFamily="49" charset="0"/>
              </a:rPr>
              <a:t> nicht vererbbar (nicht direkt im</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solidFill>
                  <a:srgbClr val="FF0000"/>
                </a:solidFill>
                <a:latin typeface="Courier New" pitchFamily="49" charset="0"/>
              </a:rPr>
              <a:t>  </a:t>
            </a:r>
            <a:r>
              <a:rPr lang="de-DE" altLang="de-DE" sz="1400" b="1" dirty="0" smtClean="0">
                <a:latin typeface="Courier New" pitchFamily="49" charset="0"/>
              </a:rPr>
              <a:t>end</a:t>
            </a:r>
            <a:r>
              <a:rPr lang="de-DE" altLang="de-DE" sz="1400" dirty="0" smtClean="0">
                <a:latin typeface="Courier New" pitchFamily="49" charset="0"/>
              </a:rPr>
              <a:t> Innen;                   </a:t>
            </a:r>
            <a:r>
              <a:rPr lang="de-DE" altLang="de-DE" sz="1400" dirty="0" smtClean="0">
                <a:solidFill>
                  <a:srgbClr val="FF0000"/>
                </a:solidFill>
                <a:latin typeface="Courier New" pitchFamily="49" charset="0"/>
              </a:rPr>
              <a:t>Deklarationsbereich von 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end</a:t>
            </a:r>
            <a:r>
              <a:rPr lang="de-DE" altLang="de-DE" sz="1400" dirty="0" smtClean="0">
                <a:latin typeface="Courier New" pitchFamily="49" charset="0"/>
              </a:rPr>
              <a:t> P;</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400" b="1" dirty="0" smtClean="0">
              <a:latin typeface="Courier New" pitchFamily="49" charset="0"/>
            </a:endParaRP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with</a:t>
            </a:r>
            <a:r>
              <a:rPr lang="de-DE" altLang="de-DE" sz="1400" dirty="0" smtClean="0">
                <a:latin typeface="Courier New" pitchFamily="49" charset="0"/>
              </a:rPr>
              <a:t> P;</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package</a:t>
            </a:r>
            <a:r>
              <a:rPr lang="de-DE" altLang="de-DE" sz="1400" dirty="0" smtClean="0">
                <a:latin typeface="Courier New" pitchFamily="49" charset="0"/>
              </a:rPr>
              <a:t> Q 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latin typeface="Courier New" pitchFamily="49" charset="0"/>
              </a:rPr>
              <a:t>type</a:t>
            </a:r>
            <a:r>
              <a:rPr lang="de-DE" altLang="de-DE" sz="1400" dirty="0" smtClean="0">
                <a:latin typeface="Courier New" pitchFamily="49" charset="0"/>
              </a:rPr>
              <a:t> T1 </a:t>
            </a:r>
            <a:r>
              <a:rPr lang="de-DE" altLang="de-DE" sz="1400" b="1" dirty="0" smtClean="0">
                <a:latin typeface="Courier New" pitchFamily="49" charset="0"/>
              </a:rPr>
              <a:t>is new</a:t>
            </a:r>
            <a:r>
              <a:rPr lang="de-DE" altLang="de-DE" sz="1400" dirty="0" smtClean="0">
                <a:latin typeface="Courier New" pitchFamily="49" charset="0"/>
              </a:rPr>
              <a:t> P.T;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 </a:t>
            </a:r>
            <a:r>
              <a:rPr lang="de-DE" altLang="de-DE" sz="1400" b="1" i="1" dirty="0" smtClean="0">
                <a:latin typeface="Courier New" pitchFamily="49" charset="0"/>
              </a:rPr>
              <a:t>procedure</a:t>
            </a:r>
            <a:r>
              <a:rPr lang="de-DE" altLang="de-DE" sz="1400" i="1" dirty="0" smtClean="0">
                <a:latin typeface="Courier New" pitchFamily="49" charset="0"/>
              </a:rPr>
              <a:t> Proz (X: T1);</a:t>
            </a:r>
            <a:r>
              <a:rPr lang="de-DE" altLang="de-DE" sz="1400" dirty="0" smtClean="0">
                <a:latin typeface="Courier New" pitchFamily="49" charset="0"/>
              </a:rPr>
              <a:t>   </a:t>
            </a:r>
            <a:r>
              <a:rPr lang="de-DE" altLang="de-DE" sz="1400" dirty="0" smtClean="0">
                <a:solidFill>
                  <a:srgbClr val="3333CC"/>
                </a:solidFill>
                <a:latin typeface="Wingdings" pitchFamily="2" charset="2"/>
              </a:rPr>
              <a:t></a:t>
            </a:r>
            <a:r>
              <a:rPr lang="de-DE" altLang="de-DE" sz="1400" dirty="0" smtClean="0">
                <a:solidFill>
                  <a:srgbClr val="3333CC"/>
                </a:solidFill>
                <a:latin typeface="Courier New" pitchFamily="49" charset="0"/>
              </a:rPr>
              <a:t>  </a:t>
            </a:r>
            <a:r>
              <a:rPr lang="de-DE" altLang="de-DE" sz="1400" i="1" dirty="0" smtClean="0">
                <a:solidFill>
                  <a:srgbClr val="3333CC"/>
                </a:solidFill>
                <a:latin typeface="Courier New" pitchFamily="49" charset="0"/>
              </a:rPr>
              <a:t>implizit definiert und</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 </a:t>
            </a:r>
            <a:r>
              <a:rPr lang="de-DE" altLang="de-DE" sz="1400" b="1" i="1" dirty="0" smtClean="0">
                <a:latin typeface="Courier New" pitchFamily="49" charset="0"/>
              </a:rPr>
              <a:t>function</a:t>
            </a:r>
            <a:r>
              <a:rPr lang="de-DE" altLang="de-DE" sz="1400" i="1" dirty="0" smtClean="0">
                <a:latin typeface="Courier New" pitchFamily="49" charset="0"/>
              </a:rPr>
              <a:t> Funk </a:t>
            </a:r>
            <a:r>
              <a:rPr lang="de-DE" altLang="de-DE" sz="1400" b="1" i="1" dirty="0" smtClean="0">
                <a:latin typeface="Courier New" pitchFamily="49" charset="0"/>
              </a:rPr>
              <a:t>return</a:t>
            </a:r>
            <a:r>
              <a:rPr lang="de-DE" altLang="de-DE" sz="1400" i="1" dirty="0" smtClean="0">
                <a:latin typeface="Courier New" pitchFamily="49" charset="0"/>
              </a:rPr>
              <a:t> T1;</a:t>
            </a:r>
            <a:r>
              <a:rPr lang="de-DE" altLang="de-DE" sz="1400" dirty="0" smtClean="0">
                <a:latin typeface="Courier New" pitchFamily="49" charset="0"/>
              </a:rPr>
              <a:t>  </a:t>
            </a:r>
            <a:r>
              <a:rPr lang="de-DE" altLang="de-DE" sz="1400" dirty="0" smtClean="0">
                <a:solidFill>
                  <a:srgbClr val="3333CC"/>
                </a:solidFill>
                <a:latin typeface="Wingdings" pitchFamily="2" charset="2"/>
              </a:rPr>
              <a:t></a:t>
            </a:r>
            <a:r>
              <a:rPr lang="de-DE" altLang="de-DE" sz="1400" dirty="0" smtClean="0">
                <a:solidFill>
                  <a:srgbClr val="3333CC"/>
                </a:solidFill>
                <a:latin typeface="Courier New" pitchFamily="49" charset="0"/>
              </a:rPr>
              <a:t>    </a:t>
            </a:r>
            <a:r>
              <a:rPr lang="de-DE" altLang="de-DE" sz="1400" i="1" dirty="0" smtClean="0">
                <a:solidFill>
                  <a:srgbClr val="3333CC"/>
                </a:solidFill>
                <a:latin typeface="Courier New" pitchFamily="49" charset="0"/>
              </a:rPr>
              <a:t>weiter vererbbar</a:t>
            </a:r>
            <a:br>
              <a:rPr lang="de-DE" altLang="de-DE" sz="1400" i="1" dirty="0" smtClean="0">
                <a:solidFill>
                  <a:srgbClr val="3333CC"/>
                </a:solidFill>
                <a:latin typeface="Courier New" pitchFamily="49" charset="0"/>
              </a:rPr>
            </a:br>
            <a:r>
              <a:rPr lang="de-DE" altLang="de-DE" sz="1400" dirty="0" smtClean="0">
                <a:solidFill>
                  <a:srgbClr val="C00000"/>
                </a:solidFill>
                <a:latin typeface="Courier New" pitchFamily="49" charset="0"/>
              </a:rPr>
              <a:t>  </a:t>
            </a:r>
            <a:r>
              <a:rPr lang="de-DE" altLang="de-DE" sz="1400" b="1" dirty="0" smtClean="0">
                <a:solidFill>
                  <a:srgbClr val="C00000"/>
                </a:solidFill>
                <a:latin typeface="Courier New" pitchFamily="49" charset="0"/>
              </a:rPr>
              <a:t>function</a:t>
            </a:r>
            <a:r>
              <a:rPr lang="de-DE" altLang="de-DE" sz="1400" dirty="0" smtClean="0">
                <a:solidFill>
                  <a:srgbClr val="C00000"/>
                </a:solidFill>
                <a:latin typeface="Courier New" pitchFamily="49" charset="0"/>
              </a:rPr>
              <a:t> Funk </a:t>
            </a:r>
            <a:r>
              <a:rPr lang="de-DE" altLang="de-DE" sz="1400" b="1" dirty="0" smtClean="0">
                <a:solidFill>
                  <a:srgbClr val="C00000"/>
                </a:solidFill>
                <a:latin typeface="Courier New" pitchFamily="49" charset="0"/>
              </a:rPr>
              <a:t>return</a:t>
            </a:r>
            <a:r>
              <a:rPr lang="de-DE" altLang="de-DE" sz="1400" dirty="0" smtClean="0">
                <a:solidFill>
                  <a:srgbClr val="C00000"/>
                </a:solidFill>
                <a:latin typeface="Courier New" pitchFamily="49" charset="0"/>
              </a:rPr>
              <a:t> T1;     </a:t>
            </a:r>
            <a:r>
              <a:rPr lang="de-DE" altLang="de-DE" sz="1400" dirty="0" smtClean="0">
                <a:solidFill>
                  <a:srgbClr val="C00000"/>
                </a:solidFill>
                <a:latin typeface="Wingdings" pitchFamily="2" charset="2"/>
              </a:rPr>
              <a:t></a:t>
            </a:r>
            <a:r>
              <a:rPr lang="de-DE" altLang="de-DE" sz="1400" dirty="0" smtClean="0">
                <a:solidFill>
                  <a:srgbClr val="C00000"/>
                </a:solidFill>
                <a:latin typeface="Courier New" pitchFamily="49" charset="0"/>
              </a:rPr>
              <a:t>  </a:t>
            </a:r>
            <a:r>
              <a:rPr lang="de-DE" altLang="de-DE" sz="1400" i="1" dirty="0" smtClean="0">
                <a:solidFill>
                  <a:srgbClr val="C00000"/>
                </a:solidFill>
                <a:latin typeface="Courier New" pitchFamily="49" charset="0"/>
              </a:rPr>
              <a:t>überschrieben (overriding)</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i="1" dirty="0" smtClean="0">
                <a:latin typeface="Courier New" pitchFamily="49" charset="0"/>
              </a:rPr>
              <a:t>  </a:t>
            </a:r>
            <a:r>
              <a:rPr lang="de-DE" altLang="de-DE" sz="1400" b="1" dirty="0" smtClean="0">
                <a:solidFill>
                  <a:srgbClr val="FF3399"/>
                </a:solidFill>
                <a:latin typeface="Courier New" pitchFamily="49" charset="0"/>
              </a:rPr>
              <a:t>procedure</a:t>
            </a:r>
            <a:r>
              <a:rPr lang="de-DE" altLang="de-DE" sz="1400" dirty="0" smtClean="0">
                <a:solidFill>
                  <a:srgbClr val="FF3399"/>
                </a:solidFill>
                <a:latin typeface="Courier New" pitchFamily="49" charset="0"/>
              </a:rPr>
              <a:t> Weitere (X: T1);   </a:t>
            </a:r>
            <a:r>
              <a:rPr lang="de-DE" altLang="de-DE" sz="1400" dirty="0" smtClean="0">
                <a:solidFill>
                  <a:srgbClr val="FF3399"/>
                </a:solidFill>
                <a:latin typeface="Wingdings" pitchFamily="2" charset="2"/>
              </a:rPr>
              <a:t></a:t>
            </a:r>
            <a:r>
              <a:rPr lang="de-DE" altLang="de-DE" sz="1400" dirty="0" smtClean="0">
                <a:solidFill>
                  <a:srgbClr val="FF3399"/>
                </a:solidFill>
                <a:latin typeface="Courier New" pitchFamily="49" charset="0"/>
              </a:rPr>
              <a:t>  </a:t>
            </a:r>
            <a:r>
              <a:rPr lang="de-DE" altLang="de-DE" sz="1400" i="1" dirty="0" smtClean="0">
                <a:solidFill>
                  <a:srgbClr val="FF3399"/>
                </a:solidFill>
                <a:latin typeface="Courier New" pitchFamily="49" charset="0"/>
              </a:rPr>
              <a:t>neu hinzugefügt</a:t>
            </a:r>
            <a:r>
              <a:rPr lang="de-DE" altLang="de-DE" sz="1400" i="1" dirty="0" smtClean="0">
                <a:solidFill>
                  <a:srgbClr val="3333CC"/>
                </a:solidFill>
                <a:latin typeface="Courier New" pitchFamily="49" charset="0"/>
              </a:rPr>
              <a:t>, auch vererbbar</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end</a:t>
            </a:r>
            <a:r>
              <a:rPr lang="de-DE" altLang="de-DE" sz="1400" dirty="0" smtClean="0">
                <a:latin typeface="Courier New" pitchFamily="49" charset="0"/>
              </a:rPr>
              <a:t> Q;  </a:t>
            </a:r>
          </a:p>
        </p:txBody>
      </p:sp>
      <p:sp>
        <p:nvSpPr>
          <p:cNvPr id="13005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005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3484591-5034-4242-8064-10056A0936EB}" type="slidenum">
              <a:rPr lang="de-DE" altLang="de-DE" sz="2400" smtClean="0"/>
              <a:pPr eaLnBrk="1" hangingPunct="1">
                <a:spcBef>
                  <a:spcPct val="0"/>
                </a:spcBef>
              </a:pPr>
              <a:t>198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Probleme bei Vererbung</a:t>
            </a:r>
          </a:p>
        </p:txBody>
      </p:sp>
      <p:sp>
        <p:nvSpPr>
          <p:cNvPr id="63490" name="Rectangle 2"/>
          <p:cNvSpPr>
            <a:spLocks noGrp="1" noChangeArrowheads="1"/>
          </p:cNvSpPr>
          <p:nvPr>
            <p:ph idx="1"/>
          </p:nvPr>
        </p:nvSpPr>
        <p:spPr>
          <a:xfrm>
            <a:off x="652463" y="1752600"/>
            <a:ext cx="7772400" cy="4580310"/>
          </a:xfrm>
        </p:spPr>
        <p:txBody>
          <a:bodyPr/>
          <a:lstStyle/>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package</a:t>
            </a:r>
            <a:r>
              <a:rPr lang="de-DE" altLang="de-DE" sz="1400" dirty="0" smtClean="0">
                <a:latin typeface="Courier New" pitchFamily="49" charset="0"/>
              </a:rPr>
              <a:t> P </a:t>
            </a:r>
            <a:r>
              <a:rPr lang="de-DE" altLang="de-DE" sz="1400" b="1" dirty="0" smtClean="0">
                <a:latin typeface="Courier New" pitchFamily="49" charset="0"/>
              </a:rPr>
              <a:t>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  type</a:t>
            </a:r>
            <a:r>
              <a:rPr lang="de-DE" altLang="de-DE" sz="1400" dirty="0" smtClean="0">
                <a:latin typeface="Courier New" pitchFamily="49" charset="0"/>
              </a:rPr>
              <a:t> T </a:t>
            </a:r>
            <a:r>
              <a:rPr lang="de-DE" altLang="de-DE" sz="1400" b="1" dirty="0" smtClean="0">
                <a:latin typeface="Courier New" pitchFamily="49" charset="0"/>
              </a:rPr>
              <a:t>is</a:t>
            </a:r>
            <a:r>
              <a:rPr lang="de-DE" altLang="de-DE" sz="1400" dirty="0" smtClean="0">
                <a:latin typeface="Courier New" pitchFamily="49" charset="0"/>
              </a:rPr>
              <a:t> ...;</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latin typeface="Courier New" pitchFamily="49" charset="0"/>
              </a:rPr>
              <a:t>procedure</a:t>
            </a:r>
            <a:r>
              <a:rPr lang="de-DE" altLang="de-DE" sz="1400" dirty="0" smtClean="0">
                <a:latin typeface="Courier New" pitchFamily="49" charset="0"/>
              </a:rPr>
              <a:t> Initialize (X: </a:t>
            </a:r>
            <a:r>
              <a:rPr lang="de-DE" altLang="de-DE" sz="1400" b="1" dirty="0" smtClean="0">
                <a:latin typeface="Courier New" pitchFamily="49" charset="0"/>
              </a:rPr>
              <a:t>in out</a:t>
            </a:r>
            <a:r>
              <a:rPr lang="de-DE" altLang="de-DE" sz="1400" dirty="0" smtClean="0">
                <a:latin typeface="Courier New" pitchFamily="49" charset="0"/>
              </a:rPr>
              <a:t> 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solidFill>
                  <a:srgbClr val="0000FF"/>
                </a:solidFill>
                <a:latin typeface="Courier New" pitchFamily="49" charset="0"/>
              </a:rPr>
              <a:t>procedure</a:t>
            </a:r>
            <a:r>
              <a:rPr lang="de-DE" altLang="de-DE" sz="1400" dirty="0" smtClean="0">
                <a:solidFill>
                  <a:srgbClr val="0000FF"/>
                </a:solidFill>
                <a:latin typeface="Courier New" pitchFamily="49" charset="0"/>
              </a:rPr>
              <a:t> Finalize   (X: </a:t>
            </a:r>
            <a:r>
              <a:rPr lang="de-DE" altLang="de-DE" sz="1400" b="1" dirty="0" smtClean="0">
                <a:solidFill>
                  <a:srgbClr val="0000FF"/>
                </a:solidFill>
                <a:latin typeface="Courier New" pitchFamily="49" charset="0"/>
              </a:rPr>
              <a:t>in out</a:t>
            </a:r>
            <a:r>
              <a:rPr lang="de-DE" altLang="de-DE" sz="1400" dirty="0" smtClean="0">
                <a:solidFill>
                  <a:srgbClr val="0000FF"/>
                </a:solidFill>
                <a:latin typeface="Courier New" pitchFamily="49" charset="0"/>
              </a:rPr>
              <a:t> T);  -- später hinzugefügt (***)</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end</a:t>
            </a:r>
            <a:r>
              <a:rPr lang="de-DE" altLang="de-DE" sz="1400" dirty="0" smtClean="0">
                <a:latin typeface="Courier New" pitchFamily="49" charset="0"/>
              </a:rPr>
              <a:t> P;</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900" b="1" dirty="0" smtClean="0">
              <a:latin typeface="Courier New" pitchFamily="49" charset="0"/>
            </a:endParaRP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with</a:t>
            </a:r>
            <a:r>
              <a:rPr lang="de-DE" altLang="de-DE" sz="1400" dirty="0" smtClean="0">
                <a:latin typeface="Courier New" pitchFamily="49" charset="0"/>
              </a:rPr>
              <a:t> P;</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package</a:t>
            </a:r>
            <a:r>
              <a:rPr lang="de-DE" altLang="de-DE" sz="1400" dirty="0" smtClean="0">
                <a:latin typeface="Courier New" pitchFamily="49" charset="0"/>
              </a:rPr>
              <a:t> Q 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latin typeface="Courier New" pitchFamily="49" charset="0"/>
              </a:rPr>
              <a:t>type</a:t>
            </a:r>
            <a:r>
              <a:rPr lang="de-DE" altLang="de-DE" sz="1400" dirty="0" smtClean="0">
                <a:latin typeface="Courier New" pitchFamily="49" charset="0"/>
              </a:rPr>
              <a:t> T1 </a:t>
            </a:r>
            <a:r>
              <a:rPr lang="de-DE" altLang="de-DE" sz="1400" b="1" dirty="0" smtClean="0">
                <a:latin typeface="Courier New" pitchFamily="49" charset="0"/>
              </a:rPr>
              <a:t>is new</a:t>
            </a:r>
            <a:r>
              <a:rPr lang="de-DE" altLang="de-DE" sz="1400" dirty="0" smtClean="0">
                <a:latin typeface="Courier New" pitchFamily="49" charset="0"/>
              </a:rPr>
              <a:t> P.T;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solidFill>
                  <a:srgbClr val="663300"/>
                </a:solidFill>
                <a:latin typeface="Courier New" pitchFamily="49" charset="0"/>
              </a:rPr>
              <a:t>--</a:t>
            </a:r>
            <a:r>
              <a:rPr lang="de-DE" altLang="de-DE" sz="1400" b="1" i="1" dirty="0" smtClean="0">
                <a:solidFill>
                  <a:srgbClr val="C00000"/>
                </a:solidFill>
                <a:latin typeface="Courier New" pitchFamily="49" charset="0"/>
              </a:rPr>
              <a:t>procedure</a:t>
            </a:r>
            <a:r>
              <a:rPr lang="de-DE" altLang="de-DE" sz="1400" i="1" dirty="0" smtClean="0">
                <a:solidFill>
                  <a:srgbClr val="C00000"/>
                </a:solidFill>
                <a:latin typeface="Courier New" pitchFamily="49" charset="0"/>
              </a:rPr>
              <a:t> Initialize (X: </a:t>
            </a:r>
            <a:r>
              <a:rPr lang="de-DE" altLang="de-DE" sz="1400" b="1" i="1" dirty="0" smtClean="0">
                <a:solidFill>
                  <a:srgbClr val="C00000"/>
                </a:solidFill>
                <a:latin typeface="Courier New" pitchFamily="49" charset="0"/>
              </a:rPr>
              <a:t>in out</a:t>
            </a:r>
            <a:r>
              <a:rPr lang="de-DE" altLang="de-DE" sz="1400" i="1" dirty="0" smtClean="0">
                <a:solidFill>
                  <a:srgbClr val="C00000"/>
                </a:solidFill>
                <a:latin typeface="Courier New" pitchFamily="49" charset="0"/>
              </a:rPr>
              <a:t> T1);  -- implizit vereinbart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i="1" dirty="0" smtClean="0">
                <a:latin typeface="Courier New" pitchFamily="49" charset="0"/>
              </a:rPr>
              <a:t>  </a:t>
            </a:r>
            <a:r>
              <a:rPr lang="de-DE" altLang="de-DE" sz="1400" b="1" dirty="0" smtClean="0">
                <a:latin typeface="Courier New" pitchFamily="49" charset="0"/>
              </a:rPr>
              <a:t>procedure</a:t>
            </a:r>
            <a:r>
              <a:rPr lang="de-DE" altLang="de-DE" sz="1400" dirty="0" smtClean="0">
                <a:latin typeface="Courier New" pitchFamily="49" charset="0"/>
              </a:rPr>
              <a:t> Initiali</a:t>
            </a:r>
            <a:r>
              <a:rPr lang="de-DE" altLang="de-DE" sz="1400" dirty="0" smtClean="0">
                <a:solidFill>
                  <a:srgbClr val="FF0000"/>
                </a:solidFill>
                <a:latin typeface="Courier New" pitchFamily="49" charset="0"/>
              </a:rPr>
              <a:t>s</a:t>
            </a:r>
            <a:r>
              <a:rPr lang="de-DE" altLang="de-DE" sz="1400" dirty="0" smtClean="0">
                <a:latin typeface="Courier New" pitchFamily="49" charset="0"/>
              </a:rPr>
              <a:t>e (X: </a:t>
            </a:r>
            <a:r>
              <a:rPr lang="de-DE" altLang="de-DE" sz="1400" b="1" dirty="0" smtClean="0">
                <a:latin typeface="Courier New" pitchFamily="49" charset="0"/>
              </a:rPr>
              <a:t>in out</a:t>
            </a:r>
            <a:r>
              <a:rPr lang="de-DE" altLang="de-DE" sz="1400" dirty="0" smtClean="0">
                <a:latin typeface="Courier New" pitchFamily="49" charset="0"/>
              </a:rPr>
              <a:t> T1);  -- </a:t>
            </a:r>
            <a:r>
              <a:rPr lang="de-DE" altLang="de-DE" sz="1400" i="1" dirty="0" smtClean="0">
                <a:latin typeface="Courier New" pitchFamily="49" charset="0"/>
              </a:rPr>
              <a:t>Schreibfehler </a:t>
            </a:r>
            <a:r>
              <a:rPr lang="de-DE" altLang="de-DE" sz="1400" i="1" dirty="0" smtClean="0">
                <a:solidFill>
                  <a:srgbClr val="FF3399"/>
                </a:solidFill>
                <a:latin typeface="Courier New" pitchFamily="49" charset="0"/>
              </a:rPr>
              <a: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solidFill>
                  <a:schemeClr val="accent2"/>
                </a:solidFill>
                <a:latin typeface="Courier New" pitchFamily="49" charset="0"/>
              </a:rPr>
              <a:t>procedure</a:t>
            </a:r>
            <a:r>
              <a:rPr lang="de-DE" altLang="de-DE" sz="1400" dirty="0" smtClean="0">
                <a:solidFill>
                  <a:schemeClr val="accent2"/>
                </a:solidFill>
                <a:latin typeface="Courier New" pitchFamily="49" charset="0"/>
              </a:rPr>
              <a:t> Finalize   (X: </a:t>
            </a:r>
            <a:r>
              <a:rPr lang="de-DE" altLang="de-DE" sz="1400" b="1" dirty="0" smtClean="0">
                <a:solidFill>
                  <a:schemeClr val="accent2"/>
                </a:solidFill>
                <a:latin typeface="Courier New" pitchFamily="49" charset="0"/>
              </a:rPr>
              <a:t>in out</a:t>
            </a:r>
            <a:r>
              <a:rPr lang="de-DE" altLang="de-DE" sz="1400" dirty="0" smtClean="0">
                <a:solidFill>
                  <a:schemeClr val="accent2"/>
                </a:solidFill>
                <a:latin typeface="Courier New" pitchFamily="49" charset="0"/>
              </a:rPr>
              <a:t> T1);  -- </a:t>
            </a:r>
            <a:r>
              <a:rPr lang="de-DE" altLang="de-DE" sz="1400" i="1" dirty="0" smtClean="0">
                <a:solidFill>
                  <a:schemeClr val="accent2"/>
                </a:solidFill>
                <a:latin typeface="Courier New" pitchFamily="49" charset="0"/>
              </a:rPr>
              <a:t>neu hinzugefügt </a:t>
            </a:r>
            <a:r>
              <a:rPr lang="de-DE" altLang="de-DE" sz="1400" i="1" dirty="0" smtClean="0">
                <a:solidFill>
                  <a:schemeClr val="hlink"/>
                </a:solidFill>
                <a:latin typeface="Courier New" pitchFamily="49" charset="0"/>
              </a:rPr>
              <a: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end</a:t>
            </a:r>
            <a:r>
              <a:rPr lang="de-DE" altLang="de-DE" sz="1400" dirty="0" smtClean="0">
                <a:latin typeface="Courier New" pitchFamily="49" charset="0"/>
              </a:rPr>
              <a:t> Q;</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900" dirty="0" smtClean="0">
              <a:latin typeface="Courier New" pitchFamily="49" charset="0"/>
            </a:endParaRP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u="sng" dirty="0" smtClean="0">
                <a:solidFill>
                  <a:srgbClr val="FF3399"/>
                </a:solidFill>
              </a:rPr>
              <a:t>Problem 1:</a:t>
            </a:r>
            <a:r>
              <a:rPr lang="de-DE" altLang="de-DE" sz="1600" dirty="0" smtClean="0">
                <a:solidFill>
                  <a:srgbClr val="FF3399"/>
                </a:solidFill>
              </a:rPr>
              <a:t> Initialise (*) war als überschreibende Operation gedacht; statt dessen ist sie hinzugefügt.</a:t>
            </a:r>
          </a:p>
          <a:p>
            <a:pPr marL="0" indent="0" eaLnBrk="1" hangingPunct="1">
              <a:lnSpc>
                <a:spcPct val="90000"/>
              </a:lnSpc>
              <a:spcBef>
                <a:spcPts val="3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solidFill>
                  <a:schemeClr val="tx1"/>
                </a:solidFill>
              </a:rPr>
              <a:t>Eine neue Operation Finalize wird hinzugefügt.</a:t>
            </a:r>
            <a:r>
              <a:rPr lang="de-DE" altLang="de-DE" sz="1600" dirty="0">
                <a:solidFill>
                  <a:schemeClr val="hlink"/>
                </a:solidFill>
                <a:latin typeface="Courier New" pitchFamily="49" charset="0"/>
              </a:rPr>
              <a:t> </a:t>
            </a:r>
            <a:r>
              <a:rPr lang="de-DE" altLang="de-DE" sz="1600" dirty="0" smtClean="0">
                <a:solidFill>
                  <a:schemeClr val="hlink"/>
                </a:solidFill>
                <a:latin typeface="Courier New" pitchFamily="49" charset="0"/>
              </a:rPr>
              <a:t>(**)</a:t>
            </a:r>
            <a:endParaRPr lang="de-DE" altLang="de-DE" sz="1600" dirty="0" smtClean="0">
              <a:solidFill>
                <a:schemeClr val="tx1"/>
              </a:solidFill>
            </a:endParaRP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u="sng" dirty="0" smtClean="0">
                <a:solidFill>
                  <a:srgbClr val="0000FF"/>
                </a:solidFill>
              </a:rPr>
              <a:t>Problem 2:</a:t>
            </a:r>
            <a:r>
              <a:rPr lang="de-DE" altLang="de-DE" sz="1600" dirty="0" smtClean="0">
                <a:solidFill>
                  <a:srgbClr val="0000FF"/>
                </a:solidFill>
              </a:rPr>
              <a:t> Irgendwann später </a:t>
            </a:r>
            <a:r>
              <a:rPr lang="de-DE" altLang="de-DE" sz="1600" dirty="0">
                <a:solidFill>
                  <a:srgbClr val="0000FF"/>
                </a:solidFill>
              </a:rPr>
              <a:t>wird  </a:t>
            </a:r>
            <a:r>
              <a:rPr lang="de-DE" altLang="de-DE" sz="1600" dirty="0" smtClean="0">
                <a:solidFill>
                  <a:srgbClr val="0000FF"/>
                </a:solidFill>
              </a:rPr>
              <a:t>(***) hinzugefügt. Jetzt ist die Operation (**) plötzlich nicht mehr neu hinzugefügt, sondern überschreibt (***).</a:t>
            </a:r>
          </a:p>
        </p:txBody>
      </p:sp>
      <p:sp>
        <p:nvSpPr>
          <p:cNvPr id="13107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107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B52E10B-8569-44F8-8070-7EC4B73317AD}" type="slidenum">
              <a:rPr lang="de-DE" altLang="de-DE" sz="2400" smtClean="0"/>
              <a:pPr eaLnBrk="1" hangingPunct="1">
                <a:spcBef>
                  <a:spcPct val="0"/>
                </a:spcBef>
              </a:pPr>
              <a:t>199</a:t>
            </a:fld>
            <a:endParaRPr lang="de-DE" altLang="de-DE" sz="2400" dirty="0" smtClean="0"/>
          </a:p>
        </p:txBody>
      </p:sp>
      <p:sp>
        <p:nvSpPr>
          <p:cNvPr id="2" name="Textfeld 1"/>
          <p:cNvSpPr txBox="1"/>
          <p:nvPr/>
        </p:nvSpPr>
        <p:spPr>
          <a:xfrm>
            <a:off x="3851920" y="2780928"/>
            <a:ext cx="4464496" cy="954107"/>
          </a:xfrm>
          <a:prstGeom prst="rect">
            <a:avLst/>
          </a:prstGeom>
          <a:noFill/>
          <a:ln>
            <a:solidFill>
              <a:schemeClr val="accent2"/>
            </a:solidFill>
          </a:ln>
        </p:spPr>
        <p:txBody>
          <a:bodyPr wrap="square" rtlCol="0">
            <a:spAutoFit/>
          </a:bodyPr>
          <a:lstStyle/>
          <a:p>
            <a:r>
              <a:rPr lang="de-DE" sz="1400" dirty="0" smtClean="0">
                <a:solidFill>
                  <a:schemeClr val="accent2"/>
                </a:solidFill>
              </a:rPr>
              <a:t>Es ist wichtig zu beachten, dass der Programmierer, der den Typ T pflegt, nichts über weitere davon abgeleitete Typen zu wissen braucht. Woher sollte er wissen, wer irgendwo P als Basis eigener Entwicklungen verwendet.</a:t>
            </a:r>
            <a:endParaRPr lang="de-DE" sz="14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3490">
                                            <p:txEl>
                                              <p:pRg st="14" end="1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490">
                                            <p:txEl>
                                              <p:pRg st="15" end="1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3490">
                                            <p:txEl>
                                              <p:pRg st="11" end="1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fill="hold" nodeType="clickEffect">
                                  <p:stCondLst>
                                    <p:cond delay="0"/>
                                  </p:stCondLst>
                                  <p:childTnLst>
                                    <p:set>
                                      <p:cBhvr additive="repl">
                                        <p:cTn id="16" dur="1" fill="hold">
                                          <p:stCondLst>
                                            <p:cond delay="0"/>
                                          </p:stCondLst>
                                        </p:cTn>
                                        <p:tgtEl>
                                          <p:spTgt spid="63490">
                                            <p:txEl>
                                              <p:pRg st="3" end="3"/>
                                            </p:txEl>
                                          </p:spTgt>
                                        </p:tgtEl>
                                        <p:attrNameLst>
                                          <p:attrName>style.visibility</p:attrName>
                                        </p:attrNameLst>
                                      </p:cBhvr>
                                      <p:to>
                                        <p:strVal val="visible"/>
                                      </p:to>
                                    </p:set>
                                  </p:childTnLst>
                                </p:cTn>
                              </p:par>
                              <p:par>
                                <p:cTn id="17" presetID="1" presetClass="entr" fill="hold" nodeType="withEffect">
                                  <p:stCondLst>
                                    <p:cond delay="0"/>
                                  </p:stCondLst>
                                  <p:childTnLst>
                                    <p:set>
                                      <p:cBhvr additive="repl">
                                        <p:cTn id="18" dur="1" fill="hold">
                                          <p:stCondLst>
                                            <p:cond delay="0"/>
                                          </p:stCondLst>
                                        </p:cTn>
                                        <p:tgtEl>
                                          <p:spTgt spid="63490">
                                            <p:txEl>
                                              <p:pRg st="16" end="1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1988840"/>
            <a:ext cx="3527747" cy="4218098"/>
          </a:xfrm>
        </p:spPr>
        <p:txBody>
          <a:bodyPr/>
          <a:lstStyle/>
          <a:p>
            <a:pPr marL="266700" indent="-266700" eaLnBrk="1" hangingPunct="1">
              <a:lnSpc>
                <a:spcPct val="90000"/>
              </a:lnSpc>
              <a:spcBef>
                <a:spcPct val="20000"/>
              </a:spcBef>
              <a:buFont typeface="Times New Roman" pitchFamily="18" charset="0"/>
              <a:buChar char="•"/>
            </a:pPr>
            <a:r>
              <a:rPr lang="de-DE" altLang="de-DE" sz="2600" b="1" dirty="0" smtClean="0"/>
              <a:t>Einführung</a:t>
            </a:r>
          </a:p>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2</a:t>
            </a:fld>
            <a:endParaRPr lang="de-DE" altLang="de-DE" sz="2400" dirty="0" smtClean="0"/>
          </a:p>
        </p:txBody>
      </p:sp>
    </p:spTree>
    <p:extLst>
      <p:ext uri="{BB962C8B-B14F-4D97-AF65-F5344CB8AC3E}">
        <p14:creationId xmlns:p14="http://schemas.microsoft.com/office/powerpoint/2010/main" val="39014140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Adas Produktivität</a:t>
            </a:r>
            <a:endParaRPr lang="de-DE" dirty="0"/>
          </a:p>
        </p:txBody>
      </p:sp>
      <p:sp>
        <p:nvSpPr>
          <p:cNvPr id="3" name="Inhaltsplatzhalter 2"/>
          <p:cNvSpPr>
            <a:spLocks noGrp="1"/>
          </p:cNvSpPr>
          <p:nvPr>
            <p:ph idx="1"/>
          </p:nvPr>
        </p:nvSpPr>
        <p:spPr/>
        <p:txBody>
          <a:bodyPr/>
          <a:lstStyle/>
          <a:p>
            <a:pPr marL="0" indent="0" defTabSz="1614488"/>
            <a:r>
              <a:rPr lang="de-DE" sz="2400" dirty="0" smtClean="0">
                <a:solidFill>
                  <a:schemeClr val="accent2"/>
                </a:solidFill>
              </a:rPr>
              <a:t>Wie viele Lines of Code sind in einem Jahr von einer Person zu schaffen?</a:t>
            </a:r>
          </a:p>
          <a:p>
            <a:pPr marL="0" indent="0" defTabSz="1614488"/>
            <a:r>
              <a:rPr lang="de-DE" sz="2400" dirty="0" smtClean="0"/>
              <a:t>Einige alte Zahlen:</a:t>
            </a:r>
          </a:p>
          <a:p>
            <a:pPr marL="457200" indent="-457200" defTabSz="1614488">
              <a:buFont typeface="Arial" panose="020B0604020202020204" pitchFamily="34" charset="0"/>
              <a:buChar char="•"/>
            </a:pPr>
            <a:r>
              <a:rPr lang="de-DE" sz="2000" dirty="0" smtClean="0"/>
              <a:t>EFA	1300 LoC/Personenjahr</a:t>
            </a:r>
            <a:br>
              <a:rPr lang="de-DE" sz="2000" dirty="0" smtClean="0"/>
            </a:br>
            <a:r>
              <a:rPr lang="de-DE" sz="2000" dirty="0" smtClean="0"/>
              <a:t>	von Software-Requirement-Analyse bis zur</a:t>
            </a:r>
            <a:br>
              <a:rPr lang="de-DE" sz="2000" dirty="0" smtClean="0"/>
            </a:br>
            <a:r>
              <a:rPr lang="de-DE" sz="2000" dirty="0" smtClean="0"/>
              <a:t>	Integration inklusive Dokumentation</a:t>
            </a:r>
          </a:p>
          <a:p>
            <a:pPr marL="457200" indent="-457200" defTabSz="1614488">
              <a:buFont typeface="Arial" panose="020B0604020202020204" pitchFamily="34" charset="0"/>
              <a:buChar char="•"/>
            </a:pPr>
            <a:r>
              <a:rPr lang="de-DE" sz="2000" dirty="0" smtClean="0"/>
              <a:t>AVT	2200 LoC/Personenjahr</a:t>
            </a:r>
            <a:br>
              <a:rPr lang="de-DE" sz="2000" dirty="0" smtClean="0"/>
            </a:br>
            <a:r>
              <a:rPr lang="de-DE" sz="2000" dirty="0" smtClean="0"/>
              <a:t>	(ohne Dokumentation)</a:t>
            </a:r>
          </a:p>
          <a:p>
            <a:pPr marL="0" indent="0" defTabSz="1614488"/>
            <a:r>
              <a:rPr lang="de-DE" sz="2000" dirty="0" smtClean="0"/>
              <a:t>Laut Firma Rational (1990er Jahre) können mit gutem Konfigurations- und Versionsmanagement (</a:t>
            </a:r>
            <a:r>
              <a:rPr lang="de-DE" sz="2000" dirty="0"/>
              <a:t>CMVC) </a:t>
            </a:r>
            <a:r>
              <a:rPr lang="de-DE" sz="2000" dirty="0" smtClean="0"/>
              <a:t>4000-5000 LoC/Personenjahr erreicht werden.</a:t>
            </a:r>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20</a:t>
            </a:fld>
            <a:endParaRPr lang="de-DE" dirty="0"/>
          </a:p>
        </p:txBody>
      </p:sp>
      <p:sp>
        <p:nvSpPr>
          <p:cNvPr id="6" name="Textfeld 5"/>
          <p:cNvSpPr txBox="1"/>
          <p:nvPr/>
        </p:nvSpPr>
        <p:spPr>
          <a:xfrm>
            <a:off x="6876256" y="4098131"/>
            <a:ext cx="1656184" cy="369332"/>
          </a:xfrm>
          <a:prstGeom prst="rect">
            <a:avLst/>
          </a:prstGeom>
          <a:solidFill>
            <a:srgbClr val="DCC5ED"/>
          </a:solidFill>
          <a:ln w="12700">
            <a:solidFill>
              <a:srgbClr val="7030A0"/>
            </a:solidFill>
          </a:ln>
        </p:spPr>
        <p:txBody>
          <a:bodyPr wrap="square" rtlCol="0">
            <a:spAutoFit/>
          </a:bodyPr>
          <a:lstStyle/>
          <a:p>
            <a:r>
              <a:rPr lang="de-DE" sz="1800" dirty="0" smtClean="0">
                <a:solidFill>
                  <a:srgbClr val="7030A0"/>
                </a:solidFill>
              </a:rPr>
              <a:t>Siehe Folie 395</a:t>
            </a:r>
            <a:endParaRPr lang="de-DE" sz="1800" dirty="0">
              <a:solidFill>
                <a:srgbClr val="7030A0"/>
              </a:solidFill>
            </a:endParaRPr>
          </a:p>
        </p:txBody>
      </p:sp>
    </p:spTree>
    <p:extLst>
      <p:ext uri="{BB962C8B-B14F-4D97-AF65-F5344CB8AC3E}">
        <p14:creationId xmlns:p14="http://schemas.microsoft.com/office/powerpoint/2010/main" val="2969706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Ada 2005: Problemlösung</a:t>
            </a:r>
          </a:p>
        </p:txBody>
      </p:sp>
      <p:sp>
        <p:nvSpPr>
          <p:cNvPr id="64514" name="Rectangle 2"/>
          <p:cNvSpPr>
            <a:spLocks noGrp="1" noChangeArrowheads="1"/>
          </p:cNvSpPr>
          <p:nvPr>
            <p:ph idx="1"/>
          </p:nvPr>
        </p:nvSpPr>
        <p:spPr>
          <a:xfrm>
            <a:off x="685800" y="1790700"/>
            <a:ext cx="7772400" cy="4321175"/>
          </a:xfrm>
        </p:spPr>
        <p:txBody>
          <a:bodyPr/>
          <a:lstStyle/>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800" dirty="0" smtClean="0">
                <a:solidFill>
                  <a:srgbClr val="FF3399"/>
                </a:solidFill>
              </a:rPr>
              <a:t>Optionale Overriding-Indikatoren:</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600" dirty="0" smtClean="0"/>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package</a:t>
            </a:r>
            <a:r>
              <a:rPr lang="de-DE" altLang="de-DE" sz="1400" dirty="0" smtClean="0">
                <a:latin typeface="Courier New" pitchFamily="49" charset="0"/>
              </a:rPr>
              <a:t> P </a:t>
            </a:r>
            <a:r>
              <a:rPr lang="de-DE" altLang="de-DE" sz="1400" b="1" dirty="0" smtClean="0">
                <a:latin typeface="Courier New" pitchFamily="49" charset="0"/>
              </a:rPr>
              <a:t>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  type</a:t>
            </a:r>
            <a:r>
              <a:rPr lang="de-DE" altLang="de-DE" sz="1400" dirty="0" smtClean="0">
                <a:latin typeface="Courier New" pitchFamily="49" charset="0"/>
              </a:rPr>
              <a:t> T </a:t>
            </a:r>
            <a:r>
              <a:rPr lang="de-DE" altLang="de-DE" sz="1400" b="1" dirty="0" smtClean="0">
                <a:latin typeface="Courier New" pitchFamily="49" charset="0"/>
              </a:rPr>
              <a:t>is</a:t>
            </a:r>
            <a:r>
              <a:rPr lang="de-DE" altLang="de-DE" sz="1400" dirty="0" smtClean="0">
                <a:latin typeface="Courier New" pitchFamily="49" charset="0"/>
              </a:rPr>
              <a:t> ...;</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latin typeface="Courier New" pitchFamily="49" charset="0"/>
              </a:rPr>
              <a:t>procedure</a:t>
            </a:r>
            <a:r>
              <a:rPr lang="de-DE" altLang="de-DE" sz="1400" dirty="0" smtClean="0">
                <a:latin typeface="Courier New" pitchFamily="49" charset="0"/>
              </a:rPr>
              <a:t> Initialize (X: </a:t>
            </a:r>
            <a:r>
              <a:rPr lang="de-DE" altLang="de-DE" sz="1400" b="1" dirty="0" smtClean="0">
                <a:latin typeface="Courier New" pitchFamily="49" charset="0"/>
              </a:rPr>
              <a:t>in out</a:t>
            </a:r>
            <a:r>
              <a:rPr lang="de-DE" altLang="de-DE" sz="1400" dirty="0" smtClean="0">
                <a:latin typeface="Courier New" pitchFamily="49" charset="0"/>
              </a:rPr>
              <a:t> 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solidFill>
                  <a:srgbClr val="0000FF"/>
                </a:solidFill>
                <a:latin typeface="Courier New" pitchFamily="49" charset="0"/>
              </a:rPr>
              <a:t>procedure</a:t>
            </a:r>
            <a:r>
              <a:rPr lang="de-DE" altLang="de-DE" sz="1400" dirty="0" smtClean="0">
                <a:solidFill>
                  <a:srgbClr val="0000FF"/>
                </a:solidFill>
                <a:latin typeface="Courier New" pitchFamily="49" charset="0"/>
              </a:rPr>
              <a:t> Finalize   (X: </a:t>
            </a:r>
            <a:r>
              <a:rPr lang="de-DE" altLang="de-DE" sz="1400" b="1" dirty="0" smtClean="0">
                <a:solidFill>
                  <a:srgbClr val="0000FF"/>
                </a:solidFill>
                <a:latin typeface="Courier New" pitchFamily="49" charset="0"/>
              </a:rPr>
              <a:t>in out</a:t>
            </a:r>
            <a:r>
              <a:rPr lang="de-DE" altLang="de-DE" sz="1400" dirty="0" smtClean="0">
                <a:solidFill>
                  <a:srgbClr val="0000FF"/>
                </a:solidFill>
                <a:latin typeface="Courier New" pitchFamily="49" charset="0"/>
              </a:rPr>
              <a:t> T);  -- später hinzugefügt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end</a:t>
            </a:r>
            <a:r>
              <a:rPr lang="de-DE" altLang="de-DE" sz="1400" dirty="0" smtClean="0">
                <a:latin typeface="Courier New" pitchFamily="49" charset="0"/>
              </a:rPr>
              <a:t> P;</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600" b="1" dirty="0" smtClean="0">
              <a:latin typeface="Courier New" pitchFamily="49" charset="0"/>
            </a:endParaRP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with</a:t>
            </a:r>
            <a:r>
              <a:rPr lang="de-DE" altLang="de-DE" sz="1400" dirty="0" smtClean="0">
                <a:latin typeface="Courier New" pitchFamily="49" charset="0"/>
              </a:rPr>
              <a:t> P;</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package</a:t>
            </a:r>
            <a:r>
              <a:rPr lang="de-DE" altLang="de-DE" sz="1400" dirty="0" smtClean="0">
                <a:latin typeface="Courier New" pitchFamily="49" charset="0"/>
              </a:rPr>
              <a:t> Q 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latin typeface="Courier New" pitchFamily="49" charset="0"/>
              </a:rPr>
              <a:t>type</a:t>
            </a:r>
            <a:r>
              <a:rPr lang="de-DE" altLang="de-DE" sz="1400" dirty="0" smtClean="0">
                <a:latin typeface="Courier New" pitchFamily="49" charset="0"/>
              </a:rPr>
              <a:t> T1 </a:t>
            </a:r>
            <a:r>
              <a:rPr lang="de-DE" altLang="de-DE" sz="1400" b="1" dirty="0" smtClean="0">
                <a:latin typeface="Courier New" pitchFamily="49" charset="0"/>
              </a:rPr>
              <a:t>is new</a:t>
            </a:r>
            <a:r>
              <a:rPr lang="de-DE" altLang="de-DE" sz="1400" dirty="0" smtClean="0">
                <a:latin typeface="Courier New" pitchFamily="49" charset="0"/>
              </a:rPr>
              <a:t> P.T;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i="1" dirty="0" smtClean="0">
                <a:latin typeface="Courier New" pitchFamily="49" charset="0"/>
              </a:rPr>
              <a:t>  </a:t>
            </a:r>
            <a:r>
              <a:rPr lang="de-DE" altLang="de-DE" sz="1400" b="1" dirty="0" smtClean="0">
                <a:solidFill>
                  <a:srgbClr val="FF3399"/>
                </a:solidFill>
                <a:latin typeface="Courier New" pitchFamily="49" charset="0"/>
              </a:rPr>
              <a:t>overriding      </a:t>
            </a:r>
            <a:r>
              <a:rPr lang="de-DE" altLang="de-DE" sz="1400" dirty="0" smtClean="0">
                <a:solidFill>
                  <a:srgbClr val="FF3399"/>
                </a:solidFill>
                <a:latin typeface="Courier New" pitchFamily="49" charset="0"/>
              </a:rPr>
              <a:t>-- </a:t>
            </a:r>
            <a:r>
              <a:rPr lang="de-DE" altLang="de-DE" sz="1400" i="1" dirty="0" smtClean="0">
                <a:solidFill>
                  <a:srgbClr val="FF3399"/>
                </a:solidFill>
                <a:latin typeface="Courier New" pitchFamily="49" charset="0"/>
              </a:rPr>
              <a:t>löst Problem 1</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 </a:t>
            </a:r>
            <a:r>
              <a:rPr lang="de-DE" altLang="de-DE" sz="1400" i="1" dirty="0" smtClean="0">
                <a:latin typeface="Courier New" pitchFamily="49" charset="0"/>
              </a:rPr>
              <a:t> </a:t>
            </a:r>
            <a:r>
              <a:rPr lang="de-DE" altLang="de-DE" sz="1400" b="1" dirty="0" smtClean="0">
                <a:latin typeface="Courier New" pitchFamily="49" charset="0"/>
              </a:rPr>
              <a:t>procedure</a:t>
            </a:r>
            <a:r>
              <a:rPr lang="de-DE" altLang="de-DE" sz="1400" dirty="0" smtClean="0">
                <a:latin typeface="Courier New" pitchFamily="49" charset="0"/>
              </a:rPr>
              <a:t> Initiali</a:t>
            </a:r>
            <a:r>
              <a:rPr lang="de-DE" altLang="de-DE" sz="1400" dirty="0" smtClean="0">
                <a:solidFill>
                  <a:srgbClr val="FF0000"/>
                </a:solidFill>
                <a:latin typeface="Courier New" pitchFamily="49" charset="0"/>
              </a:rPr>
              <a:t>s</a:t>
            </a:r>
            <a:r>
              <a:rPr lang="de-DE" altLang="de-DE" sz="1400" dirty="0" smtClean="0">
                <a:latin typeface="Courier New" pitchFamily="49" charset="0"/>
              </a:rPr>
              <a:t>e (X: </a:t>
            </a:r>
            <a:r>
              <a:rPr lang="de-DE" altLang="de-DE" sz="1400" b="1" dirty="0" smtClean="0">
                <a:latin typeface="Courier New" pitchFamily="49" charset="0"/>
              </a:rPr>
              <a:t>in out</a:t>
            </a:r>
            <a:r>
              <a:rPr lang="de-DE" altLang="de-DE" sz="1400" dirty="0" smtClean="0">
                <a:latin typeface="Courier New" pitchFamily="49" charset="0"/>
              </a:rPr>
              <a:t> T1);  -- </a:t>
            </a:r>
            <a:r>
              <a:rPr lang="de-DE" altLang="de-DE" sz="1400" i="1" dirty="0" smtClean="0">
                <a:latin typeface="Courier New" pitchFamily="49" charset="0"/>
              </a:rPr>
              <a:t>Schreibfehler </a:t>
            </a:r>
            <a:r>
              <a:rPr lang="de-DE" altLang="de-DE" sz="1400" i="1" dirty="0" smtClean="0">
                <a:solidFill>
                  <a:srgbClr val="FF3399"/>
                </a:solidFill>
                <a:latin typeface="Courier New" pitchFamily="49" charset="0"/>
              </a:rPr>
              <a: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a:t>
            </a:r>
            <a:r>
              <a:rPr lang="de-DE" altLang="de-DE" sz="1400" b="1" dirty="0" smtClean="0">
                <a:solidFill>
                  <a:srgbClr val="FF3399"/>
                </a:solidFill>
                <a:latin typeface="Courier New" pitchFamily="49" charset="0"/>
              </a:rPr>
              <a:t>not overriding  </a:t>
            </a:r>
            <a:r>
              <a:rPr lang="de-DE" altLang="de-DE" sz="1400" dirty="0" smtClean="0">
                <a:solidFill>
                  <a:srgbClr val="FF3399"/>
                </a:solidFill>
                <a:latin typeface="Courier New" pitchFamily="49" charset="0"/>
              </a:rPr>
              <a:t>-- </a:t>
            </a:r>
            <a:r>
              <a:rPr lang="de-DE" altLang="de-DE" sz="1400" i="1" dirty="0" smtClean="0">
                <a:solidFill>
                  <a:srgbClr val="FF3399"/>
                </a:solidFill>
                <a:latin typeface="Courier New" pitchFamily="49" charset="0"/>
              </a:rPr>
              <a:t>löst Problem 2</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 </a:t>
            </a:r>
            <a:r>
              <a:rPr lang="de-DE" altLang="de-DE" sz="1400" dirty="0" smtClean="0">
                <a:latin typeface="Courier New" pitchFamily="49" charset="0"/>
              </a:rPr>
              <a:t> </a:t>
            </a:r>
            <a:r>
              <a:rPr lang="de-DE" altLang="de-DE" sz="1400" b="1" dirty="0" smtClean="0">
                <a:latin typeface="Courier New" pitchFamily="49" charset="0"/>
              </a:rPr>
              <a:t>procedure</a:t>
            </a:r>
            <a:r>
              <a:rPr lang="de-DE" altLang="de-DE" sz="1400" dirty="0" smtClean="0">
                <a:latin typeface="Courier New" pitchFamily="49" charset="0"/>
              </a:rPr>
              <a:t> Finalize   (X: </a:t>
            </a:r>
            <a:r>
              <a:rPr lang="de-DE" altLang="de-DE" sz="1400" b="1" dirty="0" smtClean="0">
                <a:latin typeface="Courier New" pitchFamily="49" charset="0"/>
              </a:rPr>
              <a:t>in out</a:t>
            </a:r>
            <a:r>
              <a:rPr lang="de-DE" altLang="de-DE" sz="1400" dirty="0" smtClean="0">
                <a:latin typeface="Courier New" pitchFamily="49" charset="0"/>
              </a:rPr>
              <a:t> T1);  -- </a:t>
            </a:r>
            <a:r>
              <a:rPr lang="de-DE" altLang="de-DE" sz="1400" i="1" dirty="0" smtClean="0">
                <a:latin typeface="Courier New" pitchFamily="49" charset="0"/>
              </a:rPr>
              <a:t>neu hinzugefügt </a:t>
            </a:r>
            <a:r>
              <a:rPr lang="de-DE" altLang="de-DE" sz="1400" i="1" dirty="0" smtClean="0">
                <a:solidFill>
                  <a:srgbClr val="0000FF"/>
                </a:solidFill>
                <a:latin typeface="Courier New" pitchFamily="49" charset="0"/>
              </a:rPr>
              <a: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end</a:t>
            </a:r>
            <a:r>
              <a:rPr lang="de-DE" altLang="de-DE" sz="1400" dirty="0" smtClean="0">
                <a:latin typeface="Courier New" pitchFamily="49" charset="0"/>
              </a:rPr>
              <a:t> Q;</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600" dirty="0" smtClean="0">
              <a:latin typeface="Courier New" pitchFamily="49" charset="0"/>
            </a:endParaRP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solidFill>
                  <a:srgbClr val="FF3399"/>
                </a:solidFill>
              </a:rPr>
              <a:t>Übersetzer meldet Fehler, wenn die Behauptung nicht stimmt. </a:t>
            </a:r>
          </a:p>
        </p:txBody>
      </p:sp>
      <p:sp>
        <p:nvSpPr>
          <p:cNvPr id="13210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210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B1E76CA-BC84-4204-830B-109B06505860}" type="slidenum">
              <a:rPr lang="de-DE" altLang="de-DE" sz="2400" smtClean="0"/>
              <a:pPr eaLnBrk="1" hangingPunct="1">
                <a:spcBef>
                  <a:spcPct val="0"/>
                </a:spcBef>
              </a:pPr>
              <a:t>200</a:t>
            </a:fld>
            <a:endParaRPr lang="de-DE" altLang="de-DE" sz="2400" dirty="0" smtClean="0"/>
          </a:p>
        </p:txBody>
      </p:sp>
      <p:sp>
        <p:nvSpPr>
          <p:cNvPr id="2" name="Abgerundetes Rechteck 1"/>
          <p:cNvSpPr/>
          <p:nvPr/>
        </p:nvSpPr>
        <p:spPr bwMode="auto">
          <a:xfrm>
            <a:off x="5875469" y="1790700"/>
            <a:ext cx="2945003" cy="1206252"/>
          </a:xfrm>
          <a:prstGeom prst="roundRect">
            <a:avLst/>
          </a:prstGeom>
          <a:solidFill>
            <a:srgbClr val="FF99CC"/>
          </a:solidFill>
          <a:ln w="19050" cap="flat" cmpd="sng" algn="ctr">
            <a:solidFill>
              <a:srgbClr val="FF339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2000" b="0" i="0" u="none" strike="noStrike" cap="none" normalizeH="0" baseline="0" dirty="0" smtClean="0">
                <a:ln>
                  <a:noFill/>
                </a:ln>
                <a:solidFill>
                  <a:schemeClr val="tx1"/>
                </a:solidFill>
                <a:effectLst/>
                <a:latin typeface="Times New Roman" pitchFamily="18" charset="0"/>
              </a:rPr>
              <a:t>Es gibt meines Wissens keine andere Sprache, die</a:t>
            </a:r>
            <a:r>
              <a:rPr kumimoji="0" lang="de-DE" sz="2000" b="0" i="0" u="none" strike="noStrike" cap="none" normalizeH="0" dirty="0" smtClean="0">
                <a:ln>
                  <a:noFill/>
                </a:ln>
                <a:solidFill>
                  <a:schemeClr val="tx1"/>
                </a:solidFill>
                <a:effectLst/>
                <a:latin typeface="Times New Roman" pitchFamily="18" charset="0"/>
              </a:rPr>
              <a:t> solche Fehler erkennt!</a:t>
            </a:r>
            <a:endParaRPr kumimoji="0" lang="de-DE" sz="900" b="0" i="0" u="none" strike="noStrike" cap="none" normalizeH="0" dirty="0" smtClean="0">
              <a:ln>
                <a:noFill/>
              </a:ln>
              <a:solidFill>
                <a:schemeClr val="tx1"/>
              </a:solidFill>
              <a:effectLst/>
            </a:endParaRP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900" baseline="0" dirty="0" smtClean="0">
                <a:solidFill>
                  <a:schemeClr val="tx1"/>
                </a:solidFill>
              </a:rPr>
              <a:t>Aber: Siehe nächste Folie!</a:t>
            </a:r>
            <a:endParaRPr kumimoji="0" lang="de-DE" sz="900" b="0" i="0" u="none" strike="noStrike" cap="none" normalizeH="0" baseline="0" dirty="0" smtClean="0">
              <a:ln>
                <a:noFill/>
              </a:ln>
              <a:solidFill>
                <a:schemeClr val="tx1"/>
              </a:solidFill>
              <a:effectLst/>
            </a:endParaRPr>
          </a:p>
        </p:txBody>
      </p:sp>
      <p:sp>
        <p:nvSpPr>
          <p:cNvPr id="7" name="Textfeld 6"/>
          <p:cNvSpPr txBox="1"/>
          <p:nvPr/>
        </p:nvSpPr>
        <p:spPr>
          <a:xfrm>
            <a:off x="6155581" y="3644662"/>
            <a:ext cx="2592288" cy="738664"/>
          </a:xfrm>
          <a:prstGeom prst="rect">
            <a:avLst/>
          </a:prstGeom>
          <a:solidFill>
            <a:srgbClr val="FFCC66"/>
          </a:solidFill>
          <a:ln w="12700">
            <a:solidFill>
              <a:srgbClr val="C00000"/>
            </a:solidFill>
          </a:ln>
        </p:spPr>
        <p:txBody>
          <a:bodyPr wrap="square" rtlCol="0">
            <a:spAutoFit/>
          </a:bodyPr>
          <a:lstStyle/>
          <a:p>
            <a:r>
              <a:rPr lang="de-DE" sz="1400" dirty="0" smtClean="0">
                <a:solidFill>
                  <a:srgbClr val="C00000"/>
                </a:solidFill>
              </a:rPr>
              <a:t>Gnat switch </a:t>
            </a:r>
            <a:r>
              <a:rPr lang="de-DE" sz="1400" dirty="0" smtClean="0">
                <a:solidFill>
                  <a:srgbClr val="C00000"/>
                </a:solidFill>
                <a:latin typeface="Courier New" panose="02070309020205020404" pitchFamily="49" charset="0"/>
                <a:cs typeface="Courier New" panose="02070309020205020404" pitchFamily="49" charset="0"/>
              </a:rPr>
              <a:t>–gnatyO</a:t>
            </a:r>
            <a:r>
              <a:rPr lang="de-DE" sz="1400" dirty="0" smtClean="0">
                <a:solidFill>
                  <a:srgbClr val="C00000"/>
                </a:solidFill>
              </a:rPr>
              <a:t> prüft, ob überschreibende Operationen mit </a:t>
            </a:r>
            <a:r>
              <a:rPr lang="de-DE" sz="1400" dirty="0" smtClean="0">
                <a:solidFill>
                  <a:srgbClr val="C00000"/>
                </a:solidFill>
                <a:latin typeface="Courier New" panose="02070309020205020404" pitchFamily="49" charset="0"/>
                <a:cs typeface="Courier New" panose="02070309020205020404" pitchFamily="49" charset="0"/>
              </a:rPr>
              <a:t>overriding</a:t>
            </a:r>
            <a:r>
              <a:rPr lang="de-DE" sz="1400" dirty="0" smtClean="0">
                <a:solidFill>
                  <a:srgbClr val="C00000"/>
                </a:solidFill>
              </a:rPr>
              <a:t> bezeichnet sind.</a:t>
            </a:r>
            <a:endParaRPr lang="de-DE" sz="1400" dirty="0">
              <a:solidFill>
                <a:srgbClr val="C00000"/>
              </a:solidFill>
            </a:endParaRPr>
          </a:p>
        </p:txBody>
      </p:sp>
      <p:sp>
        <p:nvSpPr>
          <p:cNvPr id="8" name="Textfeld 7"/>
          <p:cNvSpPr txBox="1"/>
          <p:nvPr/>
        </p:nvSpPr>
        <p:spPr>
          <a:xfrm>
            <a:off x="4427388" y="5466710"/>
            <a:ext cx="4033044"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Ada Magica (Folie 1): Geheimniskrämer</a:t>
            </a:r>
            <a:endParaRPr lang="de-DE" altLang="de-DE" sz="16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4514">
                                            <p:txEl>
                                              <p:pRg st="11" end="1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514">
                                            <p:txEl>
                                              <p:pRg st="17" end="17"/>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4514">
                                            <p:txEl>
                                              <p:pRg st="5" end="5"/>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4514">
                                            <p:txEl>
                                              <p:pRg st="13" end="1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Javas </a:t>
            </a:r>
            <a:r>
              <a:rPr lang="de-DE" dirty="0" smtClean="0">
                <a:latin typeface="Courier New" panose="02070309020205020404" pitchFamily="49" charset="0"/>
                <a:cs typeface="Courier New" panose="02070309020205020404" pitchFamily="49" charset="0"/>
              </a:rPr>
              <a:t>@Override</a:t>
            </a:r>
            <a:endParaRPr lang="de-DE" dirty="0">
              <a:latin typeface="Courier New" panose="02070309020205020404" pitchFamily="49" charset="0"/>
              <a:cs typeface="Courier New" panose="02070309020205020404" pitchFamily="49" charset="0"/>
            </a:endParaRPr>
          </a:p>
        </p:txBody>
      </p:sp>
      <p:sp>
        <p:nvSpPr>
          <p:cNvPr id="3" name="Inhaltsplatzhalter 2"/>
          <p:cNvSpPr>
            <a:spLocks noGrp="1"/>
          </p:cNvSpPr>
          <p:nvPr>
            <p:ph idx="1"/>
          </p:nvPr>
        </p:nvSpPr>
        <p:spPr>
          <a:xfrm>
            <a:off x="685800" y="1981201"/>
            <a:ext cx="7739063" cy="3968080"/>
          </a:xfrm>
        </p:spPr>
        <p:txBody>
          <a:bodyPr/>
          <a:lstStyle/>
          <a:p>
            <a:pPr marL="0" indent="0"/>
            <a:r>
              <a:rPr lang="de-DE" sz="1800" dirty="0" smtClean="0"/>
              <a:t>Es gibt in Java sogenannte Annotationen, unter anderem auch </a:t>
            </a:r>
            <a:r>
              <a:rPr lang="de-DE" sz="1800" dirty="0">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Override</a:t>
            </a:r>
            <a:r>
              <a:rPr lang="de-DE" sz="1800" dirty="0"/>
              <a:t> (mir ist nicht bekannt, ob das zu einer Fehlermeldung führt wie das entsprechende </a:t>
            </a:r>
            <a:r>
              <a:rPr lang="de-DE" sz="1800" dirty="0" smtClean="0"/>
              <a:t>Schlüsselwort </a:t>
            </a:r>
            <a:r>
              <a:rPr lang="de-DE" sz="1800" dirty="0"/>
              <a:t>in Ada</a:t>
            </a:r>
            <a:r>
              <a:rPr lang="de-DE" sz="1800" dirty="0" smtClean="0"/>
              <a:t>).</a:t>
            </a:r>
          </a:p>
          <a:p>
            <a:pPr marL="0" indent="0"/>
            <a:r>
              <a:rPr lang="de-DE" sz="1800" dirty="0" smtClean="0"/>
              <a:t>Diese Annotationen dienen allerdings einen ganz anderen Zweck: der </a:t>
            </a:r>
            <a:r>
              <a:rPr lang="de-DE" sz="1800" i="1" dirty="0" smtClean="0"/>
              <a:t>Meta-Programmierung</a:t>
            </a:r>
            <a:r>
              <a:rPr lang="de-DE" sz="1800" dirty="0" smtClean="0"/>
              <a:t>. Sie werden von einem </a:t>
            </a:r>
            <a:r>
              <a:rPr lang="de-DE" sz="1800" i="1" dirty="0" smtClean="0"/>
              <a:t>Annotation Processor</a:t>
            </a:r>
            <a:r>
              <a:rPr lang="de-DE" sz="1800" dirty="0" smtClean="0"/>
              <a:t> ausgewertet, der die Funktionalität des Übersetzers erweitert und unter Umständen den Bytecode verändern oder ersetzen kann. Das erscheint mir und vielen anderen gefährlich, da der auszuführende Kode dann nirgends mehr als Quellkode vorliegt.</a:t>
            </a:r>
          </a:p>
          <a:p>
            <a:pPr marL="0" indent="0"/>
            <a:r>
              <a:rPr lang="de-DE" sz="1800" dirty="0" smtClean="0"/>
              <a:t>Wohlgemerkt: Die Kritik richtet sich nicht gegen das </a:t>
            </a:r>
            <a:r>
              <a:rPr lang="de-DE" sz="1800" i="1" dirty="0" smtClean="0"/>
              <a:t>Was</a:t>
            </a:r>
            <a:r>
              <a:rPr lang="de-DE" sz="1800" dirty="0" smtClean="0"/>
              <a:t>, sondern das </a:t>
            </a:r>
            <a:r>
              <a:rPr lang="de-DE" sz="1800" i="1" dirty="0" smtClean="0"/>
              <a:t>Wie</a:t>
            </a:r>
            <a:r>
              <a:rPr lang="de-DE" sz="1800" dirty="0" smtClean="0"/>
              <a:t> dieser Art der Kodeerzeugung.</a:t>
            </a:r>
          </a:p>
          <a:p>
            <a:pPr marL="0" indent="0"/>
            <a:r>
              <a:rPr lang="de-DE" sz="1800" dirty="0" smtClean="0"/>
              <a:t>Siehe hierzu: Informatik Spektrum, Band 38, Heft 3, Juni 2015, Seiten 224ff</a:t>
            </a:r>
            <a:r>
              <a:rPr lang="de-DE" sz="1800" dirty="0"/>
              <a:t/>
            </a:r>
            <a:br>
              <a:rPr lang="de-DE" sz="1800" dirty="0"/>
            </a:br>
            <a:r>
              <a:rPr lang="de-DE" sz="1800" dirty="0" smtClean="0"/>
              <a:t>Jürgen Lampe: Semantik (fast) ohne Syntax: Anmerkungen – Meta-Program-mierung in der Praxis</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201</a:t>
            </a:fld>
            <a:endParaRPr lang="de-DE" dirty="0"/>
          </a:p>
        </p:txBody>
      </p:sp>
      <p:sp>
        <p:nvSpPr>
          <p:cNvPr id="6" name="Textfeld 5"/>
          <p:cNvSpPr txBox="1"/>
          <p:nvPr/>
        </p:nvSpPr>
        <p:spPr>
          <a:xfrm>
            <a:off x="4211960" y="5805264"/>
            <a:ext cx="3743821"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Dokumente: Semantik_ohne_Syntax</a:t>
            </a:r>
            <a:endParaRPr lang="de-DE" altLang="de-DE" sz="1200" dirty="0">
              <a:solidFill>
                <a:schemeClr val="accent2"/>
              </a:solidFill>
            </a:endParaRPr>
          </a:p>
        </p:txBody>
      </p:sp>
    </p:spTree>
    <p:extLst>
      <p:ext uri="{BB962C8B-B14F-4D97-AF65-F5344CB8AC3E}">
        <p14:creationId xmlns:p14="http://schemas.microsoft.com/office/powerpoint/2010/main" val="827064714"/>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1"/>
          <p:cNvSpPr>
            <a:spLocks noGrp="1" noChangeArrowheads="1"/>
          </p:cNvSpPr>
          <p:nvPr>
            <p:ph type="title"/>
          </p:nvPr>
        </p:nvSpPr>
        <p:spPr>
          <a:xfrm>
            <a:off x="685800" y="609600"/>
            <a:ext cx="7772400" cy="10192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Aufgabe: Physikalische Einheiten</a:t>
            </a:r>
          </a:p>
        </p:txBody>
      </p:sp>
      <p:sp>
        <p:nvSpPr>
          <p:cNvPr id="113667" name="Rectangle 2"/>
          <p:cNvSpPr>
            <a:spLocks noGrp="1" noChangeArrowheads="1"/>
          </p:cNvSpPr>
          <p:nvPr>
            <p:ph idx="1"/>
          </p:nvPr>
        </p:nvSpPr>
        <p:spPr>
          <a:xfrm>
            <a:off x="685800" y="1628800"/>
            <a:ext cx="7772400" cy="1296144"/>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t>Versuchen Sie, physikalische Einheiten (Meter, Sekunde, Meter pro Sekunde) durch strenge Typbindung darzustellen.</a:t>
            </a:r>
            <a:br>
              <a:rPr lang="de-DE" sz="2000" dirty="0" smtClean="0"/>
            </a:br>
            <a:r>
              <a:rPr lang="de-DE" sz="1600" dirty="0" smtClean="0"/>
              <a:t>          X := V * T + A/2.0 * T**2;</a:t>
            </a:r>
            <a:br>
              <a:rPr lang="de-DE" sz="1600" dirty="0" smtClean="0"/>
            </a:br>
            <a:r>
              <a:rPr lang="de-DE" sz="1600" dirty="0" smtClean="0"/>
              <a:t>          T := -V/A + SQRT ((V/A)**2 + 2*X/A);</a:t>
            </a:r>
          </a:p>
        </p:txBody>
      </p:sp>
      <p:sp>
        <p:nvSpPr>
          <p:cNvPr id="13312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312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E5942B0-A60D-4420-BEC8-C449262A03E8}" type="slidenum">
              <a:rPr lang="de-DE" altLang="de-DE" sz="2400" smtClean="0"/>
              <a:pPr eaLnBrk="1" hangingPunct="1">
                <a:spcBef>
                  <a:spcPct val="0"/>
                </a:spcBef>
              </a:pPr>
              <a:t>202</a:t>
            </a:fld>
            <a:endParaRPr lang="de-DE" altLang="de-DE" sz="2400" dirty="0" smtClean="0"/>
          </a:p>
        </p:txBody>
      </p:sp>
      <p:sp>
        <p:nvSpPr>
          <p:cNvPr id="2" name="Textfeld 1"/>
          <p:cNvSpPr txBox="1"/>
          <p:nvPr/>
        </p:nvSpPr>
        <p:spPr>
          <a:xfrm>
            <a:off x="3779912" y="3571276"/>
            <a:ext cx="1368152" cy="523220"/>
          </a:xfrm>
          <a:prstGeom prst="rect">
            <a:avLst/>
          </a:prstGeom>
          <a:noFill/>
        </p:spPr>
        <p:txBody>
          <a:bodyPr wrap="square" rtlCol="0">
            <a:spAutoFit/>
          </a:bodyPr>
          <a:lstStyle/>
          <a:p>
            <a:pPr algn="ctr"/>
            <a:r>
              <a:rPr lang="de-DE" sz="2800" dirty="0" smtClean="0">
                <a:hlinkClick r:id="rId3" action="ppaction://hlinksldjump"/>
              </a:rPr>
              <a:t>Lösung</a:t>
            </a:r>
            <a:endParaRPr lang="de-DE" sz="2800" dirty="0"/>
          </a:p>
        </p:txBody>
      </p:sp>
      <p:sp>
        <p:nvSpPr>
          <p:cNvPr id="3" name="Textfeld 2"/>
          <p:cNvSpPr txBox="1"/>
          <p:nvPr/>
        </p:nvSpPr>
        <p:spPr>
          <a:xfrm>
            <a:off x="809364" y="4587201"/>
            <a:ext cx="7525271" cy="707886"/>
          </a:xfrm>
          <a:prstGeom prst="rect">
            <a:avLst/>
          </a:prstGeom>
          <a:noFill/>
        </p:spPr>
        <p:txBody>
          <a:bodyPr wrap="square" rtlCol="0">
            <a:spAutoFit/>
          </a:bodyPr>
          <a:lstStyle/>
          <a:p>
            <a:pPr marL="712788" indent="-712788"/>
            <a:r>
              <a:rPr lang="de-DE" sz="2000" dirty="0" smtClean="0">
                <a:solidFill>
                  <a:schemeClr val="tx1"/>
                </a:solidFill>
              </a:rPr>
              <a:t>Tipp:  Verwenden Sie für jede Dimension (Raum, Zeit, Geschwindig-keit … jeweils einen eigenen Fließkommatyp.</a:t>
            </a:r>
            <a:endParaRPr lang="de-DE" sz="2000" dirty="0">
              <a:solidFill>
                <a:schemeClr val="tx1"/>
              </a:solidFill>
            </a:endParaRPr>
          </a:p>
        </p:txBody>
      </p:sp>
    </p:spTree>
  </p:cSld>
  <p:clrMapOvr>
    <a:masterClrMapping/>
  </p:clrMapOvr>
  <p:transition spd="med"/>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1"/>
          <p:cNvSpPr>
            <a:spLocks noGrp="1" noChangeArrowheads="1"/>
          </p:cNvSpPr>
          <p:nvPr>
            <p:ph type="title"/>
          </p:nvPr>
        </p:nvSpPr>
        <p:spPr>
          <a:xfrm>
            <a:off x="684213" y="404813"/>
            <a:ext cx="7767637"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Ein Paket für eine Dimension</a:t>
            </a:r>
          </a:p>
        </p:txBody>
      </p:sp>
      <p:sp>
        <p:nvSpPr>
          <p:cNvPr id="112643" name="Rectangle 2"/>
          <p:cNvSpPr>
            <a:spLocks noGrp="1" noChangeArrowheads="1"/>
          </p:cNvSpPr>
          <p:nvPr>
            <p:ph idx="1"/>
          </p:nvPr>
        </p:nvSpPr>
        <p:spPr>
          <a:xfrm>
            <a:off x="611188" y="1916113"/>
            <a:ext cx="7913687" cy="4233862"/>
          </a:xfrm>
        </p:spPr>
        <p:txBody>
          <a:bodyPr/>
          <a:lstStyle/>
          <a:p>
            <a:pPr marL="0" indent="0">
              <a:buFont typeface="Times New Roman" pitchFamily="16" charset="0"/>
              <a:buNone/>
              <a:defRPr/>
            </a:pPr>
            <a:r>
              <a:rPr lang="de-DE" sz="1600" b="1" dirty="0">
                <a:latin typeface="Courier New" pitchFamily="49" charset="0"/>
                <a:cs typeface="Courier New" pitchFamily="49" charset="0"/>
              </a:rPr>
              <a:t>g</a:t>
            </a:r>
            <a:r>
              <a:rPr lang="de-DE" sz="1600" b="1" dirty="0" smtClean="0">
                <a:latin typeface="Courier New" pitchFamily="49" charset="0"/>
                <a:cs typeface="Courier New" pitchFamily="49" charset="0"/>
              </a:rPr>
              <a:t>eneric</a:t>
            </a:r>
          </a:p>
          <a:p>
            <a:pPr marL="0" indent="0">
              <a:buFont typeface="Times New Roman" pitchFamily="16" charset="0"/>
              <a:buNone/>
              <a:defRPr/>
            </a:pPr>
            <a:r>
              <a:rPr lang="de-DE" sz="1600" dirty="0" smtClean="0">
                <a:latin typeface="Courier New" pitchFamily="49" charset="0"/>
                <a:cs typeface="Courier New" pitchFamily="49" charset="0"/>
              </a:rPr>
              <a:t>  </a:t>
            </a:r>
            <a:r>
              <a:rPr lang="de-DE" sz="1600" b="1" dirty="0">
                <a:latin typeface="Courier New" pitchFamily="49" charset="0"/>
                <a:cs typeface="Courier New" pitchFamily="49" charset="0"/>
              </a:rPr>
              <a:t>type</a:t>
            </a:r>
            <a:r>
              <a:rPr lang="de-DE" sz="1600" dirty="0">
                <a:latin typeface="Courier New" pitchFamily="49" charset="0"/>
                <a:cs typeface="Courier New" pitchFamily="49" charset="0"/>
              </a:rPr>
              <a:t> </a:t>
            </a:r>
            <a:r>
              <a:rPr lang="de-DE" sz="1600" dirty="0">
                <a:solidFill>
                  <a:srgbClr val="FF3399"/>
                </a:solidFill>
                <a:latin typeface="Courier New" pitchFamily="49" charset="0"/>
                <a:cs typeface="Courier New" pitchFamily="49" charset="0"/>
              </a:rPr>
              <a:t>Real</a:t>
            </a:r>
            <a:r>
              <a:rPr lang="de-DE" sz="1600" dirty="0">
                <a:latin typeface="Courier New" pitchFamily="49" charset="0"/>
                <a:cs typeface="Courier New" pitchFamily="49" charset="0"/>
              </a:rPr>
              <a:t> </a:t>
            </a:r>
            <a:r>
              <a:rPr lang="de-DE" sz="1600" b="1" dirty="0">
                <a:latin typeface="Courier New" pitchFamily="49" charset="0"/>
                <a:cs typeface="Courier New" pitchFamily="49" charset="0"/>
              </a:rPr>
              <a:t>is digits </a:t>
            </a:r>
            <a:r>
              <a:rPr lang="de-DE" sz="1600" dirty="0" smtClean="0">
                <a:latin typeface="Courier New" pitchFamily="49" charset="0"/>
                <a:cs typeface="Courier New" pitchFamily="49" charset="0"/>
              </a:rPr>
              <a:t>&lt;&gt;;</a:t>
            </a:r>
          </a:p>
          <a:p>
            <a:pPr marL="0" indent="0">
              <a:buFont typeface="Times New Roman" pitchFamily="16" charset="0"/>
              <a:buNone/>
              <a:defRPr/>
            </a:pPr>
            <a:r>
              <a:rPr lang="de-DE" sz="1600" b="1" dirty="0" smtClean="0">
                <a:latin typeface="Courier New" pitchFamily="49" charset="0"/>
                <a:cs typeface="Courier New" pitchFamily="49" charset="0"/>
              </a:rPr>
              <a:t>package</a:t>
            </a:r>
            <a:r>
              <a:rPr lang="de-DE" sz="1600" dirty="0" smtClean="0">
                <a:latin typeface="Courier New" pitchFamily="49" charset="0"/>
                <a:cs typeface="Courier New" pitchFamily="49" charset="0"/>
              </a:rPr>
              <a:t> </a:t>
            </a:r>
            <a:r>
              <a:rPr lang="de-DE" sz="1600" dirty="0">
                <a:latin typeface="Courier New" pitchFamily="49" charset="0"/>
                <a:cs typeface="Courier New" pitchFamily="49" charset="0"/>
              </a:rPr>
              <a:t>Physical_Unit </a:t>
            </a:r>
            <a:r>
              <a:rPr lang="de-DE" sz="1600" b="1" dirty="0">
                <a:latin typeface="Courier New" pitchFamily="49" charset="0"/>
                <a:cs typeface="Courier New" pitchFamily="49" charset="0"/>
              </a:rPr>
              <a:t>is</a:t>
            </a:r>
          </a:p>
          <a:p>
            <a:pPr marL="0" indent="0">
              <a:buFont typeface="Times New Roman" pitchFamily="16" charset="0"/>
              <a:buNone/>
              <a:defRPr/>
            </a:pPr>
            <a:r>
              <a:rPr lang="de-DE" sz="1600" dirty="0" smtClean="0">
                <a:latin typeface="Courier New" pitchFamily="49" charset="0"/>
                <a:cs typeface="Courier New" pitchFamily="49" charset="0"/>
              </a:rPr>
              <a:t>  </a:t>
            </a:r>
            <a:r>
              <a:rPr lang="de-DE" sz="1600" b="1" dirty="0">
                <a:latin typeface="Courier New" pitchFamily="49" charset="0"/>
                <a:cs typeface="Courier New" pitchFamily="49" charset="0"/>
              </a:rPr>
              <a:t>type</a:t>
            </a:r>
            <a:r>
              <a:rPr lang="de-DE" sz="1600" dirty="0">
                <a:latin typeface="Courier New" pitchFamily="49" charset="0"/>
                <a:cs typeface="Courier New" pitchFamily="49" charset="0"/>
              </a:rPr>
              <a:t> </a:t>
            </a:r>
            <a:r>
              <a:rPr lang="de-DE" sz="1600" dirty="0" smtClean="0">
                <a:solidFill>
                  <a:schemeClr val="accent2"/>
                </a:solidFill>
                <a:latin typeface="Courier New" pitchFamily="49" charset="0"/>
                <a:cs typeface="Courier New" pitchFamily="49" charset="0"/>
              </a:rPr>
              <a:t>Dimension</a:t>
            </a:r>
            <a:r>
              <a:rPr lang="de-DE" sz="1600" dirty="0" smtClean="0">
                <a:latin typeface="Courier New" pitchFamily="49" charset="0"/>
                <a:cs typeface="Courier New" pitchFamily="49" charset="0"/>
              </a:rPr>
              <a:t> </a:t>
            </a:r>
            <a:r>
              <a:rPr lang="de-DE" sz="1600" b="1" dirty="0" smtClean="0">
                <a:latin typeface="Courier New" pitchFamily="49" charset="0"/>
                <a:cs typeface="Courier New" pitchFamily="49" charset="0"/>
              </a:rPr>
              <a:t>is private</a:t>
            </a:r>
            <a:r>
              <a:rPr lang="de-DE" sz="1600" dirty="0" smtClean="0">
                <a:latin typeface="Courier New" pitchFamily="49" charset="0"/>
                <a:cs typeface="Courier New" pitchFamily="49" charset="0"/>
              </a:rPr>
              <a:t>;</a:t>
            </a:r>
          </a:p>
          <a:p>
            <a:pPr marL="0" indent="0">
              <a:buFont typeface="Times New Roman" pitchFamily="16" charset="0"/>
              <a:buNone/>
              <a:defRPr/>
            </a:pPr>
            <a:r>
              <a:rPr lang="en-US" sz="1600" dirty="0" smtClean="0">
                <a:latin typeface="Courier New" pitchFamily="49" charset="0"/>
                <a:cs typeface="Courier New" pitchFamily="49" charset="0"/>
              </a:rPr>
              <a:t>  </a:t>
            </a:r>
            <a:r>
              <a:rPr lang="en-US" sz="1600" b="1" dirty="0" smtClean="0">
                <a:latin typeface="Courier New" pitchFamily="49" charset="0"/>
                <a:cs typeface="Courier New" pitchFamily="49" charset="0"/>
              </a:rPr>
              <a:t>function</a:t>
            </a:r>
            <a:r>
              <a:rPr lang="en-US" sz="1600" dirty="0" smtClean="0">
                <a:latin typeface="Courier New" pitchFamily="49" charset="0"/>
                <a:cs typeface="Courier New" pitchFamily="49" charset="0"/>
              </a:rPr>
              <a:t> "+" (</a:t>
            </a:r>
            <a:r>
              <a:rPr lang="en-US" sz="1600" dirty="0" smtClean="0">
                <a:solidFill>
                  <a:srgbClr val="FF3399"/>
                </a:solidFill>
                <a:latin typeface="Courier New" pitchFamily="49" charset="0"/>
                <a:cs typeface="Courier New" pitchFamily="49" charset="0"/>
              </a:rPr>
              <a:t>Right: Real</a:t>
            </a:r>
            <a:r>
              <a:rPr lang="en-US" sz="1600" dirty="0" smtClean="0">
                <a:latin typeface="Courier New" pitchFamily="49" charset="0"/>
                <a:cs typeface="Courier New" pitchFamily="49" charset="0"/>
              </a:rPr>
              <a:t>) </a:t>
            </a:r>
            <a:r>
              <a:rPr lang="en-US" sz="1600" b="1" dirty="0" smtClean="0">
                <a:latin typeface="Courier New" pitchFamily="49" charset="0"/>
                <a:cs typeface="Courier New" pitchFamily="49" charset="0"/>
              </a:rPr>
              <a:t>return</a:t>
            </a:r>
            <a:r>
              <a:rPr lang="en-US" sz="1600" dirty="0" smtClean="0">
                <a:latin typeface="Courier New" pitchFamily="49" charset="0"/>
                <a:cs typeface="Courier New" pitchFamily="49" charset="0"/>
              </a:rPr>
              <a:t> </a:t>
            </a:r>
            <a:r>
              <a:rPr lang="en-US" sz="1600" dirty="0" smtClean="0">
                <a:solidFill>
                  <a:schemeClr val="accent2"/>
                </a:solidFill>
                <a:latin typeface="Courier New" pitchFamily="49" charset="0"/>
                <a:cs typeface="Courier New" pitchFamily="49" charset="0"/>
              </a:rPr>
              <a:t>Dimension</a:t>
            </a:r>
            <a:r>
              <a:rPr lang="en-US" sz="1600" dirty="0" smtClean="0">
                <a:latin typeface="Courier New" pitchFamily="49" charset="0"/>
                <a:cs typeface="Courier New" pitchFamily="49" charset="0"/>
              </a:rPr>
              <a:t>;  -- </a:t>
            </a:r>
            <a:r>
              <a:rPr lang="en-US" sz="1600" i="1" dirty="0" smtClean="0">
                <a:latin typeface="Courier New" pitchFamily="49" charset="0"/>
                <a:cs typeface="Courier New" pitchFamily="49" charset="0"/>
              </a:rPr>
              <a:t>Konstuktor</a:t>
            </a:r>
          </a:p>
          <a:p>
            <a:pPr marL="0" indent="0">
              <a:buFont typeface="Times New Roman" pitchFamily="16" charset="0"/>
              <a:buNone/>
              <a:defRPr/>
            </a:pPr>
            <a:r>
              <a:rPr lang="en-US" sz="1600" dirty="0" smtClean="0">
                <a:latin typeface="Courier New" pitchFamily="49" charset="0"/>
                <a:cs typeface="Courier New" pitchFamily="49" charset="0"/>
              </a:rPr>
              <a:t>  </a:t>
            </a:r>
            <a:r>
              <a:rPr lang="en-US" sz="1600" b="1" dirty="0" smtClean="0">
                <a:latin typeface="Courier New" pitchFamily="49" charset="0"/>
                <a:cs typeface="Courier New" pitchFamily="49" charset="0"/>
              </a:rPr>
              <a:t>function</a:t>
            </a:r>
            <a:r>
              <a:rPr lang="en-US" sz="1600" dirty="0" smtClean="0">
                <a:latin typeface="Courier New" pitchFamily="49" charset="0"/>
                <a:cs typeface="Courier New" pitchFamily="49" charset="0"/>
              </a:rPr>
              <a:t> "+" (</a:t>
            </a:r>
            <a:r>
              <a:rPr lang="en-US" sz="1600" dirty="0" smtClean="0">
                <a:solidFill>
                  <a:schemeClr val="accent2"/>
                </a:solidFill>
                <a:latin typeface="Courier New" pitchFamily="49" charset="0"/>
                <a:cs typeface="Courier New" pitchFamily="49" charset="0"/>
              </a:rPr>
              <a:t>Left, Right: Dimension</a:t>
            </a:r>
            <a:r>
              <a:rPr lang="en-US" sz="1600" dirty="0" smtClean="0">
                <a:latin typeface="Courier New" pitchFamily="49" charset="0"/>
                <a:cs typeface="Courier New" pitchFamily="49" charset="0"/>
              </a:rPr>
              <a:t>) </a:t>
            </a:r>
            <a:r>
              <a:rPr lang="en-US" sz="1600" b="1" dirty="0" smtClean="0">
                <a:latin typeface="Courier New" pitchFamily="49" charset="0"/>
                <a:cs typeface="Courier New" pitchFamily="49" charset="0"/>
              </a:rPr>
              <a:t>return</a:t>
            </a:r>
            <a:r>
              <a:rPr lang="en-US" sz="1600" dirty="0" smtClean="0">
                <a:latin typeface="Courier New" pitchFamily="49" charset="0"/>
                <a:cs typeface="Courier New" pitchFamily="49" charset="0"/>
              </a:rPr>
              <a:t> </a:t>
            </a:r>
            <a:r>
              <a:rPr lang="en-US" sz="1600" dirty="0" smtClean="0">
                <a:solidFill>
                  <a:schemeClr val="accent2"/>
                </a:solidFill>
                <a:latin typeface="Courier New" pitchFamily="49" charset="0"/>
                <a:cs typeface="Courier New" pitchFamily="49" charset="0"/>
              </a:rPr>
              <a:t>Dimension</a:t>
            </a:r>
            <a:r>
              <a:rPr lang="en-US" sz="1600" dirty="0" smtClean="0">
                <a:latin typeface="Courier New" pitchFamily="49" charset="0"/>
                <a:cs typeface="Courier New" pitchFamily="49" charset="0"/>
              </a:rPr>
              <a:t>;</a:t>
            </a:r>
            <a:br>
              <a:rPr lang="en-US" sz="1600" dirty="0" smtClean="0">
                <a:latin typeface="Courier New" pitchFamily="49" charset="0"/>
                <a:cs typeface="Courier New" pitchFamily="49" charset="0"/>
              </a:rPr>
            </a:br>
            <a:r>
              <a:rPr lang="en-US" sz="1600" dirty="0" smtClean="0">
                <a:latin typeface="Courier New" pitchFamily="49" charset="0"/>
                <a:cs typeface="Courier New" pitchFamily="49" charset="0"/>
              </a:rPr>
              <a:t>  </a:t>
            </a:r>
            <a:r>
              <a:rPr lang="en-US" sz="1600" b="1" dirty="0" smtClean="0">
                <a:latin typeface="Courier New" pitchFamily="49" charset="0"/>
                <a:cs typeface="Courier New" pitchFamily="49" charset="0"/>
              </a:rPr>
              <a:t>function</a:t>
            </a:r>
            <a:r>
              <a:rPr lang="en-US" sz="1600" dirty="0" smtClean="0">
                <a:latin typeface="Courier New" pitchFamily="49" charset="0"/>
                <a:cs typeface="Courier New" pitchFamily="49" charset="0"/>
              </a:rPr>
              <a:t> "-" (</a:t>
            </a:r>
            <a:r>
              <a:rPr lang="en-US" sz="1600" dirty="0" smtClean="0">
                <a:solidFill>
                  <a:schemeClr val="accent2"/>
                </a:solidFill>
                <a:latin typeface="Courier New" pitchFamily="49" charset="0"/>
                <a:cs typeface="Courier New" pitchFamily="49" charset="0"/>
              </a:rPr>
              <a:t>Left, Right: Dimension</a:t>
            </a:r>
            <a:r>
              <a:rPr lang="en-US" sz="1600" dirty="0" smtClean="0">
                <a:latin typeface="Courier New" pitchFamily="49" charset="0"/>
                <a:cs typeface="Courier New" pitchFamily="49" charset="0"/>
              </a:rPr>
              <a:t>) </a:t>
            </a:r>
            <a:r>
              <a:rPr lang="en-US" sz="1600" b="1" dirty="0" smtClean="0">
                <a:latin typeface="Courier New" pitchFamily="49" charset="0"/>
                <a:cs typeface="Courier New" pitchFamily="49" charset="0"/>
              </a:rPr>
              <a:t>return</a:t>
            </a:r>
            <a:r>
              <a:rPr lang="en-US" sz="1600" dirty="0" smtClean="0">
                <a:latin typeface="Courier New" pitchFamily="49" charset="0"/>
                <a:cs typeface="Courier New" pitchFamily="49" charset="0"/>
              </a:rPr>
              <a:t> </a:t>
            </a:r>
            <a:r>
              <a:rPr lang="en-US" sz="1600" dirty="0" smtClean="0">
                <a:solidFill>
                  <a:schemeClr val="accent2"/>
                </a:solidFill>
                <a:latin typeface="Courier New" pitchFamily="49" charset="0"/>
                <a:cs typeface="Courier New" pitchFamily="49" charset="0"/>
              </a:rPr>
              <a:t>Dimension</a:t>
            </a:r>
            <a:r>
              <a:rPr lang="en-US" sz="1600" dirty="0" smtClean="0">
                <a:latin typeface="Courier New" pitchFamily="49" charset="0"/>
                <a:cs typeface="Courier New" pitchFamily="49" charset="0"/>
              </a:rPr>
              <a:t>;</a:t>
            </a:r>
          </a:p>
          <a:p>
            <a:pPr marL="0" indent="0">
              <a:buFont typeface="Times New Roman" pitchFamily="16" charset="0"/>
              <a:buNone/>
              <a:defRPr/>
            </a:pPr>
            <a:r>
              <a:rPr lang="en-US" sz="1600" dirty="0" smtClean="0">
                <a:latin typeface="Courier New" pitchFamily="49" charset="0"/>
                <a:cs typeface="Courier New" pitchFamily="49" charset="0"/>
              </a:rPr>
              <a:t>  </a:t>
            </a:r>
            <a:r>
              <a:rPr lang="en-US" sz="1600" b="1" dirty="0" smtClean="0">
                <a:latin typeface="Courier New" pitchFamily="49" charset="0"/>
                <a:cs typeface="Courier New" pitchFamily="49" charset="0"/>
              </a:rPr>
              <a:t>function</a:t>
            </a:r>
            <a:r>
              <a:rPr lang="en-US" sz="1600" dirty="0" smtClean="0">
                <a:latin typeface="Courier New" pitchFamily="49" charset="0"/>
                <a:cs typeface="Courier New" pitchFamily="49" charset="0"/>
              </a:rPr>
              <a:t> </a:t>
            </a:r>
            <a:r>
              <a:rPr lang="en-US" sz="1600" dirty="0">
                <a:latin typeface="Courier New" pitchFamily="49" charset="0"/>
                <a:cs typeface="Courier New" pitchFamily="49" charset="0"/>
              </a:rPr>
              <a:t>"/" (</a:t>
            </a:r>
            <a:r>
              <a:rPr lang="en-US" sz="1600" dirty="0">
                <a:solidFill>
                  <a:schemeClr val="accent2"/>
                </a:solidFill>
                <a:latin typeface="Courier New" pitchFamily="49" charset="0"/>
                <a:cs typeface="Courier New" pitchFamily="49" charset="0"/>
              </a:rPr>
              <a:t>Left, Right: Dimension</a:t>
            </a:r>
            <a:r>
              <a:rPr lang="en-US" sz="1600" dirty="0">
                <a:latin typeface="Courier New" pitchFamily="49" charset="0"/>
                <a:cs typeface="Courier New" pitchFamily="49" charset="0"/>
              </a:rPr>
              <a:t>) </a:t>
            </a:r>
            <a:r>
              <a:rPr lang="en-US" sz="1600" b="1" dirty="0">
                <a:latin typeface="Courier New" pitchFamily="49" charset="0"/>
                <a:cs typeface="Courier New" pitchFamily="49" charset="0"/>
              </a:rPr>
              <a:t>return</a:t>
            </a:r>
            <a:r>
              <a:rPr lang="en-US" sz="1600" dirty="0">
                <a:latin typeface="Courier New" pitchFamily="49" charset="0"/>
                <a:cs typeface="Courier New" pitchFamily="49" charset="0"/>
              </a:rPr>
              <a:t> </a:t>
            </a:r>
            <a:r>
              <a:rPr lang="en-US" sz="1600" dirty="0">
                <a:solidFill>
                  <a:srgbClr val="FF3399"/>
                </a:solidFill>
                <a:latin typeface="Courier New" pitchFamily="49" charset="0"/>
                <a:cs typeface="Courier New" pitchFamily="49" charset="0"/>
              </a:rPr>
              <a:t>Real</a:t>
            </a:r>
            <a:r>
              <a:rPr lang="en-US" sz="1600" dirty="0" smtClean="0">
                <a:latin typeface="Courier New" pitchFamily="49" charset="0"/>
                <a:cs typeface="Courier New" pitchFamily="49" charset="0"/>
              </a:rPr>
              <a:t>;</a:t>
            </a:r>
            <a:endParaRPr lang="de-DE" sz="1600" dirty="0">
              <a:latin typeface="Courier New" pitchFamily="49" charset="0"/>
              <a:cs typeface="Courier New" pitchFamily="49" charset="0"/>
            </a:endParaRPr>
          </a:p>
          <a:p>
            <a:pPr marL="0" indent="0">
              <a:buFont typeface="Times New Roman" pitchFamily="16" charset="0"/>
              <a:buNone/>
              <a:defRPr/>
            </a:pPr>
            <a:r>
              <a:rPr lang="en-US" sz="1600" dirty="0">
                <a:latin typeface="Courier New" pitchFamily="49" charset="0"/>
                <a:cs typeface="Courier New" pitchFamily="49" charset="0"/>
              </a:rPr>
              <a:t>  </a:t>
            </a:r>
            <a:r>
              <a:rPr lang="en-US" sz="1600" b="1" dirty="0">
                <a:latin typeface="Courier New" pitchFamily="49" charset="0"/>
                <a:cs typeface="Courier New" pitchFamily="49" charset="0"/>
              </a:rPr>
              <a:t>function</a:t>
            </a:r>
            <a:r>
              <a:rPr lang="en-US" sz="1600" dirty="0">
                <a:latin typeface="Courier New" pitchFamily="49" charset="0"/>
                <a:cs typeface="Courier New" pitchFamily="49" charset="0"/>
              </a:rPr>
              <a:t> "*" (</a:t>
            </a:r>
            <a:r>
              <a:rPr lang="en-US" sz="1600" dirty="0">
                <a:solidFill>
                  <a:srgbClr val="FF3399"/>
                </a:solidFill>
                <a:latin typeface="Courier New" pitchFamily="49" charset="0"/>
                <a:cs typeface="Courier New" pitchFamily="49" charset="0"/>
              </a:rPr>
              <a:t>Left: Real</a:t>
            </a:r>
            <a:r>
              <a:rPr lang="en-US" sz="1600" dirty="0">
                <a:latin typeface="Courier New" pitchFamily="49" charset="0"/>
                <a:cs typeface="Courier New" pitchFamily="49" charset="0"/>
              </a:rPr>
              <a:t>; </a:t>
            </a:r>
            <a:r>
              <a:rPr lang="en-US" sz="1600" dirty="0">
                <a:solidFill>
                  <a:schemeClr val="accent2"/>
                </a:solidFill>
                <a:latin typeface="Courier New" pitchFamily="49" charset="0"/>
                <a:cs typeface="Courier New" pitchFamily="49" charset="0"/>
              </a:rPr>
              <a:t>Right: Dimension</a:t>
            </a:r>
            <a:r>
              <a:rPr lang="en-US" sz="1600" dirty="0">
                <a:latin typeface="Courier New" pitchFamily="49" charset="0"/>
                <a:cs typeface="Courier New" pitchFamily="49" charset="0"/>
              </a:rPr>
              <a:t>) </a:t>
            </a:r>
            <a:r>
              <a:rPr lang="en-US" sz="1600" b="1" dirty="0">
                <a:latin typeface="Courier New" pitchFamily="49" charset="0"/>
                <a:cs typeface="Courier New" pitchFamily="49" charset="0"/>
              </a:rPr>
              <a:t>return</a:t>
            </a:r>
            <a:r>
              <a:rPr lang="en-US" sz="1600" dirty="0">
                <a:latin typeface="Courier New" pitchFamily="49" charset="0"/>
                <a:cs typeface="Courier New" pitchFamily="49" charset="0"/>
              </a:rPr>
              <a:t> </a:t>
            </a:r>
            <a:r>
              <a:rPr lang="en-US" sz="1600" dirty="0">
                <a:solidFill>
                  <a:schemeClr val="accent2"/>
                </a:solidFill>
                <a:latin typeface="Courier New" pitchFamily="49" charset="0"/>
                <a:cs typeface="Courier New" pitchFamily="49" charset="0"/>
              </a:rPr>
              <a:t>Dimension</a:t>
            </a:r>
            <a:r>
              <a:rPr lang="en-US" sz="1600" dirty="0" smtClean="0">
                <a:latin typeface="Courier New" pitchFamily="49" charset="0"/>
                <a:cs typeface="Courier New" pitchFamily="49" charset="0"/>
              </a:rPr>
              <a:t>;</a:t>
            </a:r>
            <a:br>
              <a:rPr lang="en-US" sz="1600" dirty="0" smtClean="0">
                <a:latin typeface="Courier New" pitchFamily="49" charset="0"/>
                <a:cs typeface="Courier New" pitchFamily="49" charset="0"/>
              </a:rPr>
            </a:br>
            <a:r>
              <a:rPr lang="en-US" sz="1600" dirty="0" smtClean="0">
                <a:latin typeface="Courier New" pitchFamily="49" charset="0"/>
                <a:cs typeface="Courier New" pitchFamily="49" charset="0"/>
              </a:rPr>
              <a:t>  </a:t>
            </a:r>
            <a:r>
              <a:rPr lang="en-US" sz="1600" b="1" dirty="0" smtClean="0">
                <a:latin typeface="Courier New" pitchFamily="49" charset="0"/>
                <a:cs typeface="Courier New" pitchFamily="49" charset="0"/>
              </a:rPr>
              <a:t>function</a:t>
            </a:r>
            <a:r>
              <a:rPr lang="en-US" sz="1600" dirty="0" smtClean="0">
                <a:latin typeface="Courier New" pitchFamily="49" charset="0"/>
                <a:cs typeface="Courier New" pitchFamily="49" charset="0"/>
              </a:rPr>
              <a:t> </a:t>
            </a:r>
            <a:r>
              <a:rPr lang="en-US" sz="1600" dirty="0">
                <a:latin typeface="Courier New" pitchFamily="49" charset="0"/>
                <a:cs typeface="Courier New" pitchFamily="49" charset="0"/>
              </a:rPr>
              <a:t>"/" (</a:t>
            </a:r>
            <a:r>
              <a:rPr lang="en-US" sz="1600" dirty="0">
                <a:solidFill>
                  <a:schemeClr val="accent2"/>
                </a:solidFill>
                <a:latin typeface="Courier New" pitchFamily="49" charset="0"/>
                <a:cs typeface="Courier New" pitchFamily="49" charset="0"/>
              </a:rPr>
              <a:t>Left: Dimension</a:t>
            </a:r>
            <a:r>
              <a:rPr lang="en-US" sz="1600" dirty="0">
                <a:solidFill>
                  <a:schemeClr val="tx1"/>
                </a:solidFill>
                <a:latin typeface="Courier New" pitchFamily="49" charset="0"/>
                <a:cs typeface="Courier New" pitchFamily="49" charset="0"/>
              </a:rPr>
              <a:t>;</a:t>
            </a:r>
            <a:r>
              <a:rPr lang="en-US" sz="1600" dirty="0">
                <a:solidFill>
                  <a:srgbClr val="FF3399"/>
                </a:solidFill>
                <a:latin typeface="Courier New" pitchFamily="49" charset="0"/>
                <a:cs typeface="Courier New" pitchFamily="49" charset="0"/>
              </a:rPr>
              <a:t> Right: Real</a:t>
            </a:r>
            <a:r>
              <a:rPr lang="en-US" sz="1600" dirty="0">
                <a:latin typeface="Courier New" pitchFamily="49" charset="0"/>
                <a:cs typeface="Courier New" pitchFamily="49" charset="0"/>
              </a:rPr>
              <a:t>) </a:t>
            </a:r>
            <a:r>
              <a:rPr lang="en-US" sz="1600" b="1" dirty="0">
                <a:latin typeface="Courier New" pitchFamily="49" charset="0"/>
                <a:cs typeface="Courier New" pitchFamily="49" charset="0"/>
              </a:rPr>
              <a:t>return</a:t>
            </a:r>
            <a:r>
              <a:rPr lang="en-US" sz="1600" dirty="0">
                <a:latin typeface="Courier New" pitchFamily="49" charset="0"/>
                <a:cs typeface="Courier New" pitchFamily="49" charset="0"/>
              </a:rPr>
              <a:t> </a:t>
            </a:r>
            <a:r>
              <a:rPr lang="en-US" sz="1600" dirty="0">
                <a:solidFill>
                  <a:schemeClr val="accent2"/>
                </a:solidFill>
                <a:latin typeface="Courier New" pitchFamily="49" charset="0"/>
                <a:cs typeface="Courier New" pitchFamily="49" charset="0"/>
              </a:rPr>
              <a:t>Dimension</a:t>
            </a:r>
            <a:r>
              <a:rPr lang="en-US" sz="1600" dirty="0">
                <a:latin typeface="Courier New" pitchFamily="49" charset="0"/>
                <a:cs typeface="Courier New" pitchFamily="49" charset="0"/>
              </a:rPr>
              <a:t>;</a:t>
            </a:r>
          </a:p>
          <a:p>
            <a:pPr marL="0" indent="0">
              <a:buFont typeface="Times New Roman" pitchFamily="16" charset="0"/>
              <a:buNone/>
              <a:defRPr/>
            </a:pPr>
            <a:r>
              <a:rPr lang="de-DE" sz="1600" b="1" dirty="0" smtClean="0">
                <a:latin typeface="Courier New" pitchFamily="49" charset="0"/>
                <a:cs typeface="Courier New" pitchFamily="49" charset="0"/>
              </a:rPr>
              <a:t>private</a:t>
            </a:r>
          </a:p>
          <a:p>
            <a:pPr marL="0" indent="0">
              <a:buFont typeface="Times New Roman" pitchFamily="16" charset="0"/>
              <a:buNone/>
              <a:defRPr/>
            </a:pPr>
            <a:r>
              <a:rPr lang="en-US" sz="1600" dirty="0" smtClean="0">
                <a:latin typeface="Courier New" pitchFamily="49" charset="0"/>
                <a:cs typeface="Courier New" pitchFamily="49" charset="0"/>
              </a:rPr>
              <a:t>  </a:t>
            </a:r>
            <a:r>
              <a:rPr lang="en-US" sz="1600" b="1" dirty="0">
                <a:latin typeface="Courier New" pitchFamily="49" charset="0"/>
                <a:cs typeface="Courier New" pitchFamily="49" charset="0"/>
              </a:rPr>
              <a:t>type</a:t>
            </a:r>
            <a:r>
              <a:rPr lang="en-US" sz="1600" dirty="0">
                <a:latin typeface="Courier New" pitchFamily="49" charset="0"/>
                <a:cs typeface="Courier New" pitchFamily="49" charset="0"/>
              </a:rPr>
              <a:t> Dimension </a:t>
            </a:r>
            <a:r>
              <a:rPr lang="en-US" sz="1600" b="1" dirty="0">
                <a:latin typeface="Courier New" pitchFamily="49" charset="0"/>
                <a:cs typeface="Courier New" pitchFamily="49" charset="0"/>
              </a:rPr>
              <a:t>is new </a:t>
            </a:r>
            <a:r>
              <a:rPr lang="en-US" sz="1600" dirty="0" smtClean="0">
                <a:solidFill>
                  <a:srgbClr val="FF3399"/>
                </a:solidFill>
                <a:latin typeface="Courier New" pitchFamily="49" charset="0"/>
                <a:cs typeface="Courier New" pitchFamily="49" charset="0"/>
              </a:rPr>
              <a:t>Real</a:t>
            </a:r>
            <a:r>
              <a:rPr lang="en-US" sz="1600" dirty="0" smtClean="0">
                <a:latin typeface="Courier New" pitchFamily="49" charset="0"/>
                <a:cs typeface="Courier New" pitchFamily="49" charset="0"/>
              </a:rPr>
              <a:t>;</a:t>
            </a:r>
          </a:p>
          <a:p>
            <a:pPr marL="0" indent="0">
              <a:buFont typeface="Times New Roman" pitchFamily="16" charset="0"/>
              <a:buNone/>
              <a:defRPr/>
            </a:pPr>
            <a:r>
              <a:rPr lang="de-DE" sz="1600" b="1" dirty="0" smtClean="0">
                <a:latin typeface="Courier New" pitchFamily="49" charset="0"/>
                <a:cs typeface="Courier New" pitchFamily="49" charset="0"/>
              </a:rPr>
              <a:t>end</a:t>
            </a:r>
            <a:r>
              <a:rPr lang="de-DE" sz="1600" dirty="0" smtClean="0">
                <a:latin typeface="Courier New" pitchFamily="49" charset="0"/>
                <a:cs typeface="Courier New" pitchFamily="49" charset="0"/>
              </a:rPr>
              <a:t> </a:t>
            </a:r>
            <a:r>
              <a:rPr lang="de-DE" sz="1600" dirty="0">
                <a:latin typeface="Courier New" pitchFamily="49" charset="0"/>
                <a:cs typeface="Courier New" pitchFamily="49" charset="0"/>
              </a:rPr>
              <a:t>Physical_Unit;</a:t>
            </a:r>
          </a:p>
          <a:p>
            <a:pPr>
              <a:buFont typeface="Times New Roman" pitchFamily="16" charset="0"/>
              <a:buNone/>
              <a:defRPr/>
            </a:pPr>
            <a:endParaRPr lang="de-DE" sz="1600" dirty="0">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de-DE" sz="1600" dirty="0" smtClean="0">
              <a:latin typeface="Courier New" pitchFamily="49" charset="0"/>
              <a:cs typeface="Courier New" pitchFamily="49" charset="0"/>
            </a:endParaRPr>
          </a:p>
        </p:txBody>
      </p:sp>
      <p:sp>
        <p:nvSpPr>
          <p:cNvPr id="13414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414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1F279D1-072F-4E83-96E1-9E4A0AECE3C9}" type="slidenum">
              <a:rPr lang="de-DE" altLang="de-DE" sz="2400" smtClean="0"/>
              <a:pPr eaLnBrk="1" hangingPunct="1">
                <a:spcBef>
                  <a:spcPct val="0"/>
                </a:spcBef>
              </a:pPr>
              <a:t>203</a:t>
            </a:fld>
            <a:endParaRPr lang="de-DE" altLang="de-DE" sz="2400" dirty="0" smtClean="0"/>
          </a:p>
        </p:txBody>
      </p:sp>
      <p:sp>
        <p:nvSpPr>
          <p:cNvPr id="2" name="Textfeld 1"/>
          <p:cNvSpPr txBox="1"/>
          <p:nvPr/>
        </p:nvSpPr>
        <p:spPr>
          <a:xfrm>
            <a:off x="4572000" y="2060848"/>
            <a:ext cx="3456384" cy="646331"/>
          </a:xfrm>
          <a:prstGeom prst="rect">
            <a:avLst/>
          </a:prstGeom>
          <a:solidFill>
            <a:srgbClr val="F4B056"/>
          </a:solidFill>
          <a:ln>
            <a:solidFill>
              <a:srgbClr val="C00000"/>
            </a:solidFill>
          </a:ln>
        </p:spPr>
        <p:txBody>
          <a:bodyPr wrap="square" rtlCol="0">
            <a:spAutoFit/>
          </a:bodyPr>
          <a:lstStyle/>
          <a:p>
            <a:pPr algn="ctr"/>
            <a:r>
              <a:rPr lang="de-DE" sz="1800" dirty="0" smtClean="0">
                <a:solidFill>
                  <a:srgbClr val="C00000"/>
                </a:solidFill>
              </a:rPr>
              <a:t>Generische Einheiten (Schablonen) siehe nächstes Kapitel.</a:t>
            </a:r>
            <a:endParaRPr lang="de-DE" sz="1800" dirty="0">
              <a:solidFill>
                <a:srgbClr val="C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1"/>
          <p:cNvSpPr>
            <a:spLocks noGrp="1" noChangeArrowheads="1"/>
          </p:cNvSpPr>
          <p:nvPr>
            <p:ph type="title"/>
          </p:nvPr>
        </p:nvSpPr>
        <p:spPr>
          <a:xfrm>
            <a:off x="684213" y="404813"/>
            <a:ext cx="7767637"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Vererbung verwendbar für physikalische Einheiten?</a:t>
            </a:r>
          </a:p>
        </p:txBody>
      </p:sp>
      <p:sp>
        <p:nvSpPr>
          <p:cNvPr id="112643" name="Rectangle 2"/>
          <p:cNvSpPr>
            <a:spLocks noGrp="1" noChangeArrowheads="1"/>
          </p:cNvSpPr>
          <p:nvPr>
            <p:ph idx="1"/>
          </p:nvPr>
        </p:nvSpPr>
        <p:spPr>
          <a:xfrm>
            <a:off x="684213" y="1916113"/>
            <a:ext cx="7767637" cy="4278312"/>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600" b="1" dirty="0" smtClean="0">
                <a:latin typeface="Courier New" pitchFamily="49" charset="0"/>
                <a:cs typeface="Courier New" pitchFamily="49" charset="0"/>
              </a:rPr>
              <a:t>with</a:t>
            </a:r>
            <a:r>
              <a:rPr lang="de-DE" sz="1600" dirty="0" smtClean="0">
                <a:latin typeface="Courier New" pitchFamily="49" charset="0"/>
                <a:cs typeface="Courier New" pitchFamily="49" charset="0"/>
              </a:rPr>
              <a:t> Physical_Unit;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600" b="1" dirty="0">
                <a:latin typeface="Courier New" pitchFamily="49" charset="0"/>
                <a:cs typeface="Courier New" pitchFamily="49" charset="0"/>
              </a:rPr>
              <a:t>p</a:t>
            </a:r>
            <a:r>
              <a:rPr lang="de-DE" sz="1600" b="1" dirty="0" smtClean="0">
                <a:latin typeface="Courier New" pitchFamily="49" charset="0"/>
                <a:cs typeface="Courier New" pitchFamily="49" charset="0"/>
              </a:rPr>
              <a:t>ackage</a:t>
            </a:r>
            <a:r>
              <a:rPr lang="de-DE" sz="1600" dirty="0" smtClean="0">
                <a:latin typeface="Courier New" pitchFamily="49" charset="0"/>
                <a:cs typeface="Courier New" pitchFamily="49" charset="0"/>
              </a:rPr>
              <a:t> Physik </a:t>
            </a:r>
            <a:r>
              <a:rPr lang="de-DE" sz="1600" b="1" dirty="0" smtClean="0">
                <a:latin typeface="Courier New" pitchFamily="49" charset="0"/>
                <a:cs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600" b="1" dirty="0" smtClean="0">
                <a:latin typeface="Courier New" pitchFamily="49" charset="0"/>
                <a:cs typeface="Courier New" pitchFamily="49" charset="0"/>
              </a:rPr>
              <a:t>  package</a:t>
            </a:r>
            <a:r>
              <a:rPr lang="de-DE" sz="1600" dirty="0" smtClean="0">
                <a:latin typeface="Courier New" pitchFamily="49" charset="0"/>
                <a:cs typeface="Courier New" pitchFamily="49" charset="0"/>
              </a:rPr>
              <a:t> Einheit </a:t>
            </a:r>
            <a:r>
              <a:rPr lang="de-DE" sz="1600" b="1" dirty="0" smtClean="0">
                <a:latin typeface="Courier New" pitchFamily="49" charset="0"/>
                <a:cs typeface="Courier New" pitchFamily="49" charset="0"/>
              </a:rPr>
              <a:t>is new </a:t>
            </a:r>
            <a:r>
              <a:rPr lang="de-DE" sz="1600" dirty="0" smtClean="0">
                <a:latin typeface="Courier New" pitchFamily="49" charset="0"/>
                <a:cs typeface="Courier New" pitchFamily="49" charset="0"/>
              </a:rPr>
              <a:t>Physical_Unit (</a:t>
            </a:r>
            <a:r>
              <a:rPr lang="de-DE" sz="1600" dirty="0" smtClean="0">
                <a:solidFill>
                  <a:srgbClr val="FF3399"/>
                </a:solidFill>
                <a:latin typeface="Courier New" pitchFamily="49" charset="0"/>
                <a:cs typeface="Courier New" pitchFamily="49" charset="0"/>
              </a:rPr>
              <a:t>Float</a:t>
            </a:r>
            <a:r>
              <a:rPr lang="de-DE" sz="1600" dirty="0" smtClean="0">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600" dirty="0">
                <a:latin typeface="Courier New" pitchFamily="49" charset="0"/>
                <a:cs typeface="Courier New" pitchFamily="49" charset="0"/>
              </a:rPr>
              <a:t> </a:t>
            </a:r>
            <a:r>
              <a:rPr lang="de-DE" sz="1600" dirty="0" smtClean="0">
                <a:latin typeface="Courier New" pitchFamily="49" charset="0"/>
                <a:cs typeface="Courier New" pitchFamily="49" charset="0"/>
              </a:rPr>
              <a:t> </a:t>
            </a:r>
            <a:r>
              <a:rPr lang="de-DE" sz="1600" b="1" dirty="0" smtClean="0">
                <a:latin typeface="Courier New" pitchFamily="49" charset="0"/>
                <a:cs typeface="Courier New" pitchFamily="49" charset="0"/>
              </a:rPr>
              <a:t>type</a:t>
            </a:r>
            <a:r>
              <a:rPr lang="de-DE" sz="1600" dirty="0" smtClean="0">
                <a:latin typeface="Courier New" pitchFamily="49" charset="0"/>
                <a:cs typeface="Courier New" pitchFamily="49" charset="0"/>
              </a:rPr>
              <a:t> </a:t>
            </a:r>
            <a:r>
              <a:rPr lang="de-DE" sz="1600" dirty="0" smtClean="0">
                <a:solidFill>
                  <a:schemeClr val="accent2"/>
                </a:solidFill>
                <a:latin typeface="Courier New" pitchFamily="49" charset="0"/>
                <a:cs typeface="Courier New" pitchFamily="49" charset="0"/>
              </a:rPr>
              <a:t>Meter</a:t>
            </a:r>
            <a:r>
              <a:rPr lang="de-DE" sz="1600" dirty="0" smtClean="0">
                <a:latin typeface="Courier New" pitchFamily="49" charset="0"/>
                <a:cs typeface="Courier New" pitchFamily="49" charset="0"/>
              </a:rPr>
              <a:t>             </a:t>
            </a:r>
            <a:r>
              <a:rPr lang="de-DE" sz="1600" b="1" dirty="0" smtClean="0">
                <a:latin typeface="Courier New" pitchFamily="49" charset="0"/>
                <a:cs typeface="Courier New" pitchFamily="49" charset="0"/>
              </a:rPr>
              <a:t>is new </a:t>
            </a:r>
            <a:r>
              <a:rPr lang="de-DE" sz="1600" dirty="0" smtClean="0">
                <a:latin typeface="Courier New" pitchFamily="49" charset="0"/>
                <a:cs typeface="Courier New" pitchFamily="49" charset="0"/>
              </a:rPr>
              <a:t>Einheit.Dimension;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600" dirty="0">
                <a:latin typeface="Courier New" pitchFamily="49" charset="0"/>
                <a:cs typeface="Courier New" pitchFamily="49" charset="0"/>
              </a:rPr>
              <a:t> </a:t>
            </a:r>
            <a:r>
              <a:rPr lang="de-DE" sz="1600" dirty="0" smtClean="0">
                <a:latin typeface="Courier New" pitchFamily="49" charset="0"/>
                <a:cs typeface="Courier New" pitchFamily="49" charset="0"/>
              </a:rPr>
              <a:t> </a:t>
            </a:r>
            <a:r>
              <a:rPr lang="de-DE" sz="1600" b="1" dirty="0" smtClean="0">
                <a:latin typeface="Courier New" pitchFamily="49" charset="0"/>
                <a:cs typeface="Courier New" pitchFamily="49" charset="0"/>
              </a:rPr>
              <a:t>type</a:t>
            </a:r>
            <a:r>
              <a:rPr lang="de-DE" sz="1600" dirty="0" smtClean="0">
                <a:latin typeface="Courier New" pitchFamily="49" charset="0"/>
                <a:cs typeface="Courier New" pitchFamily="49" charset="0"/>
              </a:rPr>
              <a:t> </a:t>
            </a:r>
            <a:r>
              <a:rPr lang="de-DE" sz="1600" dirty="0" smtClean="0">
                <a:solidFill>
                  <a:srgbClr val="CC3300"/>
                </a:solidFill>
                <a:latin typeface="Courier New" pitchFamily="49" charset="0"/>
                <a:cs typeface="Courier New" pitchFamily="49" charset="0"/>
              </a:rPr>
              <a:t>Sekunde</a:t>
            </a:r>
            <a:r>
              <a:rPr lang="de-DE" sz="1600" dirty="0" smtClean="0">
                <a:solidFill>
                  <a:srgbClr val="FFC000"/>
                </a:solidFill>
                <a:latin typeface="Courier New" pitchFamily="49" charset="0"/>
                <a:cs typeface="Courier New" pitchFamily="49" charset="0"/>
              </a:rPr>
              <a:t>           </a:t>
            </a:r>
            <a:r>
              <a:rPr lang="de-DE" sz="1600" b="1" dirty="0" smtClean="0">
                <a:latin typeface="Courier New" pitchFamily="49" charset="0"/>
                <a:cs typeface="Courier New" pitchFamily="49" charset="0"/>
              </a:rPr>
              <a:t>is new </a:t>
            </a:r>
            <a:r>
              <a:rPr lang="de-DE" sz="1600" dirty="0" smtClean="0">
                <a:latin typeface="Courier New" pitchFamily="49" charset="0"/>
                <a:cs typeface="Courier New" pitchFamily="49" charset="0"/>
              </a:rPr>
              <a:t>Einheit.Dimension;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600" dirty="0">
                <a:latin typeface="Courier New" pitchFamily="49" charset="0"/>
                <a:cs typeface="Courier New" pitchFamily="49" charset="0"/>
              </a:rPr>
              <a:t> </a:t>
            </a:r>
            <a:r>
              <a:rPr lang="de-DE" sz="1600" dirty="0" smtClean="0">
                <a:latin typeface="Courier New" pitchFamily="49" charset="0"/>
                <a:cs typeface="Courier New" pitchFamily="49" charset="0"/>
              </a:rPr>
              <a:t> </a:t>
            </a:r>
            <a:r>
              <a:rPr lang="de-DE" sz="1600" b="1" dirty="0" smtClean="0">
                <a:latin typeface="Courier New" pitchFamily="49" charset="0"/>
                <a:cs typeface="Courier New" pitchFamily="49" charset="0"/>
              </a:rPr>
              <a:t>type</a:t>
            </a:r>
            <a:r>
              <a:rPr lang="de-DE" sz="1600" dirty="0" smtClean="0">
                <a:latin typeface="Courier New" pitchFamily="49" charset="0"/>
                <a:cs typeface="Courier New" pitchFamily="49" charset="0"/>
              </a:rPr>
              <a:t> </a:t>
            </a:r>
            <a:r>
              <a:rPr lang="de-DE" sz="1600" dirty="0" smtClean="0">
                <a:solidFill>
                  <a:schemeClr val="accent5">
                    <a:lumMod val="25000"/>
                  </a:schemeClr>
                </a:solidFill>
                <a:latin typeface="Courier New" pitchFamily="49" charset="0"/>
                <a:cs typeface="Courier New" pitchFamily="49" charset="0"/>
              </a:rPr>
              <a:t>Meter_pro_Sekunde </a:t>
            </a:r>
            <a:r>
              <a:rPr lang="de-DE" sz="1600" b="1" dirty="0" smtClean="0">
                <a:latin typeface="Courier New" pitchFamily="49" charset="0"/>
                <a:cs typeface="Courier New" pitchFamily="49" charset="0"/>
              </a:rPr>
              <a:t>is new </a:t>
            </a:r>
            <a:r>
              <a:rPr lang="de-DE" sz="1600" dirty="0" smtClean="0">
                <a:latin typeface="Courier New" pitchFamily="49" charset="0"/>
                <a:cs typeface="Courier New" pitchFamily="49" charset="0"/>
              </a:rPr>
              <a:t>Einheit.Dimension;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600" dirty="0">
                <a:latin typeface="Courier New" pitchFamily="49" charset="0"/>
                <a:cs typeface="Courier New" pitchFamily="49" charset="0"/>
              </a:rPr>
              <a:t> </a:t>
            </a:r>
            <a:r>
              <a:rPr lang="de-DE" sz="1600" dirty="0" smtClean="0">
                <a:latin typeface="Courier New" pitchFamily="49" charset="0"/>
                <a:cs typeface="Courier New" pitchFamily="49" charset="0"/>
              </a:rPr>
              <a:t> -- </a:t>
            </a:r>
            <a:r>
              <a:rPr lang="de-DE" sz="1600" i="1" dirty="0" smtClean="0">
                <a:solidFill>
                  <a:srgbClr val="FF0000"/>
                </a:solidFill>
                <a:latin typeface="Courier New" pitchFamily="49" charset="0"/>
                <a:cs typeface="Courier New" pitchFamily="49" charset="0"/>
              </a:rPr>
              <a:t>Wieviele Typen noch?</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600" dirty="0">
                <a:latin typeface="Courier New" pitchFamily="49" charset="0"/>
                <a:cs typeface="Courier New" pitchFamily="49" charset="0"/>
              </a:rPr>
              <a:t> </a:t>
            </a:r>
            <a:r>
              <a:rPr lang="de-DE" sz="1600" dirty="0" smtClean="0">
                <a:latin typeface="Courier New" pitchFamily="49" charset="0"/>
                <a:cs typeface="Courier New" pitchFamily="49" charset="0"/>
              </a:rPr>
              <a:t> </a:t>
            </a:r>
            <a:r>
              <a:rPr lang="de-DE" sz="1600" b="1" dirty="0" smtClean="0">
                <a:latin typeface="Courier New" pitchFamily="49" charset="0"/>
                <a:cs typeface="Courier New" pitchFamily="49" charset="0"/>
              </a:rPr>
              <a:t>function</a:t>
            </a:r>
            <a:r>
              <a:rPr lang="de-DE" sz="1600" dirty="0" smtClean="0">
                <a:latin typeface="Courier New" pitchFamily="49" charset="0"/>
                <a:cs typeface="Courier New" pitchFamily="49" charset="0"/>
              </a:rPr>
              <a:t> </a:t>
            </a:r>
            <a:r>
              <a:rPr lang="en-US" sz="1600" dirty="0" smtClean="0">
                <a:latin typeface="Courier New" pitchFamily="49" charset="0"/>
                <a:cs typeface="Courier New" pitchFamily="49" charset="0"/>
              </a:rPr>
              <a:t>"/" (</a:t>
            </a:r>
            <a:r>
              <a:rPr lang="en-US" sz="1600" dirty="0" smtClean="0">
                <a:solidFill>
                  <a:schemeClr val="accent2"/>
                </a:solidFill>
                <a:latin typeface="Courier New" pitchFamily="49" charset="0"/>
                <a:cs typeface="Courier New" pitchFamily="49" charset="0"/>
              </a:rPr>
              <a:t>Left: Meter</a:t>
            </a:r>
            <a:r>
              <a:rPr lang="en-US" sz="1600" dirty="0" smtClean="0">
                <a:solidFill>
                  <a:schemeClr val="tx1"/>
                </a:solidFill>
                <a:latin typeface="Courier New" pitchFamily="49" charset="0"/>
                <a:cs typeface="Courier New" pitchFamily="49" charset="0"/>
              </a:rPr>
              <a:t>;</a:t>
            </a:r>
            <a:r>
              <a:rPr lang="en-US" sz="1600" dirty="0" smtClean="0">
                <a:solidFill>
                  <a:schemeClr val="accent2"/>
                </a:solidFill>
                <a:latin typeface="Courier New" pitchFamily="49" charset="0"/>
                <a:cs typeface="Courier New" pitchFamily="49" charset="0"/>
              </a:rPr>
              <a:t> </a:t>
            </a:r>
            <a:r>
              <a:rPr lang="en-US" sz="1600" dirty="0" smtClean="0">
                <a:solidFill>
                  <a:srgbClr val="CC3300"/>
                </a:solidFill>
                <a:latin typeface="Courier New" pitchFamily="49" charset="0"/>
                <a:cs typeface="Courier New" pitchFamily="49" charset="0"/>
              </a:rPr>
              <a:t>Right: Sekunde</a:t>
            </a:r>
            <a:r>
              <a:rPr lang="en-US" sz="1600" dirty="0" smtClean="0">
                <a:latin typeface="Courier New" pitchFamily="49" charset="0"/>
                <a:cs typeface="Courier New" pitchFamily="49" charset="0"/>
              </a:rPr>
              <a:t>)</a:t>
            </a:r>
            <a:br>
              <a:rPr lang="en-US" sz="1600" dirty="0" smtClean="0">
                <a:latin typeface="Courier New" pitchFamily="49" charset="0"/>
                <a:cs typeface="Courier New" pitchFamily="49" charset="0"/>
              </a:rPr>
            </a:br>
            <a:r>
              <a:rPr lang="en-US" sz="1600" dirty="0" smtClean="0">
                <a:latin typeface="Courier New" pitchFamily="49" charset="0"/>
                <a:cs typeface="Courier New" pitchFamily="49" charset="0"/>
              </a:rPr>
              <a:t>      </a:t>
            </a:r>
            <a:r>
              <a:rPr lang="en-US" sz="1600" b="1" dirty="0" smtClean="0">
                <a:latin typeface="Courier New" pitchFamily="49" charset="0"/>
                <a:cs typeface="Courier New" pitchFamily="49" charset="0"/>
              </a:rPr>
              <a:t>return </a:t>
            </a:r>
            <a:r>
              <a:rPr lang="de-DE" sz="1600" dirty="0" smtClean="0">
                <a:solidFill>
                  <a:schemeClr val="accent3">
                    <a:lumMod val="25000"/>
                  </a:schemeClr>
                </a:solidFill>
                <a:latin typeface="Courier New" pitchFamily="49" charset="0"/>
                <a:cs typeface="Courier New" pitchFamily="49" charset="0"/>
              </a:rPr>
              <a:t>Meter_pro_Sekunde</a:t>
            </a:r>
            <a:r>
              <a:rPr lang="en-US" sz="1600" dirty="0" smtClean="0">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dirty="0">
                <a:latin typeface="Courier New" pitchFamily="49" charset="0"/>
                <a:cs typeface="Courier New" pitchFamily="49" charset="0"/>
              </a:rPr>
              <a:t> </a:t>
            </a:r>
            <a:r>
              <a:rPr lang="en-US" sz="1600" dirty="0" smtClean="0">
                <a:latin typeface="Courier New" pitchFamily="49" charset="0"/>
                <a:cs typeface="Courier New" pitchFamily="49" charset="0"/>
              </a:rPr>
              <a:t> -- </a:t>
            </a:r>
            <a:r>
              <a:rPr lang="en-US" sz="1600" i="1" dirty="0" smtClean="0">
                <a:solidFill>
                  <a:srgbClr val="FF0000"/>
                </a:solidFill>
                <a:latin typeface="Courier New" pitchFamily="49" charset="0"/>
                <a:cs typeface="Courier New" pitchFamily="49" charset="0"/>
              </a:rPr>
              <a:t>Wieviele Operatoren noch?</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b="1" dirty="0" smtClean="0">
                <a:latin typeface="Courier New" pitchFamily="49" charset="0"/>
                <a:cs typeface="Courier New" pitchFamily="49" charset="0"/>
              </a:rPr>
              <a:t>end</a:t>
            </a:r>
            <a:r>
              <a:rPr lang="en-US" sz="1600" dirty="0" smtClean="0">
                <a:latin typeface="Courier New" pitchFamily="49" charset="0"/>
                <a:cs typeface="Courier New" pitchFamily="49" charset="0"/>
              </a:rPr>
              <a:t> Physik;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dirty="0" smtClean="0">
                <a:cs typeface="Courier New" pitchFamily="49" charset="0"/>
              </a:rPr>
              <a:t>Dieser kurze Ausflug dürfte klar gemacht haben, dass diese Methode nicht zum Ziel führt.</a:t>
            </a:r>
            <a:endParaRPr lang="de-DE" sz="2000" dirty="0" smtClean="0">
              <a:latin typeface="Courier New" pitchFamily="49" charset="0"/>
              <a:cs typeface="Courier New" pitchFamily="49" charset="0"/>
            </a:endParaRPr>
          </a:p>
        </p:txBody>
      </p:sp>
      <p:sp>
        <p:nvSpPr>
          <p:cNvPr id="13517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517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44B552D-B48A-4579-B2B6-A440B9AE58A3}" type="slidenum">
              <a:rPr lang="de-DE" altLang="de-DE" sz="2400" smtClean="0"/>
              <a:pPr eaLnBrk="1" hangingPunct="1">
                <a:spcBef>
                  <a:spcPct val="0"/>
                </a:spcBef>
              </a:pPr>
              <a:t>204</a:t>
            </a:fld>
            <a:endParaRPr lang="de-DE" altLang="de-DE" sz="2400" dirty="0" smtClean="0"/>
          </a:p>
        </p:txBody>
      </p:sp>
      <p:sp>
        <p:nvSpPr>
          <p:cNvPr id="2" name="Abgerundetes Rechteck 1"/>
          <p:cNvSpPr>
            <a:spLocks noChangeArrowheads="1"/>
          </p:cNvSpPr>
          <p:nvPr/>
        </p:nvSpPr>
        <p:spPr bwMode="auto">
          <a:xfrm>
            <a:off x="6516216" y="4077072"/>
            <a:ext cx="2232247" cy="1368152"/>
          </a:xfrm>
          <a:prstGeom prst="roundRect">
            <a:avLst>
              <a:gd name="adj" fmla="val 16667"/>
            </a:avLst>
          </a:prstGeom>
          <a:solidFill>
            <a:srgbClr val="00B8FF"/>
          </a:solidFill>
          <a:ln w="9525" algn="ctr">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de-DE" altLang="de-DE" dirty="0" smtClean="0">
                <a:solidFill>
                  <a:schemeClr val="tx1"/>
                </a:solidFill>
              </a:rPr>
              <a:t>Lösungen:</a:t>
            </a:r>
          </a:p>
          <a:p>
            <a:pPr marL="342900" indent="-342900">
              <a:buFont typeface="Arial" panose="020B0604020202020204" pitchFamily="34" charset="0"/>
              <a:buChar char="•"/>
            </a:pPr>
            <a:r>
              <a:rPr lang="de-DE" altLang="de-DE" sz="2000" dirty="0" smtClean="0">
                <a:solidFill>
                  <a:schemeClr val="tx1"/>
                </a:solidFill>
                <a:latin typeface="Courier New" panose="02070309020205020404" pitchFamily="49" charset="0"/>
                <a:cs typeface="Courier New" panose="02070309020205020404" pitchFamily="49" charset="0"/>
              </a:rPr>
              <a:t>Universe</a:t>
            </a:r>
            <a:endParaRPr lang="de-DE" altLang="de-DE" sz="2000" dirty="0">
              <a:solidFill>
                <a:schemeClr val="tx1"/>
              </a:solidFill>
              <a:latin typeface="Courier New" panose="02070309020205020404" pitchFamily="49" charset="0"/>
              <a:cs typeface="Courier New" panose="02070309020205020404" pitchFamily="49" charset="0"/>
            </a:endParaRPr>
          </a:p>
          <a:p>
            <a:pPr marL="342900" indent="-342900">
              <a:buFont typeface="Arial" panose="020B0604020202020204" pitchFamily="34" charset="0"/>
              <a:buChar char="•"/>
            </a:pPr>
            <a:r>
              <a:rPr lang="de-DE" altLang="de-DE" sz="2000" dirty="0" smtClean="0">
                <a:solidFill>
                  <a:schemeClr val="tx1"/>
                </a:solidFill>
                <a:latin typeface="Courier New" panose="02070309020205020404" pitchFamily="49" charset="0"/>
                <a:cs typeface="Courier New" panose="02070309020205020404" pitchFamily="49" charset="0"/>
              </a:rPr>
              <a:t>SI_Units</a:t>
            </a:r>
          </a:p>
          <a:p>
            <a:endParaRPr lang="de-DE" altLang="de-DE" sz="800" dirty="0">
              <a:solidFill>
                <a:schemeClr val="tx1"/>
              </a:solidFill>
              <a:latin typeface="+mn-lt"/>
              <a:cs typeface="Courier New" panose="02070309020205020404" pitchFamily="49" charset="0"/>
            </a:endParaRPr>
          </a:p>
          <a:p>
            <a:r>
              <a:rPr lang="de-DE" altLang="de-DE" sz="1400" dirty="0" smtClean="0">
                <a:solidFill>
                  <a:schemeClr val="tx1"/>
                </a:solidFill>
                <a:latin typeface="+mn-lt"/>
                <a:cs typeface="Courier New" panose="02070309020205020404" pitchFamily="49" charset="0"/>
              </a:rPr>
              <a:t>Siehe Ada-Kode (Folie 1)</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Objektorientierter Blick</a:t>
            </a:r>
          </a:p>
        </p:txBody>
      </p:sp>
      <p:sp>
        <p:nvSpPr>
          <p:cNvPr id="136195" name="Rectangle 2"/>
          <p:cNvSpPr>
            <a:spLocks noGrp="1" noChangeArrowheads="1"/>
          </p:cNvSpPr>
          <p:nvPr>
            <p:ph idx="1"/>
          </p:nvPr>
        </p:nvSpPr>
        <p:spPr>
          <a:xfrm>
            <a:off x="685800" y="2070695"/>
            <a:ext cx="7767638" cy="4022601"/>
          </a:xfrm>
        </p:spPr>
        <p:txBody>
          <a:bodyPr/>
          <a:lstStyle/>
          <a:p>
            <a:pPr marL="0" indent="0" eaLnBrk="1" hangingPunct="1">
              <a:spcBef>
                <a:spcPct val="0"/>
              </a:spcBef>
              <a:buClrTx/>
              <a:buFontTx/>
              <a:buNone/>
              <a:tabLst>
                <a:tab pos="0" algn="l"/>
                <a:tab pos="104775" algn="l"/>
                <a:tab pos="452438" algn="l"/>
                <a:tab pos="1003300"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200" dirty="0" smtClean="0"/>
              <a:t>Ein Typ ist ein Wertebereich zusammen mit allen seinen  Operationen.</a:t>
            </a:r>
          </a:p>
          <a:p>
            <a:pPr marL="363538" lvl="1" indent="-184150" eaLnBrk="1" hangingPunct="1">
              <a:buSzPct val="45000"/>
              <a:buFont typeface="Wingdings" pitchFamily="2" charset="2"/>
              <a:buChar char=""/>
              <a:tabLst>
                <a:tab pos="0" algn="l"/>
                <a:tab pos="104775" algn="l"/>
                <a:tab pos="452438" algn="l"/>
                <a:tab pos="1003300"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Die Menge der Operationen soll vollständig sein, d.h. es fehlt nichts.</a:t>
            </a:r>
          </a:p>
          <a:p>
            <a:pPr marL="363538" lvl="1" indent="-184150" eaLnBrk="1" hangingPunct="1">
              <a:buSzPct val="45000"/>
              <a:buFont typeface="Wingdings" pitchFamily="2" charset="2"/>
              <a:buChar char=""/>
              <a:tabLst>
                <a:tab pos="0" algn="l"/>
                <a:tab pos="104775" algn="l"/>
                <a:tab pos="452438" algn="l"/>
                <a:tab pos="1003300"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Sie soll abgeschlossen sein, d.h. keine Operation führt aus dem System heraus. </a:t>
            </a:r>
            <a:r>
              <a:rPr lang="de-DE" altLang="de-DE" sz="2000" i="1" dirty="0" smtClean="0"/>
              <a:t>Schwierig!</a:t>
            </a:r>
            <a:br>
              <a:rPr lang="de-DE" altLang="de-DE" sz="2000" i="1" dirty="0" smtClean="0"/>
            </a:br>
            <a:r>
              <a:rPr lang="de-DE" altLang="de-DE" sz="2000" dirty="0" smtClean="0"/>
              <a:t>Dafür gibt es Ausnahme-Vereinbarungen.</a:t>
            </a:r>
          </a:p>
          <a:p>
            <a:pPr marL="363538" lvl="1" indent="-184150" eaLnBrk="1" hangingPunct="1">
              <a:buSzPct val="45000"/>
              <a:buFont typeface="Wingdings" pitchFamily="2" charset="2"/>
              <a:buChar char=""/>
              <a:tabLst>
                <a:tab pos="0" algn="l"/>
                <a:tab pos="104775" algn="l"/>
                <a:tab pos="452438" algn="l"/>
                <a:tab pos="1003300"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Operationen sollen </a:t>
            </a:r>
            <a:r>
              <a:rPr lang="de-DE" altLang="de-DE" sz="2000" b="1" i="1" dirty="0" smtClean="0"/>
              <a:t>primitiv</a:t>
            </a:r>
            <a:r>
              <a:rPr lang="de-DE" altLang="de-DE" sz="2000" dirty="0" smtClean="0"/>
              <a:t> (</a:t>
            </a:r>
            <a:r>
              <a:rPr lang="de-DE" altLang="de-DE" sz="2000" b="1" dirty="0" smtClean="0"/>
              <a:t>nicht</a:t>
            </a:r>
            <a:r>
              <a:rPr lang="de-DE" altLang="de-DE" sz="2000" dirty="0" smtClean="0"/>
              <a:t> im Ada-Sinn bezüglich Vererbung) sein (auch </a:t>
            </a:r>
            <a:r>
              <a:rPr lang="de-DE" altLang="de-DE" sz="2000" i="1" dirty="0"/>
              <a:t>irreduzibel</a:t>
            </a:r>
            <a:r>
              <a:rPr lang="de-DE" altLang="de-DE" sz="2000" dirty="0"/>
              <a:t> genannt</a:t>
            </a:r>
            <a:r>
              <a:rPr lang="de-DE" altLang="de-DE" sz="2000" dirty="0" smtClean="0"/>
              <a:t>), d.h. </a:t>
            </a:r>
            <a:r>
              <a:rPr lang="de-DE" altLang="de-DE" sz="2000" i="1" dirty="0" smtClean="0"/>
              <a:t>nicht zerlegbar in einfachere</a:t>
            </a:r>
            <a:r>
              <a:rPr lang="de-DE" altLang="de-DE" sz="2000" dirty="0" smtClean="0"/>
              <a:t>.</a:t>
            </a:r>
          </a:p>
          <a:p>
            <a:pPr marL="0" indent="0" eaLnBrk="1" hangingPunct="1">
              <a:buClrTx/>
              <a:buFontTx/>
              <a:buNone/>
              <a:tabLst>
                <a:tab pos="0" algn="l"/>
                <a:tab pos="104775" algn="l"/>
                <a:tab pos="452438" algn="l"/>
                <a:tab pos="1003300"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200" dirty="0" smtClean="0">
                <a:solidFill>
                  <a:schemeClr val="accent2"/>
                </a:solidFill>
              </a:rPr>
              <a:t>Ein OO-Paket definiert also eine Algebra des Typs </a:t>
            </a:r>
            <a:r>
              <a:rPr lang="de-DE" altLang="de-DE" sz="2200" dirty="0" smtClean="0"/>
              <a:t>(nicht mehr, aber auch nicht weniger).</a:t>
            </a:r>
          </a:p>
        </p:txBody>
      </p:sp>
      <p:sp>
        <p:nvSpPr>
          <p:cNvPr id="13619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619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A7FA515-2C22-442E-BCBC-C9F2C3D7B14F}" type="slidenum">
              <a:rPr lang="de-DE" altLang="de-DE" sz="2400" smtClean="0"/>
              <a:pPr eaLnBrk="1" hangingPunct="1">
                <a:spcBef>
                  <a:spcPct val="0"/>
                </a:spcBef>
              </a:pPr>
              <a:t>205</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Rationale Zahlen</a:t>
            </a:r>
          </a:p>
        </p:txBody>
      </p:sp>
      <p:sp>
        <p:nvSpPr>
          <p:cNvPr id="137219" name="Rectangle 2"/>
          <p:cNvSpPr>
            <a:spLocks noGrp="1" noChangeArrowheads="1"/>
          </p:cNvSpPr>
          <p:nvPr>
            <p:ph idx="1"/>
          </p:nvPr>
        </p:nvSpPr>
        <p:spPr>
          <a:xfrm>
            <a:off x="685800" y="1981200"/>
            <a:ext cx="7767638" cy="4238625"/>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Definieren Sie eine Paketspezifikation rationaler Zahlen.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Denken Sie dabei an die </a:t>
            </a:r>
            <a:r>
              <a:rPr lang="de-DE" altLang="de-DE" sz="2400" b="1" dirty="0" smtClean="0"/>
              <a:t>Vollständigkeit</a:t>
            </a:r>
            <a:r>
              <a:rPr lang="de-DE" altLang="de-DE" sz="2400" dirty="0" smtClean="0"/>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800" b="1" dirty="0" smtClean="0">
              <a:latin typeface="Courier New" pitchFamily="49" charset="0"/>
              <a:cs typeface="Courier New" pitchFamily="49" charset="0"/>
            </a:endParaRPr>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b="1" dirty="0" smtClean="0">
                <a:latin typeface="Courier New" pitchFamily="49" charset="0"/>
                <a:cs typeface="Courier New" pitchFamily="49" charset="0"/>
              </a:rPr>
              <a:t>package</a:t>
            </a:r>
            <a:r>
              <a:rPr lang="de-DE" altLang="de-DE" sz="2000" dirty="0" smtClean="0">
                <a:latin typeface="Courier New" pitchFamily="49" charset="0"/>
                <a:cs typeface="Courier New" pitchFamily="49" charset="0"/>
              </a:rPr>
              <a:t> Rational_Arithmetics </a:t>
            </a:r>
            <a:r>
              <a:rPr lang="de-DE" altLang="de-DE" sz="2000" b="1" dirty="0" smtClean="0">
                <a:latin typeface="Courier New" pitchFamily="49" charset="0"/>
                <a:cs typeface="Courier New" pitchFamily="49" charset="0"/>
              </a:rPr>
              <a:t>is</a:t>
            </a:r>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000" dirty="0" smtClean="0"/>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cs typeface="Courier New" pitchFamily="49" charset="0"/>
              </a:rPr>
              <a:t>  </a:t>
            </a:r>
            <a:r>
              <a:rPr lang="de-DE" altLang="de-DE" sz="2000" b="1" dirty="0" smtClean="0">
                <a:latin typeface="Courier New" pitchFamily="49" charset="0"/>
                <a:cs typeface="Courier New" pitchFamily="49" charset="0"/>
              </a:rPr>
              <a:t>type</a:t>
            </a:r>
            <a:r>
              <a:rPr lang="de-DE" altLang="de-DE" sz="2000" dirty="0" smtClean="0">
                <a:latin typeface="Courier New" pitchFamily="49" charset="0"/>
                <a:cs typeface="Courier New" pitchFamily="49" charset="0"/>
              </a:rPr>
              <a:t> Rational </a:t>
            </a:r>
            <a:r>
              <a:rPr lang="de-DE" altLang="de-DE" sz="2000" b="1" dirty="0" smtClean="0">
                <a:latin typeface="Courier New" pitchFamily="49" charset="0"/>
                <a:cs typeface="Courier New" pitchFamily="49" charset="0"/>
              </a:rPr>
              <a:t>is</a:t>
            </a:r>
            <a:r>
              <a:rPr lang="de-DE" altLang="de-DE" sz="2000" dirty="0" smtClean="0">
                <a:latin typeface="Courier New" pitchFamily="49" charset="0"/>
                <a:cs typeface="Courier New" pitchFamily="49" charset="0"/>
              </a:rPr>
              <a:t> ...;</a:t>
            </a:r>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000" dirty="0" smtClean="0"/>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cs typeface="Courier New" pitchFamily="49" charset="0"/>
              </a:rPr>
              <a:t>  </a:t>
            </a:r>
            <a:r>
              <a:rPr lang="de-DE" altLang="de-DE" sz="2000" b="1" dirty="0" smtClean="0">
                <a:latin typeface="Courier New" pitchFamily="49" charset="0"/>
                <a:cs typeface="Courier New" pitchFamily="49" charset="0"/>
              </a:rPr>
              <a:t>function</a:t>
            </a:r>
            <a:r>
              <a:rPr lang="de-DE" altLang="de-DE" sz="2000" dirty="0" smtClean="0">
                <a:latin typeface="Courier New" pitchFamily="49" charset="0"/>
                <a:cs typeface="Courier New" pitchFamily="49" charset="0"/>
              </a:rPr>
              <a:t> </a:t>
            </a:r>
            <a:r>
              <a:rPr lang="de-DE" altLang="de-DE" sz="2000" dirty="0">
                <a:latin typeface="Courier New" pitchFamily="49" charset="0"/>
                <a:cs typeface="Courier New" pitchFamily="49" charset="0"/>
              </a:rPr>
              <a:t>"+"...</a:t>
            </a:r>
            <a:endParaRPr lang="de-DE" altLang="de-DE" sz="2000" dirty="0" smtClean="0">
              <a:latin typeface="Courier New" pitchFamily="49" charset="0"/>
              <a:cs typeface="Courier New" pitchFamily="49" charset="0"/>
            </a:endParaRPr>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000" dirty="0" smtClean="0"/>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b="1" dirty="0" smtClean="0">
                <a:latin typeface="Courier New" pitchFamily="49" charset="0"/>
                <a:cs typeface="Courier New" pitchFamily="49" charset="0"/>
              </a:rPr>
              <a:t>end</a:t>
            </a:r>
            <a:r>
              <a:rPr lang="de-DE" altLang="de-DE" sz="2000" dirty="0" smtClean="0">
                <a:latin typeface="Courier New" pitchFamily="49" charset="0"/>
                <a:cs typeface="Courier New" pitchFamily="49" charset="0"/>
              </a:rPr>
              <a:t> Rational_Arithmetics;</a:t>
            </a:r>
          </a:p>
        </p:txBody>
      </p:sp>
      <p:sp>
        <p:nvSpPr>
          <p:cNvPr id="13722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722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5BAC21C-DECA-4C66-A0F5-9985D20C11BB}" type="slidenum">
              <a:rPr lang="de-DE" altLang="de-DE" sz="2400" smtClean="0"/>
              <a:pPr eaLnBrk="1" hangingPunct="1">
                <a:spcBef>
                  <a:spcPct val="0"/>
                </a:spcBef>
              </a:pPr>
              <a:t>206</a:t>
            </a:fld>
            <a:endParaRPr lang="de-DE" altLang="de-DE" sz="2400" dirty="0" smtClean="0"/>
          </a:p>
        </p:txBody>
      </p:sp>
      <p:sp>
        <p:nvSpPr>
          <p:cNvPr id="2" name="Textfeld 1"/>
          <p:cNvSpPr txBox="1"/>
          <p:nvPr/>
        </p:nvSpPr>
        <p:spPr>
          <a:xfrm>
            <a:off x="5436096" y="3645024"/>
            <a:ext cx="3456384" cy="1569660"/>
          </a:xfrm>
          <a:prstGeom prst="rect">
            <a:avLst/>
          </a:prstGeom>
          <a:solidFill>
            <a:schemeClr val="accent6">
              <a:lumMod val="20000"/>
              <a:lumOff val="80000"/>
            </a:schemeClr>
          </a:solidFill>
          <a:ln w="28575">
            <a:solidFill>
              <a:srgbClr val="7030A0"/>
            </a:solidFill>
          </a:ln>
        </p:spPr>
        <p:txBody>
          <a:bodyPr wrap="square" rtlCol="0">
            <a:spAutoFit/>
          </a:bodyPr>
          <a:lstStyle/>
          <a:p>
            <a:r>
              <a:rPr lang="de-DE" sz="1600" dirty="0" smtClean="0">
                <a:solidFill>
                  <a:srgbClr val="7030A0"/>
                </a:solidFill>
              </a:rPr>
              <a:t>Schreiben Sie nur eine Spezifikation. Schreiben Sie dann ein Testprogramm und versuchen Sie zu übersetzen. Sehen Sie, ob es der Übersetzer akzeptiert.</a:t>
            </a:r>
          </a:p>
          <a:p>
            <a:r>
              <a:rPr lang="de-DE" sz="1600" dirty="0" smtClean="0">
                <a:solidFill>
                  <a:srgbClr val="7030A0"/>
                </a:solidFill>
              </a:rPr>
              <a:t>Widerstehen Sie der Versuchung, sofort einen Rumpf zu schreiben.</a:t>
            </a:r>
            <a:r>
              <a:rPr lang="de-DE" sz="1600" dirty="0">
                <a:solidFill>
                  <a:srgbClr val="7030A0"/>
                </a:solidFill>
              </a:rPr>
              <a:t> </a:t>
            </a:r>
            <a:r>
              <a:rPr lang="de-DE" sz="1600" dirty="0" smtClean="0">
                <a:solidFill>
                  <a:srgbClr val="7030A0"/>
                </a:solidFill>
              </a:rPr>
              <a:t>(</a:t>
            </a:r>
            <a:r>
              <a:rPr lang="de-DE" sz="1600" dirty="0">
                <a:solidFill>
                  <a:srgbClr val="7030A0"/>
                </a:solidFill>
              </a:rPr>
              <a:t>Folie </a:t>
            </a:r>
            <a:r>
              <a:rPr lang="de-DE" sz="1600" dirty="0" smtClean="0">
                <a:solidFill>
                  <a:srgbClr val="7030A0"/>
                </a:solidFill>
              </a:rPr>
              <a:t>142)</a:t>
            </a:r>
            <a:endParaRPr lang="de-DE" sz="1600" dirty="0">
              <a:solidFill>
                <a:srgbClr val="7030A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Kann Ihr Design das?</a:t>
            </a:r>
          </a:p>
        </p:txBody>
      </p:sp>
      <p:sp>
        <p:nvSpPr>
          <p:cNvPr id="138243" name="Rectangle 2"/>
          <p:cNvSpPr>
            <a:spLocks noGrp="1" noChangeArrowheads="1"/>
          </p:cNvSpPr>
          <p:nvPr>
            <p:ph idx="1"/>
          </p:nvPr>
        </p:nvSpPr>
        <p:spPr>
          <a:xfrm>
            <a:off x="685800" y="1981200"/>
            <a:ext cx="7767638" cy="4238625"/>
          </a:xfrm>
        </p:spPr>
        <p:txBody>
          <a:bodyPr/>
          <a:lstStyle/>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2/6 = 1/3         (3*37)/(5*37)</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5+8/7	        4/3-1/3        </a:t>
            </a:r>
            <a:r>
              <a:rPr lang="de-DE" altLang="de-DE" sz="2000" dirty="0" smtClean="0">
                <a:latin typeface="Courier New" pitchFamily="49" charset="0"/>
                <a:cs typeface="Courier New" pitchFamily="49" charset="0"/>
              </a:rPr>
              <a:t>(2/3)/2-8 = -(8-1/3)</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(30/5)/3            (2/3)/(-3/2)</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(3-8)/(10/2)        2/(-1)</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2=20/10            4/3 &lt; 40/29</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7/0                (1+3/8)*(2-3/9)</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0/(0-10)            </a:t>
            </a:r>
            <a:r>
              <a:rPr lang="de-DE" altLang="de-DE" sz="2000" dirty="0" smtClean="0">
                <a:latin typeface="Courier New" pitchFamily="49" charset="0"/>
                <a:cs typeface="Courier New" pitchFamily="49" charset="0"/>
              </a:rPr>
              <a:t>2*(3/2)-(7/3)*3</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5/(0-10)=-1/2       </a:t>
            </a:r>
            <a:r>
              <a:rPr lang="de-DE" altLang="de-DE" sz="2000" b="1" dirty="0" smtClean="0">
                <a:latin typeface="Courier New" pitchFamily="49" charset="0"/>
              </a:rPr>
              <a:t>abs</a:t>
            </a:r>
            <a:r>
              <a:rPr lang="de-DE" altLang="de-DE" sz="2000" dirty="0" smtClean="0">
                <a:latin typeface="Courier New" pitchFamily="49" charset="0"/>
              </a:rPr>
              <a:t> (-5/2)</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0" dirty="0" smtClean="0">
              <a:latin typeface="Courier New" pitchFamily="49" charset="0"/>
            </a:endParaRP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Ada.Text_IO.Put_Line (Boolean'Image (A=B));</a:t>
            </a:r>
          </a:p>
        </p:txBody>
      </p:sp>
      <p:sp>
        <p:nvSpPr>
          <p:cNvPr id="13824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824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32099EF-9F30-4BB4-ABB5-40C29A9668C6}" type="slidenum">
              <a:rPr lang="de-DE" altLang="de-DE" sz="2400" smtClean="0"/>
              <a:pPr eaLnBrk="1" hangingPunct="1">
                <a:spcBef>
                  <a:spcPct val="0"/>
                </a:spcBef>
              </a:pPr>
              <a:t>207</a:t>
            </a:fld>
            <a:endParaRPr lang="de-DE" altLang="de-DE" sz="2400" dirty="0" smtClean="0"/>
          </a:p>
        </p:txBody>
      </p:sp>
      <p:sp>
        <p:nvSpPr>
          <p:cNvPr id="6" name="Textfeld 5"/>
          <p:cNvSpPr txBox="1"/>
          <p:nvPr/>
        </p:nvSpPr>
        <p:spPr>
          <a:xfrm>
            <a:off x="7237068" y="4844157"/>
            <a:ext cx="1216370" cy="584775"/>
          </a:xfrm>
          <a:prstGeom prst="rect">
            <a:avLst/>
          </a:prstGeom>
          <a:solidFill>
            <a:srgbClr val="31DBE3"/>
          </a:solidFill>
          <a:ln>
            <a:solidFill>
              <a:srgbClr val="0070C0"/>
            </a:solidFill>
          </a:ln>
        </p:spPr>
        <p:txBody>
          <a:bodyPr wrap="square" rtlCol="0">
            <a:spAutoFit/>
          </a:bodyPr>
          <a:lstStyle/>
          <a:p>
            <a:pPr algn="ctr"/>
            <a:r>
              <a:rPr lang="de-DE" sz="1600" dirty="0" smtClean="0">
                <a:solidFill>
                  <a:schemeClr val="tx1"/>
                </a:solidFill>
              </a:rPr>
              <a:t>Siehe Kode GCD</a:t>
            </a:r>
            <a:endParaRPr lang="de-DE" sz="1600" dirty="0">
              <a:solidFill>
                <a:schemeClr val="tx1"/>
              </a:solidFill>
            </a:endParaRPr>
          </a:p>
        </p:txBody>
      </p:sp>
      <p:sp>
        <p:nvSpPr>
          <p:cNvPr id="2" name="Textfeld 1"/>
          <p:cNvSpPr txBox="1"/>
          <p:nvPr/>
        </p:nvSpPr>
        <p:spPr>
          <a:xfrm>
            <a:off x="6661150" y="3068960"/>
            <a:ext cx="2231330" cy="1323439"/>
          </a:xfrm>
          <a:prstGeom prst="rect">
            <a:avLst/>
          </a:prstGeom>
          <a:solidFill>
            <a:srgbClr val="F4B056"/>
          </a:solidFill>
          <a:ln>
            <a:solidFill>
              <a:srgbClr val="C00000"/>
            </a:solidFill>
          </a:ln>
        </p:spPr>
        <p:txBody>
          <a:bodyPr wrap="square" rtlCol="0">
            <a:spAutoFit/>
          </a:bodyPr>
          <a:lstStyle/>
          <a:p>
            <a:r>
              <a:rPr lang="de-DE" sz="1600" dirty="0" smtClean="0">
                <a:solidFill>
                  <a:srgbClr val="C00000"/>
                </a:solidFill>
              </a:rPr>
              <a:t>Schauen Sie, ob Ihre Spezifikation das über-setzten kann.</a:t>
            </a:r>
          </a:p>
          <a:p>
            <a:r>
              <a:rPr lang="de-DE" sz="1600" dirty="0" smtClean="0">
                <a:solidFill>
                  <a:srgbClr val="C00000"/>
                </a:solidFill>
              </a:rPr>
              <a:t>Schreiben Sie </a:t>
            </a:r>
            <a:r>
              <a:rPr lang="de-DE" sz="1600" b="1" dirty="0" smtClean="0">
                <a:solidFill>
                  <a:srgbClr val="C00000"/>
                </a:solidFill>
              </a:rPr>
              <a:t>erst dann </a:t>
            </a:r>
            <a:r>
              <a:rPr lang="de-DE" sz="1600" dirty="0" smtClean="0">
                <a:solidFill>
                  <a:srgbClr val="C00000"/>
                </a:solidFill>
              </a:rPr>
              <a:t>die Implementierung.</a:t>
            </a:r>
            <a:endParaRPr lang="de-DE" sz="1800" dirty="0">
              <a:solidFill>
                <a:srgbClr val="C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Aller Anfang ist leicht</a:t>
            </a:r>
            <a:endParaRPr lang="de-DE" dirty="0"/>
          </a:p>
        </p:txBody>
      </p:sp>
      <p:sp>
        <p:nvSpPr>
          <p:cNvPr id="3" name="Inhaltsplatzhalter 2"/>
          <p:cNvSpPr>
            <a:spLocks noGrp="1"/>
          </p:cNvSpPr>
          <p:nvPr>
            <p:ph idx="1"/>
          </p:nvPr>
        </p:nvSpPr>
        <p:spPr/>
        <p:txBody>
          <a:bodyPr/>
          <a:lstStyle/>
          <a:p>
            <a:pPr marL="85725" indent="0"/>
            <a:r>
              <a:rPr lang="en-US" sz="1500" b="1" dirty="0">
                <a:latin typeface="Courier New" panose="02070309020205020404" pitchFamily="49" charset="0"/>
                <a:cs typeface="Courier New" panose="02070309020205020404" pitchFamily="49" charset="0"/>
              </a:rPr>
              <a:t>package</a:t>
            </a:r>
            <a:r>
              <a:rPr lang="en-US" sz="1500" dirty="0">
                <a:latin typeface="Courier New" panose="02070309020205020404" pitchFamily="49" charset="0"/>
                <a:cs typeface="Courier New" panose="02070309020205020404" pitchFamily="49" charset="0"/>
              </a:rPr>
              <a:t> Rationale_Zahlen </a:t>
            </a:r>
            <a:r>
              <a:rPr lang="en-US" sz="1500" b="1" dirty="0">
                <a:latin typeface="Courier New" panose="02070309020205020404" pitchFamily="49" charset="0"/>
                <a:cs typeface="Courier New" panose="02070309020205020404" pitchFamily="49" charset="0"/>
              </a:rPr>
              <a:t>is</a:t>
            </a:r>
          </a:p>
          <a:p>
            <a:pPr marL="85725" indent="0"/>
            <a:r>
              <a:rPr lang="en-US" sz="1500" dirty="0" smtClean="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type</a:t>
            </a:r>
            <a:r>
              <a:rPr lang="en-US" sz="1500" dirty="0">
                <a:latin typeface="Courier New" panose="02070309020205020404" pitchFamily="49" charset="0"/>
                <a:cs typeface="Courier New" panose="02070309020205020404" pitchFamily="49" charset="0"/>
              </a:rPr>
              <a:t> Rational </a:t>
            </a:r>
            <a:r>
              <a:rPr lang="en-US" sz="1500" b="1" dirty="0">
                <a:latin typeface="Courier New" panose="02070309020205020404" pitchFamily="49" charset="0"/>
                <a:cs typeface="Courier New" panose="02070309020205020404" pitchFamily="49" charset="0"/>
              </a:rPr>
              <a:t>is </a:t>
            </a:r>
            <a:r>
              <a:rPr lang="en-US" sz="1500" b="1" dirty="0" smtClean="0">
                <a:latin typeface="Courier New" panose="02070309020205020404" pitchFamily="49" charset="0"/>
                <a:cs typeface="Courier New" panose="02070309020205020404" pitchFamily="49" charset="0"/>
              </a:rPr>
              <a:t>record  -- </a:t>
            </a:r>
            <a:r>
              <a:rPr lang="de-DE" sz="1500" b="1" i="1" dirty="0" smtClean="0">
                <a:solidFill>
                  <a:srgbClr val="FF3399"/>
                </a:solidFill>
                <a:latin typeface="Courier New" panose="02070309020205020404" pitchFamily="49" charset="0"/>
                <a:cs typeface="Courier New" panose="02070309020205020404" pitchFamily="49" charset="0"/>
              </a:rPr>
              <a:t>sollte privat sein</a:t>
            </a:r>
            <a:r>
              <a:rPr lang="en-US" sz="1500" b="1" dirty="0" smtClean="0">
                <a:latin typeface="Courier New" panose="02070309020205020404" pitchFamily="49" charset="0"/>
                <a:cs typeface="Courier New" panose="02070309020205020404" pitchFamily="49" charset="0"/>
              </a:rPr>
              <a:t/>
            </a:r>
            <a:br>
              <a:rPr lang="en-US" sz="1500" b="1"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dirty="0">
                <a:latin typeface="Courier New" panose="02070309020205020404" pitchFamily="49" charset="0"/>
                <a:cs typeface="Courier New" panose="02070309020205020404" pitchFamily="49" charset="0"/>
              </a:rPr>
              <a:t>Zähler: Integer</a:t>
            </a:r>
            <a:r>
              <a:rPr lang="en-US" sz="1500" dirty="0" smtClean="0">
                <a:latin typeface="Courier New" panose="02070309020205020404" pitchFamily="49" charset="0"/>
                <a:cs typeface="Courier New" panose="02070309020205020404" pitchFamily="49" charset="0"/>
              </a:rPr>
              <a:t>;       -- </a:t>
            </a:r>
            <a:r>
              <a:rPr lang="de-DE" sz="1500" i="1" dirty="0" smtClean="0">
                <a:solidFill>
                  <a:srgbClr val="FF3399"/>
                </a:solidFill>
                <a:latin typeface="Courier New" panose="02070309020205020404" pitchFamily="49" charset="0"/>
                <a:cs typeface="Courier New" panose="02070309020205020404" pitchFamily="49" charset="0"/>
              </a:rPr>
              <a:t>öffentlich übergangsweise</a:t>
            </a:r>
            <a:r>
              <a:rPr lang="de-DE" sz="1500" dirty="0" smtClean="0">
                <a:latin typeface="Courier New" panose="02070309020205020404" pitchFamily="49" charset="0"/>
                <a:cs typeface="Courier New" panose="02070309020205020404" pitchFamily="49" charset="0"/>
              </a:rPr>
              <a:t/>
            </a:r>
            <a:br>
              <a:rPr lang="de-DE" sz="1500"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dirty="0">
                <a:latin typeface="Courier New" panose="02070309020205020404" pitchFamily="49" charset="0"/>
                <a:cs typeface="Courier New" panose="02070309020205020404" pitchFamily="49" charset="0"/>
              </a:rPr>
              <a:t>Nenner: Positive</a:t>
            </a:r>
            <a:r>
              <a:rPr lang="en-US" sz="1500" dirty="0" smtClean="0">
                <a:latin typeface="Courier New" panose="02070309020205020404" pitchFamily="49" charset="0"/>
                <a:cs typeface="Courier New" panose="02070309020205020404" pitchFamily="49" charset="0"/>
              </a:rPr>
              <a:t>;</a:t>
            </a:r>
            <a:br>
              <a:rPr lang="en-US" sz="1500"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end </a:t>
            </a:r>
            <a:r>
              <a:rPr lang="en-US" sz="1500" b="1" dirty="0">
                <a:latin typeface="Courier New" panose="02070309020205020404" pitchFamily="49" charset="0"/>
                <a:cs typeface="Courier New" panose="02070309020205020404" pitchFamily="49" charset="0"/>
              </a:rPr>
              <a:t>record</a:t>
            </a:r>
            <a:r>
              <a:rPr lang="en-US" sz="1500" dirty="0">
                <a:latin typeface="Courier New" panose="02070309020205020404" pitchFamily="49" charset="0"/>
                <a:cs typeface="Courier New" panose="02070309020205020404" pitchFamily="49" charset="0"/>
              </a:rPr>
              <a:t>;</a:t>
            </a:r>
          </a:p>
          <a:p>
            <a:pPr marL="85725" indent="0"/>
            <a:r>
              <a:rPr lang="en-US" sz="1500" dirty="0" smtClean="0">
                <a:latin typeface="Courier New" panose="02070309020205020404" pitchFamily="49" charset="0"/>
                <a:cs typeface="Courier New" panose="02070309020205020404" pitchFamily="49" charset="0"/>
              </a:rPr>
              <a:t>  -- </a:t>
            </a:r>
            <a:r>
              <a:rPr lang="en-US" sz="1500" dirty="0">
                <a:latin typeface="Courier New" panose="02070309020205020404" pitchFamily="49" charset="0"/>
                <a:cs typeface="Courier New" panose="02070309020205020404" pitchFamily="49" charset="0"/>
              </a:rPr>
              <a:t>K</a:t>
            </a:r>
            <a:r>
              <a:rPr lang="en-US" sz="1500" dirty="0" smtClean="0">
                <a:latin typeface="Courier New" panose="02070309020205020404" pitchFamily="49" charset="0"/>
                <a:cs typeface="Courier New" panose="02070309020205020404" pitchFamily="49" charset="0"/>
              </a:rPr>
              <a:t>onstruktor</a:t>
            </a:r>
            <a:br>
              <a:rPr lang="en-US" sz="1500"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function</a:t>
            </a:r>
            <a:r>
              <a:rPr lang="en-US" sz="1500" dirty="0" smtClean="0">
                <a:latin typeface="Courier New" panose="02070309020205020404" pitchFamily="49" charset="0"/>
                <a:cs typeface="Courier New" panose="02070309020205020404" pitchFamily="49" charset="0"/>
              </a:rPr>
              <a:t> </a:t>
            </a:r>
            <a:r>
              <a:rPr lang="en-US" sz="1500" dirty="0">
                <a:latin typeface="Courier New" panose="02070309020205020404" pitchFamily="49" charset="0"/>
                <a:cs typeface="Courier New" panose="02070309020205020404" pitchFamily="49" charset="0"/>
              </a:rPr>
              <a:t>"/" (Left, Right: Integer) </a:t>
            </a:r>
            <a:r>
              <a:rPr lang="en-US" sz="1500" b="1" dirty="0">
                <a:latin typeface="Courier New" panose="02070309020205020404" pitchFamily="49" charset="0"/>
                <a:cs typeface="Courier New" panose="02070309020205020404" pitchFamily="49" charset="0"/>
              </a:rPr>
              <a:t>return</a:t>
            </a:r>
            <a:r>
              <a:rPr lang="en-US" sz="1500" dirty="0">
                <a:latin typeface="Courier New" panose="02070309020205020404" pitchFamily="49" charset="0"/>
                <a:cs typeface="Courier New" panose="02070309020205020404" pitchFamily="49" charset="0"/>
              </a:rPr>
              <a:t> Rational;</a:t>
            </a:r>
          </a:p>
          <a:p>
            <a:pPr marL="85725" indent="0"/>
            <a:r>
              <a:rPr lang="en-US" sz="1500" dirty="0">
                <a:latin typeface="Courier New" panose="02070309020205020404" pitchFamily="49" charset="0"/>
                <a:cs typeface="Courier New" panose="02070309020205020404" pitchFamily="49" charset="0"/>
              </a:rPr>
              <a:t>  </a:t>
            </a:r>
            <a:r>
              <a:rPr lang="en-US" sz="1500" dirty="0" smtClean="0">
                <a:latin typeface="Courier New" panose="02070309020205020404" pitchFamily="49" charset="0"/>
                <a:cs typeface="Courier New" panose="02070309020205020404" pitchFamily="49" charset="0"/>
              </a:rPr>
              <a:t>-- Arithmetik (+ - * /)</a:t>
            </a:r>
            <a:br>
              <a:rPr lang="en-US" sz="1500"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function</a:t>
            </a:r>
            <a:r>
              <a:rPr lang="en-US" sz="1500" dirty="0" smtClean="0">
                <a:latin typeface="Courier New" panose="02070309020205020404" pitchFamily="49" charset="0"/>
                <a:cs typeface="Courier New" panose="02070309020205020404" pitchFamily="49" charset="0"/>
              </a:rPr>
              <a:t> </a:t>
            </a:r>
            <a:r>
              <a:rPr lang="en-US" sz="1500" dirty="0">
                <a:latin typeface="Courier New" panose="02070309020205020404" pitchFamily="49" charset="0"/>
                <a:cs typeface="Courier New" panose="02070309020205020404" pitchFamily="49" charset="0"/>
              </a:rPr>
              <a:t>"+" (Left: Rational; Right: Rational) </a:t>
            </a:r>
            <a:r>
              <a:rPr lang="en-US" sz="1500" b="1" dirty="0">
                <a:latin typeface="Courier New" panose="02070309020205020404" pitchFamily="49" charset="0"/>
                <a:cs typeface="Courier New" panose="02070309020205020404" pitchFamily="49" charset="0"/>
              </a:rPr>
              <a:t>return</a:t>
            </a:r>
            <a:r>
              <a:rPr lang="en-US" sz="1500" dirty="0">
                <a:latin typeface="Courier New" panose="02070309020205020404" pitchFamily="49" charset="0"/>
                <a:cs typeface="Courier New" panose="02070309020205020404" pitchFamily="49" charset="0"/>
              </a:rPr>
              <a:t> Rational</a:t>
            </a:r>
            <a:r>
              <a:rPr lang="en-US" sz="1500" dirty="0" smtClean="0">
                <a:latin typeface="Courier New" panose="02070309020205020404" pitchFamily="49" charset="0"/>
                <a:cs typeface="Courier New" panose="02070309020205020404" pitchFamily="49" charset="0"/>
              </a:rPr>
              <a:t>;</a:t>
            </a:r>
          </a:p>
          <a:p>
            <a:pPr marL="85725" indent="0"/>
            <a:r>
              <a:rPr lang="en-US" sz="1500" b="1" dirty="0" smtClean="0">
                <a:latin typeface="Courier New" panose="02070309020205020404" pitchFamily="49" charset="0"/>
                <a:cs typeface="Courier New" panose="02070309020205020404" pitchFamily="49" charset="0"/>
              </a:rPr>
              <a:t/>
            </a:r>
            <a:br>
              <a:rPr lang="en-US" sz="1500" b="1" dirty="0" smtClean="0">
                <a:latin typeface="Courier New" panose="02070309020205020404" pitchFamily="49" charset="0"/>
                <a:cs typeface="Courier New" panose="02070309020205020404" pitchFamily="49" charset="0"/>
              </a:rPr>
            </a:br>
            <a:endParaRPr lang="en-US" sz="1500" b="1" dirty="0">
              <a:latin typeface="Courier New" panose="02070309020205020404" pitchFamily="49" charset="0"/>
              <a:cs typeface="Courier New" panose="02070309020205020404" pitchFamily="49" charset="0"/>
            </a:endParaRPr>
          </a:p>
          <a:p>
            <a:pPr marL="85725" indent="0"/>
            <a:r>
              <a:rPr lang="en-US" sz="1500" b="1" dirty="0" smtClean="0">
                <a:latin typeface="Courier New" panose="02070309020205020404" pitchFamily="49" charset="0"/>
                <a:cs typeface="Courier New" panose="02070309020205020404" pitchFamily="49" charset="0"/>
              </a:rPr>
              <a:t>end</a:t>
            </a:r>
            <a:r>
              <a:rPr lang="en-US" sz="1500" dirty="0" smtClean="0">
                <a:latin typeface="Courier New" panose="02070309020205020404" pitchFamily="49" charset="0"/>
                <a:cs typeface="Courier New" panose="02070309020205020404" pitchFamily="49" charset="0"/>
              </a:rPr>
              <a:t> Rationale_Zahlen;</a:t>
            </a:r>
            <a:endParaRPr lang="en-US" sz="1800" dirty="0" smtClean="0">
              <a:cs typeface="Courier New" panose="02070309020205020404" pitchFamily="49" charset="0"/>
            </a:endParaRPr>
          </a:p>
          <a:p>
            <a:pPr marL="85725" indent="0"/>
            <a:r>
              <a:rPr lang="de-DE" sz="1800" dirty="0" smtClean="0"/>
              <a:t>Damit können wir schreiben:</a:t>
            </a:r>
          </a:p>
          <a:p>
            <a:pPr marL="0" indent="0"/>
            <a:r>
              <a:rPr lang="en-US" sz="1500" dirty="0" smtClean="0">
                <a:latin typeface="Courier New" panose="02070309020205020404" pitchFamily="49" charset="0"/>
                <a:cs typeface="Courier New" panose="02070309020205020404" pitchFamily="49" charset="0"/>
              </a:rPr>
              <a:t>  X</a:t>
            </a:r>
            <a:r>
              <a:rPr lang="en-US" sz="1500" dirty="0">
                <a:latin typeface="Courier New" panose="02070309020205020404" pitchFamily="49" charset="0"/>
                <a:cs typeface="Courier New" panose="02070309020205020404" pitchFamily="49" charset="0"/>
              </a:rPr>
              <a:t>: Rational := </a:t>
            </a:r>
            <a:r>
              <a:rPr lang="en-US" sz="1500" dirty="0" smtClean="0">
                <a:latin typeface="Courier New" panose="02070309020205020404" pitchFamily="49" charset="0"/>
                <a:cs typeface="Courier New" panose="02070309020205020404" pitchFamily="49" charset="0"/>
              </a:rPr>
              <a:t>4/3 </a:t>
            </a:r>
            <a:r>
              <a:rPr lang="en-US" sz="1500" dirty="0">
                <a:latin typeface="Courier New" panose="02070309020205020404" pitchFamily="49" charset="0"/>
                <a:cs typeface="Courier New" panose="02070309020205020404" pitchFamily="49" charset="0"/>
              </a:rPr>
              <a:t>+ </a:t>
            </a:r>
            <a:r>
              <a:rPr lang="en-US" sz="1500" dirty="0" smtClean="0">
                <a:latin typeface="Courier New" panose="02070309020205020404" pitchFamily="49" charset="0"/>
                <a:cs typeface="Courier New" panose="02070309020205020404" pitchFamily="49" charset="0"/>
              </a:rPr>
              <a:t>5/6;</a:t>
            </a:r>
            <a:endParaRPr lang="en-US" sz="15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208</a:t>
            </a:fld>
            <a:endParaRPr lang="de-DE" dirty="0"/>
          </a:p>
        </p:txBody>
      </p:sp>
    </p:spTree>
    <p:extLst>
      <p:ext uri="{BB962C8B-B14F-4D97-AF65-F5344CB8AC3E}">
        <p14:creationId xmlns:p14="http://schemas.microsoft.com/office/powerpoint/2010/main" val="185548147"/>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Schwierigkeiten 1</a:t>
            </a:r>
          </a:p>
        </p:txBody>
      </p:sp>
      <p:sp>
        <p:nvSpPr>
          <p:cNvPr id="3" name="Inhaltsplatzhalter 2"/>
          <p:cNvSpPr>
            <a:spLocks noGrp="1"/>
          </p:cNvSpPr>
          <p:nvPr>
            <p:ph idx="1"/>
          </p:nvPr>
        </p:nvSpPr>
        <p:spPr/>
        <p:txBody>
          <a:bodyPr/>
          <a:lstStyle/>
          <a:p>
            <a:pPr marL="85725" indent="0"/>
            <a:r>
              <a:rPr lang="en-US" sz="1500" b="1" dirty="0">
                <a:latin typeface="Courier New" panose="02070309020205020404" pitchFamily="49" charset="0"/>
                <a:cs typeface="Courier New" panose="02070309020205020404" pitchFamily="49" charset="0"/>
              </a:rPr>
              <a:t>package</a:t>
            </a:r>
            <a:r>
              <a:rPr lang="en-US" sz="1500" dirty="0">
                <a:latin typeface="Courier New" panose="02070309020205020404" pitchFamily="49" charset="0"/>
                <a:cs typeface="Courier New" panose="02070309020205020404" pitchFamily="49" charset="0"/>
              </a:rPr>
              <a:t> Rationale_Zahlen </a:t>
            </a:r>
            <a:r>
              <a:rPr lang="en-US" sz="1500" b="1" dirty="0">
                <a:latin typeface="Courier New" panose="02070309020205020404" pitchFamily="49" charset="0"/>
                <a:cs typeface="Courier New" panose="02070309020205020404" pitchFamily="49" charset="0"/>
              </a:rPr>
              <a:t>is</a:t>
            </a:r>
          </a:p>
          <a:p>
            <a:pPr marL="85725" indent="0"/>
            <a:r>
              <a:rPr lang="en-US" sz="1500" dirty="0" smtClean="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type</a:t>
            </a:r>
            <a:r>
              <a:rPr lang="en-US" sz="1500" dirty="0">
                <a:latin typeface="Courier New" panose="02070309020205020404" pitchFamily="49" charset="0"/>
                <a:cs typeface="Courier New" panose="02070309020205020404" pitchFamily="49" charset="0"/>
              </a:rPr>
              <a:t> Rational </a:t>
            </a:r>
            <a:r>
              <a:rPr lang="en-US" sz="1500" b="1" dirty="0">
                <a:latin typeface="Courier New" panose="02070309020205020404" pitchFamily="49" charset="0"/>
                <a:cs typeface="Courier New" panose="02070309020205020404" pitchFamily="49" charset="0"/>
              </a:rPr>
              <a:t>is </a:t>
            </a:r>
            <a:r>
              <a:rPr lang="en-US" sz="1500" b="1" dirty="0" smtClean="0">
                <a:latin typeface="Courier New" panose="02070309020205020404" pitchFamily="49" charset="0"/>
                <a:cs typeface="Courier New" panose="02070309020205020404" pitchFamily="49" charset="0"/>
              </a:rPr>
              <a:t>record</a:t>
            </a:r>
            <a:br>
              <a:rPr lang="en-US" sz="1500" b="1"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dirty="0">
                <a:latin typeface="Courier New" panose="02070309020205020404" pitchFamily="49" charset="0"/>
                <a:cs typeface="Courier New" panose="02070309020205020404" pitchFamily="49" charset="0"/>
              </a:rPr>
              <a:t>Zähler: Integer</a:t>
            </a:r>
            <a:r>
              <a:rPr lang="en-US" sz="1500" dirty="0" smtClean="0">
                <a:latin typeface="Courier New" panose="02070309020205020404" pitchFamily="49" charset="0"/>
                <a:cs typeface="Courier New" panose="02070309020205020404" pitchFamily="49" charset="0"/>
              </a:rPr>
              <a:t>;</a:t>
            </a:r>
            <a:br>
              <a:rPr lang="en-US" sz="1500"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dirty="0">
                <a:latin typeface="Courier New" panose="02070309020205020404" pitchFamily="49" charset="0"/>
                <a:cs typeface="Courier New" panose="02070309020205020404" pitchFamily="49" charset="0"/>
              </a:rPr>
              <a:t>Nenner: Positive</a:t>
            </a:r>
            <a:r>
              <a:rPr lang="en-US" sz="1500" dirty="0" smtClean="0">
                <a:latin typeface="Courier New" panose="02070309020205020404" pitchFamily="49" charset="0"/>
                <a:cs typeface="Courier New" panose="02070309020205020404" pitchFamily="49" charset="0"/>
              </a:rPr>
              <a:t>;</a:t>
            </a:r>
            <a:br>
              <a:rPr lang="en-US" sz="1500"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end </a:t>
            </a:r>
            <a:r>
              <a:rPr lang="en-US" sz="1500" b="1" dirty="0">
                <a:latin typeface="Courier New" panose="02070309020205020404" pitchFamily="49" charset="0"/>
                <a:cs typeface="Courier New" panose="02070309020205020404" pitchFamily="49" charset="0"/>
              </a:rPr>
              <a:t>record</a:t>
            </a:r>
            <a:r>
              <a:rPr lang="en-US" sz="1500" dirty="0">
                <a:latin typeface="Courier New" panose="02070309020205020404" pitchFamily="49" charset="0"/>
                <a:cs typeface="Courier New" panose="02070309020205020404" pitchFamily="49" charset="0"/>
              </a:rPr>
              <a:t>;</a:t>
            </a:r>
          </a:p>
          <a:p>
            <a:pPr marL="85725" indent="0"/>
            <a:r>
              <a:rPr lang="en-US" sz="1500" dirty="0" smtClean="0">
                <a:latin typeface="Courier New" panose="02070309020205020404" pitchFamily="49" charset="0"/>
                <a:cs typeface="Courier New" panose="02070309020205020404" pitchFamily="49" charset="0"/>
              </a:rPr>
              <a:t>  -- </a:t>
            </a:r>
            <a:r>
              <a:rPr lang="en-US" sz="1500" dirty="0">
                <a:latin typeface="Courier New" panose="02070309020205020404" pitchFamily="49" charset="0"/>
                <a:cs typeface="Courier New" panose="02070309020205020404" pitchFamily="49" charset="0"/>
              </a:rPr>
              <a:t>K</a:t>
            </a:r>
            <a:r>
              <a:rPr lang="en-US" sz="1500" dirty="0" smtClean="0">
                <a:latin typeface="Courier New" panose="02070309020205020404" pitchFamily="49" charset="0"/>
                <a:cs typeface="Courier New" panose="02070309020205020404" pitchFamily="49" charset="0"/>
              </a:rPr>
              <a:t>onstruktor</a:t>
            </a:r>
            <a:br>
              <a:rPr lang="en-US" sz="1500"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function</a:t>
            </a:r>
            <a:r>
              <a:rPr lang="en-US" sz="1500" dirty="0" smtClean="0">
                <a:latin typeface="Courier New" panose="02070309020205020404" pitchFamily="49" charset="0"/>
                <a:cs typeface="Courier New" panose="02070309020205020404" pitchFamily="49" charset="0"/>
              </a:rPr>
              <a:t> </a:t>
            </a:r>
            <a:r>
              <a:rPr lang="en-US" sz="1500" dirty="0">
                <a:latin typeface="Courier New" panose="02070309020205020404" pitchFamily="49" charset="0"/>
                <a:cs typeface="Courier New" panose="02070309020205020404" pitchFamily="49" charset="0"/>
              </a:rPr>
              <a:t>"/" (Left, Right: Integer) </a:t>
            </a:r>
            <a:r>
              <a:rPr lang="en-US" sz="1500" b="1" dirty="0">
                <a:latin typeface="Courier New" panose="02070309020205020404" pitchFamily="49" charset="0"/>
                <a:cs typeface="Courier New" panose="02070309020205020404" pitchFamily="49" charset="0"/>
              </a:rPr>
              <a:t>return</a:t>
            </a:r>
            <a:r>
              <a:rPr lang="en-US" sz="1500" dirty="0">
                <a:latin typeface="Courier New" panose="02070309020205020404" pitchFamily="49" charset="0"/>
                <a:cs typeface="Courier New" panose="02070309020205020404" pitchFamily="49" charset="0"/>
              </a:rPr>
              <a:t> Rational;</a:t>
            </a:r>
          </a:p>
          <a:p>
            <a:pPr marL="85725" indent="0"/>
            <a:r>
              <a:rPr lang="en-US" sz="1500" dirty="0">
                <a:latin typeface="Courier New" panose="02070309020205020404" pitchFamily="49" charset="0"/>
                <a:cs typeface="Courier New" panose="02070309020205020404" pitchFamily="49" charset="0"/>
              </a:rPr>
              <a:t>  </a:t>
            </a:r>
            <a:r>
              <a:rPr lang="en-US" sz="1500" dirty="0" smtClean="0">
                <a:latin typeface="Courier New" panose="02070309020205020404" pitchFamily="49" charset="0"/>
                <a:cs typeface="Courier New" panose="02070309020205020404" pitchFamily="49" charset="0"/>
              </a:rPr>
              <a:t>-- Arithmetik (+ - * /)</a:t>
            </a:r>
            <a:br>
              <a:rPr lang="en-US" sz="1500" dirty="0" smtClean="0">
                <a:latin typeface="Courier New" panose="02070309020205020404" pitchFamily="49" charset="0"/>
                <a:cs typeface="Courier New" panose="02070309020205020404" pitchFamily="49" charset="0"/>
              </a:rPr>
            </a:br>
            <a:r>
              <a:rPr lang="en-US" sz="1500" dirty="0" smtClean="0">
                <a:latin typeface="Courier New" panose="02070309020205020404" pitchFamily="49" charset="0"/>
                <a:cs typeface="Courier New" panose="02070309020205020404" pitchFamily="49" charset="0"/>
              </a:rPr>
              <a:t>  </a:t>
            </a:r>
            <a:r>
              <a:rPr lang="en-US" sz="1500" b="1" dirty="0" smtClean="0">
                <a:latin typeface="Courier New" panose="02070309020205020404" pitchFamily="49" charset="0"/>
                <a:cs typeface="Courier New" panose="02070309020205020404" pitchFamily="49" charset="0"/>
              </a:rPr>
              <a:t>function</a:t>
            </a:r>
            <a:r>
              <a:rPr lang="en-US" sz="1500" dirty="0" smtClean="0">
                <a:latin typeface="Courier New" panose="02070309020205020404" pitchFamily="49" charset="0"/>
                <a:cs typeface="Courier New" panose="02070309020205020404" pitchFamily="49" charset="0"/>
              </a:rPr>
              <a:t> </a:t>
            </a:r>
            <a:r>
              <a:rPr lang="en-US" sz="1500" dirty="0">
                <a:latin typeface="Courier New" panose="02070309020205020404" pitchFamily="49" charset="0"/>
                <a:cs typeface="Courier New" panose="02070309020205020404" pitchFamily="49" charset="0"/>
              </a:rPr>
              <a:t>"+" (Left: Rational; Right: Rational) </a:t>
            </a:r>
            <a:r>
              <a:rPr lang="en-US" sz="1500" b="1" dirty="0">
                <a:latin typeface="Courier New" panose="02070309020205020404" pitchFamily="49" charset="0"/>
                <a:cs typeface="Courier New" panose="02070309020205020404" pitchFamily="49" charset="0"/>
              </a:rPr>
              <a:t>return</a:t>
            </a:r>
            <a:r>
              <a:rPr lang="en-US" sz="1500" dirty="0">
                <a:latin typeface="Courier New" panose="02070309020205020404" pitchFamily="49" charset="0"/>
                <a:cs typeface="Courier New" panose="02070309020205020404" pitchFamily="49" charset="0"/>
              </a:rPr>
              <a:t> Rational</a:t>
            </a:r>
            <a:r>
              <a:rPr lang="en-US" sz="1500" dirty="0" smtClean="0">
                <a:latin typeface="Courier New" panose="02070309020205020404" pitchFamily="49" charset="0"/>
                <a:cs typeface="Courier New" panose="02070309020205020404" pitchFamily="49" charset="0"/>
              </a:rPr>
              <a:t>;</a:t>
            </a:r>
          </a:p>
          <a:p>
            <a:pPr marL="85725" indent="0"/>
            <a:r>
              <a:rPr lang="en-US" sz="1500" b="1" dirty="0" smtClean="0">
                <a:latin typeface="Courier New" panose="02070309020205020404" pitchFamily="49" charset="0"/>
                <a:cs typeface="Courier New" panose="02070309020205020404" pitchFamily="49" charset="0"/>
              </a:rPr>
              <a:t>  </a:t>
            </a:r>
            <a:r>
              <a:rPr lang="en-US" sz="1500" b="1" dirty="0" smtClean="0">
                <a:solidFill>
                  <a:srgbClr val="C00000"/>
                </a:solidFill>
                <a:latin typeface="Courier New" panose="02070309020205020404" pitchFamily="49" charset="0"/>
                <a:cs typeface="Courier New" panose="02070309020205020404" pitchFamily="49" charset="0"/>
              </a:rPr>
              <a:t>function</a:t>
            </a:r>
            <a:r>
              <a:rPr lang="en-US" sz="1500" dirty="0" smtClean="0">
                <a:solidFill>
                  <a:srgbClr val="C00000"/>
                </a:solidFill>
                <a:latin typeface="Courier New" panose="02070309020205020404" pitchFamily="49" charset="0"/>
                <a:cs typeface="Courier New" panose="02070309020205020404" pitchFamily="49" charset="0"/>
              </a:rPr>
              <a:t> </a:t>
            </a:r>
            <a:r>
              <a:rPr lang="en-US" sz="1500" dirty="0">
                <a:solidFill>
                  <a:srgbClr val="C00000"/>
                </a:solidFill>
                <a:latin typeface="Courier New" panose="02070309020205020404" pitchFamily="49" charset="0"/>
                <a:cs typeface="Courier New" panose="02070309020205020404" pitchFamily="49" charset="0"/>
              </a:rPr>
              <a:t>"+" (Left: Rational; Right: Integer ) </a:t>
            </a:r>
            <a:r>
              <a:rPr lang="en-US" sz="1500" b="1" dirty="0">
                <a:solidFill>
                  <a:srgbClr val="C00000"/>
                </a:solidFill>
                <a:latin typeface="Courier New" panose="02070309020205020404" pitchFamily="49" charset="0"/>
                <a:cs typeface="Courier New" panose="02070309020205020404" pitchFamily="49" charset="0"/>
              </a:rPr>
              <a:t>return</a:t>
            </a:r>
            <a:r>
              <a:rPr lang="en-US" sz="1500" dirty="0">
                <a:solidFill>
                  <a:srgbClr val="C00000"/>
                </a:solidFill>
                <a:latin typeface="Courier New" panose="02070309020205020404" pitchFamily="49" charset="0"/>
                <a:cs typeface="Courier New" panose="02070309020205020404" pitchFamily="49" charset="0"/>
              </a:rPr>
              <a:t> Rational</a:t>
            </a:r>
            <a:r>
              <a:rPr lang="en-US" sz="1500" dirty="0" smtClean="0">
                <a:solidFill>
                  <a:srgbClr val="C00000"/>
                </a:solidFill>
                <a:latin typeface="Courier New" panose="02070309020205020404" pitchFamily="49" charset="0"/>
                <a:cs typeface="Courier New" panose="02070309020205020404" pitchFamily="49" charset="0"/>
              </a:rPr>
              <a:t>;</a:t>
            </a:r>
            <a:br>
              <a:rPr lang="en-US" sz="1500" dirty="0" smtClean="0">
                <a:solidFill>
                  <a:srgbClr val="C00000"/>
                </a:solidFill>
                <a:latin typeface="Courier New" panose="02070309020205020404" pitchFamily="49" charset="0"/>
                <a:cs typeface="Courier New" panose="02070309020205020404" pitchFamily="49" charset="0"/>
              </a:rPr>
            </a:br>
            <a:r>
              <a:rPr lang="en-US" sz="1500" dirty="0" smtClean="0">
                <a:solidFill>
                  <a:srgbClr val="C00000"/>
                </a:solidFill>
                <a:latin typeface="Courier New" panose="02070309020205020404" pitchFamily="49" charset="0"/>
                <a:cs typeface="Courier New" panose="02070309020205020404" pitchFamily="49" charset="0"/>
              </a:rPr>
              <a:t>  </a:t>
            </a:r>
            <a:r>
              <a:rPr lang="en-US" sz="1500" b="1" dirty="0">
                <a:solidFill>
                  <a:srgbClr val="C00000"/>
                </a:solidFill>
                <a:latin typeface="Courier New" panose="02070309020205020404" pitchFamily="49" charset="0"/>
                <a:cs typeface="Courier New" panose="02070309020205020404" pitchFamily="49" charset="0"/>
              </a:rPr>
              <a:t>function</a:t>
            </a:r>
            <a:r>
              <a:rPr lang="en-US" sz="1500" dirty="0">
                <a:solidFill>
                  <a:srgbClr val="C00000"/>
                </a:solidFill>
                <a:latin typeface="Courier New" panose="02070309020205020404" pitchFamily="49" charset="0"/>
                <a:cs typeface="Courier New" panose="02070309020205020404" pitchFamily="49" charset="0"/>
              </a:rPr>
              <a:t> "+" (Left: Integer ; Right: Rational) </a:t>
            </a:r>
            <a:r>
              <a:rPr lang="en-US" sz="1500" b="1" dirty="0">
                <a:solidFill>
                  <a:srgbClr val="C00000"/>
                </a:solidFill>
                <a:latin typeface="Courier New" panose="02070309020205020404" pitchFamily="49" charset="0"/>
                <a:cs typeface="Courier New" panose="02070309020205020404" pitchFamily="49" charset="0"/>
              </a:rPr>
              <a:t>return</a:t>
            </a:r>
            <a:r>
              <a:rPr lang="en-US" sz="1500" dirty="0">
                <a:solidFill>
                  <a:srgbClr val="C00000"/>
                </a:solidFill>
                <a:latin typeface="Courier New" panose="02070309020205020404" pitchFamily="49" charset="0"/>
                <a:cs typeface="Courier New" panose="02070309020205020404" pitchFamily="49" charset="0"/>
              </a:rPr>
              <a:t> Rational;</a:t>
            </a:r>
          </a:p>
          <a:p>
            <a:pPr marL="85725" indent="0"/>
            <a:r>
              <a:rPr lang="en-US" sz="1500" b="1" dirty="0" smtClean="0">
                <a:latin typeface="Courier New" panose="02070309020205020404" pitchFamily="49" charset="0"/>
                <a:cs typeface="Courier New" panose="02070309020205020404" pitchFamily="49" charset="0"/>
              </a:rPr>
              <a:t>end</a:t>
            </a:r>
            <a:r>
              <a:rPr lang="en-US" sz="1500" dirty="0" smtClean="0">
                <a:latin typeface="Courier New" panose="02070309020205020404" pitchFamily="49" charset="0"/>
                <a:cs typeface="Courier New" panose="02070309020205020404" pitchFamily="49" charset="0"/>
              </a:rPr>
              <a:t> </a:t>
            </a:r>
            <a:r>
              <a:rPr lang="en-US" sz="1500" dirty="0">
                <a:latin typeface="Courier New" panose="02070309020205020404" pitchFamily="49" charset="0"/>
                <a:cs typeface="Courier New" panose="02070309020205020404" pitchFamily="49" charset="0"/>
              </a:rPr>
              <a:t>Rationale_Zahlen;</a:t>
            </a:r>
          </a:p>
          <a:p>
            <a:pPr marL="0" indent="0"/>
            <a:r>
              <a:rPr lang="de-DE" sz="1800" dirty="0" smtClean="0">
                <a:solidFill>
                  <a:srgbClr val="FF0000"/>
                </a:solidFill>
              </a:rPr>
              <a:t>Jetzt können wir nicht mehr schreiben:</a:t>
            </a:r>
          </a:p>
          <a:p>
            <a:pPr marL="0" indent="0"/>
            <a:r>
              <a:rPr lang="en-US" sz="1500" dirty="0" smtClean="0">
                <a:latin typeface="Courier New" panose="02070309020205020404" pitchFamily="49" charset="0"/>
                <a:cs typeface="Courier New" panose="02070309020205020404" pitchFamily="49" charset="0"/>
              </a:rPr>
              <a:t>  X</a:t>
            </a:r>
            <a:r>
              <a:rPr lang="en-US" sz="1500" dirty="0">
                <a:latin typeface="Courier New" panose="02070309020205020404" pitchFamily="49" charset="0"/>
                <a:cs typeface="Courier New" panose="02070309020205020404" pitchFamily="49" charset="0"/>
              </a:rPr>
              <a:t>: Rational := </a:t>
            </a:r>
            <a:r>
              <a:rPr lang="en-US" sz="1500" dirty="0" smtClean="0">
                <a:solidFill>
                  <a:srgbClr val="FF0000"/>
                </a:solidFill>
                <a:latin typeface="Courier New" panose="02070309020205020404" pitchFamily="49" charset="0"/>
                <a:cs typeface="Courier New" panose="02070309020205020404" pitchFamily="49" charset="0"/>
              </a:rPr>
              <a:t>4/3 </a:t>
            </a:r>
            <a:r>
              <a:rPr lang="en-US" sz="1500" dirty="0">
                <a:solidFill>
                  <a:srgbClr val="FF0000"/>
                </a:solidFill>
                <a:latin typeface="Courier New" panose="02070309020205020404" pitchFamily="49" charset="0"/>
                <a:cs typeface="Courier New" panose="02070309020205020404" pitchFamily="49" charset="0"/>
              </a:rPr>
              <a:t>+ </a:t>
            </a:r>
            <a:r>
              <a:rPr lang="en-US" sz="1500" dirty="0" smtClean="0">
                <a:solidFill>
                  <a:srgbClr val="FF0000"/>
                </a:solidFill>
                <a:latin typeface="Courier New" panose="02070309020205020404" pitchFamily="49" charset="0"/>
                <a:cs typeface="Courier New" panose="02070309020205020404" pitchFamily="49" charset="0"/>
              </a:rPr>
              <a:t>5/6</a:t>
            </a:r>
            <a:r>
              <a:rPr lang="en-US" sz="1500" dirty="0" smtClean="0">
                <a:latin typeface="Courier New" panose="02070309020205020404" pitchFamily="49" charset="0"/>
                <a:cs typeface="Courier New" panose="02070309020205020404" pitchFamily="49" charset="0"/>
              </a:rPr>
              <a:t>;</a:t>
            </a:r>
            <a:endParaRPr lang="en-US" sz="15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209</a:t>
            </a:fld>
            <a:endParaRPr lang="de-DE" dirty="0"/>
          </a:p>
        </p:txBody>
      </p:sp>
      <p:sp>
        <p:nvSpPr>
          <p:cNvPr id="6" name="Abgerundete rechteckige Legende 5"/>
          <p:cNvSpPr/>
          <p:nvPr/>
        </p:nvSpPr>
        <p:spPr bwMode="auto">
          <a:xfrm>
            <a:off x="5076056" y="5157192"/>
            <a:ext cx="3816424" cy="648072"/>
          </a:xfrm>
          <a:prstGeom prst="wedgeRoundRectCallout">
            <a:avLst>
              <a:gd name="adj1" fmla="val -80292"/>
              <a:gd name="adj2" fmla="val 60846"/>
              <a:gd name="adj3" fmla="val 16667"/>
            </a:avLst>
          </a:prstGeom>
          <a:solidFill>
            <a:srgbClr val="FFD1D1"/>
          </a:solid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de-DE" sz="1600" dirty="0" smtClean="0">
                <a:solidFill>
                  <a:srgbClr val="FF0000"/>
                </a:solidFill>
              </a:rPr>
              <a:t>GNAT:</a:t>
            </a:r>
          </a:p>
          <a:p>
            <a:r>
              <a:rPr lang="de-DE" sz="1600" dirty="0" smtClean="0">
                <a:solidFill>
                  <a:srgbClr val="FF0000"/>
                </a:solidFill>
              </a:rPr>
              <a:t>ambiguous </a:t>
            </a:r>
            <a:r>
              <a:rPr lang="de-DE" sz="1600" dirty="0">
                <a:solidFill>
                  <a:srgbClr val="FF0000"/>
                </a:solidFill>
              </a:rPr>
              <a:t>expression (cannot resolve "+")</a:t>
            </a:r>
          </a:p>
        </p:txBody>
      </p:sp>
      <p:sp>
        <p:nvSpPr>
          <p:cNvPr id="7" name="Textfeld 6"/>
          <p:cNvSpPr txBox="1"/>
          <p:nvPr/>
        </p:nvSpPr>
        <p:spPr>
          <a:xfrm>
            <a:off x="4427984" y="2132856"/>
            <a:ext cx="3816424" cy="646331"/>
          </a:xfrm>
          <a:prstGeom prst="rect">
            <a:avLst/>
          </a:prstGeom>
          <a:solidFill>
            <a:srgbClr val="FFB64B"/>
          </a:solidFill>
          <a:ln w="28575">
            <a:solidFill>
              <a:srgbClr val="FF6600"/>
            </a:solidFill>
          </a:ln>
        </p:spPr>
        <p:txBody>
          <a:bodyPr wrap="square" rtlCol="0">
            <a:spAutoFit/>
          </a:bodyPr>
          <a:lstStyle/>
          <a:p>
            <a:r>
              <a:rPr lang="de-DE" sz="1800" dirty="0" smtClean="0">
                <a:solidFill>
                  <a:schemeClr val="tx1"/>
                </a:solidFill>
              </a:rPr>
              <a:t>Wir wollen aber doch nicht gezwungen sein, ganze Zahlen als n/1 darzustellen!</a:t>
            </a:r>
            <a:endParaRPr lang="de-DE" sz="1800" dirty="0">
              <a:solidFill>
                <a:schemeClr val="tx1"/>
              </a:solidFill>
            </a:endParaRPr>
          </a:p>
        </p:txBody>
      </p:sp>
    </p:spTree>
    <p:extLst>
      <p:ext uri="{BB962C8B-B14F-4D97-AF65-F5344CB8AC3E}">
        <p14:creationId xmlns:p14="http://schemas.microsoft.com/office/powerpoint/2010/main" val="2663992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p:cNvSpPr>
            <a:spLocks noGrp="1"/>
          </p:cNvSpPr>
          <p:nvPr>
            <p:ph type="title"/>
          </p:nvPr>
        </p:nvSpPr>
        <p:spPr>
          <a:xfrm>
            <a:off x="684213" y="333375"/>
            <a:ext cx="7739062" cy="1236663"/>
          </a:xfrm>
        </p:spPr>
        <p:txBody>
          <a:bodyPr/>
          <a:lstStyle/>
          <a:p>
            <a:r>
              <a:rPr lang="de-DE" altLang="de-DE" dirty="0" smtClean="0"/>
              <a:t>Fehlerklassifizierung</a:t>
            </a:r>
          </a:p>
        </p:txBody>
      </p:sp>
      <p:sp>
        <p:nvSpPr>
          <p:cNvPr id="3" name="Inhaltsplatzhalter 2"/>
          <p:cNvSpPr>
            <a:spLocks noGrp="1"/>
          </p:cNvSpPr>
          <p:nvPr>
            <p:ph idx="1"/>
          </p:nvPr>
        </p:nvSpPr>
        <p:spPr>
          <a:xfrm>
            <a:off x="685800" y="1557338"/>
            <a:ext cx="7739063" cy="4657725"/>
          </a:xfrm>
        </p:spPr>
        <p:txBody>
          <a:bodyPr/>
          <a:lstStyle/>
          <a:p>
            <a:pPr marL="0" indent="0">
              <a:defRPr/>
            </a:pPr>
            <a:r>
              <a:rPr lang="de-DE" sz="1900" dirty="0" smtClean="0"/>
              <a:t>Ada nimmt es sehr genau mit der Klassifizierung von Fehlern im Kode. Sie werden wie folgt klassifiziert:</a:t>
            </a:r>
          </a:p>
          <a:p>
            <a:pPr marL="261938" indent="-261938">
              <a:buFont typeface="Arial" pitchFamily="34" charset="0"/>
              <a:buChar char="•"/>
              <a:defRPr/>
            </a:pPr>
            <a:r>
              <a:rPr lang="de-DE" sz="1900" dirty="0" smtClean="0"/>
              <a:t>Fehler, die vor dem Ausführen des Programms erkannt werden müssen.</a:t>
            </a:r>
            <a:br>
              <a:rPr lang="de-DE" sz="1900" dirty="0" smtClean="0"/>
            </a:br>
            <a:r>
              <a:rPr lang="de-DE" sz="1900" dirty="0" smtClean="0"/>
              <a:t>Solche Programme sind </a:t>
            </a:r>
            <a:r>
              <a:rPr lang="de-DE" sz="1900" dirty="0" smtClean="0">
                <a:solidFill>
                  <a:srgbClr val="FF0000"/>
                </a:solidFill>
              </a:rPr>
              <a:t>illegal</a:t>
            </a:r>
            <a:r>
              <a:rPr lang="de-DE" sz="1900" dirty="0" smtClean="0"/>
              <a:t> und können nicht ausgeführt werden.</a:t>
            </a:r>
          </a:p>
          <a:p>
            <a:pPr marL="261938" indent="-261938">
              <a:buFont typeface="Arial" pitchFamily="34" charset="0"/>
              <a:buChar char="•"/>
              <a:defRPr/>
            </a:pPr>
            <a:r>
              <a:rPr lang="de-DE" sz="1900" dirty="0" smtClean="0"/>
              <a:t>Fehler, die während der Laufzeit erkannt werden müssen.</a:t>
            </a:r>
            <a:br>
              <a:rPr lang="de-DE" sz="1900" dirty="0" smtClean="0"/>
            </a:br>
            <a:r>
              <a:rPr lang="de-DE" sz="1900" dirty="0" smtClean="0"/>
              <a:t>Solche Programme lösen eine der vordefinierten </a:t>
            </a:r>
            <a:r>
              <a:rPr lang="de-DE" sz="1900" dirty="0" smtClean="0">
                <a:solidFill>
                  <a:srgbClr val="CC3300"/>
                </a:solidFill>
              </a:rPr>
              <a:t>Ausnahmen </a:t>
            </a:r>
            <a:r>
              <a:rPr lang="de-DE" sz="1900" dirty="0" smtClean="0"/>
              <a:t>aus.</a:t>
            </a:r>
          </a:p>
          <a:p>
            <a:pPr marL="261938" indent="-261938">
              <a:buFont typeface="Arial" pitchFamily="34" charset="0"/>
              <a:buChar char="•"/>
              <a:defRPr/>
            </a:pPr>
            <a:r>
              <a:rPr lang="de-DE" sz="1900" dirty="0" smtClean="0"/>
              <a:t>Begrenzte Fehler (</a:t>
            </a:r>
            <a:r>
              <a:rPr lang="de-DE" sz="1900" i="1" dirty="0" smtClean="0"/>
              <a:t>bounded errors</a:t>
            </a:r>
            <a:r>
              <a:rPr lang="de-DE" sz="1900" dirty="0" smtClean="0"/>
              <a:t>).</a:t>
            </a:r>
            <a:br>
              <a:rPr lang="de-DE" sz="1900" dirty="0" smtClean="0"/>
            </a:br>
            <a:r>
              <a:rPr lang="de-DE" sz="1900" dirty="0" smtClean="0"/>
              <a:t>Diese Fehler müssen nicht erkannt werden, doch ist ihre </a:t>
            </a:r>
            <a:r>
              <a:rPr lang="de-DE" sz="1900" dirty="0" smtClean="0">
                <a:solidFill>
                  <a:srgbClr val="FF3399"/>
                </a:solidFill>
              </a:rPr>
              <a:t>Auswirkung begrenzt</a:t>
            </a:r>
            <a:r>
              <a:rPr lang="de-DE" sz="1900" dirty="0" smtClean="0">
                <a:solidFill>
                  <a:schemeClr val="tx1"/>
                </a:solidFill>
              </a:rPr>
              <a:t>,</a:t>
            </a:r>
            <a:r>
              <a:rPr lang="de-DE" sz="1900" dirty="0" smtClean="0">
                <a:solidFill>
                  <a:srgbClr val="FF3399"/>
                </a:solidFill>
              </a:rPr>
              <a:t> </a:t>
            </a:r>
            <a:r>
              <a:rPr lang="de-DE" sz="1900" dirty="0" smtClean="0">
                <a:solidFill>
                  <a:schemeClr val="tx1"/>
                </a:solidFill>
              </a:rPr>
              <a:t>und ihre möglichen Effekte sind im RM beschrieben</a:t>
            </a:r>
            <a:r>
              <a:rPr lang="de-DE" sz="1900" dirty="0" smtClean="0"/>
              <a:t>.</a:t>
            </a:r>
          </a:p>
          <a:p>
            <a:pPr marL="261938" indent="-261938">
              <a:buFont typeface="Arial" pitchFamily="34" charset="0"/>
              <a:buChar char="•"/>
              <a:defRPr/>
            </a:pPr>
            <a:r>
              <a:rPr lang="de-DE" sz="1900" dirty="0" smtClean="0"/>
              <a:t>Fehlerhafte Ausführung (</a:t>
            </a:r>
            <a:r>
              <a:rPr lang="de-DE" sz="1900" i="1" dirty="0" smtClean="0"/>
              <a:t>erroneous execution</a:t>
            </a:r>
            <a:r>
              <a:rPr lang="de-DE" sz="1900" dirty="0" smtClean="0"/>
              <a:t>).</a:t>
            </a:r>
            <a:br>
              <a:rPr lang="de-DE" sz="1900" dirty="0" smtClean="0"/>
            </a:br>
            <a:r>
              <a:rPr lang="de-DE" sz="1900" dirty="0" smtClean="0"/>
              <a:t>Diese Fehler müssen ebenfalls nicht erkannt werden, doch ist ihre </a:t>
            </a:r>
            <a:r>
              <a:rPr lang="de-DE" sz="1900" dirty="0" smtClean="0">
                <a:solidFill>
                  <a:srgbClr val="FF0000"/>
                </a:solidFill>
              </a:rPr>
              <a:t>Auswirkung unbegrenzt</a:t>
            </a:r>
            <a:r>
              <a:rPr lang="de-DE" sz="1900" dirty="0" smtClean="0">
                <a:solidFill>
                  <a:schemeClr val="tx1"/>
                </a:solidFill>
              </a:rPr>
              <a:t> und unvorhersagbar</a:t>
            </a:r>
            <a:r>
              <a:rPr lang="de-DE" sz="1900" dirty="0" smtClean="0"/>
              <a:t>.</a:t>
            </a:r>
          </a:p>
          <a:p>
            <a:pPr marL="0" indent="0">
              <a:defRPr/>
            </a:pPr>
            <a:r>
              <a:rPr lang="de-DE" sz="1900" dirty="0" smtClean="0"/>
              <a:t>Werden die letzteren beiden jedoch erkannt, sollte </a:t>
            </a:r>
            <a:r>
              <a:rPr lang="de-DE" sz="1800" dirty="0" smtClean="0">
                <a:latin typeface="Courier New" pitchFamily="49" charset="0"/>
                <a:cs typeface="Courier New" pitchFamily="49" charset="0"/>
              </a:rPr>
              <a:t>Program_Error</a:t>
            </a:r>
            <a:r>
              <a:rPr lang="de-DE" sz="1900" dirty="0" smtClean="0"/>
              <a:t> aus-gelöst werden. (Siehe Kapitel </a:t>
            </a:r>
            <a:r>
              <a:rPr lang="de-DE" sz="1900" i="1" dirty="0" smtClean="0"/>
              <a:t>Ausnahmen.</a:t>
            </a:r>
            <a:r>
              <a:rPr lang="de-DE" sz="1900" dirty="0" smtClean="0"/>
              <a:t>)</a:t>
            </a:r>
          </a:p>
        </p:txBody>
      </p:sp>
      <p:sp>
        <p:nvSpPr>
          <p:cNvPr id="11268"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1269"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27FB11A-6D19-489D-A62C-9F4542D6012A}" type="slidenum">
              <a:rPr lang="de-DE" altLang="de-DE" sz="2400" smtClean="0"/>
              <a:pPr eaLnBrk="1" hangingPunct="1">
                <a:spcBef>
                  <a:spcPct val="0"/>
                </a:spcBef>
              </a:pPr>
              <a:t>21</a:t>
            </a:fld>
            <a:endParaRPr lang="de-DE" altLang="de-DE" sz="2400" dirty="0" smtClean="0"/>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Was ist das Problem?</a:t>
            </a:r>
          </a:p>
        </p:txBody>
      </p:sp>
      <p:sp>
        <p:nvSpPr>
          <p:cNvPr id="137219" name="Rectangle 2"/>
          <p:cNvSpPr>
            <a:spLocks noGrp="1" noChangeArrowheads="1"/>
          </p:cNvSpPr>
          <p:nvPr>
            <p:ph idx="1"/>
          </p:nvPr>
        </p:nvSpPr>
        <p:spPr>
          <a:xfrm>
            <a:off x="685800" y="1916832"/>
            <a:ext cx="7767638" cy="4302993"/>
          </a:xfrm>
        </p:spPr>
        <p:txBody>
          <a:bodyPr/>
          <a:lstStyle/>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200" dirty="0">
                <a:solidFill>
                  <a:schemeClr val="tx1"/>
                </a:solidFill>
                <a:cs typeface="Courier New" pitchFamily="49" charset="0"/>
              </a:rPr>
              <a:t>In </a:t>
            </a:r>
            <a:r>
              <a:rPr lang="de-DE" altLang="de-DE" sz="2200" dirty="0" smtClean="0">
                <a:solidFill>
                  <a:schemeClr val="tx1"/>
                </a:solidFill>
                <a:cs typeface="Courier New" pitchFamily="49" charset="0"/>
              </a:rPr>
              <a:t>Rationale_Zahlen:</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sz="1500" b="1" dirty="0" smtClean="0">
                <a:solidFill>
                  <a:schemeClr val="tx1"/>
                </a:solidFill>
                <a:latin typeface="Courier New" pitchFamily="49" charset="0"/>
                <a:cs typeface="Courier New" pitchFamily="49" charset="0"/>
              </a:rPr>
              <a:t>  function</a:t>
            </a:r>
            <a:r>
              <a:rPr lang="en-US" sz="1500" dirty="0" smtClean="0">
                <a:solidFill>
                  <a:schemeClr val="tx1"/>
                </a:solidFill>
                <a:latin typeface="Courier New" pitchFamily="49" charset="0"/>
                <a:cs typeface="Courier New" pitchFamily="49" charset="0"/>
              </a:rPr>
              <a:t> </a:t>
            </a:r>
            <a:r>
              <a:rPr lang="en-US" sz="1500" dirty="0">
                <a:solidFill>
                  <a:schemeClr val="tx1"/>
                </a:solidFill>
                <a:latin typeface="Courier New" pitchFamily="49" charset="0"/>
                <a:cs typeface="Courier New" pitchFamily="49" charset="0"/>
              </a:rPr>
              <a:t>"/" (Left, Right: Integer) </a:t>
            </a:r>
            <a:r>
              <a:rPr lang="de-DE" altLang="de-DE" sz="1500" b="1" dirty="0">
                <a:solidFill>
                  <a:schemeClr val="tx1"/>
                </a:solidFill>
                <a:latin typeface="Courier New" pitchFamily="49" charset="0"/>
                <a:cs typeface="Courier New" pitchFamily="49" charset="0"/>
              </a:rPr>
              <a:t>return</a:t>
            </a:r>
            <a:r>
              <a:rPr lang="de-DE" altLang="de-DE" sz="1500" dirty="0">
                <a:solidFill>
                  <a:schemeClr val="tx1"/>
                </a:solidFill>
                <a:latin typeface="Courier New" pitchFamily="49" charset="0"/>
                <a:cs typeface="Courier New" pitchFamily="49" charset="0"/>
              </a:rPr>
              <a:t> Rational;</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sz="1500" b="1" dirty="0" smtClean="0">
                <a:solidFill>
                  <a:schemeClr val="tx1"/>
                </a:solidFill>
                <a:latin typeface="Courier New" pitchFamily="49" charset="0"/>
                <a:cs typeface="Courier New" pitchFamily="49" charset="0"/>
              </a:rPr>
              <a:t>  function</a:t>
            </a:r>
            <a:r>
              <a:rPr lang="en-US" sz="1500" dirty="0" smtClean="0">
                <a:solidFill>
                  <a:schemeClr val="tx1"/>
                </a:solidFill>
                <a:latin typeface="Courier New" pitchFamily="49" charset="0"/>
                <a:cs typeface="Courier New" pitchFamily="49" charset="0"/>
              </a:rPr>
              <a:t> </a:t>
            </a:r>
            <a:r>
              <a:rPr lang="en-US" sz="1500" dirty="0">
                <a:solidFill>
                  <a:schemeClr val="tx1"/>
                </a:solidFill>
                <a:latin typeface="Courier New" pitchFamily="49" charset="0"/>
                <a:cs typeface="Courier New" pitchFamily="49" charset="0"/>
              </a:rPr>
              <a:t>"+" (Left: Rational; Right: Rational</a:t>
            </a:r>
            <a:r>
              <a:rPr lang="en-US" sz="1500" dirty="0" smtClean="0">
                <a:solidFill>
                  <a:schemeClr val="tx1"/>
                </a:solidFill>
                <a:latin typeface="Courier New" pitchFamily="49" charset="0"/>
                <a:cs typeface="Courier New" pitchFamily="49" charset="0"/>
              </a:rPr>
              <a:t>) </a:t>
            </a:r>
            <a:r>
              <a:rPr lang="de-DE" altLang="de-DE" sz="1500" b="1" dirty="0">
                <a:solidFill>
                  <a:schemeClr val="tx1"/>
                </a:solidFill>
                <a:latin typeface="Courier New" pitchFamily="49" charset="0"/>
                <a:cs typeface="Courier New" pitchFamily="49" charset="0"/>
              </a:rPr>
              <a:t>return</a:t>
            </a:r>
            <a:r>
              <a:rPr lang="de-DE" altLang="de-DE" sz="1500" dirty="0">
                <a:solidFill>
                  <a:schemeClr val="tx1"/>
                </a:solidFill>
                <a:latin typeface="Courier New" pitchFamily="49" charset="0"/>
                <a:cs typeface="Courier New" pitchFamily="49" charset="0"/>
              </a:rPr>
              <a:t> </a:t>
            </a:r>
            <a:r>
              <a:rPr lang="de-DE" altLang="de-DE" sz="1500" dirty="0" smtClean="0">
                <a:solidFill>
                  <a:schemeClr val="tx1"/>
                </a:solidFill>
                <a:latin typeface="Courier New" pitchFamily="49" charset="0"/>
                <a:cs typeface="Courier New" pitchFamily="49" charset="0"/>
              </a:rPr>
              <a:t>Rational;</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sz="1500" b="1" dirty="0" smtClean="0">
                <a:solidFill>
                  <a:srgbClr val="C00000"/>
                </a:solidFill>
                <a:latin typeface="Courier New" pitchFamily="49" charset="0"/>
                <a:cs typeface="Courier New" pitchFamily="49" charset="0"/>
              </a:rPr>
              <a:t>  function</a:t>
            </a:r>
            <a:r>
              <a:rPr lang="en-US" sz="1500" dirty="0" smtClean="0">
                <a:solidFill>
                  <a:srgbClr val="C00000"/>
                </a:solidFill>
                <a:latin typeface="Courier New" pitchFamily="49" charset="0"/>
                <a:cs typeface="Courier New" pitchFamily="49" charset="0"/>
              </a:rPr>
              <a:t> </a:t>
            </a:r>
            <a:r>
              <a:rPr lang="en-US" sz="1500" dirty="0">
                <a:solidFill>
                  <a:srgbClr val="C00000"/>
                </a:solidFill>
                <a:latin typeface="Courier New" pitchFamily="49" charset="0"/>
                <a:cs typeface="Courier New" pitchFamily="49" charset="0"/>
              </a:rPr>
              <a:t>"+" (Left: Rational; Right: </a:t>
            </a:r>
            <a:r>
              <a:rPr lang="en-US" sz="1500" dirty="0" smtClean="0">
                <a:solidFill>
                  <a:srgbClr val="C00000"/>
                </a:solidFill>
                <a:latin typeface="Courier New" pitchFamily="49" charset="0"/>
                <a:cs typeface="Courier New" pitchFamily="49" charset="0"/>
              </a:rPr>
              <a:t>Integer ) </a:t>
            </a:r>
            <a:r>
              <a:rPr lang="de-DE" altLang="de-DE" sz="1500" b="1" dirty="0">
                <a:solidFill>
                  <a:srgbClr val="C00000"/>
                </a:solidFill>
                <a:latin typeface="Courier New" pitchFamily="49" charset="0"/>
                <a:cs typeface="Courier New" pitchFamily="49" charset="0"/>
              </a:rPr>
              <a:t>return</a:t>
            </a:r>
            <a:r>
              <a:rPr lang="de-DE" altLang="de-DE" sz="1500" dirty="0">
                <a:solidFill>
                  <a:srgbClr val="C00000"/>
                </a:solidFill>
                <a:latin typeface="Courier New" pitchFamily="49" charset="0"/>
                <a:cs typeface="Courier New" pitchFamily="49" charset="0"/>
              </a:rPr>
              <a:t> </a:t>
            </a:r>
            <a:r>
              <a:rPr lang="de-DE" altLang="de-DE" sz="1500" dirty="0" smtClean="0">
                <a:solidFill>
                  <a:srgbClr val="C00000"/>
                </a:solidFill>
                <a:latin typeface="Courier New" pitchFamily="49" charset="0"/>
                <a:cs typeface="Courier New" pitchFamily="49" charset="0"/>
              </a:rPr>
              <a:t>Rational;</a:t>
            </a:r>
            <a:br>
              <a:rPr lang="de-DE" altLang="de-DE" sz="1500" dirty="0" smtClean="0">
                <a:solidFill>
                  <a:srgbClr val="C00000"/>
                </a:solidFill>
                <a:latin typeface="Courier New" pitchFamily="49" charset="0"/>
                <a:cs typeface="Courier New" pitchFamily="49" charset="0"/>
              </a:rPr>
            </a:br>
            <a:r>
              <a:rPr lang="de-DE" altLang="de-DE" sz="1500" dirty="0" smtClean="0">
                <a:solidFill>
                  <a:srgbClr val="C00000"/>
                </a:solidFill>
                <a:latin typeface="Courier New" pitchFamily="49" charset="0"/>
                <a:cs typeface="Courier New" pitchFamily="49" charset="0"/>
              </a:rPr>
              <a:t>  </a:t>
            </a:r>
            <a:r>
              <a:rPr lang="en-US" sz="1500" b="1" dirty="0" smtClean="0">
                <a:solidFill>
                  <a:srgbClr val="C00000"/>
                </a:solidFill>
                <a:latin typeface="Courier New" pitchFamily="49" charset="0"/>
                <a:cs typeface="Courier New" pitchFamily="49" charset="0"/>
              </a:rPr>
              <a:t>function</a:t>
            </a:r>
            <a:r>
              <a:rPr lang="en-US" sz="1500" dirty="0" smtClean="0">
                <a:solidFill>
                  <a:srgbClr val="C00000"/>
                </a:solidFill>
                <a:latin typeface="Courier New" pitchFamily="49" charset="0"/>
                <a:cs typeface="Courier New" pitchFamily="49" charset="0"/>
              </a:rPr>
              <a:t> </a:t>
            </a:r>
            <a:r>
              <a:rPr lang="en-US" sz="1500" dirty="0">
                <a:solidFill>
                  <a:srgbClr val="C00000"/>
                </a:solidFill>
                <a:latin typeface="Courier New" pitchFamily="49" charset="0"/>
                <a:cs typeface="Courier New" pitchFamily="49" charset="0"/>
              </a:rPr>
              <a:t>"+" (</a:t>
            </a:r>
            <a:r>
              <a:rPr lang="en-US" sz="1500" dirty="0" smtClean="0">
                <a:solidFill>
                  <a:srgbClr val="C00000"/>
                </a:solidFill>
                <a:latin typeface="Courier New" pitchFamily="49" charset="0"/>
                <a:cs typeface="Courier New" pitchFamily="49" charset="0"/>
              </a:rPr>
              <a:t>Left: Integer ; Right: Rational) </a:t>
            </a:r>
            <a:r>
              <a:rPr lang="de-DE" altLang="de-DE" sz="1500" b="1" dirty="0">
                <a:solidFill>
                  <a:srgbClr val="C00000"/>
                </a:solidFill>
                <a:latin typeface="Courier New" pitchFamily="49" charset="0"/>
                <a:cs typeface="Courier New" pitchFamily="49" charset="0"/>
              </a:rPr>
              <a:t>return</a:t>
            </a:r>
            <a:r>
              <a:rPr lang="de-DE" altLang="de-DE" sz="1500" dirty="0">
                <a:solidFill>
                  <a:srgbClr val="C00000"/>
                </a:solidFill>
                <a:latin typeface="Courier New" pitchFamily="49" charset="0"/>
                <a:cs typeface="Courier New" pitchFamily="49" charset="0"/>
              </a:rPr>
              <a:t> </a:t>
            </a:r>
            <a:r>
              <a:rPr lang="de-DE" altLang="de-DE" sz="1500" dirty="0" smtClean="0">
                <a:solidFill>
                  <a:srgbClr val="C00000"/>
                </a:solidFill>
                <a:latin typeface="Courier New" pitchFamily="49" charset="0"/>
                <a:cs typeface="Courier New" pitchFamily="49" charset="0"/>
              </a:rPr>
              <a:t>Rational;</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200" dirty="0" smtClean="0">
                <a:solidFill>
                  <a:schemeClr val="accent2"/>
                </a:solidFill>
                <a:cs typeface="Courier New" pitchFamily="49" charset="0"/>
              </a:rPr>
              <a:t>In Standard:</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sz="1500" b="1" dirty="0" smtClean="0">
                <a:solidFill>
                  <a:schemeClr val="accent2"/>
                </a:solidFill>
                <a:latin typeface="Courier New" pitchFamily="49" charset="0"/>
                <a:cs typeface="Courier New" pitchFamily="49" charset="0"/>
              </a:rPr>
              <a:t>  </a:t>
            </a:r>
            <a:r>
              <a:rPr lang="en-US" sz="1500" b="1" dirty="0">
                <a:solidFill>
                  <a:schemeClr val="accent2"/>
                </a:solidFill>
                <a:latin typeface="Courier New" pitchFamily="49" charset="0"/>
                <a:cs typeface="Courier New" pitchFamily="49" charset="0"/>
              </a:rPr>
              <a:t>function</a:t>
            </a:r>
            <a:r>
              <a:rPr lang="en-US" sz="1500" dirty="0">
                <a:solidFill>
                  <a:schemeClr val="accent2"/>
                </a:solidFill>
                <a:latin typeface="Courier New" pitchFamily="49" charset="0"/>
                <a:cs typeface="Courier New" pitchFamily="49" charset="0"/>
              </a:rPr>
              <a:t> "</a:t>
            </a:r>
            <a:r>
              <a:rPr lang="en-US" sz="1500" dirty="0" smtClean="0">
                <a:solidFill>
                  <a:schemeClr val="accent2"/>
                </a:solidFill>
                <a:latin typeface="Courier New" pitchFamily="49" charset="0"/>
                <a:cs typeface="Courier New" pitchFamily="49" charset="0"/>
              </a:rPr>
              <a:t>+" </a:t>
            </a:r>
            <a:r>
              <a:rPr lang="en-US" sz="1500" dirty="0">
                <a:solidFill>
                  <a:schemeClr val="accent2"/>
                </a:solidFill>
                <a:latin typeface="Courier New" pitchFamily="49" charset="0"/>
                <a:cs typeface="Courier New" pitchFamily="49" charset="0"/>
              </a:rPr>
              <a:t>(Left, Right: Integer) </a:t>
            </a:r>
            <a:r>
              <a:rPr lang="de-DE" altLang="de-DE" sz="1500" b="1" dirty="0">
                <a:solidFill>
                  <a:schemeClr val="accent2"/>
                </a:solidFill>
                <a:latin typeface="Courier New" pitchFamily="49" charset="0"/>
                <a:cs typeface="Courier New" pitchFamily="49" charset="0"/>
              </a:rPr>
              <a:t>return</a:t>
            </a:r>
            <a:r>
              <a:rPr lang="de-DE" altLang="de-DE" sz="1500" dirty="0">
                <a:solidFill>
                  <a:schemeClr val="accent2"/>
                </a:solidFill>
                <a:latin typeface="Courier New" pitchFamily="49" charset="0"/>
                <a:cs typeface="Courier New" pitchFamily="49" charset="0"/>
              </a:rPr>
              <a:t> Integer</a:t>
            </a:r>
            <a:r>
              <a:rPr lang="de-DE" altLang="de-DE" sz="1500" dirty="0" smtClean="0">
                <a:solidFill>
                  <a:schemeClr val="accent2"/>
                </a:solidFill>
                <a:latin typeface="Courier New" pitchFamily="49" charset="0"/>
                <a:cs typeface="Courier New" pitchFamily="49" charset="0"/>
              </a:rPr>
              <a:t>;</a:t>
            </a:r>
            <a:br>
              <a:rPr lang="de-DE" altLang="de-DE" sz="1500" dirty="0" smtClean="0">
                <a:solidFill>
                  <a:schemeClr val="accent2"/>
                </a:solidFill>
                <a:latin typeface="Courier New" pitchFamily="49" charset="0"/>
                <a:cs typeface="Courier New" pitchFamily="49" charset="0"/>
              </a:rPr>
            </a:br>
            <a:r>
              <a:rPr lang="de-DE" altLang="de-DE" sz="1500" dirty="0" smtClean="0">
                <a:solidFill>
                  <a:schemeClr val="accent2"/>
                </a:solidFill>
                <a:latin typeface="Courier New" pitchFamily="49" charset="0"/>
                <a:cs typeface="Courier New" pitchFamily="49" charset="0"/>
              </a:rPr>
              <a:t> </a:t>
            </a:r>
            <a:r>
              <a:rPr lang="en-US" sz="1500" b="1" dirty="0" smtClean="0">
                <a:solidFill>
                  <a:schemeClr val="accent2"/>
                </a:solidFill>
                <a:latin typeface="Courier New" pitchFamily="49" charset="0"/>
                <a:cs typeface="Courier New" pitchFamily="49" charset="0"/>
              </a:rPr>
              <a:t> function</a:t>
            </a:r>
            <a:r>
              <a:rPr lang="en-US" sz="1500" dirty="0" smtClean="0">
                <a:solidFill>
                  <a:schemeClr val="accent2"/>
                </a:solidFill>
                <a:latin typeface="Courier New" pitchFamily="49" charset="0"/>
                <a:cs typeface="Courier New" pitchFamily="49" charset="0"/>
              </a:rPr>
              <a:t> </a:t>
            </a:r>
            <a:r>
              <a:rPr lang="en-US" sz="1500" dirty="0">
                <a:solidFill>
                  <a:schemeClr val="accent2"/>
                </a:solidFill>
                <a:latin typeface="Courier New" pitchFamily="49" charset="0"/>
                <a:cs typeface="Courier New" pitchFamily="49" charset="0"/>
              </a:rPr>
              <a:t>"/" (Left, Right: Integer</a:t>
            </a:r>
            <a:r>
              <a:rPr lang="en-US" sz="1500" dirty="0" smtClean="0">
                <a:solidFill>
                  <a:schemeClr val="accent2"/>
                </a:solidFill>
                <a:latin typeface="Courier New" pitchFamily="49" charset="0"/>
                <a:cs typeface="Courier New" pitchFamily="49" charset="0"/>
              </a:rPr>
              <a:t>) </a:t>
            </a:r>
            <a:r>
              <a:rPr lang="de-DE" altLang="de-DE" sz="1500" b="1" dirty="0">
                <a:solidFill>
                  <a:schemeClr val="accent2"/>
                </a:solidFill>
                <a:latin typeface="Courier New" pitchFamily="49" charset="0"/>
                <a:cs typeface="Courier New" pitchFamily="49" charset="0"/>
              </a:rPr>
              <a:t>return</a:t>
            </a:r>
            <a:r>
              <a:rPr lang="de-DE" altLang="de-DE" sz="1500" dirty="0">
                <a:solidFill>
                  <a:schemeClr val="accent2"/>
                </a:solidFill>
                <a:latin typeface="Courier New" pitchFamily="49" charset="0"/>
                <a:cs typeface="Courier New" pitchFamily="49" charset="0"/>
              </a:rPr>
              <a:t> Integer</a:t>
            </a:r>
            <a:r>
              <a:rPr lang="de-DE" altLang="de-DE" sz="1500" dirty="0" smtClean="0">
                <a:solidFill>
                  <a:schemeClr val="accent2"/>
                </a:solidFill>
                <a:latin typeface="Courier New" pitchFamily="49" charset="0"/>
                <a:cs typeface="Courier New" pitchFamily="49" charset="0"/>
              </a:rPr>
              <a:t>;  -- </a:t>
            </a:r>
            <a:r>
              <a:rPr lang="de-DE" altLang="de-DE" sz="1500" i="1" dirty="0" smtClean="0">
                <a:solidFill>
                  <a:schemeClr val="accent2"/>
                </a:solidFill>
                <a:latin typeface="Courier New" pitchFamily="49" charset="0"/>
                <a:cs typeface="Courier New" pitchFamily="49" charset="0"/>
              </a:rPr>
              <a:t>5/6=0</a:t>
            </a:r>
            <a:endParaRPr lang="de-DE" altLang="de-DE" sz="1500" i="1" dirty="0">
              <a:solidFill>
                <a:schemeClr val="accent2"/>
              </a:solidFill>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200" dirty="0" smtClean="0">
                <a:solidFill>
                  <a:schemeClr val="tx1"/>
                </a:solidFill>
                <a:cs typeface="Courier New" pitchFamily="49" charset="0"/>
              </a:rPr>
              <a:t>Problem Überladung:</a:t>
            </a:r>
          </a:p>
          <a:p>
            <a:pPr marL="0" indent="0" eaLnBrk="1" hangingPunct="1">
              <a:buClrTx/>
              <a:buFontTx/>
              <a:buNone/>
              <a:tabLst>
                <a:tab pos="1452563" algn="l"/>
                <a:tab pos="1524000" algn="l"/>
                <a:tab pos="4035425" algn="l"/>
                <a:tab pos="5046663" algn="l"/>
                <a:tab pos="5495925" algn="l"/>
                <a:tab pos="5945188" algn="l"/>
                <a:tab pos="6394450" algn="l"/>
                <a:tab pos="6843713" algn="l"/>
                <a:tab pos="7292975" algn="l"/>
                <a:tab pos="7742238" algn="l"/>
                <a:tab pos="8191500" algn="l"/>
                <a:tab pos="8640763" algn="l"/>
              </a:tabLst>
            </a:pPr>
            <a:r>
              <a:rPr lang="de-DE" altLang="de-DE" sz="2000" dirty="0">
                <a:cs typeface="Courier New" pitchFamily="49" charset="0"/>
              </a:rPr>
              <a:t> </a:t>
            </a:r>
            <a:r>
              <a:rPr lang="de-DE" altLang="de-DE" sz="2000" dirty="0" smtClean="0">
                <a:cs typeface="Courier New" pitchFamily="49" charset="0"/>
              </a:rPr>
              <a:t> 4/3 + 5/6	Rational + Rational	   </a:t>
            </a:r>
            <a:r>
              <a:rPr lang="de-DE" altLang="de-DE" sz="2000" dirty="0" smtClean="0">
                <a:solidFill>
                  <a:srgbClr val="FF0000"/>
                </a:solidFill>
                <a:cs typeface="Courier New" pitchFamily="49" charset="0"/>
              </a:rPr>
              <a:t>Der Übersetzer kann</a:t>
            </a:r>
            <a:r>
              <a:rPr lang="de-DE" altLang="de-DE" sz="2000" dirty="0" smtClean="0">
                <a:cs typeface="Courier New" pitchFamily="49" charset="0"/>
              </a:rPr>
              <a:t/>
            </a:r>
            <a:br>
              <a:rPr lang="de-DE" altLang="de-DE" sz="2000" dirty="0" smtClean="0">
                <a:cs typeface="Courier New" pitchFamily="49" charset="0"/>
              </a:rPr>
            </a:br>
            <a:r>
              <a:rPr lang="de-DE" altLang="de-DE" sz="2000" dirty="0" smtClean="0">
                <a:cs typeface="Courier New" pitchFamily="49" charset="0"/>
              </a:rPr>
              <a:t>  </a:t>
            </a:r>
            <a:r>
              <a:rPr lang="de-DE" altLang="de-DE" sz="2000" dirty="0">
                <a:solidFill>
                  <a:schemeClr val="tx1"/>
                </a:solidFill>
                <a:cs typeface="Courier New" pitchFamily="49" charset="0"/>
              </a:rPr>
              <a:t>4</a:t>
            </a:r>
            <a:r>
              <a:rPr lang="de-DE" altLang="de-DE" sz="2000" dirty="0" smtClean="0">
                <a:solidFill>
                  <a:schemeClr val="tx1"/>
                </a:solidFill>
                <a:cs typeface="Courier New" pitchFamily="49" charset="0"/>
              </a:rPr>
              <a:t>/3 </a:t>
            </a:r>
            <a:r>
              <a:rPr lang="de-DE" altLang="de-DE" sz="2000" dirty="0" smtClean="0">
                <a:solidFill>
                  <a:srgbClr val="C00000"/>
                </a:solidFill>
                <a:cs typeface="Courier New" pitchFamily="49" charset="0"/>
              </a:rPr>
              <a:t>+</a:t>
            </a:r>
            <a:r>
              <a:rPr lang="de-DE" altLang="de-DE" sz="2000" dirty="0" smtClean="0">
                <a:solidFill>
                  <a:schemeClr val="tx1"/>
                </a:solidFill>
                <a:cs typeface="Courier New" pitchFamily="49" charset="0"/>
              </a:rPr>
              <a:t> </a:t>
            </a:r>
            <a:r>
              <a:rPr lang="de-DE" altLang="de-DE" sz="2000" dirty="0" smtClean="0">
                <a:solidFill>
                  <a:schemeClr val="accent2"/>
                </a:solidFill>
                <a:cs typeface="Courier New" pitchFamily="49" charset="0"/>
              </a:rPr>
              <a:t>0</a:t>
            </a:r>
            <a:r>
              <a:rPr lang="de-DE" altLang="de-DE" sz="2000" dirty="0" smtClean="0">
                <a:cs typeface="Courier New" pitchFamily="49" charset="0"/>
              </a:rPr>
              <a:t>	Rational </a:t>
            </a:r>
            <a:r>
              <a:rPr lang="de-DE" altLang="de-DE" sz="2000" dirty="0" smtClean="0">
                <a:solidFill>
                  <a:srgbClr val="C00000"/>
                </a:solidFill>
                <a:cs typeface="Courier New" pitchFamily="49" charset="0"/>
              </a:rPr>
              <a:t>+</a:t>
            </a:r>
            <a:r>
              <a:rPr lang="de-DE" altLang="de-DE" sz="2000" dirty="0" smtClean="0">
                <a:cs typeface="Courier New" pitchFamily="49" charset="0"/>
              </a:rPr>
              <a:t> </a:t>
            </a:r>
            <a:r>
              <a:rPr lang="de-DE" altLang="de-DE" sz="2000" dirty="0" smtClean="0">
                <a:solidFill>
                  <a:schemeClr val="accent2"/>
                </a:solidFill>
                <a:cs typeface="Courier New" pitchFamily="49" charset="0"/>
              </a:rPr>
              <a:t>Integer</a:t>
            </a:r>
            <a:r>
              <a:rPr lang="de-DE" altLang="de-DE" sz="2000" dirty="0" smtClean="0">
                <a:cs typeface="Courier New" pitchFamily="49" charset="0"/>
              </a:rPr>
              <a:t>	   </a:t>
            </a:r>
            <a:r>
              <a:rPr lang="de-DE" altLang="de-DE" sz="2000" dirty="0" smtClean="0">
                <a:solidFill>
                  <a:srgbClr val="FF0000"/>
                </a:solidFill>
                <a:cs typeface="Courier New" pitchFamily="49" charset="0"/>
              </a:rPr>
              <a:t>diese Mehrdeutigkeit</a:t>
            </a:r>
            <a:br>
              <a:rPr lang="de-DE" altLang="de-DE" sz="2000" dirty="0" smtClean="0">
                <a:solidFill>
                  <a:srgbClr val="FF0000"/>
                </a:solidFill>
                <a:cs typeface="Courier New" pitchFamily="49" charset="0"/>
              </a:rPr>
            </a:br>
            <a:r>
              <a:rPr lang="de-DE" altLang="de-DE" sz="2000" dirty="0" smtClean="0">
                <a:solidFill>
                  <a:srgbClr val="FF0000"/>
                </a:solidFill>
                <a:cs typeface="Courier New" pitchFamily="49" charset="0"/>
              </a:rPr>
              <a:t>  </a:t>
            </a:r>
            <a:r>
              <a:rPr lang="de-DE" altLang="de-DE" sz="2000" dirty="0" smtClean="0">
                <a:solidFill>
                  <a:schemeClr val="accent2"/>
                </a:solidFill>
                <a:cs typeface="Courier New" pitchFamily="49" charset="0"/>
              </a:rPr>
              <a:t>1 </a:t>
            </a:r>
            <a:r>
              <a:rPr lang="de-DE" altLang="de-DE" sz="2000" dirty="0" smtClean="0">
                <a:solidFill>
                  <a:srgbClr val="FF0000"/>
                </a:solidFill>
                <a:cs typeface="Courier New" pitchFamily="49" charset="0"/>
              </a:rPr>
              <a:t>   </a:t>
            </a:r>
            <a:r>
              <a:rPr lang="de-DE" altLang="de-DE" sz="2000" dirty="0" smtClean="0">
                <a:solidFill>
                  <a:srgbClr val="C00000"/>
                </a:solidFill>
                <a:cs typeface="Courier New" pitchFamily="49" charset="0"/>
              </a:rPr>
              <a:t>+</a:t>
            </a:r>
            <a:r>
              <a:rPr lang="de-DE" altLang="de-DE" sz="2000" dirty="0" smtClean="0">
                <a:solidFill>
                  <a:schemeClr val="tx1"/>
                </a:solidFill>
                <a:cs typeface="Courier New" pitchFamily="49" charset="0"/>
              </a:rPr>
              <a:t> 5/6</a:t>
            </a:r>
            <a:r>
              <a:rPr lang="de-DE" altLang="de-DE" sz="2000" dirty="0" smtClean="0">
                <a:cs typeface="Courier New" pitchFamily="49" charset="0"/>
              </a:rPr>
              <a:t>	</a:t>
            </a:r>
            <a:r>
              <a:rPr lang="de-DE" altLang="de-DE" sz="2000" dirty="0" smtClean="0">
                <a:solidFill>
                  <a:schemeClr val="accent2"/>
                </a:solidFill>
                <a:cs typeface="Courier New" pitchFamily="49" charset="0"/>
              </a:rPr>
              <a:t>Integer</a:t>
            </a:r>
            <a:r>
              <a:rPr lang="de-DE" altLang="de-DE" sz="2000" dirty="0" smtClean="0">
                <a:cs typeface="Courier New" pitchFamily="49" charset="0"/>
              </a:rPr>
              <a:t>   </a:t>
            </a:r>
            <a:r>
              <a:rPr lang="de-DE" altLang="de-DE" sz="2000" dirty="0" smtClean="0">
                <a:solidFill>
                  <a:srgbClr val="C00000"/>
                </a:solidFill>
                <a:cs typeface="Courier New" pitchFamily="49" charset="0"/>
              </a:rPr>
              <a:t>+</a:t>
            </a:r>
            <a:r>
              <a:rPr lang="de-DE" altLang="de-DE" sz="2000" dirty="0" smtClean="0">
                <a:cs typeface="Courier New" pitchFamily="49" charset="0"/>
              </a:rPr>
              <a:t> Rational	   </a:t>
            </a:r>
            <a:r>
              <a:rPr lang="de-DE" altLang="de-DE" sz="2000" dirty="0" smtClean="0">
                <a:solidFill>
                  <a:srgbClr val="FF0000"/>
                </a:solidFill>
                <a:cs typeface="Courier New" pitchFamily="49" charset="0"/>
              </a:rPr>
              <a:t>nicht auflösen und weist</a:t>
            </a:r>
            <a:br>
              <a:rPr lang="de-DE" altLang="de-DE" sz="2000" dirty="0" smtClean="0">
                <a:solidFill>
                  <a:srgbClr val="FF0000"/>
                </a:solidFill>
                <a:cs typeface="Courier New" pitchFamily="49" charset="0"/>
              </a:rPr>
            </a:br>
            <a:r>
              <a:rPr lang="de-DE" altLang="de-DE" sz="2000" dirty="0" smtClean="0">
                <a:solidFill>
                  <a:srgbClr val="FF0000"/>
                </a:solidFill>
                <a:cs typeface="Courier New" pitchFamily="49" charset="0"/>
              </a:rPr>
              <a:t>  </a:t>
            </a:r>
            <a:r>
              <a:rPr lang="de-DE" altLang="de-DE" sz="2000" dirty="0" smtClean="0">
                <a:solidFill>
                  <a:schemeClr val="accent2"/>
                </a:solidFill>
                <a:cs typeface="Courier New" pitchFamily="49" charset="0"/>
              </a:rPr>
              <a:t>1    + 0	Integer   + Integer	   </a:t>
            </a:r>
            <a:r>
              <a:rPr lang="de-DE" altLang="de-DE" sz="2000" dirty="0" smtClean="0">
                <a:solidFill>
                  <a:srgbClr val="FF0000"/>
                </a:solidFill>
                <a:cs typeface="Courier New" pitchFamily="49" charset="0"/>
              </a:rPr>
              <a:t>den Ausdruck zurück!</a:t>
            </a:r>
            <a:endParaRPr lang="de-DE" altLang="de-DE" sz="2000" dirty="0" smtClean="0">
              <a:solidFill>
                <a:schemeClr val="accent2"/>
              </a:solidFill>
              <a:cs typeface="Courier New" pitchFamily="49" charset="0"/>
            </a:endParaRPr>
          </a:p>
        </p:txBody>
      </p:sp>
      <p:sp>
        <p:nvSpPr>
          <p:cNvPr id="13722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722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5BAC21C-DECA-4C66-A0F5-9985D20C11BB}" type="slidenum">
              <a:rPr lang="de-DE" altLang="de-DE" sz="2400" smtClean="0"/>
              <a:pPr eaLnBrk="1" hangingPunct="1">
                <a:spcBef>
                  <a:spcPct val="0"/>
                </a:spcBef>
              </a:pPr>
              <a:t>210</a:t>
            </a:fld>
            <a:endParaRPr lang="de-DE" altLang="de-DE" sz="2400" dirty="0" smtClean="0"/>
          </a:p>
        </p:txBody>
      </p:sp>
    </p:spTree>
    <p:extLst>
      <p:ext uri="{BB962C8B-B14F-4D97-AF65-F5344CB8AC3E}">
        <p14:creationId xmlns:p14="http://schemas.microsoft.com/office/powerpoint/2010/main" val="25690282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1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19">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1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1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Schwierigkeiten</a:t>
            </a:r>
            <a:r>
              <a:rPr lang="de-DE" altLang="de-DE" dirty="0"/>
              <a:t> </a:t>
            </a:r>
            <a:r>
              <a:rPr lang="de-DE" altLang="de-DE" dirty="0" smtClean="0"/>
              <a:t>2</a:t>
            </a:r>
          </a:p>
        </p:txBody>
      </p:sp>
      <p:sp>
        <p:nvSpPr>
          <p:cNvPr id="137219" name="Rectangle 2"/>
          <p:cNvSpPr>
            <a:spLocks noGrp="1" noChangeArrowheads="1"/>
          </p:cNvSpPr>
          <p:nvPr>
            <p:ph idx="1"/>
          </p:nvPr>
        </p:nvSpPr>
        <p:spPr>
          <a:xfrm>
            <a:off x="685800" y="2276873"/>
            <a:ext cx="7767638" cy="3744416"/>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b="1" dirty="0" smtClean="0"/>
              <a:t>Operatorenkonflikt: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Wir wollen als Konstruktor</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a:t>
            </a:r>
            <a:r>
              <a:rPr lang="en-US" sz="1800" b="1" dirty="0">
                <a:solidFill>
                  <a:srgbClr val="C00000"/>
                </a:solidFill>
                <a:latin typeface="Courier New" pitchFamily="49" charset="0"/>
                <a:cs typeface="Courier New" pitchFamily="49" charset="0"/>
              </a:rPr>
              <a:t>function</a:t>
            </a:r>
            <a:r>
              <a:rPr lang="en-US" sz="1800" dirty="0">
                <a:solidFill>
                  <a:srgbClr val="C00000"/>
                </a:solidFill>
                <a:latin typeface="Courier New" pitchFamily="49" charset="0"/>
                <a:cs typeface="Courier New" pitchFamily="49" charset="0"/>
              </a:rPr>
              <a:t> "/" (Left, Right: Integer</a:t>
            </a:r>
            <a:r>
              <a:rPr lang="en-US" sz="1800" dirty="0" smtClean="0">
                <a:solidFill>
                  <a:srgbClr val="C00000"/>
                </a:solidFill>
                <a:latin typeface="Courier New" pitchFamily="49" charset="0"/>
                <a:cs typeface="Courier New" pitchFamily="49" charset="0"/>
              </a:rPr>
              <a:t>) </a:t>
            </a:r>
            <a:r>
              <a:rPr lang="de-DE" altLang="de-DE" sz="1800" b="1" dirty="0" smtClean="0">
                <a:solidFill>
                  <a:srgbClr val="C00000"/>
                </a:solidFill>
                <a:latin typeface="Courier New" pitchFamily="49" charset="0"/>
                <a:cs typeface="Courier New" pitchFamily="49" charset="0"/>
              </a:rPr>
              <a:t>return</a:t>
            </a:r>
            <a:r>
              <a:rPr lang="de-DE" altLang="de-DE" sz="1800" dirty="0" smtClean="0">
                <a:solidFill>
                  <a:srgbClr val="C00000"/>
                </a:solidFill>
                <a:latin typeface="Courier New" pitchFamily="49" charset="0"/>
                <a:cs typeface="Courier New" pitchFamily="49" charset="0"/>
              </a:rPr>
              <a:t> </a:t>
            </a:r>
            <a:r>
              <a:rPr lang="de-DE" altLang="de-DE" sz="1800" dirty="0">
                <a:solidFill>
                  <a:srgbClr val="C00000"/>
                </a:solidFill>
                <a:latin typeface="Courier New" pitchFamily="49" charset="0"/>
                <a:cs typeface="Courier New" pitchFamily="49" charset="0"/>
              </a:rPr>
              <a:t>Rational</a:t>
            </a:r>
            <a:r>
              <a:rPr lang="de-DE" altLang="de-DE" sz="1800" dirty="0" smtClean="0">
                <a:solidFill>
                  <a:srgbClr val="C00000"/>
                </a:solidFill>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cs typeface="Courier New" pitchFamily="49" charset="0"/>
              </a:rPr>
              <a:t>Es stört der in Standard vordefinierte Operator</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a:t>
            </a:r>
            <a:r>
              <a:rPr lang="en-US" sz="1800" b="1" dirty="0" smtClean="0">
                <a:solidFill>
                  <a:schemeClr val="accent2"/>
                </a:solidFill>
                <a:latin typeface="Courier New" pitchFamily="49" charset="0"/>
                <a:cs typeface="Courier New" pitchFamily="49" charset="0"/>
              </a:rPr>
              <a:t>function</a:t>
            </a:r>
            <a:r>
              <a:rPr lang="en-US" sz="1800" dirty="0" smtClean="0">
                <a:solidFill>
                  <a:schemeClr val="accent2"/>
                </a:solidFill>
                <a:latin typeface="Courier New" pitchFamily="49" charset="0"/>
                <a:cs typeface="Courier New" pitchFamily="49" charset="0"/>
              </a:rPr>
              <a:t> </a:t>
            </a:r>
            <a:r>
              <a:rPr lang="en-US" sz="1800" dirty="0">
                <a:solidFill>
                  <a:schemeClr val="accent2"/>
                </a:solidFill>
                <a:latin typeface="Courier New" pitchFamily="49" charset="0"/>
                <a:cs typeface="Courier New" pitchFamily="49" charset="0"/>
              </a:rPr>
              <a:t>"/" (Left, Right: Integer</a:t>
            </a:r>
            <a:r>
              <a:rPr lang="en-US" sz="1800" dirty="0" smtClean="0">
                <a:solidFill>
                  <a:schemeClr val="accent2"/>
                </a:solidFill>
                <a:latin typeface="Courier New" pitchFamily="49" charset="0"/>
                <a:cs typeface="Courier New" pitchFamily="49" charset="0"/>
              </a:rPr>
              <a:t>) </a:t>
            </a:r>
            <a:r>
              <a:rPr lang="de-DE" altLang="de-DE" sz="1800" b="1" dirty="0" smtClean="0">
                <a:solidFill>
                  <a:schemeClr val="accent2"/>
                </a:solidFill>
                <a:latin typeface="Courier New" pitchFamily="49" charset="0"/>
                <a:cs typeface="Courier New" pitchFamily="49" charset="0"/>
              </a:rPr>
              <a:t>return</a:t>
            </a:r>
            <a:r>
              <a:rPr lang="de-DE" altLang="de-DE" sz="1800" dirty="0" smtClean="0">
                <a:solidFill>
                  <a:schemeClr val="accent2"/>
                </a:solidFill>
                <a:latin typeface="Courier New" pitchFamily="49" charset="0"/>
                <a:cs typeface="Courier New" pitchFamily="49" charset="0"/>
              </a:rPr>
              <a:t> Integer;</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000" dirty="0" smtClean="0">
              <a:solidFill>
                <a:srgbClr val="FF3399"/>
              </a:solidFill>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solidFill>
                  <a:schemeClr val="tx1"/>
                </a:solidFill>
                <a:cs typeface="Courier New" pitchFamily="49" charset="0"/>
              </a:rPr>
              <a:t>Wie werden wir den los?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solidFill>
                  <a:srgbClr val="FF0000"/>
                </a:solidFill>
                <a:cs typeface="Courier New" pitchFamily="49" charset="0"/>
              </a:rPr>
              <a:t>Antwort: Gar nicht für </a:t>
            </a:r>
            <a:r>
              <a:rPr lang="de-DE" altLang="de-DE" sz="2000" dirty="0" smtClean="0">
                <a:solidFill>
                  <a:srgbClr val="FF0000"/>
                </a:solidFill>
                <a:latin typeface="Courier New" panose="02070309020205020404" pitchFamily="49" charset="0"/>
                <a:cs typeface="Courier New" panose="02070309020205020404" pitchFamily="49" charset="0"/>
              </a:rPr>
              <a:t>Standard.Integer</a:t>
            </a:r>
            <a:r>
              <a:rPr lang="de-DE" altLang="de-DE" sz="2400" dirty="0" smtClean="0">
                <a:solidFill>
                  <a:srgbClr val="FF0000"/>
                </a:solidFill>
                <a:cs typeface="Courier New" pitchFamily="49" charset="0"/>
              </a:rPr>
              <a:t>!</a:t>
            </a:r>
          </a:p>
        </p:txBody>
      </p:sp>
      <p:sp>
        <p:nvSpPr>
          <p:cNvPr id="13722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722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5BAC21C-DECA-4C66-A0F5-9985D20C11BB}" type="slidenum">
              <a:rPr lang="de-DE" altLang="de-DE" sz="2400" smtClean="0"/>
              <a:pPr eaLnBrk="1" hangingPunct="1">
                <a:spcBef>
                  <a:spcPct val="0"/>
                </a:spcBef>
              </a:pPr>
              <a:t>211</a:t>
            </a:fld>
            <a:endParaRPr lang="de-DE" altLang="de-DE" sz="2400" dirty="0" smtClean="0"/>
          </a:p>
        </p:txBody>
      </p:sp>
    </p:spTree>
    <p:extLst>
      <p:ext uri="{BB962C8B-B14F-4D97-AF65-F5344CB8AC3E}">
        <p14:creationId xmlns:p14="http://schemas.microsoft.com/office/powerpoint/2010/main" val="118347937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1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Lösung</a:t>
            </a:r>
          </a:p>
        </p:txBody>
      </p:sp>
      <p:sp>
        <p:nvSpPr>
          <p:cNvPr id="137219" name="Rectangle 2"/>
          <p:cNvSpPr>
            <a:spLocks noGrp="1" noChangeArrowheads="1"/>
          </p:cNvSpPr>
          <p:nvPr>
            <p:ph idx="1"/>
          </p:nvPr>
        </p:nvSpPr>
        <p:spPr>
          <a:xfrm>
            <a:off x="685800" y="1916832"/>
            <a:ext cx="7767638" cy="4302993"/>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b="1" dirty="0" smtClean="0">
                <a:solidFill>
                  <a:schemeClr val="bg1">
                    <a:lumMod val="50000"/>
                  </a:schemeClr>
                </a:solidFill>
                <a:cs typeface="Courier New" pitchFamily="49" charset="0"/>
              </a:rPr>
              <a:t>Lösung in Ada 2005:</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cs typeface="Courier New" pitchFamily="49" charset="0"/>
              </a:rPr>
              <a:t>Definition eines eigenen Typs </a:t>
            </a:r>
            <a:r>
              <a:rPr lang="en-US" sz="2000" dirty="0">
                <a:solidFill>
                  <a:srgbClr val="C00000"/>
                </a:solidFill>
                <a:latin typeface="Courier New" pitchFamily="49" charset="0"/>
                <a:cs typeface="Courier New" pitchFamily="49" charset="0"/>
              </a:rPr>
              <a:t>Whole</a:t>
            </a:r>
            <a:r>
              <a:rPr lang="de-DE" altLang="de-DE" sz="2000" dirty="0" smtClean="0">
                <a:solidFill>
                  <a:srgbClr val="C00000"/>
                </a:solidFill>
                <a:cs typeface="Courier New" pitchFamily="49" charset="0"/>
              </a:rPr>
              <a:t> </a:t>
            </a:r>
            <a:r>
              <a:rPr lang="de-DE" altLang="de-DE" sz="2000" dirty="0" smtClean="0">
                <a:cs typeface="Courier New" pitchFamily="49" charset="0"/>
              </a:rPr>
              <a:t>anstelle von </a:t>
            </a:r>
            <a:r>
              <a:rPr lang="de-DE" altLang="de-DE" sz="2000" dirty="0" smtClean="0">
                <a:solidFill>
                  <a:schemeClr val="accent2"/>
                </a:solidFill>
                <a:latin typeface="Courier New" panose="02070309020205020404" pitchFamily="49" charset="0"/>
                <a:cs typeface="Courier New" panose="02070309020205020404" pitchFamily="49" charset="0"/>
              </a:rPr>
              <a:t>Integer</a:t>
            </a:r>
            <a:r>
              <a:rPr lang="de-DE" altLang="de-DE" sz="2000" dirty="0" smtClean="0">
                <a:solidFill>
                  <a:schemeClr val="accent2"/>
                </a:solidFill>
                <a:cs typeface="Courier New" pitchFamily="49" charset="0"/>
              </a:rPr>
              <a:t> </a:t>
            </a:r>
            <a:r>
              <a:rPr lang="de-DE" altLang="de-DE" sz="2000" dirty="0" smtClean="0">
                <a:cs typeface="Courier New" pitchFamily="49" charset="0"/>
              </a:rPr>
              <a:t>und </a:t>
            </a:r>
            <a:r>
              <a:rPr lang="de-DE" altLang="de-DE" sz="2000" dirty="0" smtClean="0">
                <a:solidFill>
                  <a:schemeClr val="bg1">
                    <a:lumMod val="50000"/>
                  </a:schemeClr>
                </a:solidFill>
                <a:cs typeface="Courier New" pitchFamily="49" charset="0"/>
              </a:rPr>
              <a:t>Entfernen des implizit definierten falschen störenden Operators</a:t>
            </a:r>
            <a:r>
              <a:rPr lang="de-DE" altLang="de-DE" sz="2000" dirty="0" smtClean="0">
                <a:cs typeface="Courier New" pitchFamily="49" charset="0"/>
              </a:rPr>
              <a:t>.</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500" dirty="0" smtClean="0">
                <a:latin typeface="Courier New" pitchFamily="49" charset="0"/>
                <a:cs typeface="Courier New" pitchFamily="49" charset="0"/>
              </a:rPr>
              <a:t>  </a:t>
            </a:r>
            <a:r>
              <a:rPr lang="de-DE" altLang="de-DE" sz="1500" b="1" dirty="0" smtClean="0">
                <a:solidFill>
                  <a:srgbClr val="C00000"/>
                </a:solidFill>
                <a:latin typeface="Courier New" pitchFamily="49" charset="0"/>
                <a:cs typeface="Courier New" pitchFamily="49" charset="0"/>
              </a:rPr>
              <a:t>type</a:t>
            </a:r>
            <a:r>
              <a:rPr lang="de-DE" altLang="de-DE" sz="1500" dirty="0" smtClean="0">
                <a:solidFill>
                  <a:srgbClr val="C00000"/>
                </a:solidFill>
                <a:latin typeface="Courier New" pitchFamily="49" charset="0"/>
                <a:cs typeface="Courier New" pitchFamily="49" charset="0"/>
              </a:rPr>
              <a:t> Whole </a:t>
            </a:r>
            <a:r>
              <a:rPr lang="de-DE" altLang="de-DE" sz="1500" b="1" dirty="0" smtClean="0">
                <a:solidFill>
                  <a:srgbClr val="C00000"/>
                </a:solidFill>
                <a:latin typeface="Courier New" pitchFamily="49" charset="0"/>
                <a:cs typeface="Courier New" pitchFamily="49" charset="0"/>
              </a:rPr>
              <a:t>is new </a:t>
            </a:r>
            <a:r>
              <a:rPr lang="de-DE" altLang="de-DE" sz="1500" dirty="0" smtClean="0">
                <a:solidFill>
                  <a:srgbClr val="C00000"/>
                </a:solidFill>
                <a:latin typeface="Courier New" pitchFamily="49" charset="0"/>
                <a:cs typeface="Courier New" pitchFamily="49" charset="0"/>
              </a:rPr>
              <a:t>Integer;</a:t>
            </a:r>
            <a:br>
              <a:rPr lang="de-DE" altLang="de-DE" sz="1500" dirty="0" smtClean="0">
                <a:solidFill>
                  <a:srgbClr val="C00000"/>
                </a:solidFill>
                <a:latin typeface="Courier New" pitchFamily="49" charset="0"/>
                <a:cs typeface="Courier New" pitchFamily="49" charset="0"/>
              </a:rPr>
            </a:br>
            <a:r>
              <a:rPr lang="de-DE" altLang="de-DE" sz="1500" dirty="0" smtClean="0">
                <a:solidFill>
                  <a:srgbClr val="C00000"/>
                </a:solidFill>
                <a:latin typeface="Courier New" pitchFamily="49" charset="0"/>
                <a:cs typeface="Courier New" pitchFamily="49" charset="0"/>
              </a:rPr>
              <a:t>  </a:t>
            </a:r>
            <a:r>
              <a:rPr lang="de-DE" altLang="de-DE" sz="1500" b="1" dirty="0" smtClean="0">
                <a:solidFill>
                  <a:srgbClr val="C00000"/>
                </a:solidFill>
                <a:latin typeface="Courier New" pitchFamily="49" charset="0"/>
                <a:cs typeface="Courier New" pitchFamily="49" charset="0"/>
              </a:rPr>
              <a:t>subtype</a:t>
            </a:r>
            <a:r>
              <a:rPr lang="de-DE" altLang="de-DE" sz="1500" dirty="0" smtClean="0">
                <a:solidFill>
                  <a:srgbClr val="C00000"/>
                </a:solidFill>
                <a:latin typeface="Courier New" pitchFamily="49" charset="0"/>
                <a:cs typeface="Courier New" pitchFamily="49" charset="0"/>
              </a:rPr>
              <a:t> Positive_Whole </a:t>
            </a:r>
            <a:r>
              <a:rPr lang="de-DE" altLang="de-DE" sz="1500" b="1" dirty="0" smtClean="0">
                <a:solidFill>
                  <a:srgbClr val="C00000"/>
                </a:solidFill>
                <a:latin typeface="Courier New" pitchFamily="49" charset="0"/>
                <a:cs typeface="Courier New" pitchFamily="49" charset="0"/>
              </a:rPr>
              <a:t>is range </a:t>
            </a:r>
            <a:r>
              <a:rPr lang="de-DE" altLang="de-DE" sz="1500" dirty="0" smtClean="0">
                <a:solidFill>
                  <a:srgbClr val="C00000"/>
                </a:solidFill>
                <a:latin typeface="Courier New" pitchFamily="49" charset="0"/>
                <a:cs typeface="Courier New" pitchFamily="49" charset="0"/>
              </a:rPr>
              <a:t>1 </a:t>
            </a:r>
            <a:r>
              <a:rPr lang="de-DE" altLang="de-DE" sz="1500" dirty="0">
                <a:solidFill>
                  <a:srgbClr val="C00000"/>
                </a:solidFill>
                <a:latin typeface="Courier New" pitchFamily="49" charset="0"/>
                <a:cs typeface="Courier New" pitchFamily="49" charset="0"/>
              </a:rPr>
              <a:t>.. </a:t>
            </a:r>
            <a:r>
              <a:rPr lang="de-DE" altLang="de-DE" sz="1500" dirty="0" smtClean="0">
                <a:solidFill>
                  <a:srgbClr val="C00000"/>
                </a:solidFill>
                <a:latin typeface="Courier New" pitchFamily="49" charset="0"/>
                <a:cs typeface="Courier New" pitchFamily="49" charset="0"/>
              </a:rPr>
              <a:t>Whole'Last;</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500" dirty="0" smtClean="0">
                <a:latin typeface="Courier New" pitchFamily="49" charset="0"/>
                <a:cs typeface="Courier New" pitchFamily="49" charset="0"/>
              </a:rPr>
              <a:t>  </a:t>
            </a:r>
            <a:r>
              <a:rPr lang="de-DE" altLang="de-DE" sz="1500" b="1" dirty="0">
                <a:latin typeface="Courier New" pitchFamily="49" charset="0"/>
                <a:cs typeface="Courier New" pitchFamily="49" charset="0"/>
              </a:rPr>
              <a:t>type</a:t>
            </a:r>
            <a:r>
              <a:rPr lang="de-DE" altLang="de-DE" sz="1500" dirty="0">
                <a:latin typeface="Courier New" pitchFamily="49" charset="0"/>
                <a:cs typeface="Courier New" pitchFamily="49" charset="0"/>
              </a:rPr>
              <a:t> Rational </a:t>
            </a:r>
            <a:r>
              <a:rPr lang="de-DE" altLang="de-DE" sz="1500" b="1" dirty="0">
                <a:latin typeface="Courier New" pitchFamily="49" charset="0"/>
                <a:cs typeface="Courier New" pitchFamily="49" charset="0"/>
              </a:rPr>
              <a:t>is </a:t>
            </a:r>
            <a:r>
              <a:rPr lang="de-DE" altLang="de-DE" sz="1500" b="1" dirty="0" smtClean="0">
                <a:latin typeface="Courier New" pitchFamily="49" charset="0"/>
                <a:cs typeface="Courier New" pitchFamily="49" charset="0"/>
              </a:rPr>
              <a:t>record</a:t>
            </a:r>
            <a:r>
              <a:rPr lang="de-DE" altLang="de-DE" sz="1500" dirty="0" smtClean="0">
                <a:latin typeface="Courier New" pitchFamily="49" charset="0"/>
                <a:cs typeface="Courier New" pitchFamily="49" charset="0"/>
              </a:rPr>
              <a:t/>
            </a:r>
            <a:br>
              <a:rPr lang="de-DE" altLang="de-DE" sz="1500" dirty="0" smtClean="0">
                <a:latin typeface="Courier New" pitchFamily="49" charset="0"/>
                <a:cs typeface="Courier New" pitchFamily="49" charset="0"/>
              </a:rPr>
            </a:br>
            <a:r>
              <a:rPr lang="de-DE" altLang="de-DE" sz="1500" dirty="0" smtClean="0">
                <a:latin typeface="Courier New" pitchFamily="49" charset="0"/>
                <a:cs typeface="Courier New" pitchFamily="49" charset="0"/>
              </a:rPr>
              <a:t>    </a:t>
            </a:r>
            <a:r>
              <a:rPr lang="de-DE" altLang="de-DE" sz="1500" dirty="0">
                <a:latin typeface="Courier New" pitchFamily="49" charset="0"/>
                <a:cs typeface="Courier New" pitchFamily="49" charset="0"/>
              </a:rPr>
              <a:t>Zähler: </a:t>
            </a:r>
            <a:r>
              <a:rPr lang="de-DE" altLang="de-DE" sz="1500" dirty="0" smtClean="0">
                <a:solidFill>
                  <a:srgbClr val="C00000"/>
                </a:solidFill>
                <a:latin typeface="Courier New" pitchFamily="49" charset="0"/>
                <a:cs typeface="Courier New" pitchFamily="49" charset="0"/>
              </a:rPr>
              <a:t>Whole</a:t>
            </a:r>
            <a:r>
              <a:rPr lang="de-DE" altLang="de-DE" sz="1500" dirty="0" smtClean="0">
                <a:latin typeface="Courier New" pitchFamily="49" charset="0"/>
                <a:cs typeface="Courier New" pitchFamily="49" charset="0"/>
              </a:rPr>
              <a:t>;</a:t>
            </a:r>
            <a:br>
              <a:rPr lang="de-DE" altLang="de-DE" sz="1500" dirty="0" smtClean="0">
                <a:latin typeface="Courier New" pitchFamily="49" charset="0"/>
                <a:cs typeface="Courier New" pitchFamily="49" charset="0"/>
              </a:rPr>
            </a:br>
            <a:r>
              <a:rPr lang="de-DE" altLang="de-DE" sz="1500" dirty="0" smtClean="0">
                <a:latin typeface="Courier New" pitchFamily="49" charset="0"/>
                <a:cs typeface="Courier New" pitchFamily="49" charset="0"/>
              </a:rPr>
              <a:t>    </a:t>
            </a:r>
            <a:r>
              <a:rPr lang="de-DE" altLang="de-DE" sz="1500" dirty="0">
                <a:latin typeface="Courier New" pitchFamily="49" charset="0"/>
                <a:cs typeface="Courier New" pitchFamily="49" charset="0"/>
              </a:rPr>
              <a:t>Nenner: </a:t>
            </a:r>
            <a:r>
              <a:rPr lang="de-DE" altLang="de-DE" sz="1500" dirty="0" smtClean="0">
                <a:solidFill>
                  <a:srgbClr val="C00000"/>
                </a:solidFill>
                <a:latin typeface="Courier New" pitchFamily="49" charset="0"/>
                <a:cs typeface="Courier New" pitchFamily="49" charset="0"/>
              </a:rPr>
              <a:t>Positive_Whole</a:t>
            </a:r>
            <a:r>
              <a:rPr lang="de-DE" altLang="de-DE" sz="1500" dirty="0" smtClean="0">
                <a:latin typeface="Courier New" pitchFamily="49" charset="0"/>
                <a:cs typeface="Courier New" pitchFamily="49" charset="0"/>
              </a:rPr>
              <a:t>;</a:t>
            </a:r>
            <a:br>
              <a:rPr lang="de-DE" altLang="de-DE" sz="1500" dirty="0" smtClean="0">
                <a:latin typeface="Courier New" pitchFamily="49" charset="0"/>
                <a:cs typeface="Courier New" pitchFamily="49" charset="0"/>
              </a:rPr>
            </a:br>
            <a:r>
              <a:rPr lang="de-DE" altLang="de-DE" sz="1500" dirty="0" smtClean="0">
                <a:latin typeface="Courier New" pitchFamily="49" charset="0"/>
                <a:cs typeface="Courier New" pitchFamily="49" charset="0"/>
              </a:rPr>
              <a:t>  </a:t>
            </a:r>
            <a:r>
              <a:rPr lang="de-DE" altLang="de-DE" sz="1500" b="1" dirty="0">
                <a:latin typeface="Courier New" pitchFamily="49" charset="0"/>
                <a:cs typeface="Courier New" pitchFamily="49" charset="0"/>
              </a:rPr>
              <a:t>end</a:t>
            </a:r>
            <a:r>
              <a:rPr lang="de-DE" altLang="de-DE" sz="1500" dirty="0">
                <a:latin typeface="Courier New" pitchFamily="49" charset="0"/>
                <a:cs typeface="Courier New" pitchFamily="49" charset="0"/>
              </a:rPr>
              <a:t> record;</a:t>
            </a:r>
            <a:endParaRPr lang="de-DE" altLang="de-DE" sz="1500" dirty="0" smtClean="0">
              <a:latin typeface="Courier New" pitchFamily="49" charset="0"/>
              <a:cs typeface="Courier New" pitchFamily="49" charset="0"/>
            </a:endParaRP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500" dirty="0">
                <a:latin typeface="Courier New" pitchFamily="49" charset="0"/>
                <a:cs typeface="Courier New" pitchFamily="49" charset="0"/>
              </a:rPr>
              <a:t> </a:t>
            </a:r>
            <a:r>
              <a:rPr lang="de-DE" altLang="de-DE" sz="1500" dirty="0" smtClean="0">
                <a:latin typeface="Courier New" pitchFamily="49" charset="0"/>
                <a:cs typeface="Courier New" pitchFamily="49" charset="0"/>
              </a:rPr>
              <a:t> </a:t>
            </a:r>
            <a:r>
              <a:rPr lang="en-US" sz="1500" b="1" dirty="0">
                <a:solidFill>
                  <a:schemeClr val="bg1">
                    <a:lumMod val="50000"/>
                  </a:schemeClr>
                </a:solidFill>
                <a:latin typeface="Courier New" pitchFamily="49" charset="0"/>
                <a:cs typeface="Courier New" pitchFamily="49" charset="0"/>
              </a:rPr>
              <a:t>function</a:t>
            </a:r>
            <a:r>
              <a:rPr lang="en-US" sz="1500" dirty="0">
                <a:solidFill>
                  <a:schemeClr val="bg1">
                    <a:lumMod val="50000"/>
                  </a:schemeClr>
                </a:solidFill>
                <a:latin typeface="Courier New" pitchFamily="49" charset="0"/>
                <a:cs typeface="Courier New" pitchFamily="49" charset="0"/>
              </a:rPr>
              <a:t> "/" (Left, Right: </a:t>
            </a:r>
            <a:r>
              <a:rPr lang="en-US" sz="1500" dirty="0" smtClean="0">
                <a:solidFill>
                  <a:schemeClr val="bg1">
                    <a:lumMod val="50000"/>
                  </a:schemeClr>
                </a:solidFill>
                <a:latin typeface="Courier New" pitchFamily="49" charset="0"/>
                <a:cs typeface="Courier New" pitchFamily="49" charset="0"/>
              </a:rPr>
              <a:t>Whole) </a:t>
            </a:r>
            <a:r>
              <a:rPr lang="de-DE" altLang="de-DE" sz="1500" b="1" dirty="0">
                <a:solidFill>
                  <a:schemeClr val="bg1">
                    <a:lumMod val="50000"/>
                  </a:schemeClr>
                </a:solidFill>
                <a:latin typeface="Courier New" pitchFamily="49" charset="0"/>
                <a:cs typeface="Courier New" pitchFamily="49" charset="0"/>
              </a:rPr>
              <a:t>return</a:t>
            </a:r>
            <a:r>
              <a:rPr lang="de-DE" altLang="de-DE" sz="1500" dirty="0">
                <a:solidFill>
                  <a:schemeClr val="bg1">
                    <a:lumMod val="50000"/>
                  </a:schemeClr>
                </a:solidFill>
                <a:latin typeface="Courier New" pitchFamily="49" charset="0"/>
                <a:cs typeface="Courier New" pitchFamily="49" charset="0"/>
              </a:rPr>
              <a:t> </a:t>
            </a:r>
            <a:r>
              <a:rPr lang="de-DE" altLang="de-DE" sz="1500" dirty="0" smtClean="0">
                <a:solidFill>
                  <a:schemeClr val="bg1">
                    <a:lumMod val="50000"/>
                  </a:schemeClr>
                </a:solidFill>
                <a:latin typeface="Courier New" pitchFamily="49" charset="0"/>
                <a:cs typeface="Courier New" pitchFamily="49" charset="0"/>
              </a:rPr>
              <a:t>Whole </a:t>
            </a:r>
            <a:r>
              <a:rPr lang="de-DE" altLang="de-DE" sz="1500" b="1" dirty="0" smtClean="0">
                <a:solidFill>
                  <a:schemeClr val="bg1">
                    <a:lumMod val="50000"/>
                  </a:schemeClr>
                </a:solidFill>
                <a:latin typeface="Courier New" pitchFamily="49" charset="0"/>
                <a:cs typeface="Courier New" pitchFamily="49" charset="0"/>
              </a:rPr>
              <a:t>is</a:t>
            </a:r>
            <a:br>
              <a:rPr lang="de-DE" altLang="de-DE" sz="1500" b="1" dirty="0" smtClean="0">
                <a:solidFill>
                  <a:schemeClr val="bg1">
                    <a:lumMod val="50000"/>
                  </a:schemeClr>
                </a:solidFill>
                <a:latin typeface="Courier New" pitchFamily="49" charset="0"/>
                <a:cs typeface="Courier New" pitchFamily="49" charset="0"/>
              </a:rPr>
            </a:br>
            <a:r>
              <a:rPr lang="de-DE" altLang="de-DE" sz="1500" b="1" dirty="0" smtClean="0">
                <a:solidFill>
                  <a:schemeClr val="bg1">
                    <a:lumMod val="50000"/>
                  </a:schemeClr>
                </a:solidFill>
                <a:latin typeface="Courier New" pitchFamily="49" charset="0"/>
                <a:cs typeface="Courier New" pitchFamily="49" charset="0"/>
              </a:rPr>
              <a:t>         abstract</a:t>
            </a:r>
            <a:r>
              <a:rPr lang="de-DE" altLang="de-DE" sz="1500" dirty="0" smtClean="0">
                <a:solidFill>
                  <a:schemeClr val="bg1">
                    <a:lumMod val="50000"/>
                  </a:schemeClr>
                </a:solidFill>
                <a:latin typeface="Courier New" pitchFamily="49" charset="0"/>
                <a:cs typeface="Courier New" pitchFamily="49" charset="0"/>
              </a:rPr>
              <a:t>;  </a:t>
            </a:r>
            <a:r>
              <a:rPr lang="de-DE" altLang="de-DE" sz="1500" dirty="0" smtClean="0">
                <a:latin typeface="Courier New" pitchFamily="49" charset="0"/>
                <a:cs typeface="Courier New" pitchFamily="49" charset="0"/>
              </a:rPr>
              <a:t>-- </a:t>
            </a:r>
            <a:r>
              <a:rPr lang="de-DE" altLang="de-DE" sz="1500" i="1" dirty="0" smtClean="0">
                <a:latin typeface="Courier New" pitchFamily="49" charset="0"/>
                <a:cs typeface="Courier New" pitchFamily="49" charset="0"/>
              </a:rPr>
              <a:t>Ada </a:t>
            </a:r>
            <a:r>
              <a:rPr lang="de-DE" altLang="de-DE" sz="1500" i="1" dirty="0" smtClean="0">
                <a:solidFill>
                  <a:srgbClr val="C00000"/>
                </a:solidFill>
                <a:latin typeface="Courier New" pitchFamily="49" charset="0"/>
                <a:cs typeface="Courier New" pitchFamily="49" charset="0"/>
              </a:rPr>
              <a:t>95</a:t>
            </a:r>
            <a:r>
              <a:rPr lang="de-DE" altLang="de-DE" sz="1500" i="1" dirty="0" smtClean="0">
                <a:latin typeface="Courier New" pitchFamily="49" charset="0"/>
                <a:cs typeface="Courier New" pitchFamily="49" charset="0"/>
              </a:rPr>
              <a:t>, </a:t>
            </a:r>
            <a:r>
              <a:rPr lang="de-DE" altLang="de-DE" sz="1500" b="1" i="1" dirty="0" smtClean="0">
                <a:solidFill>
                  <a:schemeClr val="bg1">
                    <a:lumMod val="50000"/>
                  </a:schemeClr>
                </a:solidFill>
                <a:latin typeface="Courier New" pitchFamily="49" charset="0"/>
                <a:cs typeface="Courier New" pitchFamily="49" charset="0"/>
              </a:rPr>
              <a:t>2005</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solidFill>
                  <a:schemeClr val="tx1"/>
                </a:solidFill>
              </a:rPr>
              <a:t>(In Ada </a:t>
            </a:r>
            <a:r>
              <a:rPr lang="de-DE" altLang="de-DE" sz="2000" dirty="0" smtClean="0">
                <a:solidFill>
                  <a:srgbClr val="C00000"/>
                </a:solidFill>
              </a:rPr>
              <a:t>95 </a:t>
            </a:r>
            <a:r>
              <a:rPr lang="de-DE" altLang="de-DE" sz="2000" dirty="0" smtClean="0">
                <a:solidFill>
                  <a:schemeClr val="tx1"/>
                </a:solidFill>
              </a:rPr>
              <a:t>ist der störende Divisionsoperator immer noch vorhanden zur </a:t>
            </a:r>
            <a:r>
              <a:rPr lang="de-DE" altLang="de-DE" sz="2000" dirty="0" smtClean="0">
                <a:solidFill>
                  <a:srgbClr val="C00000"/>
                </a:solidFill>
              </a:rPr>
              <a:t>Überladungsauflösung</a:t>
            </a:r>
            <a:r>
              <a:rPr lang="de-DE" altLang="de-DE" sz="2000" dirty="0" smtClean="0">
                <a:solidFill>
                  <a:schemeClr val="tx1"/>
                </a:solidFill>
              </a:rPr>
              <a:t>, kann jedoch </a:t>
            </a:r>
            <a:r>
              <a:rPr lang="de-DE" altLang="de-DE" sz="2000" dirty="0" smtClean="0">
                <a:solidFill>
                  <a:srgbClr val="C00000"/>
                </a:solidFill>
              </a:rPr>
              <a:t>nicht mehr aufgerufen werden</a:t>
            </a:r>
            <a:r>
              <a:rPr lang="de-DE" altLang="de-DE" sz="2000" dirty="0" smtClean="0">
                <a:solidFill>
                  <a:schemeClr val="tx1"/>
                </a:solidFill>
              </a:rPr>
              <a:t>. Dort und in Ada 83 muss man etwas mehr Verrenkungen machen.)</a:t>
            </a:r>
          </a:p>
        </p:txBody>
      </p:sp>
      <p:sp>
        <p:nvSpPr>
          <p:cNvPr id="13722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722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5BAC21C-DECA-4C66-A0F5-9985D20C11BB}" type="slidenum">
              <a:rPr lang="de-DE" altLang="de-DE" sz="2400" smtClean="0"/>
              <a:pPr eaLnBrk="1" hangingPunct="1">
                <a:spcBef>
                  <a:spcPct val="0"/>
                </a:spcBef>
              </a:pPr>
              <a:t>212</a:t>
            </a:fld>
            <a:endParaRPr lang="de-DE" altLang="de-DE" sz="2400" dirty="0" smtClean="0"/>
          </a:p>
        </p:txBody>
      </p:sp>
      <p:sp>
        <p:nvSpPr>
          <p:cNvPr id="2" name="Wolkenförmige Legende 1"/>
          <p:cNvSpPr/>
          <p:nvPr/>
        </p:nvSpPr>
        <p:spPr bwMode="auto">
          <a:xfrm>
            <a:off x="6642248" y="3284984"/>
            <a:ext cx="2267744" cy="1008112"/>
          </a:xfrm>
          <a:prstGeom prst="cloudCallout">
            <a:avLst>
              <a:gd name="adj1" fmla="val -47924"/>
              <a:gd name="adj2" fmla="val 99349"/>
            </a:avLst>
          </a:prstGeom>
          <a:solidFill>
            <a:srgbClr val="FFD1D1"/>
          </a:solidFill>
          <a:ln w="9525" cap="flat" cmpd="sng" algn="ctr">
            <a:solidFill>
              <a:srgbClr val="66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200" b="0" i="0" u="none" strike="noStrike" cap="none" normalizeH="0" baseline="0" dirty="0" smtClean="0">
                <a:ln>
                  <a:noFill/>
                </a:ln>
                <a:solidFill>
                  <a:srgbClr val="663300"/>
                </a:solidFill>
                <a:effectLst/>
                <a:latin typeface="Times New Roman" pitchFamily="18" charset="0"/>
              </a:rPr>
              <a:t>Überlegen Sie,</a:t>
            </a:r>
            <a:r>
              <a:rPr kumimoji="0" lang="de-DE" sz="1200" b="0" i="0" u="none" strike="noStrike" cap="none" normalizeH="0" dirty="0" smtClean="0">
                <a:ln>
                  <a:noFill/>
                </a:ln>
                <a:solidFill>
                  <a:srgbClr val="663300"/>
                </a:solidFill>
                <a:effectLst/>
                <a:latin typeface="Times New Roman" pitchFamily="18" charset="0"/>
              </a:rPr>
              <a:t> wie Sie in Ada 83/95 den Operator loswerden .</a:t>
            </a:r>
            <a:endParaRPr kumimoji="0" lang="de-DE" sz="1200" b="0" i="0" u="none" strike="noStrike" cap="none" normalizeH="0" baseline="0" dirty="0" smtClean="0">
              <a:ln>
                <a:noFill/>
              </a:ln>
              <a:solidFill>
                <a:srgbClr val="663300"/>
              </a:solidFill>
              <a:effectLst/>
              <a:latin typeface="Times New Roman" pitchFamily="18" charset="0"/>
            </a:endParaRPr>
          </a:p>
        </p:txBody>
      </p:sp>
      <p:sp>
        <p:nvSpPr>
          <p:cNvPr id="7" name="Textfeld 6"/>
          <p:cNvSpPr txBox="1"/>
          <p:nvPr/>
        </p:nvSpPr>
        <p:spPr>
          <a:xfrm>
            <a:off x="7020272" y="1556792"/>
            <a:ext cx="1260576" cy="338554"/>
          </a:xfrm>
          <a:prstGeom prst="rect">
            <a:avLst/>
          </a:prstGeom>
          <a:solidFill>
            <a:srgbClr val="31DBE3"/>
          </a:solidFill>
          <a:ln>
            <a:solidFill>
              <a:srgbClr val="0070C0"/>
            </a:solidFill>
          </a:ln>
        </p:spPr>
        <p:txBody>
          <a:bodyPr wrap="square" rtlCol="0">
            <a:spAutoFit/>
          </a:bodyPr>
          <a:lstStyle/>
          <a:p>
            <a:r>
              <a:rPr lang="de-DE" sz="1600" dirty="0" smtClean="0">
                <a:solidFill>
                  <a:schemeClr val="tx1"/>
                </a:solidFill>
              </a:rPr>
              <a:t>Siehe Kode</a:t>
            </a:r>
            <a:endParaRPr lang="de-DE" sz="1600" dirty="0">
              <a:solidFill>
                <a:schemeClr val="tx1"/>
              </a:solidFill>
            </a:endParaRPr>
          </a:p>
        </p:txBody>
      </p:sp>
    </p:spTree>
    <p:extLst>
      <p:ext uri="{BB962C8B-B14F-4D97-AF65-F5344CB8AC3E}">
        <p14:creationId xmlns:p14="http://schemas.microsoft.com/office/powerpoint/2010/main" val="25725263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19">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219">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b="1"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213</a:t>
            </a:fld>
            <a:endParaRPr lang="de-DE" altLang="de-DE" sz="2400" dirty="0" smtClean="0"/>
          </a:p>
        </p:txBody>
      </p:sp>
    </p:spTree>
    <p:extLst>
      <p:ext uri="{BB962C8B-B14F-4D97-AF65-F5344CB8AC3E}">
        <p14:creationId xmlns:p14="http://schemas.microsoft.com/office/powerpoint/2010/main" val="435476223"/>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Aufgabe Stack</a:t>
            </a:r>
          </a:p>
        </p:txBody>
      </p:sp>
      <p:sp>
        <p:nvSpPr>
          <p:cNvPr id="140291" name="Rectangle 2"/>
          <p:cNvSpPr>
            <a:spLocks noGrp="1" noChangeArrowheads="1"/>
          </p:cNvSpPr>
          <p:nvPr>
            <p:ph idx="1"/>
          </p:nvPr>
        </p:nvSpPr>
        <p:spPr>
          <a:xfrm>
            <a:off x="685800" y="1981200"/>
            <a:ext cx="7772400" cy="4114800"/>
          </a:xfrm>
        </p:spPr>
        <p:txBody>
          <a:bodyPr/>
          <a:lstStyle/>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dirty="0" smtClean="0"/>
              <a:t>Definieren Sie einen Stapelspeicher </a:t>
            </a:r>
            <a:r>
              <a:rPr lang="de-DE" altLang="de-DE" dirty="0" smtClean="0">
                <a:latin typeface="Courier New" pitchFamily="49" charset="0"/>
              </a:rPr>
              <a:t>Stack </a:t>
            </a:r>
            <a:r>
              <a:rPr lang="de-DE" altLang="de-DE" dirty="0" smtClean="0"/>
              <a:t>mit den Operationen </a:t>
            </a:r>
            <a:r>
              <a:rPr lang="de-DE" altLang="de-DE" dirty="0" smtClean="0">
                <a:latin typeface="Courier New" pitchFamily="49" charset="0"/>
              </a:rPr>
              <a:t>Push</a:t>
            </a:r>
            <a:r>
              <a:rPr lang="de-DE" altLang="de-DE" dirty="0" smtClean="0"/>
              <a:t> und </a:t>
            </a:r>
            <a:r>
              <a:rPr lang="de-DE" altLang="de-DE" dirty="0" smtClean="0">
                <a:latin typeface="Courier New" pitchFamily="49" charset="0"/>
              </a:rPr>
              <a:t>Pop</a:t>
            </a:r>
            <a:r>
              <a:rPr lang="de-DE" altLang="de-DE" dirty="0" smtClean="0"/>
              <a:t> für ganzzahlige Werte.</a:t>
            </a:r>
            <a:br>
              <a:rPr lang="de-DE" altLang="de-DE" dirty="0" smtClean="0"/>
            </a:br>
            <a:r>
              <a:rPr lang="de-DE" altLang="de-DE" dirty="0" smtClean="0"/>
              <a:t>   </a:t>
            </a:r>
            <a:r>
              <a:rPr lang="de-DE" altLang="de-DE" sz="2400" b="1" dirty="0" smtClean="0">
                <a:latin typeface="Courier New" pitchFamily="49" charset="0"/>
              </a:rPr>
              <a:t>package</a:t>
            </a:r>
            <a:r>
              <a:rPr lang="de-DE" altLang="de-DE" sz="2400" dirty="0" smtClean="0">
                <a:latin typeface="Courier New" pitchFamily="49" charset="0"/>
              </a:rPr>
              <a:t> </a:t>
            </a:r>
            <a:r>
              <a:rPr lang="de-DE" altLang="de-DE" sz="2400" dirty="0">
                <a:latin typeface="Courier New" pitchFamily="49" charset="0"/>
              </a:rPr>
              <a:t>Stack </a:t>
            </a:r>
            <a:r>
              <a:rPr lang="de-DE" altLang="de-DE" sz="2400" b="1" dirty="0" smtClean="0">
                <a:latin typeface="Courier New" pitchFamily="49" charset="0"/>
              </a:rPr>
              <a:t>is</a:t>
            </a:r>
            <a:br>
              <a:rPr lang="de-DE" altLang="de-DE" sz="2400" b="1" dirty="0" smtClean="0">
                <a:latin typeface="Courier New" pitchFamily="49" charset="0"/>
              </a:rPr>
            </a:br>
            <a:r>
              <a:rPr lang="de-DE" altLang="de-DE" sz="2400" b="1" dirty="0" smtClean="0">
                <a:latin typeface="Courier New" pitchFamily="49" charset="0"/>
              </a:rPr>
              <a:t>  </a:t>
            </a:r>
            <a:r>
              <a:rPr lang="de-DE" altLang="de-DE" sz="2400" dirty="0" smtClean="0">
                <a:latin typeface="Courier New" pitchFamily="49" charset="0"/>
              </a:rPr>
              <a:t>  </a:t>
            </a:r>
            <a:r>
              <a:rPr lang="de-DE" altLang="de-DE" sz="2400" b="1" dirty="0">
                <a:latin typeface="Courier New" pitchFamily="49" charset="0"/>
              </a:rPr>
              <a:t>procedure</a:t>
            </a:r>
            <a:r>
              <a:rPr lang="de-DE" altLang="de-DE" sz="2400" dirty="0">
                <a:latin typeface="Courier New" pitchFamily="49" charset="0"/>
              </a:rPr>
              <a:t> Push (X: </a:t>
            </a:r>
            <a:r>
              <a:rPr lang="de-DE" altLang="de-DE" sz="2400" b="1" dirty="0">
                <a:latin typeface="Courier New" pitchFamily="49" charset="0"/>
              </a:rPr>
              <a:t>in</a:t>
            </a:r>
            <a:r>
              <a:rPr lang="de-DE" altLang="de-DE" sz="2400" dirty="0">
                <a:latin typeface="Courier New" pitchFamily="49" charset="0"/>
              </a:rPr>
              <a:t> </a:t>
            </a:r>
            <a:r>
              <a:rPr lang="de-DE" altLang="de-DE" sz="2400" dirty="0" smtClean="0">
                <a:latin typeface="Courier New" pitchFamily="49" charset="0"/>
              </a:rPr>
              <a:t>Integer);</a:t>
            </a:r>
            <a:br>
              <a:rPr lang="de-DE" altLang="de-DE" sz="2400" dirty="0" smtClean="0">
                <a:latin typeface="Courier New" pitchFamily="49" charset="0"/>
              </a:rPr>
            </a:br>
            <a:r>
              <a:rPr lang="de-DE" altLang="de-DE" sz="2400" dirty="0" smtClean="0">
                <a:latin typeface="Courier New" pitchFamily="49" charset="0"/>
              </a:rPr>
              <a:t>    …</a:t>
            </a:r>
            <a:br>
              <a:rPr lang="de-DE" altLang="de-DE" sz="2400" dirty="0" smtClean="0">
                <a:latin typeface="Courier New" pitchFamily="49" charset="0"/>
              </a:rPr>
            </a:br>
            <a:r>
              <a:rPr lang="de-DE" altLang="de-DE" sz="2400" dirty="0" smtClean="0">
                <a:latin typeface="Courier New" pitchFamily="49" charset="0"/>
              </a:rPr>
              <a:t>  </a:t>
            </a:r>
            <a:r>
              <a:rPr lang="de-DE" altLang="de-DE" sz="2400" b="1" dirty="0" smtClean="0">
                <a:latin typeface="Courier New" pitchFamily="49" charset="0"/>
              </a:rPr>
              <a:t>end</a:t>
            </a:r>
            <a:r>
              <a:rPr lang="de-DE" altLang="de-DE" sz="2400" dirty="0" smtClean="0">
                <a:latin typeface="Courier New" pitchFamily="49" charset="0"/>
              </a:rPr>
              <a:t> </a:t>
            </a:r>
            <a:r>
              <a:rPr lang="de-DE" altLang="de-DE" sz="2400" dirty="0">
                <a:latin typeface="Courier New" pitchFamily="49" charset="0"/>
              </a:rPr>
              <a:t>Stack</a:t>
            </a:r>
            <a:r>
              <a:rPr lang="de-DE" altLang="de-DE" sz="2400" dirty="0" smtClean="0">
                <a:latin typeface="Courier New" pitchFamily="49" charset="0"/>
              </a:rPr>
              <a:t>;</a:t>
            </a:r>
            <a:endParaRPr lang="de-DE" altLang="de-DE" sz="2400" dirty="0" smtClean="0"/>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dirty="0" smtClean="0"/>
              <a:t>Dann definieren Sie einen weiteren für Gleitkommazahlen.</a:t>
            </a:r>
          </a:p>
        </p:txBody>
      </p:sp>
      <p:sp>
        <p:nvSpPr>
          <p:cNvPr id="14029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029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44E7316-3529-4779-A4E0-E22F86597487}" type="slidenum">
              <a:rPr lang="de-DE" altLang="de-DE" sz="2400" smtClean="0"/>
              <a:pPr eaLnBrk="1" hangingPunct="1">
                <a:spcBef>
                  <a:spcPct val="0"/>
                </a:spcBef>
              </a:pPr>
              <a:t>214</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Schablonen</a:t>
            </a:r>
          </a:p>
        </p:txBody>
      </p:sp>
      <p:sp>
        <p:nvSpPr>
          <p:cNvPr id="141315" name="Rectangle 2"/>
          <p:cNvSpPr>
            <a:spLocks noGrp="1" noChangeArrowheads="1"/>
          </p:cNvSpPr>
          <p:nvPr>
            <p:ph idx="1"/>
          </p:nvPr>
        </p:nvSpPr>
        <p:spPr>
          <a:xfrm>
            <a:off x="539552" y="1752600"/>
            <a:ext cx="7941508" cy="4484688"/>
          </a:xfrm>
        </p:spPr>
        <p:txBody>
          <a:bodyPr/>
          <a:lstStyle/>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Strenge Typbindung macht das Leben scheinbar schwer. Wir müssen dasselbe immer wieder schreiben, für jeden Typ neu.</a:t>
            </a:r>
          </a:p>
          <a:p>
            <a:pPr marL="0" indent="0" algn="ctr"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solidFill>
                  <a:schemeClr val="accent2"/>
                </a:solidFill>
              </a:rPr>
              <a:t>Lösung: </a:t>
            </a:r>
            <a:r>
              <a:rPr lang="de-DE" altLang="de-DE" sz="2000" i="1" dirty="0" smtClean="0">
                <a:solidFill>
                  <a:schemeClr val="accent2"/>
                </a:solidFill>
              </a:rPr>
              <a:t>Schablonen</a:t>
            </a:r>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Das sind parametrisierte Programmeinheiten. Im Unterschied zu Unterprogrammen </a:t>
            </a:r>
            <a:r>
              <a:rPr lang="de-DE" altLang="de-DE" sz="2000" dirty="0"/>
              <a:t>können hier </a:t>
            </a:r>
            <a:r>
              <a:rPr lang="de-DE" altLang="de-DE" sz="2000" dirty="0" smtClean="0"/>
              <a:t>auch Typen als Parameter dienen.</a:t>
            </a:r>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Ada nennt diese Schablonen </a:t>
            </a:r>
            <a:r>
              <a:rPr lang="de-DE" altLang="de-DE" sz="2000" dirty="0" smtClean="0">
                <a:solidFill>
                  <a:schemeClr val="accent2"/>
                </a:solidFill>
              </a:rPr>
              <a:t>Generische Einheiten </a:t>
            </a:r>
            <a:r>
              <a:rPr lang="de-DE" altLang="de-DE" sz="2000" dirty="0" smtClean="0"/>
              <a:t>(</a:t>
            </a:r>
            <a:r>
              <a:rPr lang="en-US" altLang="de-DE" sz="2000" i="1" dirty="0" smtClean="0"/>
              <a:t>generics</a:t>
            </a:r>
            <a:r>
              <a:rPr lang="de-DE" altLang="de-DE" sz="2000" dirty="0" smtClean="0"/>
              <a:t>).</a:t>
            </a:r>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Generische Einheiten können nicht direkt verwendet werden. Zuerst müssen für die formalen Parameter aktuelle Daten eingesetzt werden. Das nennt man </a:t>
            </a:r>
            <a:r>
              <a:rPr lang="de-DE" altLang="de-DE" sz="2000" dirty="0" smtClean="0">
                <a:solidFill>
                  <a:schemeClr val="accent2"/>
                </a:solidFill>
              </a:rPr>
              <a:t>Ausprägung</a:t>
            </a:r>
            <a:r>
              <a:rPr lang="de-DE" altLang="de-DE" sz="2000" dirty="0" smtClean="0"/>
              <a:t> (</a:t>
            </a:r>
            <a:r>
              <a:rPr lang="en-US" altLang="de-DE" sz="2000" i="1" dirty="0" smtClean="0"/>
              <a:t>instantiation</a:t>
            </a:r>
            <a:r>
              <a:rPr lang="de-DE" altLang="de-DE" sz="2000" dirty="0" smtClean="0"/>
              <a:t>).</a:t>
            </a:r>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Generische Pakete sind also keine Pakete, generische Unterprogramme keine Unterprogramme – letztere können also z. B. nicht überladen werden.</a:t>
            </a:r>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endParaRPr lang="de-DE" altLang="de-DE" sz="500" dirty="0" smtClean="0"/>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800" dirty="0" smtClean="0"/>
              <a:t>(Siehe auch Folie 194 zu Schablonen in </a:t>
            </a:r>
            <a:r>
              <a:rPr lang="de-DE" altLang="de-DE" sz="1800" dirty="0" smtClean="0">
                <a:latin typeface="Courier New" panose="02070309020205020404" pitchFamily="49" charset="0"/>
                <a:cs typeface="Courier New" panose="02070309020205020404" pitchFamily="49" charset="0"/>
              </a:rPr>
              <a:t>Text_IO</a:t>
            </a:r>
            <a:r>
              <a:rPr lang="de-DE" altLang="de-DE" sz="1800" dirty="0" smtClean="0"/>
              <a:t>.)</a:t>
            </a:r>
          </a:p>
        </p:txBody>
      </p:sp>
      <p:sp>
        <p:nvSpPr>
          <p:cNvPr id="14131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131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4A58BF3-3B96-435E-9CB4-1A869F3747E6}" type="slidenum">
              <a:rPr lang="de-DE" altLang="de-DE" sz="2400" smtClean="0"/>
              <a:pPr eaLnBrk="1" hangingPunct="1">
                <a:spcBef>
                  <a:spcPct val="0"/>
                </a:spcBef>
              </a:pPr>
              <a:t>215</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Generischer Stapel</a:t>
            </a:r>
          </a:p>
        </p:txBody>
      </p:sp>
      <p:sp>
        <p:nvSpPr>
          <p:cNvPr id="142339" name="Rectangle 2"/>
          <p:cNvSpPr>
            <a:spLocks noGrp="1" noChangeArrowheads="1"/>
          </p:cNvSpPr>
          <p:nvPr>
            <p:ph idx="1"/>
          </p:nvPr>
        </p:nvSpPr>
        <p:spPr>
          <a:xfrm>
            <a:off x="685800" y="1981200"/>
            <a:ext cx="7772400" cy="4114800"/>
          </a:xfrm>
        </p:spPr>
        <p:txBody>
          <a:bodyPr/>
          <a:lstStyle/>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solidFill>
                  <a:schemeClr val="accent2"/>
                </a:solidFill>
                <a:latin typeface="Courier New" pitchFamily="49" charset="0"/>
              </a:rPr>
              <a:t>generic</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solidFill>
                  <a:srgbClr val="C00000"/>
                </a:solidFill>
                <a:latin typeface="Courier New" pitchFamily="49" charset="0"/>
              </a:rPr>
              <a:t>type</a:t>
            </a:r>
            <a:r>
              <a:rPr lang="de-DE" altLang="de-DE" sz="2000" dirty="0" smtClean="0">
                <a:solidFill>
                  <a:srgbClr val="C00000"/>
                </a:solidFill>
                <a:latin typeface="Courier New" pitchFamily="49" charset="0"/>
              </a:rPr>
              <a:t> Element </a:t>
            </a:r>
            <a:r>
              <a:rPr lang="de-DE" altLang="de-DE" sz="2000" b="1" dirty="0" smtClean="0">
                <a:solidFill>
                  <a:srgbClr val="C00000"/>
                </a:solidFill>
                <a:latin typeface="Courier New" pitchFamily="49" charset="0"/>
              </a:rPr>
              <a:t>is private</a:t>
            </a:r>
            <a:r>
              <a:rPr lang="de-DE" altLang="de-DE" sz="2000" dirty="0" smtClean="0">
                <a:solidFill>
                  <a:srgbClr val="C00000"/>
                </a:solidFill>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a:t>
            </a:r>
            <a:r>
              <a:rPr lang="de-DE" altLang="de-DE" sz="2000" dirty="0" smtClean="0">
                <a:latin typeface="Courier New" pitchFamily="49" charset="0"/>
              </a:rPr>
              <a:t> Stack </a:t>
            </a:r>
            <a:r>
              <a:rPr lang="de-DE" altLang="de-DE" sz="2000" b="1" dirty="0" smtClean="0">
                <a:latin typeface="Courier New" pitchFamily="49" charset="0"/>
              </a:rPr>
              <a:t>is</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procedure</a:t>
            </a:r>
            <a:r>
              <a:rPr lang="de-DE" altLang="de-DE" sz="2000" dirty="0" smtClean="0">
                <a:latin typeface="Courier New" pitchFamily="49" charset="0"/>
              </a:rPr>
              <a:t> Push (X: </a:t>
            </a:r>
            <a:r>
              <a:rPr lang="de-DE" altLang="de-DE" sz="2000" b="1" dirty="0" smtClean="0">
                <a:latin typeface="Courier New" pitchFamily="49" charset="0"/>
              </a:rPr>
              <a:t>in</a:t>
            </a:r>
            <a:r>
              <a:rPr lang="de-DE" altLang="de-DE" sz="2000" dirty="0" smtClean="0">
                <a:latin typeface="Courier New" pitchFamily="49" charset="0"/>
              </a:rPr>
              <a:t> </a:t>
            </a:r>
            <a:r>
              <a:rPr lang="de-DE" altLang="de-DE" sz="2000" dirty="0" smtClean="0">
                <a:solidFill>
                  <a:srgbClr val="C00000"/>
                </a:solidFill>
                <a:latin typeface="Courier New" pitchFamily="49" charset="0"/>
              </a:rPr>
              <a:t>Element</a:t>
            </a:r>
            <a:r>
              <a:rPr lang="de-DE" altLang="de-DE" sz="2000" dirty="0" smtClean="0">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a:latin typeface="Courier New" pitchFamily="49" charset="0"/>
              </a:rPr>
              <a:t> </a:t>
            </a:r>
            <a:r>
              <a:rPr lang="de-DE" altLang="de-DE" sz="2000" dirty="0" smtClean="0">
                <a:latin typeface="Courier New" pitchFamily="49" charset="0"/>
              </a:rPr>
              <a:t> Empty_Error, Full_Error: </a:t>
            </a:r>
            <a:r>
              <a:rPr lang="de-DE" altLang="de-DE" sz="2000" b="1" dirty="0" smtClean="0">
                <a:latin typeface="Courier New" pitchFamily="49" charset="0"/>
              </a:rPr>
              <a:t>exception</a:t>
            </a:r>
            <a:r>
              <a:rPr lang="de-DE" altLang="de-DE" sz="2000" dirty="0" smtClean="0">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end</a:t>
            </a:r>
            <a:r>
              <a:rPr lang="de-DE" altLang="de-DE" sz="2000" dirty="0" smtClean="0">
                <a:latin typeface="Courier New" pitchFamily="49" charset="0"/>
              </a:rPr>
              <a:t> Stack;</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0" dirty="0" smtClean="0">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a:t>
            </a:r>
            <a:r>
              <a:rPr lang="de-DE" altLang="de-DE" sz="2000" dirty="0" smtClean="0">
                <a:latin typeface="Courier New" pitchFamily="49" charset="0"/>
              </a:rPr>
              <a:t> Integer_Stack   </a:t>
            </a:r>
            <a:r>
              <a:rPr lang="de-DE" altLang="de-DE" sz="2000" b="1" dirty="0" smtClean="0">
                <a:latin typeface="Courier New" pitchFamily="49" charset="0"/>
              </a:rPr>
              <a:t>is new</a:t>
            </a:r>
            <a:r>
              <a:rPr lang="de-DE" altLang="de-DE" sz="2000" dirty="0" smtClean="0">
                <a:latin typeface="Courier New" pitchFamily="49" charset="0"/>
              </a:rPr>
              <a:t> Stack (Integer);</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a:t>
            </a:r>
            <a:r>
              <a:rPr lang="de-DE" altLang="de-DE" sz="2000" dirty="0" smtClean="0">
                <a:latin typeface="Courier New" pitchFamily="49" charset="0"/>
              </a:rPr>
              <a:t> Float_Stack     </a:t>
            </a:r>
            <a:r>
              <a:rPr lang="de-DE" altLang="de-DE" sz="2000" b="1" dirty="0" smtClean="0">
                <a:latin typeface="Courier New" pitchFamily="49" charset="0"/>
              </a:rPr>
              <a:t>is new</a:t>
            </a:r>
            <a:r>
              <a:rPr lang="de-DE" altLang="de-DE" sz="2000" dirty="0" smtClean="0">
                <a:latin typeface="Courier New" pitchFamily="49" charset="0"/>
              </a:rPr>
              <a:t> Stack (Float);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a:t>
            </a:r>
            <a:r>
              <a:rPr lang="de-DE" altLang="de-DE" sz="2000" dirty="0" smtClean="0">
                <a:latin typeface="Courier New" pitchFamily="49" charset="0"/>
              </a:rPr>
              <a:t> Character_Stack </a:t>
            </a:r>
            <a:r>
              <a:rPr lang="de-DE" altLang="de-DE" sz="2000" b="1" dirty="0" smtClean="0">
                <a:latin typeface="Courier New" pitchFamily="49" charset="0"/>
              </a:rPr>
              <a:t>is new</a:t>
            </a:r>
            <a:r>
              <a:rPr lang="de-DE" altLang="de-DE" sz="2000" dirty="0" smtClean="0">
                <a:latin typeface="Courier New" pitchFamily="49" charset="0"/>
              </a:rPr>
              <a:t> Stack (Character);</a:t>
            </a:r>
          </a:p>
        </p:txBody>
      </p:sp>
      <p:sp>
        <p:nvSpPr>
          <p:cNvPr id="14234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234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41323BA-8295-4162-85E7-FA164100EA1A}" type="slidenum">
              <a:rPr lang="de-DE" altLang="de-DE" sz="2400" smtClean="0"/>
              <a:pPr eaLnBrk="1" hangingPunct="1">
                <a:spcBef>
                  <a:spcPct val="0"/>
                </a:spcBef>
              </a:pPr>
              <a:t>216</a:t>
            </a:fld>
            <a:endParaRPr lang="de-DE" altLang="de-DE" sz="2400" dirty="0" smtClean="0"/>
          </a:p>
        </p:txBody>
      </p:sp>
      <p:sp>
        <p:nvSpPr>
          <p:cNvPr id="6" name="Abgerundete rechteckige Legende 5"/>
          <p:cNvSpPr/>
          <p:nvPr/>
        </p:nvSpPr>
        <p:spPr bwMode="auto">
          <a:xfrm>
            <a:off x="4572000" y="4246811"/>
            <a:ext cx="3959522" cy="406325"/>
          </a:xfrm>
          <a:prstGeom prst="wedgeRoundRectCallout">
            <a:avLst>
              <a:gd name="adj1" fmla="val -60002"/>
              <a:gd name="adj2" fmla="val 144490"/>
              <a:gd name="adj3" fmla="val 16667"/>
            </a:avLst>
          </a:prstGeom>
          <a:solidFill>
            <a:srgbClr val="FFCC66"/>
          </a:solidFill>
          <a:ln w="9525" cap="flat" cmpd="sng" algn="ctr">
            <a:solidFill>
              <a:srgbClr val="66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rgbClr val="663300"/>
                </a:solidFill>
                <a:effectLst/>
                <a:latin typeface="Times New Roman" pitchFamily="18" charset="0"/>
              </a:rPr>
              <a:t>Jede Instanz erzeugt</a:t>
            </a:r>
            <a:r>
              <a:rPr kumimoji="0" lang="de-DE" sz="1800" b="0" i="0" u="none" strike="noStrike" cap="none" normalizeH="0" dirty="0" smtClean="0">
                <a:ln>
                  <a:noFill/>
                </a:ln>
                <a:solidFill>
                  <a:srgbClr val="663300"/>
                </a:solidFill>
                <a:effectLst/>
                <a:latin typeface="Times New Roman" pitchFamily="18" charset="0"/>
              </a:rPr>
              <a:t> einen neuen Stapel</a:t>
            </a:r>
            <a:r>
              <a:rPr kumimoji="0" lang="de-DE" sz="1800" b="0" i="0" u="none" strike="noStrike" cap="none" normalizeH="0" baseline="0" dirty="0" smtClean="0">
                <a:ln>
                  <a:noFill/>
                </a:ln>
                <a:solidFill>
                  <a:srgbClr val="663300"/>
                </a:solidFill>
                <a:effectLst/>
                <a:latin typeface="Times New Roman" pitchFamily="18" charset="0"/>
              </a:rPr>
              <a:t>.</a:t>
            </a:r>
          </a:p>
        </p:txBody>
      </p:sp>
      <p:grpSp>
        <p:nvGrpSpPr>
          <p:cNvPr id="4" name="Gruppieren 3"/>
          <p:cNvGrpSpPr/>
          <p:nvPr/>
        </p:nvGrpSpPr>
        <p:grpSpPr>
          <a:xfrm>
            <a:off x="5076056" y="2132856"/>
            <a:ext cx="2520280" cy="720080"/>
            <a:chOff x="5076056" y="2132856"/>
            <a:chExt cx="2520280" cy="720080"/>
          </a:xfrm>
        </p:grpSpPr>
        <p:sp>
          <p:nvSpPr>
            <p:cNvPr id="2" name="Geschweifte Klammer rechts 1"/>
            <p:cNvSpPr/>
            <p:nvPr/>
          </p:nvSpPr>
          <p:spPr bwMode="auto">
            <a:xfrm>
              <a:off x="5076056" y="2132856"/>
              <a:ext cx="288032" cy="720080"/>
            </a:xfrm>
            <a:prstGeom prst="rightBrace">
              <a:avLst/>
            </a:prstGeom>
            <a:no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3" name="Textfeld 2"/>
            <p:cNvSpPr txBox="1"/>
            <p:nvPr/>
          </p:nvSpPr>
          <p:spPr>
            <a:xfrm>
              <a:off x="5508104" y="2132856"/>
              <a:ext cx="2088232" cy="646331"/>
            </a:xfrm>
            <a:prstGeom prst="rect">
              <a:avLst/>
            </a:prstGeom>
            <a:noFill/>
          </p:spPr>
          <p:txBody>
            <a:bodyPr wrap="square" rtlCol="0">
              <a:spAutoFit/>
            </a:bodyPr>
            <a:lstStyle/>
            <a:p>
              <a:pPr algn="ctr"/>
              <a:r>
                <a:rPr lang="de-DE" sz="1800" dirty="0" smtClean="0">
                  <a:solidFill>
                    <a:schemeClr val="accent2"/>
                  </a:solidFill>
                </a:rPr>
                <a:t>Parameterteil der generischen Einheit</a:t>
              </a:r>
              <a:endParaRPr lang="de-DE" sz="1800" dirty="0">
                <a:solidFill>
                  <a:schemeClr val="accent2"/>
                </a:solidFill>
              </a:endParaRPr>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Aufgabe generischer Stapel</a:t>
            </a:r>
            <a:endParaRPr lang="de-DE" dirty="0"/>
          </a:p>
        </p:txBody>
      </p:sp>
      <p:sp>
        <p:nvSpPr>
          <p:cNvPr id="3" name="Inhaltsplatzhalter 2"/>
          <p:cNvSpPr>
            <a:spLocks noGrp="1"/>
          </p:cNvSpPr>
          <p:nvPr>
            <p:ph idx="1"/>
          </p:nvPr>
        </p:nvSpPr>
        <p:spPr/>
        <p:txBody>
          <a:bodyPr/>
          <a:lstStyle/>
          <a:p>
            <a:pPr marL="0" indent="0"/>
            <a:r>
              <a:rPr lang="de-DE" sz="2800" dirty="0" smtClean="0"/>
              <a:t>Vervollständigen Sie die Spezifikation und den Rumpf.</a:t>
            </a:r>
          </a:p>
          <a:p>
            <a:pPr marL="0" indent="0"/>
            <a:r>
              <a:rPr lang="de-DE" sz="2800" dirty="0" smtClean="0"/>
              <a:t>Schreiben </a:t>
            </a:r>
            <a:r>
              <a:rPr lang="de-DE" sz="2800" dirty="0"/>
              <a:t>Sie </a:t>
            </a:r>
            <a:r>
              <a:rPr lang="de-DE" sz="2800" dirty="0" smtClean="0"/>
              <a:t>ein kleines Testprogramm.</a:t>
            </a:r>
          </a:p>
          <a:p>
            <a:pPr marL="0" indent="0"/>
            <a:endParaRPr lang="de-DE" sz="2800" dirty="0"/>
          </a:p>
          <a:p>
            <a:pPr marL="0" indent="0"/>
            <a:endParaRPr lang="de-DE" sz="2800" dirty="0" smtClean="0"/>
          </a:p>
          <a:p>
            <a:pPr marL="0" indent="0"/>
            <a:r>
              <a:rPr lang="de-DE" sz="2800" b="1" dirty="0" smtClean="0"/>
              <a:t>Problem:</a:t>
            </a:r>
            <a:r>
              <a:rPr lang="de-DE" sz="2800" dirty="0" smtClean="0"/>
              <a:t> Der Anwender hat keine Möglichkeit zu erkennen, wie viele Elemente der Stapel enthalten kann.</a:t>
            </a:r>
            <a:endParaRPr lang="de-DE" sz="28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217</a:t>
            </a:fld>
            <a:endParaRPr lang="de-DE" dirty="0"/>
          </a:p>
        </p:txBody>
      </p:sp>
    </p:spTree>
    <p:extLst>
      <p:ext uri="{BB962C8B-B14F-4D97-AF65-F5344CB8AC3E}">
        <p14:creationId xmlns:p14="http://schemas.microsoft.com/office/powerpoint/2010/main" val="1793442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Stapel variabler Größe</a:t>
            </a:r>
          </a:p>
        </p:txBody>
      </p:sp>
      <p:sp>
        <p:nvSpPr>
          <p:cNvPr id="143363" name="Rectangle 2"/>
          <p:cNvSpPr>
            <a:spLocks noGrp="1" noChangeArrowheads="1"/>
          </p:cNvSpPr>
          <p:nvPr>
            <p:ph idx="1"/>
          </p:nvPr>
        </p:nvSpPr>
        <p:spPr>
          <a:xfrm>
            <a:off x="685800" y="1981200"/>
            <a:ext cx="7846640" cy="4114800"/>
          </a:xfrm>
        </p:spPr>
        <p:txBody>
          <a:bodyPr/>
          <a:lstStyle/>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generic</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type</a:t>
            </a:r>
            <a:r>
              <a:rPr lang="de-DE" altLang="de-DE" sz="2000" dirty="0" smtClean="0">
                <a:latin typeface="Courier New" pitchFamily="49" charset="0"/>
              </a:rPr>
              <a:t> Element </a:t>
            </a:r>
            <a:r>
              <a:rPr lang="de-DE" altLang="de-DE" sz="2000" b="1" dirty="0" smtClean="0">
                <a:latin typeface="Courier New" pitchFamily="49" charset="0"/>
              </a:rPr>
              <a:t>is </a:t>
            </a:r>
            <a:r>
              <a:rPr lang="de-DE" altLang="de-DE" sz="2000" b="1" dirty="0" smtClean="0">
                <a:solidFill>
                  <a:schemeClr val="accent2"/>
                </a:solidFill>
                <a:latin typeface="Courier New" pitchFamily="49" charset="0"/>
              </a:rPr>
              <a:t>private</a:t>
            </a:r>
            <a:r>
              <a:rPr lang="de-DE" altLang="de-DE" sz="2000" dirty="0" smtClean="0">
                <a:latin typeface="Courier New" pitchFamily="49" charset="0"/>
              </a:rPr>
              <a: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a:t>
            </a:r>
            <a:r>
              <a:rPr lang="de-DE" altLang="de-DE" sz="2000" dirty="0" smtClean="0">
                <a:latin typeface="Courier New" pitchFamily="49" charset="0"/>
              </a:rPr>
              <a:t> Stacks </a:t>
            </a:r>
            <a:r>
              <a:rPr lang="de-DE" altLang="de-DE" sz="2000" b="1" dirty="0" smtClean="0">
                <a:latin typeface="Courier New" pitchFamily="49" charset="0"/>
              </a:rPr>
              <a:t>is</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type</a:t>
            </a:r>
            <a:r>
              <a:rPr lang="de-DE" altLang="de-DE" sz="2000" dirty="0" smtClean="0">
                <a:latin typeface="Courier New" pitchFamily="49" charset="0"/>
              </a:rPr>
              <a:t> Stack </a:t>
            </a:r>
            <a:r>
              <a:rPr lang="de-DE" altLang="de-DE" sz="2000" dirty="0" smtClean="0">
                <a:solidFill>
                  <a:srgbClr val="FF3399"/>
                </a:solidFill>
                <a:latin typeface="Courier New" pitchFamily="49" charset="0"/>
              </a:rPr>
              <a:t>(Größe: Natural) </a:t>
            </a:r>
            <a:r>
              <a:rPr lang="de-DE" altLang="de-DE" sz="2000" b="1" dirty="0" smtClean="0">
                <a:latin typeface="Courier New" pitchFamily="49" charset="0"/>
              </a:rPr>
              <a:t>is </a:t>
            </a:r>
            <a:r>
              <a:rPr lang="de-DE" altLang="de-DE" sz="2000" b="1" dirty="0" smtClean="0">
                <a:solidFill>
                  <a:srgbClr val="CC3300"/>
                </a:solidFill>
                <a:latin typeface="Courier New" pitchFamily="49" charset="0"/>
              </a:rPr>
              <a:t>limited </a:t>
            </a:r>
            <a:r>
              <a:rPr lang="de-DE" altLang="de-DE" sz="2000" b="1" dirty="0" smtClean="0">
                <a:solidFill>
                  <a:schemeClr val="accent2"/>
                </a:solidFill>
                <a:latin typeface="Courier New" pitchFamily="49" charset="0"/>
              </a:rPr>
              <a:t>private</a:t>
            </a:r>
            <a:r>
              <a:rPr lang="de-DE" altLang="de-DE" sz="2000" dirty="0" smtClean="0">
                <a:latin typeface="Courier New" pitchFamily="49" charset="0"/>
              </a:rPr>
              <a: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 </a:t>
            </a:r>
            <a:r>
              <a:rPr lang="de-DE" altLang="de-DE" sz="2000" i="1" dirty="0" smtClean="0">
                <a:latin typeface="Courier New" pitchFamily="49" charset="0"/>
              </a:rPr>
              <a:t>Operationen wie bisher, nur mit weiterem</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 </a:t>
            </a:r>
            <a:r>
              <a:rPr lang="de-DE" altLang="de-DE" sz="2000" i="1" dirty="0" smtClean="0">
                <a:latin typeface="Courier New" pitchFamily="49" charset="0"/>
              </a:rPr>
              <a:t>Parameter.</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procedure</a:t>
            </a:r>
            <a:r>
              <a:rPr lang="de-DE" altLang="de-DE" sz="2000" dirty="0" smtClean="0">
                <a:latin typeface="Courier New" pitchFamily="49" charset="0"/>
              </a:rPr>
              <a:t> Push (S: </a:t>
            </a:r>
            <a:r>
              <a:rPr lang="de-DE" altLang="de-DE" sz="2000" b="1" dirty="0" smtClean="0">
                <a:latin typeface="Courier New" pitchFamily="49" charset="0"/>
              </a:rPr>
              <a:t>in out</a:t>
            </a:r>
            <a:r>
              <a:rPr lang="de-DE" altLang="de-DE" sz="2000" dirty="0" smtClean="0">
                <a:latin typeface="Courier New" pitchFamily="49" charset="0"/>
              </a:rPr>
              <a:t> Stack; X: </a:t>
            </a:r>
            <a:r>
              <a:rPr lang="de-DE" altLang="de-DE" sz="2000" b="1" dirty="0" smtClean="0">
                <a:latin typeface="Courier New" pitchFamily="49" charset="0"/>
              </a:rPr>
              <a:t>in</a:t>
            </a:r>
            <a:r>
              <a:rPr lang="de-DE" altLang="de-DE" sz="2000" dirty="0" smtClean="0">
                <a:latin typeface="Courier New" pitchFamily="49" charset="0"/>
              </a:rPr>
              <a:t> Element);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solidFill>
                  <a:schemeClr val="accent2"/>
                </a:solidFill>
                <a:latin typeface="Courier New" pitchFamily="49" charset="0"/>
              </a:rPr>
              <a:t>private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 –- </a:t>
            </a:r>
            <a:r>
              <a:rPr lang="de-DE" altLang="de-DE" sz="2000" i="1" dirty="0" smtClean="0">
                <a:latin typeface="Courier New" pitchFamily="49" charset="0"/>
              </a:rPr>
              <a:t>Implementierung ist nicht sichtbar</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end</a:t>
            </a:r>
            <a:r>
              <a:rPr lang="de-DE" altLang="de-DE" sz="2000" dirty="0" smtClean="0">
                <a:latin typeface="Courier New" pitchFamily="49" charset="0"/>
              </a:rPr>
              <a:t> Stacks;</a:t>
            </a:r>
          </a:p>
        </p:txBody>
      </p:sp>
      <p:sp>
        <p:nvSpPr>
          <p:cNvPr id="14336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6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02EF1DA-C7B5-4F98-B8FF-D8DF322D172B}" type="slidenum">
              <a:rPr lang="de-DE" altLang="de-DE" sz="2400" smtClean="0"/>
              <a:pPr eaLnBrk="1" hangingPunct="1">
                <a:spcBef>
                  <a:spcPct val="0"/>
                </a:spcBef>
              </a:pPr>
              <a:t>218</a:t>
            </a:fld>
            <a:endParaRPr lang="de-DE" altLang="de-DE" sz="2400" dirty="0" smtClean="0"/>
          </a:p>
        </p:txBody>
      </p:sp>
      <p:sp>
        <p:nvSpPr>
          <p:cNvPr id="2" name="Abgerundete rechteckige Legende 1"/>
          <p:cNvSpPr/>
          <p:nvPr/>
        </p:nvSpPr>
        <p:spPr bwMode="auto">
          <a:xfrm>
            <a:off x="5796136" y="2283318"/>
            <a:ext cx="2016224" cy="497610"/>
          </a:xfrm>
          <a:prstGeom prst="wedgeRoundRectCallout">
            <a:avLst>
              <a:gd name="adj1" fmla="val -145523"/>
              <a:gd name="adj2" fmla="val 126409"/>
              <a:gd name="adj3" fmla="val 16667"/>
            </a:avLst>
          </a:prstGeom>
          <a:solidFill>
            <a:srgbClr val="FF99CC"/>
          </a:solidFill>
          <a:ln w="9525" cap="flat" cmpd="sng" algn="ctr">
            <a:solidFill>
              <a:srgbClr val="CC006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2400" b="0" i="0" u="none" strike="noStrike" cap="none" normalizeH="0" baseline="0" dirty="0" smtClean="0">
                <a:ln>
                  <a:noFill/>
                </a:ln>
                <a:solidFill>
                  <a:schemeClr val="tx1"/>
                </a:solidFill>
                <a:effectLst/>
                <a:latin typeface="Times New Roman" pitchFamily="18" charset="0"/>
              </a:rPr>
              <a:t>Diskriminante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1"/>
          <p:cNvSpPr>
            <a:spLocks noGrp="1" noChangeArrowheads="1"/>
          </p:cNvSpPr>
          <p:nvPr>
            <p:ph type="title"/>
          </p:nvPr>
        </p:nvSpPr>
        <p:spPr>
          <a:xfrm>
            <a:off x="685800" y="609600"/>
            <a:ext cx="7772400" cy="1307232"/>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Private Typen</a:t>
            </a:r>
            <a:br>
              <a:rPr lang="de-DE" altLang="de-DE" dirty="0" smtClean="0"/>
            </a:br>
            <a:r>
              <a:rPr lang="de-DE" altLang="de-DE" dirty="0" smtClean="0"/>
              <a:t>(Wiederholung der Folie 163)</a:t>
            </a:r>
          </a:p>
        </p:txBody>
      </p:sp>
      <p:sp>
        <p:nvSpPr>
          <p:cNvPr id="144387" name="Rectangle 2"/>
          <p:cNvSpPr>
            <a:spLocks noGrp="1" noChangeArrowheads="1"/>
          </p:cNvSpPr>
          <p:nvPr>
            <p:ph idx="1"/>
          </p:nvPr>
        </p:nvSpPr>
        <p:spPr>
          <a:xfrm>
            <a:off x="685800" y="2132856"/>
            <a:ext cx="7772400" cy="3963144"/>
          </a:xfrm>
        </p:spPr>
        <p:txBody>
          <a:bodyPr/>
          <a:lstStyle/>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Ein privater Typ definiert einen </a:t>
            </a:r>
            <a:r>
              <a:rPr lang="de-DE" altLang="de-DE" sz="2400" i="1" dirty="0" smtClean="0"/>
              <a:t>Kontrakt</a:t>
            </a:r>
            <a:r>
              <a:rPr lang="de-DE" altLang="de-DE" sz="2400" dirty="0" smtClean="0"/>
              <a:t>.</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Über private Typen ist dem Anwender nichts bekannt außer dem im sichtbaren Bereich vereinbarten Eigen-schaften (Operationen) </a:t>
            </a:r>
            <a:r>
              <a:rPr lang="de-DE" altLang="de-DE" sz="2400" dirty="0" smtClean="0">
                <a:cs typeface="Times New Roman" pitchFamily="18" charset="0"/>
              </a:rPr>
              <a:t>–</a:t>
            </a:r>
            <a:r>
              <a:rPr lang="de-DE" altLang="de-DE" sz="2400" dirty="0" smtClean="0"/>
              <a:t> ihre Implementierung (ihr innerer Aufbau) ist unbekannt.</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Einzig vordefinierte Operationen (falls nicht limitiert)</a:t>
            </a:r>
            <a:br>
              <a:rPr lang="de-DE" altLang="de-DE" sz="2400" dirty="0" smtClean="0"/>
            </a:br>
            <a:r>
              <a:rPr lang="de-DE" altLang="de-DE" sz="2400" dirty="0" smtClean="0"/>
              <a:t>- Zuweisung     </a:t>
            </a:r>
            <a:r>
              <a:rPr lang="de-DE" altLang="de-DE" sz="2000" dirty="0" smtClean="0">
                <a:latin typeface="Courier New" pitchFamily="49" charset="0"/>
              </a:rPr>
              <a:t>A := B;</a:t>
            </a:r>
            <a:r>
              <a:rPr lang="de-DE" altLang="de-DE" sz="1800" dirty="0" smtClean="0">
                <a:latin typeface="Courier New" pitchFamily="49" charset="0"/>
              </a:rPr>
              <a:t/>
            </a:r>
            <a:br>
              <a:rPr lang="de-DE" altLang="de-DE" sz="1800" dirty="0" smtClean="0">
                <a:latin typeface="Courier New" pitchFamily="49" charset="0"/>
              </a:rPr>
            </a:br>
            <a:r>
              <a:rPr lang="de-DE" altLang="de-DE" sz="2400" dirty="0" smtClean="0"/>
              <a:t>- Vergleich       </a:t>
            </a:r>
            <a:r>
              <a:rPr lang="de-DE" altLang="de-DE" sz="2000" dirty="0" smtClean="0">
                <a:latin typeface="Courier New" pitchFamily="49" charset="0"/>
              </a:rPr>
              <a:t>A = B  </a:t>
            </a:r>
            <a:r>
              <a:rPr lang="de-DE" altLang="de-DE" sz="2400" dirty="0" smtClean="0"/>
              <a:t>bzw.   </a:t>
            </a:r>
            <a:r>
              <a:rPr lang="de-DE" altLang="de-DE" sz="2000" dirty="0" smtClean="0">
                <a:latin typeface="Courier New" pitchFamily="49" charset="0"/>
              </a:rPr>
              <a:t>A /= B</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Weitere Operationen</a:t>
            </a:r>
            <a:r>
              <a:rPr lang="de-DE" altLang="de-DE" dirty="0" smtClean="0">
                <a:latin typeface="Courier New" pitchFamily="49" charset="0"/>
              </a:rPr>
              <a:t/>
            </a:r>
            <a:br>
              <a:rPr lang="de-DE" altLang="de-DE" dirty="0" smtClean="0">
                <a:latin typeface="Courier New" pitchFamily="49" charset="0"/>
              </a:rPr>
            </a:br>
            <a:r>
              <a:rPr lang="de-DE" altLang="de-DE" sz="2400" dirty="0" smtClean="0"/>
              <a:t>Die vom „Hersteller“ vorgesehenen, das sind die im sichtbaren Teil definierten Operationen</a:t>
            </a:r>
          </a:p>
        </p:txBody>
      </p:sp>
      <p:sp>
        <p:nvSpPr>
          <p:cNvPr id="14438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438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FFE3ECE-2F73-492F-BC6D-2EC7201C952A}" type="slidenum">
              <a:rPr lang="de-DE" altLang="de-DE" sz="2400" smtClean="0"/>
              <a:pPr eaLnBrk="1" hangingPunct="1">
                <a:spcBef>
                  <a:spcPct val="0"/>
                </a:spcBef>
              </a:pPr>
              <a:t>219</a:t>
            </a:fld>
            <a:endParaRPr lang="de-DE" altLang="de-DE" sz="2400" dirty="0" smtClean="0"/>
          </a:p>
        </p:txBody>
      </p:sp>
    </p:spTree>
    <p:extLst>
      <p:ext uri="{BB962C8B-B14F-4D97-AF65-F5344CB8AC3E}">
        <p14:creationId xmlns:p14="http://schemas.microsoft.com/office/powerpoint/2010/main" val="42641296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a:xfrm>
            <a:off x="684213" y="404813"/>
            <a:ext cx="7739062" cy="1165225"/>
          </a:xfrm>
        </p:spPr>
        <p:txBody>
          <a:bodyPr/>
          <a:lstStyle/>
          <a:p>
            <a:r>
              <a:rPr lang="de-DE" altLang="de-DE" i="1" dirty="0" smtClean="0">
                <a:solidFill>
                  <a:srgbClr val="FF0000"/>
                </a:solidFill>
              </a:rPr>
              <a:t>Erroneousness</a:t>
            </a:r>
          </a:p>
        </p:txBody>
      </p:sp>
      <p:sp>
        <p:nvSpPr>
          <p:cNvPr id="3" name="Inhaltsplatzhalter 2"/>
          <p:cNvSpPr>
            <a:spLocks noGrp="1"/>
          </p:cNvSpPr>
          <p:nvPr>
            <p:ph idx="1"/>
          </p:nvPr>
        </p:nvSpPr>
        <p:spPr>
          <a:xfrm>
            <a:off x="685800" y="1557338"/>
            <a:ext cx="7739063" cy="4657725"/>
          </a:xfrm>
        </p:spPr>
        <p:txBody>
          <a:bodyPr/>
          <a:lstStyle/>
          <a:p>
            <a:pPr marL="0" indent="0">
              <a:defRPr/>
            </a:pPr>
            <a:r>
              <a:rPr lang="de-DE" sz="2300" dirty="0" smtClean="0"/>
              <a:t>Was passiert, wenn eine Programmausführung </a:t>
            </a:r>
            <a:r>
              <a:rPr lang="de-DE" sz="2300" dirty="0" smtClean="0">
                <a:solidFill>
                  <a:srgbClr val="FF0000"/>
                </a:solidFill>
              </a:rPr>
              <a:t>fehlerhaft (</a:t>
            </a:r>
            <a:r>
              <a:rPr lang="de-DE" sz="2300" i="1" dirty="0" smtClean="0">
                <a:solidFill>
                  <a:srgbClr val="FF0000"/>
                </a:solidFill>
              </a:rPr>
              <a:t>erroneous</a:t>
            </a:r>
            <a:r>
              <a:rPr lang="de-DE" sz="2300" dirty="0" smtClean="0">
                <a:solidFill>
                  <a:srgbClr val="FF0000"/>
                </a:solidFill>
              </a:rPr>
              <a:t>)</a:t>
            </a:r>
            <a:r>
              <a:rPr lang="de-DE" sz="2300" dirty="0" smtClean="0"/>
              <a:t>, oder besser </a:t>
            </a:r>
            <a:r>
              <a:rPr lang="de-DE" sz="2300" dirty="0" smtClean="0">
                <a:solidFill>
                  <a:srgbClr val="FF0000"/>
                </a:solidFill>
              </a:rPr>
              <a:t>trügerisch</a:t>
            </a:r>
            <a:r>
              <a:rPr lang="de-DE" sz="2300" dirty="0" smtClean="0"/>
              <a:t>, ist?</a:t>
            </a:r>
          </a:p>
          <a:p>
            <a:pPr marL="0" indent="0" algn="ctr">
              <a:defRPr/>
            </a:pPr>
            <a:r>
              <a:rPr lang="de-DE" sz="2300" dirty="0" smtClean="0">
                <a:solidFill>
                  <a:srgbClr val="CC3300"/>
                </a:solidFill>
              </a:rPr>
              <a:t>Im schlimmsten Fall – gar nichts; das Programm</a:t>
            </a:r>
            <a:br>
              <a:rPr lang="de-DE" sz="2300" dirty="0" smtClean="0">
                <a:solidFill>
                  <a:srgbClr val="CC3300"/>
                </a:solidFill>
              </a:rPr>
            </a:br>
            <a:r>
              <a:rPr lang="de-DE" sz="2300" dirty="0" smtClean="0">
                <a:solidFill>
                  <a:srgbClr val="CC3300"/>
                </a:solidFill>
              </a:rPr>
              <a:t>läuft wie erwartet.</a:t>
            </a:r>
          </a:p>
          <a:p>
            <a:pPr marL="0" indent="0">
              <a:defRPr/>
            </a:pPr>
            <a:r>
              <a:rPr lang="de-DE" sz="2300" dirty="0" smtClean="0"/>
              <a:t>Warum ist das so übel?</a:t>
            </a:r>
          </a:p>
          <a:p>
            <a:pPr>
              <a:buFont typeface="Arial" pitchFamily="34" charset="0"/>
              <a:buChar char="•"/>
              <a:defRPr/>
            </a:pPr>
            <a:r>
              <a:rPr lang="de-DE" sz="2300" dirty="0" smtClean="0"/>
              <a:t>Bei Änderungen eines Programms befinden sich dadurch eingeführte Fehler in der </a:t>
            </a:r>
            <a:r>
              <a:rPr lang="de-DE" sz="2300" dirty="0" smtClean="0">
                <a:solidFill>
                  <a:srgbClr val="CC3300"/>
                </a:solidFill>
              </a:rPr>
              <a:t>nächsten Umgebung </a:t>
            </a:r>
            <a:r>
              <a:rPr lang="de-DE" sz="2300" dirty="0" smtClean="0"/>
              <a:t>der Änderung.</a:t>
            </a:r>
          </a:p>
          <a:p>
            <a:pPr>
              <a:buFont typeface="Arial" pitchFamily="34" charset="0"/>
              <a:buChar char="•"/>
              <a:defRPr/>
            </a:pPr>
            <a:r>
              <a:rPr lang="de-DE" sz="2300" dirty="0" smtClean="0"/>
              <a:t>Anders bei einem </a:t>
            </a:r>
            <a:r>
              <a:rPr lang="de-DE" sz="2300" dirty="0" smtClean="0">
                <a:solidFill>
                  <a:srgbClr val="FF0000"/>
                </a:solidFill>
              </a:rPr>
              <a:t>trügerischen</a:t>
            </a:r>
            <a:r>
              <a:rPr lang="de-DE" sz="2300" dirty="0" smtClean="0"/>
              <a:t> Programm. Auch durch eine kleinste Änderung kann die </a:t>
            </a:r>
            <a:r>
              <a:rPr lang="de-DE" sz="2300" dirty="0" smtClean="0">
                <a:solidFill>
                  <a:srgbClr val="CC3300"/>
                </a:solidFill>
              </a:rPr>
              <a:t>gesamte Ablage </a:t>
            </a:r>
            <a:r>
              <a:rPr lang="de-DE" sz="2300" dirty="0" smtClean="0"/>
              <a:t>des Programms im Speicher beeinflusst werden, und plötzlich wird durch fehlerhaften Zugriff </a:t>
            </a:r>
            <a:r>
              <a:rPr lang="de-DE" sz="2300" dirty="0" smtClean="0">
                <a:solidFill>
                  <a:srgbClr val="FF0000"/>
                </a:solidFill>
              </a:rPr>
              <a:t>irgendwo</a:t>
            </a:r>
            <a:r>
              <a:rPr lang="de-DE" sz="2300" dirty="0" smtClean="0"/>
              <a:t> im Programm ein empfind-licher Speicherplatz verändert.</a:t>
            </a:r>
            <a:endParaRPr lang="de-DE" sz="2300" dirty="0"/>
          </a:p>
        </p:txBody>
      </p:sp>
      <p:sp>
        <p:nvSpPr>
          <p:cNvPr id="12292"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2293"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F7DE6D6-E2D9-4939-9F17-03A606F93913}" type="slidenum">
              <a:rPr lang="de-DE" altLang="de-DE" sz="2400" smtClean="0"/>
              <a:pPr eaLnBrk="1" hangingPunct="1">
                <a:spcBef>
                  <a:spcPct val="0"/>
                </a:spcBef>
              </a:pPr>
              <a:t>22</a:t>
            </a:fld>
            <a:endParaRPr lang="de-DE" altLang="de-DE"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Privat von zwei Seiten</a:t>
            </a:r>
          </a:p>
        </p:txBody>
      </p:sp>
      <p:sp>
        <p:nvSpPr>
          <p:cNvPr id="145411" name="Rectangle 2"/>
          <p:cNvSpPr>
            <a:spLocks noGrp="1" noChangeArrowheads="1"/>
          </p:cNvSpPr>
          <p:nvPr>
            <p:ph idx="1"/>
          </p:nvPr>
        </p:nvSpPr>
        <p:spPr>
          <a:xfrm>
            <a:off x="684213" y="1844675"/>
            <a:ext cx="7772400" cy="4405313"/>
          </a:xfrm>
        </p:spPr>
        <p:txBody>
          <a:bodyPr/>
          <a:lstStyle/>
          <a:p>
            <a:pPr marL="0" indent="0" eaLnBrk="1" hangingPunct="1">
              <a:lnSpc>
                <a:spcPct val="9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smtClean="0"/>
              <a:t>Im Stapel ist </a:t>
            </a:r>
            <a:r>
              <a:rPr lang="de-DE" altLang="de-DE" sz="2600" b="1" dirty="0" smtClean="0">
                <a:solidFill>
                  <a:schemeClr val="accent2"/>
                </a:solidFill>
                <a:latin typeface="Courier New" pitchFamily="49" charset="0"/>
              </a:rPr>
              <a:t>privat</a:t>
            </a:r>
            <a:r>
              <a:rPr lang="de-DE" altLang="de-DE" sz="2800" dirty="0" smtClean="0">
                <a:solidFill>
                  <a:schemeClr val="accent2"/>
                </a:solidFill>
              </a:rPr>
              <a:t> </a:t>
            </a:r>
            <a:r>
              <a:rPr lang="de-DE" altLang="de-DE" sz="2800" dirty="0" smtClean="0"/>
              <a:t>von zwei Sichtweisen aus verwendet:</a:t>
            </a:r>
          </a:p>
          <a:p>
            <a:pPr lvl="1" eaLnBrk="1" hangingPunct="1">
              <a:lnSpc>
                <a:spcPct val="90000"/>
              </a:lnSpc>
              <a:buSzPct val="8500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Der Typ </a:t>
            </a:r>
            <a:r>
              <a:rPr lang="de-DE" altLang="de-DE" sz="2200" dirty="0" smtClean="0">
                <a:latin typeface="Courier New" pitchFamily="49" charset="0"/>
              </a:rPr>
              <a:t>Element</a:t>
            </a:r>
            <a:r>
              <a:rPr lang="de-DE" altLang="de-DE" sz="2400" dirty="0" smtClean="0"/>
              <a:t> kommt von außen. Dem </a:t>
            </a:r>
            <a:r>
              <a:rPr lang="de-DE" altLang="de-DE" sz="2400" i="1" dirty="0" smtClean="0"/>
              <a:t>Entwickler</a:t>
            </a:r>
            <a:r>
              <a:rPr lang="de-DE" altLang="de-DE" sz="2400" dirty="0" smtClean="0"/>
              <a:t> des Stapels ist nichts über ihn bekannt. Nur Vergleich und Zuweisung sind verfügbar.</a:t>
            </a:r>
          </a:p>
          <a:p>
            <a:pPr lvl="1" eaLnBrk="1" hangingPunct="1">
              <a:lnSpc>
                <a:spcPct val="90000"/>
              </a:lnSpc>
              <a:buClrTx/>
              <a:buSzPct val="8500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Der Typ </a:t>
            </a:r>
            <a:r>
              <a:rPr lang="de-DE" altLang="de-DE" sz="2200" dirty="0" smtClean="0">
                <a:latin typeface="Courier New" pitchFamily="49" charset="0"/>
              </a:rPr>
              <a:t>Stack</a:t>
            </a:r>
            <a:r>
              <a:rPr lang="de-DE" altLang="de-DE" sz="2400" dirty="0" smtClean="0"/>
              <a:t> ist hier definiert.</a:t>
            </a:r>
          </a:p>
          <a:p>
            <a:pPr marL="806450" lvl="2" indent="-358775" eaLnBrk="1" hangingPunct="1">
              <a:lnSpc>
                <a:spcPct val="90000"/>
              </a:lnSpc>
              <a:buClrTx/>
              <a:buSzPct val="85000"/>
              <a:buFont typeface="Arial" panose="020B0604020202020204"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Der </a:t>
            </a:r>
            <a:r>
              <a:rPr lang="de-DE" altLang="de-DE" sz="2000" i="1" dirty="0" smtClean="0"/>
              <a:t>Entwickler</a:t>
            </a:r>
            <a:r>
              <a:rPr lang="de-DE" altLang="de-DE" sz="2000" dirty="0" smtClean="0"/>
              <a:t> hat volle Kontrolle.</a:t>
            </a:r>
          </a:p>
          <a:p>
            <a:pPr marL="806450" lvl="2" indent="-358775" eaLnBrk="1" hangingPunct="1">
              <a:lnSpc>
                <a:spcPct val="90000"/>
              </a:lnSpc>
              <a:buClrTx/>
              <a:buSzPct val="85000"/>
              <a:buFont typeface="Arial" panose="020B0604020202020204" pitchFamily="34" charset="0"/>
              <a:buChar char="•"/>
              <a:tabLst>
                <a:tab pos="0" algn="l"/>
                <a:tab pos="104775"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Dem </a:t>
            </a:r>
            <a:r>
              <a:rPr lang="de-DE" altLang="de-DE" sz="2000" i="1" dirty="0" smtClean="0"/>
              <a:t>Anwender</a:t>
            </a:r>
            <a:r>
              <a:rPr lang="de-DE" altLang="de-DE" sz="2000" dirty="0" smtClean="0"/>
              <a:t> des Stapels ist nichts über ihn bekannt außer den definierten Operationen.</a:t>
            </a:r>
            <a:br>
              <a:rPr lang="de-DE" altLang="de-DE" sz="2000" dirty="0" smtClean="0"/>
            </a:br>
            <a:r>
              <a:rPr lang="de-DE" altLang="de-DE" sz="2000" dirty="0" smtClean="0"/>
              <a:t>Da er sogar </a:t>
            </a:r>
            <a:r>
              <a:rPr lang="de-DE" altLang="de-DE" sz="1800" b="1" dirty="0" smtClean="0">
                <a:solidFill>
                  <a:srgbClr val="CC3300"/>
                </a:solidFill>
                <a:latin typeface="Courier New" pitchFamily="49" charset="0"/>
              </a:rPr>
              <a:t>limited</a:t>
            </a:r>
            <a:r>
              <a:rPr lang="de-DE" altLang="de-DE" sz="2000" dirty="0" smtClean="0">
                <a:solidFill>
                  <a:srgbClr val="CC3300"/>
                </a:solidFill>
              </a:rPr>
              <a:t> </a:t>
            </a:r>
            <a:r>
              <a:rPr lang="de-DE" altLang="de-DE" sz="2000" dirty="0" smtClean="0"/>
              <a:t>ist, sind nicht einmal mehr der Vergleich und die Zuweisung verfügbar.</a:t>
            </a:r>
          </a:p>
          <a:p>
            <a:pPr marL="0" indent="0" eaLnBrk="1" hangingPunct="1">
              <a:lnSpc>
                <a:spcPct val="90000"/>
              </a:lnSpc>
              <a:spcBef>
                <a:spcPts val="7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smtClean="0"/>
              <a:t>Daher sollten private Typen </a:t>
            </a:r>
            <a:r>
              <a:rPr lang="de-DE" altLang="de-DE" sz="2800" dirty="0" smtClean="0">
                <a:solidFill>
                  <a:srgbClr val="002060"/>
                </a:solidFill>
              </a:rPr>
              <a:t>selbstinitialisierend</a:t>
            </a:r>
            <a:r>
              <a:rPr lang="de-DE" altLang="de-DE" sz="2800" dirty="0" smtClean="0"/>
              <a:t> sein.</a:t>
            </a:r>
          </a:p>
        </p:txBody>
      </p:sp>
      <p:sp>
        <p:nvSpPr>
          <p:cNvPr id="14541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541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3D0116C-080B-426E-84F5-FD71AF4C9DA3}" type="slidenum">
              <a:rPr lang="de-DE" altLang="de-DE" sz="2400" smtClean="0"/>
              <a:pPr eaLnBrk="1" hangingPunct="1">
                <a:spcBef>
                  <a:spcPct val="0"/>
                </a:spcBef>
              </a:pPr>
              <a:t>220</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1"/>
          <p:cNvSpPr>
            <a:spLocks noGrp="1" noChangeArrowheads="1"/>
          </p:cNvSpPr>
          <p:nvPr>
            <p:ph type="title"/>
          </p:nvPr>
        </p:nvSpPr>
        <p:spPr>
          <a:xfrm>
            <a:off x="685800" y="609600"/>
            <a:ext cx="7772400" cy="1370856"/>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Private Typen</a:t>
            </a:r>
            <a:br>
              <a:rPr lang="de-DE" altLang="de-DE" dirty="0" smtClean="0"/>
            </a:br>
            <a:r>
              <a:rPr lang="de-DE" altLang="de-DE" dirty="0" smtClean="0"/>
              <a:t>(Fortsetzung)</a:t>
            </a:r>
          </a:p>
        </p:txBody>
      </p:sp>
      <p:sp>
        <p:nvSpPr>
          <p:cNvPr id="144387" name="Rectangle 2"/>
          <p:cNvSpPr>
            <a:spLocks noGrp="1" noChangeArrowheads="1"/>
          </p:cNvSpPr>
          <p:nvPr>
            <p:ph idx="1"/>
          </p:nvPr>
        </p:nvSpPr>
        <p:spPr>
          <a:xfrm>
            <a:off x="685800" y="2132856"/>
            <a:ext cx="7772400" cy="3963144"/>
          </a:xfrm>
        </p:spPr>
        <p:txBody>
          <a:bodyPr/>
          <a:lstStyle/>
          <a:p>
            <a:pPr marL="0" indent="0" eaLnBrk="1" hangingPunct="1">
              <a:lnSpc>
                <a:spcPct val="90000"/>
              </a:lnSpc>
              <a:spcBef>
                <a:spcPts val="7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Typen können </a:t>
            </a:r>
            <a:r>
              <a:rPr lang="de-DE" altLang="de-DE" sz="2400" i="1" dirty="0" smtClean="0"/>
              <a:t>Diskriminanten</a:t>
            </a:r>
            <a:r>
              <a:rPr lang="de-DE" altLang="de-DE" sz="2400" dirty="0" smtClean="0"/>
              <a:t> besitzen (dazu gleich mehr).</a:t>
            </a:r>
          </a:p>
          <a:p>
            <a:pPr marL="0" indent="0" eaLnBrk="1" hangingPunct="1">
              <a:lnSpc>
                <a:spcPct val="90000"/>
              </a:lnSpc>
              <a:spcBef>
                <a:spcPts val="7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a:t>Private Typen </a:t>
            </a:r>
            <a:r>
              <a:rPr lang="de-DE" altLang="de-DE" sz="2400" dirty="0" smtClean="0"/>
              <a:t>sollten </a:t>
            </a:r>
            <a:r>
              <a:rPr lang="de-DE" altLang="de-DE" sz="2400" dirty="0" smtClean="0">
                <a:solidFill>
                  <a:srgbClr val="C00000"/>
                </a:solidFill>
              </a:rPr>
              <a:t>selbstinitialisierend</a:t>
            </a:r>
            <a:r>
              <a:rPr lang="de-DE" altLang="de-DE" sz="2400" dirty="0" smtClean="0"/>
              <a:t> sein oder wenigstens Operationen haben zur Initialisierung. (Warum?)</a:t>
            </a:r>
          </a:p>
          <a:p>
            <a:pPr eaLnBrk="1" hangingPunct="1">
              <a:lnSpc>
                <a:spcPct val="90000"/>
              </a:lnSpc>
              <a:spcBef>
                <a:spcPts val="700"/>
              </a:spcBef>
              <a:buFont typeface="Arial" panose="020B0604020202020204" pitchFamily="34"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Objekt ohne Initialwert kann vereinbart werden</a:t>
            </a:r>
            <a:br>
              <a:rPr lang="de-DE" altLang="de-DE" sz="2400" dirty="0" smtClean="0"/>
            </a:br>
            <a:r>
              <a:rPr lang="de-DE" altLang="de-DE" sz="2000" b="1" dirty="0" smtClean="0">
                <a:latin typeface="Courier New" pitchFamily="49" charset="0"/>
              </a:rPr>
              <a:t>type</a:t>
            </a:r>
            <a:r>
              <a:rPr lang="de-DE" altLang="de-DE" sz="2000" dirty="0" smtClean="0">
                <a:latin typeface="Courier New" pitchFamily="49" charset="0"/>
              </a:rPr>
              <a:t> </a:t>
            </a:r>
            <a:r>
              <a:rPr lang="de-DE" altLang="de-DE" sz="2000" dirty="0">
                <a:latin typeface="Courier New" pitchFamily="49" charset="0"/>
              </a:rPr>
              <a:t>T </a:t>
            </a:r>
            <a:r>
              <a:rPr lang="de-DE" altLang="de-DE" sz="2000" b="1" dirty="0" smtClean="0">
                <a:latin typeface="Courier New" pitchFamily="49" charset="0"/>
              </a:rPr>
              <a:t>is</a:t>
            </a:r>
            <a:r>
              <a:rPr lang="de-DE" altLang="de-DE" sz="2000" dirty="0" smtClean="0">
                <a:latin typeface="Courier New" pitchFamily="49" charset="0"/>
              </a:rPr>
              <a:t> </a:t>
            </a:r>
            <a:r>
              <a:rPr lang="de-DE" altLang="de-DE" sz="2000" b="1" dirty="0">
                <a:latin typeface="Courier New" pitchFamily="49" charset="0"/>
              </a:rPr>
              <a:t>private</a:t>
            </a:r>
            <a:r>
              <a:rPr lang="de-DE" altLang="de-DE" sz="2000" dirty="0" smtClean="0">
                <a:latin typeface="Courier New" pitchFamily="49" charset="0"/>
              </a:rPr>
              <a:t>;  -- </a:t>
            </a:r>
            <a:r>
              <a:rPr lang="de-DE" altLang="de-DE" sz="2000" i="1" dirty="0" smtClean="0">
                <a:latin typeface="Courier New" pitchFamily="49" charset="0"/>
              </a:rPr>
              <a:t>definiter Typ</a:t>
            </a:r>
            <a:br>
              <a:rPr lang="de-DE" altLang="de-DE" sz="2000" i="1" dirty="0" smtClean="0">
                <a:latin typeface="Courier New" pitchFamily="49" charset="0"/>
              </a:rPr>
            </a:br>
            <a:r>
              <a:rPr lang="de-DE" altLang="de-DE" sz="2000" dirty="0" smtClean="0">
                <a:latin typeface="Courier New" pitchFamily="49" charset="0"/>
              </a:rPr>
              <a:t>V: T;  -- </a:t>
            </a:r>
            <a:r>
              <a:rPr lang="de-DE" altLang="de-DE" sz="2000" i="1" dirty="0" smtClean="0">
                <a:solidFill>
                  <a:srgbClr val="FF3399"/>
                </a:solidFill>
                <a:latin typeface="Courier New" pitchFamily="49" charset="0"/>
              </a:rPr>
              <a:t>initialisiert?</a:t>
            </a:r>
          </a:p>
          <a:p>
            <a:pPr eaLnBrk="1" hangingPunct="1">
              <a:lnSpc>
                <a:spcPct val="90000"/>
              </a:lnSpc>
              <a:spcBef>
                <a:spcPts val="700"/>
              </a:spcBef>
              <a:buFont typeface="Arial" panose="020B0604020202020204" pitchFamily="34"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Objektvereinbarung benötigt Initialwert</a:t>
            </a:r>
            <a:br>
              <a:rPr lang="de-DE" altLang="de-DE" sz="2400" dirty="0" smtClean="0"/>
            </a:br>
            <a:r>
              <a:rPr lang="de-DE" altLang="de-DE" sz="2000" b="1" dirty="0" smtClean="0">
                <a:latin typeface="Courier New" pitchFamily="49" charset="0"/>
              </a:rPr>
              <a:t>type</a:t>
            </a:r>
            <a:r>
              <a:rPr lang="de-DE" altLang="de-DE" sz="2000" dirty="0" smtClean="0">
                <a:latin typeface="Courier New" pitchFamily="49" charset="0"/>
              </a:rPr>
              <a:t> T</a:t>
            </a:r>
            <a:r>
              <a:rPr lang="de-DE" altLang="de-DE" sz="2000" dirty="0" smtClean="0">
                <a:solidFill>
                  <a:schemeClr val="accent2"/>
                </a:solidFill>
                <a:latin typeface="Courier New" pitchFamily="49" charset="0"/>
              </a:rPr>
              <a:t>(&lt;&gt;)</a:t>
            </a:r>
            <a:r>
              <a:rPr lang="de-DE" altLang="de-DE" sz="2000" dirty="0" smtClean="0">
                <a:latin typeface="Courier New" pitchFamily="49" charset="0"/>
              </a:rPr>
              <a:t> </a:t>
            </a:r>
            <a:r>
              <a:rPr lang="de-DE" altLang="de-DE" sz="2000" b="1" dirty="0">
                <a:latin typeface="Courier New" pitchFamily="49" charset="0"/>
              </a:rPr>
              <a:t>is</a:t>
            </a:r>
            <a:r>
              <a:rPr lang="de-DE" altLang="de-DE" sz="2000" dirty="0">
                <a:latin typeface="Courier New" pitchFamily="49" charset="0"/>
              </a:rPr>
              <a:t> </a:t>
            </a:r>
            <a:r>
              <a:rPr lang="de-DE" altLang="de-DE" sz="2000" b="1" dirty="0">
                <a:latin typeface="Courier New" pitchFamily="49" charset="0"/>
              </a:rPr>
              <a:t>private</a:t>
            </a:r>
            <a:r>
              <a:rPr lang="de-DE" altLang="de-DE" sz="2000" dirty="0">
                <a:latin typeface="Courier New" pitchFamily="49" charset="0"/>
              </a:rPr>
              <a:t>;  -- </a:t>
            </a:r>
            <a:r>
              <a:rPr lang="de-DE" altLang="de-DE" sz="2000" i="1" dirty="0" smtClean="0">
                <a:latin typeface="Courier New" pitchFamily="49" charset="0"/>
              </a:rPr>
              <a:t>indefiniter Typ</a:t>
            </a:r>
            <a:r>
              <a:rPr lang="de-DE" altLang="de-DE" sz="2000" i="1" dirty="0">
                <a:latin typeface="Courier New" pitchFamily="49" charset="0"/>
              </a:rPr>
              <a:t/>
            </a:r>
            <a:br>
              <a:rPr lang="de-DE" altLang="de-DE" sz="2000" i="1" dirty="0">
                <a:latin typeface="Courier New" pitchFamily="49" charset="0"/>
              </a:rPr>
            </a:br>
            <a:r>
              <a:rPr lang="de-DE" altLang="de-DE" sz="2000" dirty="0">
                <a:latin typeface="Courier New" pitchFamily="49" charset="0"/>
              </a:rPr>
              <a:t>V: </a:t>
            </a:r>
            <a:r>
              <a:rPr lang="de-DE" altLang="de-DE" sz="2000" dirty="0" smtClean="0">
                <a:latin typeface="Courier New" pitchFamily="49" charset="0"/>
              </a:rPr>
              <a:t>T := </a:t>
            </a:r>
            <a:r>
              <a:rPr lang="de-DE" altLang="de-DE" sz="2000" dirty="0" smtClean="0">
                <a:solidFill>
                  <a:schemeClr val="accent2"/>
                </a:solidFill>
                <a:latin typeface="Courier New" pitchFamily="49" charset="0"/>
              </a:rPr>
              <a:t>Wert</a:t>
            </a:r>
            <a:r>
              <a:rPr lang="de-DE" altLang="de-DE" sz="2000" dirty="0" smtClean="0">
                <a:latin typeface="Courier New" pitchFamily="49" charset="0"/>
              </a:rPr>
              <a:t>;</a:t>
            </a:r>
          </a:p>
        </p:txBody>
      </p:sp>
      <p:sp>
        <p:nvSpPr>
          <p:cNvPr id="14438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438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FFE3ECE-2F73-492F-BC6D-2EC7201C952A}" type="slidenum">
              <a:rPr lang="de-DE" altLang="de-DE" sz="2400" smtClean="0"/>
              <a:pPr eaLnBrk="1" hangingPunct="1">
                <a:spcBef>
                  <a:spcPct val="0"/>
                </a:spcBef>
              </a:pPr>
              <a:t>221</a:t>
            </a:fld>
            <a:endParaRPr lang="de-DE" altLang="de-DE" sz="2400" dirty="0" smtClean="0"/>
          </a:p>
        </p:txBody>
      </p:sp>
      <p:sp>
        <p:nvSpPr>
          <p:cNvPr id="2" name="Abgerundete rechteckige Legende 1"/>
          <p:cNvSpPr/>
          <p:nvPr/>
        </p:nvSpPr>
        <p:spPr bwMode="auto">
          <a:xfrm>
            <a:off x="3275856" y="5157192"/>
            <a:ext cx="5616624" cy="643463"/>
          </a:xfrm>
          <a:prstGeom prst="wedgeRoundRectCallout">
            <a:avLst>
              <a:gd name="adj1" fmla="val -61724"/>
              <a:gd name="adj2" fmla="val -95682"/>
              <a:gd name="adj3" fmla="val 16667"/>
            </a:avLst>
          </a:prstGeom>
          <a:solidFill>
            <a:srgbClr val="00B8FF"/>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r>
              <a:rPr kumimoji="0" lang="de-DE" sz="1800" b="0" i="0" u="none" strike="noStrike" cap="none" normalizeH="0" baseline="0" dirty="0" smtClean="0">
                <a:ln>
                  <a:noFill/>
                </a:ln>
                <a:solidFill>
                  <a:schemeClr val="tx1"/>
                </a:solidFill>
                <a:effectLst/>
              </a:rPr>
              <a:t>Unbekannte </a:t>
            </a:r>
            <a:r>
              <a:rPr lang="de-DE" sz="1800" dirty="0" smtClean="0">
                <a:solidFill>
                  <a:schemeClr val="tx1"/>
                </a:solidFill>
              </a:rPr>
              <a:t>Diskriminante (</a:t>
            </a:r>
            <a:r>
              <a:rPr lang="de-DE" sz="1800" dirty="0">
                <a:solidFill>
                  <a:schemeClr val="tx1"/>
                </a:solidFill>
              </a:rPr>
              <a:t>Ada 95</a:t>
            </a:r>
            <a:r>
              <a:rPr lang="de-DE" sz="1800" dirty="0" smtClean="0">
                <a:solidFill>
                  <a:schemeClr val="tx1"/>
                </a:solidFill>
              </a:rPr>
              <a:t>)</a:t>
            </a:r>
            <a:r>
              <a:rPr kumimoji="0" lang="de-DE" sz="1800" b="0" i="0" u="none" strike="noStrike" cap="none" normalizeH="0" baseline="0" dirty="0" smtClean="0">
                <a:ln>
                  <a:noFill/>
                </a:ln>
                <a:solidFill>
                  <a:schemeClr val="tx1"/>
                </a:solidFill>
                <a:effectLst/>
              </a:rPr>
              <a:t>.</a:t>
            </a:r>
            <a:br>
              <a:rPr kumimoji="0" lang="de-DE" sz="1800" b="0" i="0" u="none" strike="noStrike" cap="none" normalizeH="0" baseline="0" dirty="0" smtClean="0">
                <a:ln>
                  <a:noFill/>
                </a:ln>
                <a:solidFill>
                  <a:schemeClr val="tx1"/>
                </a:solidFill>
                <a:effectLst/>
              </a:rPr>
            </a:br>
            <a:r>
              <a:rPr lang="de-DE" sz="1800" dirty="0" smtClean="0">
                <a:solidFill>
                  <a:schemeClr val="tx1"/>
                </a:solidFill>
              </a:rPr>
              <a:t>Der volle Typ muss jedoch keine Diskriminanten besitzen.</a:t>
            </a:r>
            <a:endParaRPr kumimoji="0" lang="de-DE" sz="18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401483866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Gerade Verbindung mit Pfeil 9"/>
          <p:cNvCxnSpPr>
            <a:stCxn id="8" idx="2"/>
          </p:cNvCxnSpPr>
          <p:nvPr/>
        </p:nvCxnSpPr>
        <p:spPr bwMode="auto">
          <a:xfrm flipH="1">
            <a:off x="3203848" y="2861647"/>
            <a:ext cx="4176464" cy="3087633"/>
          </a:xfrm>
          <a:prstGeom prst="straightConnector1">
            <a:avLst/>
          </a:prstGeom>
          <a:solidFill>
            <a:srgbClr val="00B8FF"/>
          </a:solidFill>
          <a:ln w="28575" cap="flat" cmpd="sng" algn="ctr">
            <a:solidFill>
              <a:srgbClr val="FF3399"/>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feld 7"/>
          <p:cNvSpPr txBox="1"/>
          <p:nvPr/>
        </p:nvSpPr>
        <p:spPr>
          <a:xfrm>
            <a:off x="6084168" y="2276872"/>
            <a:ext cx="2592288" cy="584775"/>
          </a:xfrm>
          <a:prstGeom prst="rect">
            <a:avLst/>
          </a:prstGeom>
          <a:solidFill>
            <a:srgbClr val="FFAAAA"/>
          </a:solidFill>
          <a:ln w="19050">
            <a:solidFill>
              <a:srgbClr val="FF3399"/>
            </a:solidFill>
          </a:ln>
        </p:spPr>
        <p:txBody>
          <a:bodyPr wrap="square" rtlCol="0">
            <a:spAutoFit/>
          </a:bodyPr>
          <a:lstStyle/>
          <a:p>
            <a:r>
              <a:rPr lang="de-DE" sz="1600" dirty="0">
                <a:solidFill>
                  <a:schemeClr val="tx1"/>
                </a:solidFill>
              </a:rPr>
              <a:t>Ada 83: Siehe Folie </a:t>
            </a:r>
            <a:r>
              <a:rPr lang="de-DE" sz="1600" dirty="0" smtClean="0">
                <a:solidFill>
                  <a:schemeClr val="tx1"/>
                </a:solidFill>
              </a:rPr>
              <a:t>129 </a:t>
            </a:r>
            <a:r>
              <a:rPr lang="de-DE" sz="1600" dirty="0">
                <a:solidFill>
                  <a:schemeClr val="tx1"/>
                </a:solidFill>
              </a:rPr>
              <a:t>für uneingeschränkte Reihungen</a:t>
            </a:r>
          </a:p>
        </p:txBody>
      </p:sp>
      <p:sp>
        <p:nvSpPr>
          <p:cNvPr id="3" name="Inhaltsplatzhalter 2"/>
          <p:cNvSpPr>
            <a:spLocks noGrp="1"/>
          </p:cNvSpPr>
          <p:nvPr>
            <p:ph idx="1"/>
          </p:nvPr>
        </p:nvSpPr>
        <p:spPr/>
        <p:txBody>
          <a:bodyPr/>
          <a:lstStyle/>
          <a:p>
            <a:pPr marL="0" indent="0"/>
            <a:r>
              <a:rPr lang="de-DE" sz="2400" dirty="0" smtClean="0">
                <a:solidFill>
                  <a:schemeClr val="accent2"/>
                </a:solidFill>
              </a:rPr>
              <a:t>Ada 83 und 95</a:t>
            </a:r>
          </a:p>
          <a:p>
            <a:pPr marL="457200" indent="-457200">
              <a:buFont typeface="Arial" panose="020B0604020202020204" pitchFamily="34" charset="0"/>
              <a:buChar char="•"/>
            </a:pPr>
            <a:r>
              <a:rPr lang="de-DE" sz="2200" dirty="0" smtClean="0"/>
              <a:t>Objekte skalarer Typen mit Initialwert</a:t>
            </a:r>
            <a:r>
              <a:rPr lang="de-DE" sz="2000" dirty="0" smtClean="0"/>
              <a:t/>
            </a:r>
            <a:br>
              <a:rPr lang="de-DE" sz="2000" dirty="0" smtClean="0"/>
            </a:br>
            <a:r>
              <a:rPr lang="de-DE" sz="2000" dirty="0" smtClean="0"/>
              <a:t>	</a:t>
            </a:r>
            <a:r>
              <a:rPr lang="de-DE" sz="2000" dirty="0" smtClean="0">
                <a:latin typeface="Courier New" panose="02070309020205020404" pitchFamily="49" charset="0"/>
                <a:cs typeface="Courier New" panose="02070309020205020404" pitchFamily="49" charset="0"/>
              </a:rPr>
              <a:t>X: Skalar := Ausdruck;</a:t>
            </a:r>
          </a:p>
          <a:p>
            <a:pPr marL="457200" indent="-457200">
              <a:buFont typeface="Arial" panose="020B0604020202020204" pitchFamily="34" charset="0"/>
              <a:buChar char="•"/>
            </a:pPr>
            <a:r>
              <a:rPr lang="de-DE" sz="2200" dirty="0" smtClean="0"/>
              <a:t>Verbunde mit Initialwert in der Typdefinition</a:t>
            </a:r>
            <a:br>
              <a:rPr lang="de-DE" sz="2200" dirty="0" smtClean="0"/>
            </a:br>
            <a:r>
              <a:rPr lang="de-DE" sz="2000" dirty="0" smtClean="0"/>
              <a:t>	</a:t>
            </a:r>
            <a:r>
              <a:rPr lang="de-DE" sz="2000" b="1" dirty="0" smtClean="0">
                <a:latin typeface="Courier New" panose="02070309020205020404" pitchFamily="49" charset="0"/>
                <a:cs typeface="Courier New" panose="02070309020205020404" pitchFamily="49" charset="0"/>
              </a:rPr>
              <a:t>type</a:t>
            </a:r>
            <a:r>
              <a:rPr lang="de-DE" sz="2000" dirty="0" smtClean="0">
                <a:latin typeface="Courier New" panose="02070309020205020404" pitchFamily="49" charset="0"/>
                <a:cs typeface="Courier New" panose="02070309020205020404" pitchFamily="49" charset="0"/>
              </a:rPr>
              <a:t> Verbund </a:t>
            </a:r>
            <a:r>
              <a:rPr lang="de-DE" sz="2000" b="1" dirty="0" smtClean="0">
                <a:latin typeface="Courier New" panose="02070309020205020404" pitchFamily="49" charset="0"/>
                <a:cs typeface="Courier New" panose="02070309020205020404" pitchFamily="49" charset="0"/>
              </a:rPr>
              <a:t>is record</a:t>
            </a:r>
            <a:r>
              <a:rPr lang="de-DE" sz="2000" b="1" dirty="0">
                <a:latin typeface="Courier New" panose="02070309020205020404" pitchFamily="49" charset="0"/>
                <a:cs typeface="Courier New" panose="02070309020205020404" pitchFamily="49" charset="0"/>
              </a:rPr>
              <a:t/>
            </a:r>
            <a:br>
              <a:rPr lang="de-DE" sz="2000" b="1" dirty="0">
                <a:latin typeface="Courier New" panose="02070309020205020404" pitchFamily="49" charset="0"/>
                <a:cs typeface="Courier New" panose="02070309020205020404" pitchFamily="49" charset="0"/>
              </a:rPr>
            </a:br>
            <a:r>
              <a:rPr lang="de-DE" sz="2000" b="1" dirty="0" smtClean="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  IK: S := Ausdruck;</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UK: T;  -- </a:t>
            </a:r>
            <a:r>
              <a:rPr lang="de-DE" sz="2000" i="1" dirty="0" smtClean="0">
                <a:latin typeface="Courier New" panose="02070309020205020404" pitchFamily="49" charset="0"/>
                <a:cs typeface="Courier New" panose="02070309020205020404" pitchFamily="49" charset="0"/>
              </a:rPr>
              <a:t>könnte initialisiert sein</a:t>
            </a:r>
            <a:r>
              <a:rPr lang="de-DE" sz="2000" dirty="0" smtClean="0">
                <a:latin typeface="Courier New" panose="02070309020205020404" pitchFamily="49" charset="0"/>
                <a:cs typeface="Courier New" panose="02070309020205020404" pitchFamily="49" charset="0"/>
              </a:rPr>
              <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a:t>
            </a:r>
            <a:r>
              <a:rPr lang="de-DE" sz="2000" b="1" dirty="0" smtClean="0">
                <a:latin typeface="Courier New" panose="02070309020205020404" pitchFamily="49" charset="0"/>
                <a:cs typeface="Courier New" panose="02070309020205020404" pitchFamily="49" charset="0"/>
              </a:rPr>
              <a:t>end record</a:t>
            </a:r>
            <a:r>
              <a:rPr lang="de-DE" sz="2000" dirty="0" smtClean="0">
                <a:latin typeface="Courier New" panose="02070309020205020404" pitchFamily="49" charset="0"/>
                <a:cs typeface="Courier New" panose="02070309020205020404" pitchFamily="49" charset="0"/>
              </a:rPr>
              <a:t>;</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X: Verbund;  -- (</a:t>
            </a:r>
            <a:r>
              <a:rPr lang="de-DE" sz="2000" i="1" dirty="0" smtClean="0">
                <a:latin typeface="Courier New" panose="02070309020205020404" pitchFamily="49" charset="0"/>
                <a:cs typeface="Courier New" panose="02070309020205020404" pitchFamily="49" charset="0"/>
              </a:rPr>
              <a:t>teil)initialisiert</a:t>
            </a:r>
          </a:p>
          <a:p>
            <a:pPr marL="457200" indent="-457200">
              <a:buFont typeface="Arial" panose="020B0604020202020204" pitchFamily="34" charset="0"/>
              <a:buChar char="•"/>
            </a:pPr>
            <a:r>
              <a:rPr lang="de-DE" sz="2200" dirty="0" smtClean="0"/>
              <a:t>Reihungen und Verbunde mit Aggregaten</a:t>
            </a:r>
            <a:br>
              <a:rPr lang="de-DE" sz="2200" dirty="0" smtClean="0"/>
            </a:br>
            <a:r>
              <a:rPr lang="de-DE" sz="2000" dirty="0" smtClean="0"/>
              <a:t>	</a:t>
            </a:r>
            <a:r>
              <a:rPr lang="de-DE" sz="2000" dirty="0" smtClean="0">
                <a:latin typeface="Courier New" panose="02070309020205020404" pitchFamily="49" charset="0"/>
                <a:cs typeface="Courier New" panose="02070309020205020404" pitchFamily="49" charset="0"/>
              </a:rPr>
              <a:t>V: Verbund := (Name  =&gt; Ausdruck, …);</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R: Reihung := (Index =&gt; Ausdruck, …);</a:t>
            </a:r>
          </a:p>
        </p:txBody>
      </p:sp>
      <p:sp>
        <p:nvSpPr>
          <p:cNvPr id="2" name="Titel 1"/>
          <p:cNvSpPr>
            <a:spLocks noGrp="1"/>
          </p:cNvSpPr>
          <p:nvPr>
            <p:ph type="title"/>
          </p:nvPr>
        </p:nvSpPr>
        <p:spPr/>
        <p:txBody>
          <a:bodyPr/>
          <a:lstStyle/>
          <a:p>
            <a:r>
              <a:rPr lang="de-DE" altLang="de-DE" dirty="0" smtClean="0">
                <a:solidFill>
                  <a:schemeClr val="tx1"/>
                </a:solidFill>
              </a:rPr>
              <a:t>Initialisieren in</a:t>
            </a:r>
            <a:br>
              <a:rPr lang="de-DE" altLang="de-DE" dirty="0" smtClean="0">
                <a:solidFill>
                  <a:schemeClr val="tx1"/>
                </a:solidFill>
              </a:rPr>
            </a:br>
            <a:r>
              <a:rPr lang="de-DE" altLang="de-DE" dirty="0" smtClean="0">
                <a:solidFill>
                  <a:schemeClr val="tx1"/>
                </a:solidFill>
              </a:rPr>
              <a:t>Ada 83, 95, 2005, 2012, 2022</a:t>
            </a:r>
            <a:endParaRPr lang="de-DE" dirty="0">
              <a:solidFill>
                <a:schemeClr val="tx1"/>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222</a:t>
            </a:fld>
            <a:endParaRPr lang="de-DE" dirty="0"/>
          </a:p>
        </p:txBody>
      </p:sp>
    </p:spTree>
    <p:extLst>
      <p:ext uri="{BB962C8B-B14F-4D97-AF65-F5344CB8AC3E}">
        <p14:creationId xmlns:p14="http://schemas.microsoft.com/office/powerpoint/2010/main" val="3434961527"/>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Aggregate mit &lt;&gt;</a:t>
            </a:r>
            <a:endParaRPr lang="de-DE" dirty="0"/>
          </a:p>
        </p:txBody>
      </p:sp>
      <p:sp>
        <p:nvSpPr>
          <p:cNvPr id="3" name="Inhaltsplatzhalter 2"/>
          <p:cNvSpPr>
            <a:spLocks noGrp="1"/>
          </p:cNvSpPr>
          <p:nvPr>
            <p:ph idx="1"/>
          </p:nvPr>
        </p:nvSpPr>
        <p:spPr>
          <a:xfrm>
            <a:off x="611560" y="1897064"/>
            <a:ext cx="7846640" cy="4318000"/>
          </a:xfrm>
        </p:spPr>
        <p:txBody>
          <a:bodyPr/>
          <a:lstStyle/>
          <a:p>
            <a:r>
              <a:rPr lang="de-DE" sz="2400" dirty="0" smtClean="0">
                <a:solidFill>
                  <a:schemeClr val="accent2"/>
                </a:solidFill>
              </a:rPr>
              <a:t>Ada 2005 erweitert die Verwendung der Box.</a:t>
            </a:r>
          </a:p>
          <a:p>
            <a:pPr marL="457200" indent="-457200">
              <a:buFont typeface="Arial" panose="020B0604020202020204" pitchFamily="34" charset="0"/>
              <a:buChar char="•"/>
            </a:pPr>
            <a:r>
              <a:rPr lang="de-DE" sz="2200" dirty="0" smtClean="0"/>
              <a:t>Verbunde</a:t>
            </a:r>
            <a:br>
              <a:rPr lang="de-DE" sz="2200" dirty="0" smtClean="0"/>
            </a:br>
            <a:r>
              <a:rPr lang="de-DE" sz="2200" dirty="0" smtClean="0"/>
              <a:t>Wenn die Komponente mit &lt;&gt; einen Initialwert hat, wird dieser verwendet; sonst der, der für ein alleinstehendes Objekt dieses Typs verwendet wird.</a:t>
            </a:r>
            <a:br>
              <a:rPr lang="de-DE" sz="2200" dirty="0" smtClean="0"/>
            </a:br>
            <a:r>
              <a:rPr lang="de-DE" sz="2000" dirty="0" smtClean="0"/>
              <a:t>	</a:t>
            </a:r>
            <a:r>
              <a:rPr lang="de-DE" sz="2000" dirty="0" smtClean="0">
                <a:latin typeface="Courier New" panose="02070309020205020404" pitchFamily="49" charset="0"/>
                <a:cs typeface="Courier New" panose="02070309020205020404" pitchFamily="49" charset="0"/>
              </a:rPr>
              <a:t>X: Verbund := (A =&gt; Wert, </a:t>
            </a:r>
            <a:r>
              <a:rPr lang="de-DE" sz="2000" b="1" dirty="0" smtClean="0">
                <a:latin typeface="Courier New" panose="02070309020205020404" pitchFamily="49" charset="0"/>
                <a:cs typeface="Courier New" panose="02070309020205020404" pitchFamily="49" charset="0"/>
              </a:rPr>
              <a:t>others</a:t>
            </a:r>
            <a:r>
              <a:rPr lang="de-DE" sz="2000" dirty="0" smtClean="0">
                <a:latin typeface="Courier New" panose="02070309020205020404" pitchFamily="49" charset="0"/>
                <a:cs typeface="Courier New" panose="02070309020205020404" pitchFamily="49" charset="0"/>
              </a:rPr>
              <a:t> =&gt; &lt;&gt;);</a:t>
            </a:r>
          </a:p>
          <a:p>
            <a:pPr marL="457200" indent="-457200">
              <a:buFont typeface="Arial" panose="020B0604020202020204" pitchFamily="34" charset="0"/>
              <a:buChar char="•"/>
            </a:pPr>
            <a:r>
              <a:rPr lang="de-DE" sz="2200" dirty="0" smtClean="0">
                <a:cs typeface="Courier New" panose="02070309020205020404" pitchFamily="49" charset="0"/>
              </a:rPr>
              <a:t>Reihungen</a:t>
            </a:r>
            <a:br>
              <a:rPr lang="de-DE" sz="2200" dirty="0" smtClean="0">
                <a:cs typeface="Courier New" panose="02070309020205020404" pitchFamily="49" charset="0"/>
              </a:rPr>
            </a:br>
            <a:r>
              <a:rPr lang="de-DE" sz="2200" dirty="0" smtClean="0"/>
              <a:t>Für Komponenten </a:t>
            </a:r>
            <a:r>
              <a:rPr lang="de-DE" sz="2200" dirty="0"/>
              <a:t>mit &lt;&gt; </a:t>
            </a:r>
            <a:r>
              <a:rPr lang="de-DE" sz="2200" dirty="0" smtClean="0"/>
              <a:t>wird, </a:t>
            </a:r>
            <a:r>
              <a:rPr lang="de-DE" sz="2200" dirty="0" smtClean="0">
                <a:solidFill>
                  <a:schemeClr val="accent2"/>
                </a:solidFill>
              </a:rPr>
              <a:t>falls es ihn gibt (Ada 2012), der als </a:t>
            </a:r>
            <a:r>
              <a:rPr lang="de-DE" sz="2000" dirty="0" smtClean="0">
                <a:solidFill>
                  <a:schemeClr val="accent2"/>
                </a:solidFill>
                <a:latin typeface="Courier New" panose="02070309020205020404" pitchFamily="49" charset="0"/>
                <a:cs typeface="Courier New" panose="02070309020205020404" pitchFamily="49" charset="0"/>
              </a:rPr>
              <a:t>Default_Component_Value</a:t>
            </a:r>
            <a:r>
              <a:rPr lang="de-DE" sz="2200" dirty="0" smtClean="0">
                <a:solidFill>
                  <a:schemeClr val="accent2"/>
                </a:solidFill>
              </a:rPr>
              <a:t> definierte Wert verwendet</a:t>
            </a:r>
            <a:r>
              <a:rPr lang="de-DE" sz="2200" dirty="0"/>
              <a:t>; sonst der, der für ein alleinstehendes </a:t>
            </a:r>
            <a:r>
              <a:rPr lang="de-DE" sz="2200" dirty="0" smtClean="0"/>
              <a:t>Objekt </a:t>
            </a:r>
            <a:r>
              <a:rPr lang="de-DE" sz="2200" dirty="0"/>
              <a:t>dieses Typs verwendet wird</a:t>
            </a:r>
            <a:r>
              <a:rPr lang="de-DE" sz="2200" dirty="0" smtClean="0"/>
              <a:t>.</a:t>
            </a:r>
            <a:br>
              <a:rPr lang="de-DE" sz="2200" dirty="0" smtClean="0"/>
            </a:br>
            <a:r>
              <a:rPr lang="de-DE" sz="2000" dirty="0" smtClean="0"/>
              <a:t>	</a:t>
            </a:r>
            <a:r>
              <a:rPr lang="de-DE" sz="2000" dirty="0" smtClean="0">
                <a:latin typeface="Courier New" panose="02070309020205020404" pitchFamily="49" charset="0"/>
                <a:cs typeface="Courier New" panose="02070309020205020404" pitchFamily="49" charset="0"/>
              </a:rPr>
              <a:t>X</a:t>
            </a:r>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Reihung</a:t>
            </a:r>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 (1 =&gt; Wert, </a:t>
            </a:r>
            <a:r>
              <a:rPr lang="de-DE" sz="2000" b="1" dirty="0" smtClean="0">
                <a:latin typeface="Courier New" panose="02070309020205020404" pitchFamily="49" charset="0"/>
                <a:cs typeface="Courier New" panose="02070309020205020404" pitchFamily="49" charset="0"/>
              </a:rPr>
              <a:t>others</a:t>
            </a:r>
            <a:r>
              <a:rPr lang="de-DE" sz="2000" dirty="0" smtClean="0">
                <a:latin typeface="Courier New" panose="02070309020205020404" pitchFamily="49" charset="0"/>
                <a:cs typeface="Courier New" panose="02070309020205020404" pitchFamily="49" charset="0"/>
              </a:rPr>
              <a:t> </a:t>
            </a:r>
            <a:r>
              <a:rPr lang="de-DE" sz="2000" dirty="0">
                <a:latin typeface="Courier New" panose="02070309020205020404" pitchFamily="49" charset="0"/>
                <a:cs typeface="Courier New" panose="02070309020205020404" pitchFamily="49" charset="0"/>
              </a:rPr>
              <a:t>=&gt; </a:t>
            </a:r>
            <a:r>
              <a:rPr lang="de-DE" sz="2000" dirty="0" smtClean="0">
                <a:latin typeface="Courier New" panose="02070309020205020404" pitchFamily="49" charset="0"/>
                <a:cs typeface="Courier New" panose="02070309020205020404" pitchFamily="49" charset="0"/>
              </a:rPr>
              <a:t>&lt;&gt;);</a:t>
            </a:r>
            <a:endParaRPr lang="de-DE" sz="20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223</a:t>
            </a:fld>
            <a:endParaRPr lang="de-DE" dirty="0"/>
          </a:p>
        </p:txBody>
      </p:sp>
    </p:spTree>
    <p:extLst>
      <p:ext uri="{BB962C8B-B14F-4D97-AF65-F5344CB8AC3E}">
        <p14:creationId xmlns:p14="http://schemas.microsoft.com/office/powerpoint/2010/main" val="2874350762"/>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Voreinstellungswerte mit Aspekten</a:t>
            </a:r>
            <a:endParaRPr lang="de-DE" dirty="0"/>
          </a:p>
        </p:txBody>
      </p:sp>
      <p:sp>
        <p:nvSpPr>
          <p:cNvPr id="3" name="Inhaltsplatzhalter 2"/>
          <p:cNvSpPr>
            <a:spLocks noGrp="1"/>
          </p:cNvSpPr>
          <p:nvPr>
            <p:ph idx="1"/>
          </p:nvPr>
        </p:nvSpPr>
        <p:spPr>
          <a:xfrm>
            <a:off x="685800" y="2276872"/>
            <a:ext cx="7739063" cy="3938191"/>
          </a:xfrm>
        </p:spPr>
        <p:txBody>
          <a:bodyPr/>
          <a:lstStyle/>
          <a:p>
            <a:r>
              <a:rPr lang="de-DE" sz="2800" dirty="0">
                <a:solidFill>
                  <a:schemeClr val="accent2"/>
                </a:solidFill>
              </a:rPr>
              <a:t>Ada </a:t>
            </a:r>
            <a:r>
              <a:rPr lang="de-DE" sz="2800" dirty="0" smtClean="0">
                <a:solidFill>
                  <a:schemeClr val="accent2"/>
                </a:solidFill>
              </a:rPr>
              <a:t>2012 neue Syntax mit Aspekten</a:t>
            </a:r>
          </a:p>
          <a:p>
            <a:pPr marL="442913" indent="-442913">
              <a:buFont typeface="Arial" panose="020B0604020202020204" pitchFamily="34" charset="0"/>
              <a:buChar char="•"/>
            </a:pPr>
            <a:r>
              <a:rPr lang="de-DE" sz="2400" dirty="0" smtClean="0"/>
              <a:t>Skalare </a:t>
            </a:r>
            <a:r>
              <a:rPr lang="de-DE" sz="2400" dirty="0"/>
              <a:t>Typen mit Initialwert</a:t>
            </a:r>
            <a:br>
              <a:rPr lang="de-DE" sz="2400" dirty="0"/>
            </a:br>
            <a:r>
              <a:rPr lang="de-DE" sz="2400" dirty="0"/>
              <a:t>	</a:t>
            </a:r>
            <a:r>
              <a:rPr lang="de-DE" sz="2400" dirty="0" smtClean="0"/>
              <a:t>	</a:t>
            </a:r>
            <a:r>
              <a:rPr lang="de-DE" sz="2000" b="1" dirty="0" smtClean="0">
                <a:latin typeface="Courier New" panose="02070309020205020404" pitchFamily="49" charset="0"/>
                <a:cs typeface="Courier New" panose="02070309020205020404" pitchFamily="49" charset="0"/>
              </a:rPr>
              <a:t>type</a:t>
            </a:r>
            <a:r>
              <a:rPr lang="de-DE" sz="2000" dirty="0" smtClean="0">
                <a:latin typeface="Courier New" panose="02070309020205020404" pitchFamily="49" charset="0"/>
                <a:cs typeface="Courier New" panose="02070309020205020404" pitchFamily="49" charset="0"/>
              </a:rPr>
              <a:t> </a:t>
            </a:r>
            <a:r>
              <a:rPr lang="de-DE" sz="2000" dirty="0">
                <a:latin typeface="Courier New" panose="02070309020205020404" pitchFamily="49" charset="0"/>
                <a:cs typeface="Courier New" panose="02070309020205020404" pitchFamily="49" charset="0"/>
              </a:rPr>
              <a:t>Skalar </a:t>
            </a:r>
            <a:r>
              <a:rPr lang="de-DE" sz="2000" b="1" dirty="0" smtClean="0">
                <a:latin typeface="Courier New" panose="02070309020205020404" pitchFamily="49" charset="0"/>
                <a:cs typeface="Courier New" panose="02070309020205020404" pitchFamily="49" charset="0"/>
              </a:rPr>
              <a:t>is</a:t>
            </a:r>
            <a:r>
              <a:rPr lang="de-DE" sz="2000" dirty="0" smtClean="0">
                <a:latin typeface="Courier New" panose="02070309020205020404" pitchFamily="49" charset="0"/>
                <a:cs typeface="Courier New" panose="02070309020205020404" pitchFamily="49" charset="0"/>
              </a:rPr>
              <a:t> …  -- </a:t>
            </a:r>
            <a:r>
              <a:rPr lang="de-DE" sz="2000" i="1" dirty="0" smtClean="0">
                <a:latin typeface="Courier New" panose="02070309020205020404" pitchFamily="49" charset="0"/>
                <a:cs typeface="Courier New" panose="02070309020205020404" pitchFamily="49" charset="0"/>
              </a:rPr>
              <a:t>wie bisher</a:t>
            </a:r>
            <a:br>
              <a:rPr lang="de-DE" sz="2000" i="1"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a:t>
            </a:r>
            <a:r>
              <a:rPr lang="de-DE" sz="2000" b="1" dirty="0" smtClean="0">
                <a:solidFill>
                  <a:schemeClr val="accent2"/>
                </a:solidFill>
                <a:latin typeface="Courier New" panose="02070309020205020404" pitchFamily="49" charset="0"/>
                <a:cs typeface="Courier New" panose="02070309020205020404" pitchFamily="49" charset="0"/>
              </a:rPr>
              <a:t>with</a:t>
            </a:r>
            <a:r>
              <a:rPr lang="de-DE" sz="2000" dirty="0" smtClean="0">
                <a:solidFill>
                  <a:schemeClr val="accent2"/>
                </a:solidFill>
                <a:latin typeface="Courier New" panose="02070309020205020404" pitchFamily="49" charset="0"/>
                <a:cs typeface="Courier New" panose="02070309020205020404" pitchFamily="49" charset="0"/>
              </a:rPr>
              <a:t> Default_Value =&gt; Ausdruck</a:t>
            </a:r>
            <a:r>
              <a:rPr lang="de-DE" sz="2000" dirty="0" smtClean="0">
                <a:latin typeface="Courier New" panose="02070309020205020404" pitchFamily="49" charset="0"/>
                <a:cs typeface="Courier New" panose="02070309020205020404" pitchFamily="49" charset="0"/>
              </a:rPr>
              <a:t>;</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X: Skalar;  -- </a:t>
            </a:r>
            <a:r>
              <a:rPr lang="de-DE" sz="2000" i="1" dirty="0" smtClean="0">
                <a:latin typeface="Courier New" panose="02070309020205020404" pitchFamily="49" charset="0"/>
                <a:cs typeface="Courier New" panose="02070309020205020404" pitchFamily="49" charset="0"/>
              </a:rPr>
              <a:t>initialisiert</a:t>
            </a:r>
            <a:endParaRPr lang="de-DE" sz="2000" i="1" dirty="0">
              <a:latin typeface="Courier New" panose="02070309020205020404" pitchFamily="49" charset="0"/>
              <a:cs typeface="Courier New" panose="02070309020205020404" pitchFamily="49" charset="0"/>
            </a:endParaRPr>
          </a:p>
          <a:p>
            <a:pPr marL="442913" indent="-442913">
              <a:buFont typeface="Arial" panose="020B0604020202020204" pitchFamily="34" charset="0"/>
              <a:buChar char="•"/>
            </a:pPr>
            <a:r>
              <a:rPr lang="de-DE" sz="2400" dirty="0" smtClean="0"/>
              <a:t>Reihungstypen</a:t>
            </a:r>
            <a:br>
              <a:rPr lang="de-DE" sz="2400" dirty="0" smtClean="0"/>
            </a:br>
            <a:r>
              <a:rPr lang="de-DE" sz="2400" dirty="0" smtClean="0"/>
              <a:t>		</a:t>
            </a:r>
            <a:r>
              <a:rPr lang="de-DE" sz="2000" b="1" dirty="0" smtClean="0">
                <a:latin typeface="Courier New" panose="02070309020205020404" pitchFamily="49" charset="0"/>
                <a:cs typeface="Courier New" panose="02070309020205020404" pitchFamily="49" charset="0"/>
              </a:rPr>
              <a:t>type</a:t>
            </a:r>
            <a:r>
              <a:rPr lang="de-DE" sz="2000" dirty="0" smtClean="0">
                <a:latin typeface="Courier New" panose="02070309020205020404" pitchFamily="49" charset="0"/>
                <a:cs typeface="Courier New" panose="02070309020205020404" pitchFamily="49" charset="0"/>
              </a:rPr>
              <a:t> Reihung </a:t>
            </a:r>
            <a:r>
              <a:rPr lang="de-DE" sz="2000" b="1" dirty="0" smtClean="0">
                <a:latin typeface="Courier New" panose="02070309020205020404" pitchFamily="49" charset="0"/>
                <a:cs typeface="Courier New" panose="02070309020205020404" pitchFamily="49" charset="0"/>
              </a:rPr>
              <a:t>is array </a:t>
            </a:r>
            <a:r>
              <a:rPr lang="de-DE" sz="2000" dirty="0" smtClean="0">
                <a:latin typeface="Courier New" panose="02070309020205020404" pitchFamily="49" charset="0"/>
                <a:cs typeface="Courier New" panose="02070309020205020404" pitchFamily="49" charset="0"/>
              </a:rPr>
              <a:t>…  </a:t>
            </a:r>
            <a:r>
              <a:rPr lang="de-DE" sz="2000" dirty="0">
                <a:latin typeface="Courier New" panose="02070309020205020404" pitchFamily="49" charset="0"/>
                <a:cs typeface="Courier New" panose="02070309020205020404" pitchFamily="49" charset="0"/>
              </a:rPr>
              <a:t>-- </a:t>
            </a:r>
            <a:r>
              <a:rPr lang="de-DE" sz="2000" i="1" dirty="0">
                <a:latin typeface="Courier New" panose="02070309020205020404" pitchFamily="49" charset="0"/>
                <a:cs typeface="Courier New" panose="02070309020205020404" pitchFamily="49" charset="0"/>
              </a:rPr>
              <a:t>wie bisher</a:t>
            </a:r>
            <a:r>
              <a:rPr lang="de-DE" sz="2000" dirty="0" smtClean="0">
                <a:latin typeface="Courier New" panose="02070309020205020404" pitchFamily="49" charset="0"/>
                <a:cs typeface="Courier New" panose="02070309020205020404" pitchFamily="49" charset="0"/>
              </a:rPr>
              <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a:t>
            </a:r>
            <a:r>
              <a:rPr lang="de-DE" sz="2000" b="1" dirty="0" smtClean="0">
                <a:solidFill>
                  <a:schemeClr val="accent2"/>
                </a:solidFill>
                <a:latin typeface="Courier New" panose="02070309020205020404" pitchFamily="49" charset="0"/>
                <a:cs typeface="Courier New" panose="02070309020205020404" pitchFamily="49" charset="0"/>
              </a:rPr>
              <a:t>with</a:t>
            </a:r>
            <a:r>
              <a:rPr lang="de-DE" sz="2000" dirty="0" smtClean="0">
                <a:solidFill>
                  <a:schemeClr val="accent2"/>
                </a:solidFill>
                <a:latin typeface="Courier New" panose="02070309020205020404" pitchFamily="49" charset="0"/>
                <a:cs typeface="Courier New" panose="02070309020205020404" pitchFamily="49" charset="0"/>
              </a:rPr>
              <a:t> Default_Component_Value =&gt; Ausdruck</a:t>
            </a:r>
            <a:r>
              <a:rPr lang="de-DE" sz="2000" dirty="0" smtClean="0">
                <a:latin typeface="Courier New" panose="02070309020205020404" pitchFamily="49" charset="0"/>
                <a:cs typeface="Courier New" panose="02070309020205020404" pitchFamily="49" charset="0"/>
              </a:rPr>
              <a:t>;</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X: Reihung;  </a:t>
            </a:r>
            <a:r>
              <a:rPr lang="de-DE" sz="2000" dirty="0">
                <a:latin typeface="Courier New" panose="02070309020205020404" pitchFamily="49" charset="0"/>
                <a:cs typeface="Courier New" panose="02070309020205020404" pitchFamily="49" charset="0"/>
              </a:rPr>
              <a:t>-- </a:t>
            </a:r>
            <a:r>
              <a:rPr lang="de-DE" sz="2000" i="1" dirty="0" smtClean="0">
                <a:latin typeface="Courier New" panose="02070309020205020404" pitchFamily="49" charset="0"/>
                <a:cs typeface="Courier New" panose="02070309020205020404" pitchFamily="49" charset="0"/>
              </a:rPr>
              <a:t>initialisiert</a:t>
            </a:r>
            <a:endParaRPr lang="de-DE" sz="2000" i="1"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224</a:t>
            </a:fld>
            <a:endParaRPr lang="de-DE" dirty="0"/>
          </a:p>
        </p:txBody>
      </p:sp>
    </p:spTree>
    <p:extLst>
      <p:ext uri="{BB962C8B-B14F-4D97-AF65-F5344CB8AC3E}">
        <p14:creationId xmlns:p14="http://schemas.microsoft.com/office/powerpoint/2010/main" val="1240142324"/>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Iteriertes Reihungsaggregat</a:t>
            </a:r>
            <a:endParaRPr lang="de-DE" dirty="0"/>
          </a:p>
        </p:txBody>
      </p:sp>
      <p:sp>
        <p:nvSpPr>
          <p:cNvPr id="3" name="Inhaltsplatzhalter 2"/>
          <p:cNvSpPr>
            <a:spLocks noGrp="1"/>
          </p:cNvSpPr>
          <p:nvPr>
            <p:ph idx="1"/>
          </p:nvPr>
        </p:nvSpPr>
        <p:spPr/>
        <p:txBody>
          <a:bodyPr/>
          <a:lstStyle/>
          <a:p>
            <a:pPr marL="0" indent="0"/>
            <a:r>
              <a:rPr lang="de-DE" sz="2000" dirty="0" smtClean="0">
                <a:solidFill>
                  <a:schemeClr val="accent2"/>
                </a:solidFill>
              </a:rPr>
              <a:t>Ada 2022</a:t>
            </a:r>
          </a:p>
          <a:p>
            <a:pPr marL="0" indent="0"/>
            <a:r>
              <a:rPr lang="de-DE" sz="1600" dirty="0" smtClean="0"/>
              <a:t>Reihungsaggregate können mittels Iteratoren den Komponentenwert vom Index abhängig machen:</a:t>
            </a:r>
          </a:p>
          <a:p>
            <a:pPr marL="538163" indent="0">
              <a:tabLst>
                <a:tab pos="538163" algn="l"/>
              </a:tabLst>
            </a:pPr>
            <a:r>
              <a:rPr lang="de-DE" sz="1400" dirty="0" smtClean="0">
                <a:latin typeface="Courier New" panose="02070309020205020404" pitchFamily="49" charset="0"/>
                <a:cs typeface="Courier New" panose="02070309020205020404" pitchFamily="49" charset="0"/>
              </a:rPr>
              <a:t>R</a:t>
            </a:r>
            <a:r>
              <a:rPr lang="de-DE" sz="1400" dirty="0">
                <a:latin typeface="Courier New" panose="02070309020205020404" pitchFamily="49" charset="0"/>
                <a:cs typeface="Courier New" panose="02070309020205020404" pitchFamily="49" charset="0"/>
              </a:rPr>
              <a:t>: Reihung := </a:t>
            </a:r>
            <a:r>
              <a:rPr lang="de-DE" sz="1400" dirty="0" smtClean="0">
                <a:latin typeface="Courier New" panose="02070309020205020404" pitchFamily="49" charset="0"/>
                <a:cs typeface="Courier New" panose="02070309020205020404" pitchFamily="49" charset="0"/>
              </a:rPr>
              <a:t>(</a:t>
            </a:r>
            <a:r>
              <a:rPr lang="de-DE" sz="1400" b="1" dirty="0" smtClean="0">
                <a:latin typeface="Courier New" panose="02070309020205020404" pitchFamily="49" charset="0"/>
                <a:cs typeface="Courier New" panose="02070309020205020404" pitchFamily="49" charset="0"/>
              </a:rPr>
              <a:t>for</a:t>
            </a:r>
            <a:r>
              <a:rPr lang="de-DE" sz="1400" dirty="0" smtClean="0">
                <a:latin typeface="Courier New" panose="02070309020205020404" pitchFamily="49" charset="0"/>
                <a:cs typeface="Courier New" panose="02070309020205020404" pitchFamily="49" charset="0"/>
              </a:rPr>
              <a:t> I </a:t>
            </a:r>
            <a:r>
              <a:rPr lang="de-DE" sz="1400" b="1" dirty="0" smtClean="0">
                <a:latin typeface="Courier New" panose="02070309020205020404" pitchFamily="49" charset="0"/>
                <a:cs typeface="Courier New" panose="02070309020205020404" pitchFamily="49" charset="0"/>
              </a:rPr>
              <a:t>in</a:t>
            </a:r>
            <a:r>
              <a:rPr lang="de-DE" sz="1400" dirty="0" smtClean="0">
                <a:latin typeface="Courier New" panose="02070309020205020404" pitchFamily="49" charset="0"/>
                <a:cs typeface="Courier New" panose="02070309020205020404" pitchFamily="49" charset="0"/>
              </a:rPr>
              <a:t> Index </a:t>
            </a:r>
            <a:r>
              <a:rPr lang="de-DE" sz="1400" dirty="0">
                <a:latin typeface="Courier New" panose="02070309020205020404" pitchFamily="49" charset="0"/>
                <a:cs typeface="Courier New" panose="02070309020205020404" pitchFamily="49" charset="0"/>
              </a:rPr>
              <a:t>=&gt; </a:t>
            </a:r>
            <a:r>
              <a:rPr lang="de-DE" sz="1400" dirty="0" smtClean="0">
                <a:latin typeface="Courier New" panose="02070309020205020404" pitchFamily="49" charset="0"/>
                <a:cs typeface="Courier New" panose="02070309020205020404" pitchFamily="49" charset="0"/>
              </a:rPr>
              <a:t>F (I));</a:t>
            </a:r>
          </a:p>
          <a:p>
            <a:pPr marL="0" indent="0"/>
            <a:r>
              <a:rPr lang="de-DE" sz="1600" dirty="0" smtClean="0"/>
              <a:t>Es </a:t>
            </a:r>
            <a:r>
              <a:rPr lang="de-DE" sz="1600" dirty="0"/>
              <a:t>gibt </a:t>
            </a:r>
            <a:r>
              <a:rPr lang="de-DE" sz="1600" dirty="0" smtClean="0"/>
              <a:t>allgemeinere Iteratoren, z.B.</a:t>
            </a:r>
          </a:p>
          <a:p>
            <a:pPr marL="538163" indent="0"/>
            <a:r>
              <a:rPr lang="en-US" sz="1400" dirty="0" smtClean="0">
                <a:latin typeface="Courier New" panose="02070309020205020404" pitchFamily="49" charset="0"/>
                <a:cs typeface="Courier New" panose="02070309020205020404" pitchFamily="49" charset="0"/>
              </a:rPr>
              <a:t>Arr</a:t>
            </a:r>
            <a:r>
              <a:rPr lang="en-US" sz="1400"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array</a:t>
            </a: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(1 .. 10</a:t>
            </a: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of</a:t>
            </a:r>
            <a:r>
              <a:rPr lang="en-US" sz="1400" dirty="0" smtClean="0">
                <a:latin typeface="Courier New" panose="02070309020205020404" pitchFamily="49" charset="0"/>
                <a:cs typeface="Courier New" panose="02070309020205020404" pitchFamily="49" charset="0"/>
              </a:rPr>
              <a:t> Integer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for</a:t>
            </a:r>
            <a:r>
              <a:rPr lang="en-US" sz="1400" dirty="0">
                <a:latin typeface="Courier New" panose="02070309020205020404" pitchFamily="49" charset="0"/>
                <a:cs typeface="Courier New" panose="02070309020205020404" pitchFamily="49" charset="0"/>
              </a:rPr>
              <a:t> I </a:t>
            </a:r>
            <a:r>
              <a:rPr lang="en-US" sz="1400" b="1" dirty="0">
                <a:latin typeface="Courier New" panose="02070309020205020404" pitchFamily="49" charset="0"/>
                <a:cs typeface="Courier New" panose="02070309020205020404" pitchFamily="49" charset="0"/>
              </a:rPr>
              <a:t>in</a:t>
            </a:r>
            <a:r>
              <a:rPr lang="en-US" sz="1400" dirty="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2 | 5 | 7 </a:t>
            </a:r>
            <a:r>
              <a:rPr lang="en-US" sz="1400" dirty="0">
                <a:latin typeface="Courier New" panose="02070309020205020404" pitchFamily="49" charset="0"/>
                <a:cs typeface="Courier New" panose="02070309020205020404" pitchFamily="49" charset="0"/>
              </a:rPr>
              <a:t>=&gt; I**2</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for</a:t>
            </a:r>
            <a:r>
              <a:rPr lang="en-US" sz="1400" dirty="0">
                <a:latin typeface="Courier New" panose="02070309020205020404" pitchFamily="49" charset="0"/>
                <a:cs typeface="Courier New" panose="02070309020205020404" pitchFamily="49" charset="0"/>
              </a:rPr>
              <a:t> I </a:t>
            </a:r>
            <a:r>
              <a:rPr lang="en-US" sz="1400" b="1" dirty="0">
                <a:latin typeface="Courier New" panose="02070309020205020404" pitchFamily="49" charset="0"/>
                <a:cs typeface="Courier New" panose="02070309020205020404" pitchFamily="49" charset="0"/>
              </a:rPr>
              <a:t>in</a:t>
            </a:r>
            <a:r>
              <a:rPr lang="en-US" sz="1400" dirty="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3 .. 4    =&gt; 2*I , </a:t>
            </a:r>
            <a:r>
              <a:rPr lang="en-US" sz="1400" dirty="0">
                <a:latin typeface="Courier New" panose="02070309020205020404" pitchFamily="49" charset="0"/>
                <a:cs typeface="Courier New" panose="02070309020205020404" pitchFamily="49" charset="0"/>
              </a:rPr>
              <a:t>9 =&gt; </a:t>
            </a:r>
            <a:r>
              <a:rPr lang="en-US" sz="1400" dirty="0" smtClean="0">
                <a:latin typeface="Courier New" panose="02070309020205020404" pitchFamily="49" charset="0"/>
                <a:cs typeface="Courier New" panose="02070309020205020404" pitchFamily="49" charset="0"/>
              </a:rPr>
              <a:t>&lt;&gt;,</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others</a:t>
            </a:r>
            <a:r>
              <a:rPr lang="en-US" sz="1400" dirty="0" smtClean="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=&gt; 100</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Arr = (100, 4, 6, 8, 25, 100, 49, 100, </a:t>
            </a:r>
            <a:r>
              <a:rPr lang="en-US" sz="1400" dirty="0" smtClean="0">
                <a:solidFill>
                  <a:srgbClr val="C00000"/>
                </a:solidFill>
                <a:latin typeface="Century Gothic" panose="020B0502020202020204" pitchFamily="34" charset="0"/>
                <a:ea typeface="Cambria Math" panose="02040503050406030204" pitchFamily="18" charset="0"/>
                <a:cs typeface="Courier New" panose="02070309020205020404" pitchFamily="49" charset="0"/>
              </a:rPr>
              <a:t>x</a:t>
            </a:r>
            <a:r>
              <a:rPr lang="en-US" sz="1400" dirty="0" smtClean="0">
                <a:latin typeface="Courier New" panose="02070309020205020404" pitchFamily="49" charset="0"/>
                <a:cs typeface="Courier New" panose="02070309020205020404" pitchFamily="49" charset="0"/>
              </a:rPr>
              <a:t>, 100)</a:t>
            </a:r>
          </a:p>
          <a:p>
            <a:pPr marL="0" indent="0" defTabSz="631825"/>
            <a:r>
              <a:rPr lang="de-DE" sz="1600" dirty="0" smtClean="0">
                <a:cs typeface="Courier New" panose="02070309020205020404" pitchFamily="49" charset="0"/>
              </a:rPr>
              <a:t>Hier steht </a:t>
            </a:r>
            <a:r>
              <a:rPr lang="en-US" sz="1400" dirty="0">
                <a:solidFill>
                  <a:srgbClr val="C00000"/>
                </a:solidFill>
                <a:latin typeface="Century Gothic" panose="020B0502020202020204" pitchFamily="34" charset="0"/>
                <a:ea typeface="Cambria Math" panose="02040503050406030204" pitchFamily="18" charset="0"/>
                <a:cs typeface="Courier New" panose="02070309020205020404" pitchFamily="49" charset="0"/>
              </a:rPr>
              <a:t>x</a:t>
            </a:r>
            <a:r>
              <a:rPr lang="de-DE" sz="1600" dirty="0" smtClean="0">
                <a:cs typeface="Courier New" panose="02070309020205020404" pitchFamily="49" charset="0"/>
              </a:rPr>
              <a:t> für einen uninitialisierten Wert, da </a:t>
            </a:r>
            <a:r>
              <a:rPr lang="en-US" sz="1400" dirty="0">
                <a:latin typeface="Courier New" panose="02070309020205020404" pitchFamily="49" charset="0"/>
                <a:cs typeface="Courier New" panose="02070309020205020404" pitchFamily="49" charset="0"/>
              </a:rPr>
              <a:t>Integer</a:t>
            </a:r>
            <a:r>
              <a:rPr lang="de-DE" sz="1600" dirty="0" smtClean="0">
                <a:cs typeface="Courier New" panose="02070309020205020404" pitchFamily="49" charset="0"/>
              </a:rPr>
              <a:t> keinen Voreinstellungswert hat.</a:t>
            </a:r>
          </a:p>
          <a:p>
            <a:pPr marL="363538" indent="-363538" defTabSz="631825"/>
            <a:r>
              <a:rPr lang="de-DE" sz="1600" b="1" dirty="0" smtClean="0">
                <a:cs typeface="Courier New" panose="02070309020205020404" pitchFamily="49" charset="0"/>
              </a:rPr>
              <a:t>Allgemein stehen nun Aggregate für</a:t>
            </a:r>
            <a:br>
              <a:rPr lang="de-DE" sz="1600" b="1" dirty="0" smtClean="0">
                <a:cs typeface="Courier New" panose="02070309020205020404" pitchFamily="49" charset="0"/>
              </a:rPr>
            </a:br>
            <a:r>
              <a:rPr lang="de-DE" sz="1600" dirty="0" smtClean="0">
                <a:cs typeface="Courier New" panose="02070309020205020404" pitchFamily="49" charset="0"/>
              </a:rPr>
              <a:t>-</a:t>
            </a:r>
            <a:r>
              <a:rPr lang="de-DE" sz="1600" b="1" dirty="0" smtClean="0">
                <a:cs typeface="Courier New" panose="02070309020205020404" pitchFamily="49" charset="0"/>
              </a:rPr>
              <a:t> </a:t>
            </a:r>
            <a:r>
              <a:rPr lang="de-DE" sz="1600" dirty="0" smtClean="0">
                <a:cs typeface="Courier New" panose="02070309020205020404" pitchFamily="49" charset="0"/>
              </a:rPr>
              <a:t>Verbunde in</a:t>
            </a:r>
            <a:r>
              <a:rPr lang="de-DE" sz="1600" dirty="0" smtClean="0">
                <a:solidFill>
                  <a:srgbClr val="00B050"/>
                </a:solidFill>
                <a:cs typeface="Courier New" panose="02070309020205020404" pitchFamily="49" charset="0"/>
              </a:rPr>
              <a:t> ()</a:t>
            </a:r>
            <a:r>
              <a:rPr lang="de-DE" sz="1600" dirty="0">
                <a:cs typeface="Courier New" panose="02070309020205020404" pitchFamily="49" charset="0"/>
              </a:rPr>
              <a:t/>
            </a:r>
            <a:br>
              <a:rPr lang="de-DE" sz="1600" dirty="0">
                <a:cs typeface="Courier New" panose="02070309020205020404" pitchFamily="49" charset="0"/>
              </a:rPr>
            </a:br>
            <a:r>
              <a:rPr lang="de-DE" sz="1600" dirty="0" smtClean="0">
                <a:cs typeface="Courier New" panose="02070309020205020404" pitchFamily="49" charset="0"/>
              </a:rPr>
              <a:t>- Reihungen in </a:t>
            </a:r>
            <a:r>
              <a:rPr lang="de-DE" sz="1600" dirty="0" smtClean="0">
                <a:solidFill>
                  <a:srgbClr val="00B050"/>
                </a:solidFill>
                <a:cs typeface="Courier New" panose="02070309020205020404" pitchFamily="49" charset="0"/>
              </a:rPr>
              <a:t>()</a:t>
            </a:r>
            <a:r>
              <a:rPr lang="de-DE" sz="1600" dirty="0" smtClean="0">
                <a:cs typeface="Courier New" panose="02070309020205020404" pitchFamily="49" charset="0"/>
              </a:rPr>
              <a:t> oder </a:t>
            </a:r>
            <a:r>
              <a:rPr lang="de-DE" sz="1600" dirty="0" smtClean="0">
                <a:solidFill>
                  <a:srgbClr val="00B050"/>
                </a:solidFill>
                <a:cs typeface="Courier New" panose="02070309020205020404" pitchFamily="49" charset="0"/>
              </a:rPr>
              <a:t>[]</a:t>
            </a:r>
            <a:r>
              <a:rPr lang="de-DE" sz="1600" dirty="0">
                <a:cs typeface="Courier New" panose="02070309020205020404" pitchFamily="49" charset="0"/>
              </a:rPr>
              <a:t/>
            </a:r>
            <a:br>
              <a:rPr lang="de-DE" sz="1600" dirty="0">
                <a:cs typeface="Courier New" panose="02070309020205020404" pitchFamily="49" charset="0"/>
              </a:rPr>
            </a:br>
            <a:r>
              <a:rPr lang="de-DE" sz="1600" dirty="0" smtClean="0">
                <a:cs typeface="Courier New" panose="02070309020205020404" pitchFamily="49" charset="0"/>
              </a:rPr>
              <a:t>- Container in </a:t>
            </a:r>
            <a:r>
              <a:rPr lang="de-DE" sz="1600" dirty="0" smtClean="0">
                <a:solidFill>
                  <a:srgbClr val="00B050"/>
                </a:solidFill>
                <a:cs typeface="Courier New" panose="02070309020205020404" pitchFamily="49" charset="0"/>
              </a:rPr>
              <a:t>[]</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225</a:t>
            </a:fld>
            <a:endParaRPr lang="de-DE" dirty="0"/>
          </a:p>
        </p:txBody>
      </p:sp>
    </p:spTree>
    <p:extLst>
      <p:ext uri="{BB962C8B-B14F-4D97-AF65-F5344CB8AC3E}">
        <p14:creationId xmlns:p14="http://schemas.microsoft.com/office/powerpoint/2010/main" val="1987782248"/>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de-DE" altLang="de-DE" dirty="0" smtClean="0"/>
              <a:t>Limitierte </a:t>
            </a:r>
            <a:r>
              <a:rPr lang="de-DE" altLang="de-DE" dirty="0"/>
              <a:t>Typen</a:t>
            </a:r>
            <a:endParaRPr lang="de-DE" dirty="0"/>
          </a:p>
        </p:txBody>
      </p:sp>
      <p:sp>
        <p:nvSpPr>
          <p:cNvPr id="3" name="Inhaltsplatzhalter 2"/>
          <p:cNvSpPr>
            <a:spLocks noGrp="1"/>
          </p:cNvSpPr>
          <p:nvPr>
            <p:ph idx="1"/>
          </p:nvPr>
        </p:nvSpPr>
        <p:spPr>
          <a:xfrm>
            <a:off x="685800" y="1916832"/>
            <a:ext cx="7739063" cy="4298231"/>
          </a:xfrm>
        </p:spPr>
        <p:txBody>
          <a:bodyPr/>
          <a:lstStyle/>
          <a:p>
            <a:pPr eaLnBrk="1" hangingPunct="1">
              <a:lnSpc>
                <a:spcPct val="90000"/>
              </a:lnSpc>
              <a:spcBef>
                <a:spcPts val="700"/>
              </a:spcBef>
              <a:buFont typeface="Arial" panose="020B0604020202020204" pitchFamily="34"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Objekt </a:t>
            </a:r>
            <a:r>
              <a:rPr lang="de-DE" altLang="de-DE" sz="2000" dirty="0"/>
              <a:t>kann vereinbart werden</a:t>
            </a:r>
            <a:br>
              <a:rPr lang="de-DE" altLang="de-DE" sz="2000" dirty="0"/>
            </a:br>
            <a:r>
              <a:rPr lang="de-DE" altLang="de-DE" sz="1800" b="1" dirty="0">
                <a:latin typeface="Courier New" pitchFamily="49" charset="0"/>
              </a:rPr>
              <a:t> </a:t>
            </a:r>
            <a:r>
              <a:rPr lang="de-DE" altLang="de-DE" sz="1800" b="1" dirty="0" smtClean="0">
                <a:latin typeface="Courier New" pitchFamily="49" charset="0"/>
              </a:rPr>
              <a:t> type</a:t>
            </a:r>
            <a:r>
              <a:rPr lang="de-DE" altLang="de-DE" sz="1800" dirty="0" smtClean="0">
                <a:latin typeface="Courier New" pitchFamily="49" charset="0"/>
              </a:rPr>
              <a:t> </a:t>
            </a:r>
            <a:r>
              <a:rPr lang="de-DE" altLang="de-DE" sz="1800" dirty="0">
                <a:latin typeface="Courier New" pitchFamily="49" charset="0"/>
              </a:rPr>
              <a:t>T </a:t>
            </a:r>
            <a:r>
              <a:rPr lang="de-DE" altLang="de-DE" sz="1800" b="1" dirty="0">
                <a:latin typeface="Courier New" pitchFamily="49" charset="0"/>
              </a:rPr>
              <a:t>is</a:t>
            </a:r>
            <a:r>
              <a:rPr lang="de-DE" altLang="de-DE" sz="1800" dirty="0">
                <a:latin typeface="Courier New" pitchFamily="49" charset="0"/>
              </a:rPr>
              <a:t> </a:t>
            </a:r>
            <a:r>
              <a:rPr lang="de-DE" altLang="de-DE" sz="1800" b="1" dirty="0" smtClean="0">
                <a:latin typeface="Courier New" pitchFamily="49" charset="0"/>
              </a:rPr>
              <a:t>limited</a:t>
            </a:r>
            <a:r>
              <a:rPr lang="de-DE" altLang="de-DE" sz="1800" dirty="0" smtClean="0">
                <a:latin typeface="Courier New" pitchFamily="49" charset="0"/>
              </a:rPr>
              <a:t> </a:t>
            </a:r>
            <a:r>
              <a:rPr lang="de-DE" altLang="de-DE" sz="1800" b="1" dirty="0" smtClean="0">
                <a:latin typeface="Courier New" pitchFamily="49" charset="0"/>
              </a:rPr>
              <a:t>private</a:t>
            </a:r>
            <a:r>
              <a:rPr lang="de-DE" altLang="de-DE" sz="1800" dirty="0">
                <a:latin typeface="Courier New" pitchFamily="49" charset="0"/>
              </a:rPr>
              <a:t>;  -- </a:t>
            </a:r>
            <a:r>
              <a:rPr lang="de-DE" altLang="de-DE" sz="1800" i="1" dirty="0">
                <a:latin typeface="Courier New" pitchFamily="49" charset="0"/>
              </a:rPr>
              <a:t>definit</a:t>
            </a:r>
            <a:br>
              <a:rPr lang="de-DE" altLang="de-DE" sz="1800" i="1" dirty="0">
                <a:latin typeface="Courier New" pitchFamily="49" charset="0"/>
              </a:rPr>
            </a:br>
            <a:r>
              <a:rPr lang="de-DE" altLang="de-DE" sz="1800" dirty="0">
                <a:latin typeface="Courier New" pitchFamily="49" charset="0"/>
              </a:rPr>
              <a:t> </a:t>
            </a:r>
            <a:r>
              <a:rPr lang="de-DE" altLang="de-DE" sz="1800" dirty="0" smtClean="0">
                <a:latin typeface="Courier New" pitchFamily="49" charset="0"/>
              </a:rPr>
              <a:t> V: </a:t>
            </a:r>
            <a:r>
              <a:rPr lang="de-DE" altLang="de-DE" sz="1800" dirty="0">
                <a:latin typeface="Courier New" pitchFamily="49" charset="0"/>
              </a:rPr>
              <a:t>T</a:t>
            </a:r>
            <a:r>
              <a:rPr lang="de-DE" altLang="de-DE" sz="1800" dirty="0" smtClean="0">
                <a:latin typeface="Courier New" pitchFamily="49" charset="0"/>
              </a:rPr>
              <a:t>;  -- </a:t>
            </a:r>
            <a:r>
              <a:rPr lang="de-DE" altLang="de-DE" sz="1800" i="1" dirty="0" smtClean="0">
                <a:solidFill>
                  <a:srgbClr val="FF3399"/>
                </a:solidFill>
                <a:latin typeface="Courier New" pitchFamily="49" charset="0"/>
              </a:rPr>
              <a:t>initialisiert?</a:t>
            </a:r>
            <a:endParaRPr lang="de-DE" altLang="de-DE" sz="1800" i="1" dirty="0">
              <a:solidFill>
                <a:srgbClr val="FF3399"/>
              </a:solidFill>
              <a:latin typeface="Courier New" pitchFamily="49" charset="0"/>
            </a:endParaRPr>
          </a:p>
          <a:p>
            <a:pPr eaLnBrk="1" hangingPunct="1">
              <a:lnSpc>
                <a:spcPct val="90000"/>
              </a:lnSpc>
              <a:spcBef>
                <a:spcPts val="700"/>
              </a:spcBef>
              <a:buFont typeface="Arial" panose="020B0604020202020204" pitchFamily="34"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solidFill>
                  <a:schemeClr val="accent2"/>
                </a:solidFill>
              </a:rPr>
              <a:t>Ada 95: </a:t>
            </a:r>
            <a:r>
              <a:rPr lang="de-DE" altLang="de-DE" sz="2000" dirty="0" smtClean="0"/>
              <a:t>Objekt kann nicht vereinbart werden (kein Initialwert verfügbar)</a:t>
            </a:r>
            <a:r>
              <a:rPr lang="de-DE" altLang="de-DE" sz="2000" dirty="0"/>
              <a:t/>
            </a:r>
            <a:br>
              <a:rPr lang="de-DE" altLang="de-DE" sz="2000" dirty="0"/>
            </a:br>
            <a:r>
              <a:rPr lang="de-DE" altLang="de-DE" sz="1800" b="1" dirty="0">
                <a:latin typeface="Courier New" pitchFamily="49" charset="0"/>
              </a:rPr>
              <a:t> </a:t>
            </a:r>
            <a:r>
              <a:rPr lang="de-DE" altLang="de-DE" sz="1800" b="1" dirty="0" smtClean="0">
                <a:latin typeface="Courier New" pitchFamily="49" charset="0"/>
              </a:rPr>
              <a:t> type</a:t>
            </a:r>
            <a:r>
              <a:rPr lang="de-DE" altLang="de-DE" sz="1800" dirty="0" smtClean="0">
                <a:latin typeface="Courier New" pitchFamily="49" charset="0"/>
              </a:rPr>
              <a:t> </a:t>
            </a:r>
            <a:r>
              <a:rPr lang="de-DE" altLang="de-DE" sz="1800" dirty="0">
                <a:latin typeface="Courier New" pitchFamily="49" charset="0"/>
              </a:rPr>
              <a:t>T</a:t>
            </a:r>
            <a:r>
              <a:rPr lang="de-DE" altLang="de-DE" sz="1800" dirty="0">
                <a:solidFill>
                  <a:schemeClr val="accent2"/>
                </a:solidFill>
                <a:latin typeface="Courier New" pitchFamily="49" charset="0"/>
              </a:rPr>
              <a:t>(&lt;&gt;)</a:t>
            </a:r>
            <a:r>
              <a:rPr lang="de-DE" altLang="de-DE" sz="1800" dirty="0">
                <a:latin typeface="Courier New" pitchFamily="49" charset="0"/>
              </a:rPr>
              <a:t> </a:t>
            </a:r>
            <a:r>
              <a:rPr lang="de-DE" altLang="de-DE" sz="1800" b="1" dirty="0">
                <a:latin typeface="Courier New" pitchFamily="49" charset="0"/>
              </a:rPr>
              <a:t>is</a:t>
            </a:r>
            <a:r>
              <a:rPr lang="de-DE" altLang="de-DE" sz="1800" dirty="0">
                <a:latin typeface="Courier New" pitchFamily="49" charset="0"/>
              </a:rPr>
              <a:t> </a:t>
            </a:r>
            <a:r>
              <a:rPr lang="de-DE" altLang="de-DE" sz="1800" b="1" dirty="0" smtClean="0">
                <a:latin typeface="Courier New" pitchFamily="49" charset="0"/>
              </a:rPr>
              <a:t>limited</a:t>
            </a:r>
            <a:r>
              <a:rPr lang="de-DE" altLang="de-DE" sz="1800" dirty="0" smtClean="0">
                <a:latin typeface="Courier New" pitchFamily="49" charset="0"/>
              </a:rPr>
              <a:t> </a:t>
            </a:r>
            <a:r>
              <a:rPr lang="de-DE" altLang="de-DE" sz="1800" b="1" dirty="0" smtClean="0">
                <a:latin typeface="Courier New" pitchFamily="49" charset="0"/>
              </a:rPr>
              <a:t>private</a:t>
            </a:r>
            <a:r>
              <a:rPr lang="de-DE" altLang="de-DE" sz="1800" dirty="0">
                <a:latin typeface="Courier New" pitchFamily="49" charset="0"/>
              </a:rPr>
              <a:t>;  -- </a:t>
            </a:r>
            <a:r>
              <a:rPr lang="de-DE" altLang="de-DE" sz="1800" i="1" dirty="0" smtClean="0">
                <a:latin typeface="Courier New" pitchFamily="49" charset="0"/>
              </a:rPr>
              <a:t>indefinit</a:t>
            </a:r>
            <a:br>
              <a:rPr lang="de-DE" altLang="de-DE" sz="1800" i="1" dirty="0" smtClean="0">
                <a:latin typeface="Courier New" pitchFamily="49" charset="0"/>
              </a:rPr>
            </a:br>
            <a:r>
              <a:rPr lang="de-DE" altLang="de-DE" sz="2000" dirty="0" smtClean="0"/>
              <a:t>Damit sind nur die vom Hersteller zur Verfügung gestellten Objekte verwendbar.</a:t>
            </a:r>
          </a:p>
          <a:p>
            <a:pPr eaLnBrk="1" hangingPunct="1">
              <a:lnSpc>
                <a:spcPct val="90000"/>
              </a:lnSpc>
              <a:spcBef>
                <a:spcPts val="700"/>
              </a:spcBef>
              <a:buFont typeface="Arial" panose="020B0604020202020204" pitchFamily="34" charset="0"/>
              <a:buChar char="•"/>
              <a:tabLst>
                <a:tab pos="2211388" algn="l"/>
                <a:tab pos="2660650" algn="l"/>
                <a:tab pos="2786063"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solidFill>
                  <a:srgbClr val="CC3300"/>
                </a:solidFill>
              </a:rPr>
              <a:t>Ada 2005 </a:t>
            </a:r>
            <a:r>
              <a:rPr lang="de-DE" altLang="de-DE" sz="2000" dirty="0" smtClean="0"/>
              <a:t>lässt </a:t>
            </a:r>
            <a:r>
              <a:rPr lang="de-DE" altLang="de-DE" sz="2000" i="1" dirty="0" smtClean="0"/>
              <a:t>Aggregate</a:t>
            </a:r>
            <a:r>
              <a:rPr lang="de-DE" altLang="de-DE" sz="2000" dirty="0" smtClean="0"/>
              <a:t> und </a:t>
            </a:r>
            <a:r>
              <a:rPr lang="de-DE" altLang="de-DE" sz="2000" i="1" dirty="0" smtClean="0"/>
              <a:t>Konstruktorfunktionen</a:t>
            </a:r>
            <a:r>
              <a:rPr lang="de-DE" altLang="de-DE" sz="2000" dirty="0" smtClean="0"/>
              <a:t> für limitierte Typen bei der Deklaration zu (das Objekt wird </a:t>
            </a:r>
            <a:r>
              <a:rPr lang="de-DE" altLang="de-DE" sz="2000" dirty="0" smtClean="0">
                <a:solidFill>
                  <a:srgbClr val="C00000"/>
                </a:solidFill>
              </a:rPr>
              <a:t>an Ort und Stelle erzeugt</a:t>
            </a:r>
            <a:r>
              <a:rPr lang="de-DE" altLang="de-DE" sz="2000" dirty="0" smtClean="0"/>
              <a:t>, keine Kopie wie bei nicht-limitierten Funktionsaufrufen), z.B.:</a:t>
            </a:r>
            <a:br>
              <a:rPr lang="de-DE" altLang="de-DE" sz="2000" dirty="0" smtClean="0"/>
            </a:br>
            <a:r>
              <a:rPr lang="de-DE" altLang="de-DE" sz="1800" dirty="0">
                <a:solidFill>
                  <a:srgbClr val="C00000"/>
                </a:solidFill>
                <a:latin typeface="Courier New" pitchFamily="49" charset="0"/>
              </a:rPr>
              <a:t> </a:t>
            </a:r>
            <a:r>
              <a:rPr lang="de-DE" altLang="de-DE" sz="1800" dirty="0" smtClean="0">
                <a:solidFill>
                  <a:srgbClr val="C00000"/>
                </a:solidFill>
                <a:latin typeface="Courier New" pitchFamily="49" charset="0"/>
              </a:rPr>
              <a:t> V: </a:t>
            </a:r>
            <a:r>
              <a:rPr lang="de-DE" altLang="de-DE" sz="1800" dirty="0">
                <a:solidFill>
                  <a:srgbClr val="C00000"/>
                </a:solidFill>
                <a:latin typeface="Courier New" pitchFamily="49" charset="0"/>
              </a:rPr>
              <a:t>T := </a:t>
            </a:r>
            <a:r>
              <a:rPr lang="de-DE" altLang="de-DE" sz="1800" dirty="0" smtClean="0">
                <a:solidFill>
                  <a:srgbClr val="C00000"/>
                </a:solidFill>
                <a:latin typeface="Courier New" pitchFamily="49" charset="0"/>
              </a:rPr>
              <a:t>F (X);  -- </a:t>
            </a:r>
            <a:r>
              <a:rPr lang="de-DE" sz="1800" i="1" dirty="0">
                <a:solidFill>
                  <a:srgbClr val="C00000"/>
                </a:solidFill>
              </a:rPr>
              <a:t>Achtung</a:t>
            </a:r>
            <a:r>
              <a:rPr lang="de-DE" sz="1800" i="1" dirty="0">
                <a:solidFill>
                  <a:srgbClr val="C00000"/>
                </a:solidFill>
                <a:latin typeface="Times New Roman" pitchFamily="18" charset="0"/>
              </a:rPr>
              <a:t>: Das ist </a:t>
            </a:r>
            <a:r>
              <a:rPr lang="de-DE" sz="1800" i="1" u="sng" dirty="0">
                <a:solidFill>
                  <a:srgbClr val="C00000"/>
                </a:solidFill>
                <a:latin typeface="Times New Roman" pitchFamily="18" charset="0"/>
              </a:rPr>
              <a:t>keine</a:t>
            </a:r>
            <a:r>
              <a:rPr lang="de-DE" sz="1800" i="1" dirty="0">
                <a:solidFill>
                  <a:srgbClr val="C00000"/>
                </a:solidFill>
                <a:latin typeface="Times New Roman" pitchFamily="18" charset="0"/>
              </a:rPr>
              <a:t> Zuweisung</a:t>
            </a:r>
            <a:r>
              <a:rPr lang="de-DE" sz="1800" i="1" dirty="0" smtClean="0">
                <a:solidFill>
                  <a:srgbClr val="C00000"/>
                </a:solidFill>
                <a:latin typeface="Times New Roman" pitchFamily="18" charset="0"/>
              </a:rPr>
              <a:t>!</a:t>
            </a:r>
          </a:p>
          <a:p>
            <a:pPr marL="0" indent="0" eaLnBrk="1" hangingPunct="1">
              <a:lnSpc>
                <a:spcPct val="90000"/>
              </a:lnSpc>
              <a:spcBef>
                <a:spcPts val="700"/>
              </a:spcBef>
              <a:tabLst>
                <a:tab pos="2211388" algn="l"/>
                <a:tab pos="2660650" algn="l"/>
                <a:tab pos="2786063"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sz="2000" dirty="0" smtClean="0">
                <a:solidFill>
                  <a:srgbClr val="C00000"/>
                </a:solidFill>
              </a:rPr>
              <a:t>	</a:t>
            </a:r>
            <a:r>
              <a:rPr lang="de-DE" sz="2000" dirty="0" smtClean="0">
                <a:solidFill>
                  <a:schemeClr val="tx1"/>
                </a:solidFill>
                <a:hlinkClick r:id="rId2" action="ppaction://hlinksldjump"/>
              </a:rPr>
              <a:t>Siehe </a:t>
            </a:r>
            <a:r>
              <a:rPr lang="de-DE" sz="2000" i="1" dirty="0" smtClean="0">
                <a:solidFill>
                  <a:schemeClr val="tx1"/>
                </a:solidFill>
                <a:hlinkClick r:id="rId2" action="ppaction://hlinksldjump"/>
              </a:rPr>
              <a:t>erweiterte Return-Anweisung</a:t>
            </a:r>
            <a:r>
              <a:rPr lang="de-DE" sz="2000" dirty="0" smtClean="0">
                <a:solidFill>
                  <a:schemeClr val="tx1"/>
                </a:solidFill>
                <a:hlinkClick r:id="rId2" action="ppaction://hlinksldjump"/>
              </a:rPr>
              <a:t>.</a:t>
            </a:r>
            <a:endParaRPr lang="de-DE" sz="1800" i="1" dirty="0">
              <a:solidFill>
                <a:schemeClr val="tx1"/>
              </a:solidFill>
              <a:latin typeface="Times New Roman" pitchFamily="18"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226</a:t>
            </a:fld>
            <a:endParaRPr lang="de-DE" dirty="0"/>
          </a:p>
        </p:txBody>
      </p:sp>
    </p:spTree>
    <p:extLst>
      <p:ext uri="{BB962C8B-B14F-4D97-AF65-F5344CB8AC3E}">
        <p14:creationId xmlns:p14="http://schemas.microsoft.com/office/powerpoint/2010/main" val="3626128586"/>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5800" y="1988840"/>
            <a:ext cx="7769225" cy="2736304"/>
          </a:xfrm>
        </p:spPr>
        <p:txBody>
          <a:bodyPr/>
          <a:lstStyle/>
          <a:p>
            <a:r>
              <a:rPr lang="de-DE" sz="2000" dirty="0" smtClean="0">
                <a:solidFill>
                  <a:schemeClr val="accent2"/>
                </a:solidFill>
              </a:rPr>
              <a:t>Ada 95 </a:t>
            </a:r>
            <a:r>
              <a:rPr lang="de-DE" sz="2000" dirty="0" smtClean="0"/>
              <a:t>für private, </a:t>
            </a:r>
            <a:r>
              <a:rPr lang="de-DE" sz="2000" dirty="0" smtClean="0">
                <a:solidFill>
                  <a:schemeClr val="accent2"/>
                </a:solidFill>
              </a:rPr>
              <a:t>Ada 2005 </a:t>
            </a:r>
            <a:r>
              <a:rPr lang="de-DE" sz="2000" dirty="0" smtClean="0"/>
              <a:t>auch für limitiert private Typen:</a:t>
            </a:r>
          </a:p>
          <a:p>
            <a:pPr marL="442913" lvl="0" eaLnBrk="1" hangingPunct="1">
              <a:lnSpc>
                <a:spcPct val="90000"/>
              </a:lnSpc>
              <a:spcBef>
                <a:spcPts val="7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800" b="1" dirty="0" smtClean="0">
                <a:latin typeface="Courier New" pitchFamily="49" charset="0"/>
              </a:rPr>
              <a:t>type</a:t>
            </a:r>
            <a:r>
              <a:rPr lang="de-DE" altLang="de-DE" sz="1800" dirty="0" smtClean="0">
                <a:latin typeface="Courier New" pitchFamily="49" charset="0"/>
              </a:rPr>
              <a:t> </a:t>
            </a:r>
            <a:r>
              <a:rPr lang="de-DE" altLang="de-DE" sz="1800" dirty="0">
                <a:latin typeface="Courier New" pitchFamily="49" charset="0"/>
              </a:rPr>
              <a:t>T</a:t>
            </a:r>
            <a:r>
              <a:rPr lang="de-DE" altLang="de-DE" sz="1800" dirty="0">
                <a:solidFill>
                  <a:srgbClr val="3333CC"/>
                </a:solidFill>
                <a:latin typeface="Courier New" pitchFamily="49" charset="0"/>
              </a:rPr>
              <a:t>(&lt;&gt;)</a:t>
            </a:r>
            <a:r>
              <a:rPr lang="de-DE" altLang="de-DE" sz="1800" dirty="0">
                <a:latin typeface="Courier New" pitchFamily="49" charset="0"/>
              </a:rPr>
              <a:t> </a:t>
            </a:r>
            <a:r>
              <a:rPr lang="de-DE" altLang="de-DE" sz="1800" b="1" dirty="0">
                <a:latin typeface="Courier New" pitchFamily="49" charset="0"/>
              </a:rPr>
              <a:t>is</a:t>
            </a:r>
            <a:r>
              <a:rPr lang="de-DE" altLang="de-DE" sz="1800" dirty="0">
                <a:latin typeface="Courier New" pitchFamily="49" charset="0"/>
              </a:rPr>
              <a:t> </a:t>
            </a:r>
            <a:r>
              <a:rPr lang="de-DE" altLang="de-DE" sz="1800" dirty="0" smtClean="0">
                <a:latin typeface="Courier New" pitchFamily="49" charset="0"/>
              </a:rPr>
              <a:t>[</a:t>
            </a:r>
            <a:r>
              <a:rPr lang="de-DE" altLang="de-DE" sz="1800" b="1" dirty="0" smtClean="0">
                <a:latin typeface="Courier New" pitchFamily="49" charset="0"/>
              </a:rPr>
              <a:t>limited</a:t>
            </a:r>
            <a:r>
              <a:rPr lang="de-DE" altLang="de-DE" sz="1800" dirty="0" smtClean="0">
                <a:latin typeface="Courier New" pitchFamily="49" charset="0"/>
              </a:rPr>
              <a:t>] </a:t>
            </a:r>
            <a:r>
              <a:rPr lang="de-DE" altLang="de-DE" sz="1800" b="1" dirty="0" smtClean="0">
                <a:latin typeface="Courier New" pitchFamily="49" charset="0"/>
              </a:rPr>
              <a:t>private</a:t>
            </a:r>
            <a:r>
              <a:rPr lang="de-DE" altLang="de-DE" sz="1800" dirty="0">
                <a:latin typeface="Courier New" pitchFamily="49" charset="0"/>
              </a:rPr>
              <a:t>;  -- </a:t>
            </a:r>
            <a:r>
              <a:rPr lang="de-DE" altLang="de-DE" sz="1800" i="1" dirty="0" smtClean="0">
                <a:latin typeface="Courier New" pitchFamily="49" charset="0"/>
              </a:rPr>
              <a:t>indefinit</a:t>
            </a:r>
          </a:p>
          <a:p>
            <a:pPr marL="442913" lvl="0" eaLnBrk="1" hangingPunct="1">
              <a:lnSpc>
                <a:spcPct val="90000"/>
              </a:lnSpc>
              <a:spcBef>
                <a:spcPts val="7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800" dirty="0" smtClean="0">
                <a:solidFill>
                  <a:schemeClr val="accent2"/>
                </a:solidFill>
                <a:latin typeface="Courier New" pitchFamily="49" charset="0"/>
              </a:rPr>
              <a:t>OK: </a:t>
            </a:r>
            <a:r>
              <a:rPr lang="de-DE" altLang="de-DE" sz="1800" dirty="0">
                <a:solidFill>
                  <a:schemeClr val="accent2"/>
                </a:solidFill>
                <a:latin typeface="Courier New" pitchFamily="49" charset="0"/>
              </a:rPr>
              <a:t>T := </a:t>
            </a:r>
            <a:r>
              <a:rPr lang="de-DE" altLang="de-DE" sz="1800" dirty="0" smtClean="0">
                <a:solidFill>
                  <a:schemeClr val="accent2"/>
                </a:solidFill>
                <a:latin typeface="Courier New" pitchFamily="49" charset="0"/>
              </a:rPr>
              <a:t>Aggregat_oder_Funktionsaufruf;</a:t>
            </a:r>
            <a:br>
              <a:rPr lang="de-DE" altLang="de-DE" sz="1800" dirty="0" smtClean="0">
                <a:solidFill>
                  <a:schemeClr val="accent2"/>
                </a:solidFill>
                <a:latin typeface="Courier New" pitchFamily="49" charset="0"/>
              </a:rPr>
            </a:br>
            <a:r>
              <a:rPr lang="de-DE" altLang="de-DE" sz="1800" dirty="0" smtClean="0">
                <a:solidFill>
                  <a:srgbClr val="FF0000"/>
                </a:solidFill>
                <a:latin typeface="Courier New" pitchFamily="49" charset="0"/>
              </a:rPr>
              <a:t>KO: T;         -- </a:t>
            </a:r>
            <a:r>
              <a:rPr lang="de-DE" altLang="de-DE" sz="1800" i="1" dirty="0" smtClean="0">
                <a:solidFill>
                  <a:srgbClr val="FF0000"/>
                </a:solidFill>
                <a:latin typeface="Courier New" pitchFamily="49" charset="0"/>
              </a:rPr>
              <a:t>illegal (Übersetzungsfehler)</a:t>
            </a:r>
            <a:endParaRPr lang="de-DE" altLang="de-DE" sz="1800" i="1" dirty="0">
              <a:solidFill>
                <a:srgbClr val="FF0000"/>
              </a:solidFill>
              <a:latin typeface="Courier New" pitchFamily="49" charset="0"/>
            </a:endParaRPr>
          </a:p>
          <a:p>
            <a:pPr eaLnBrk="1" hangingPunct="1">
              <a:spcBef>
                <a:spcPct val="0"/>
              </a:spcBef>
            </a:pPr>
            <a:endParaRPr lang="de-DE" sz="1200" dirty="0" smtClean="0">
              <a:solidFill>
                <a:schemeClr val="tx1"/>
              </a:solidFill>
              <a:latin typeface="Times New Roman" pitchFamily="18" charset="0"/>
            </a:endParaRPr>
          </a:p>
          <a:p>
            <a:pPr eaLnBrk="1" hangingPunct="1">
              <a:spcBef>
                <a:spcPct val="0"/>
              </a:spcBef>
            </a:pPr>
            <a:r>
              <a:rPr lang="de-DE" sz="2000" dirty="0" smtClean="0">
                <a:solidFill>
                  <a:schemeClr val="tx1"/>
                </a:solidFill>
                <a:latin typeface="Times New Roman" pitchFamily="18" charset="0"/>
              </a:rPr>
              <a:t>Der </a:t>
            </a:r>
            <a:r>
              <a:rPr lang="de-DE" sz="2000" dirty="0">
                <a:solidFill>
                  <a:schemeClr val="tx1"/>
                </a:solidFill>
                <a:latin typeface="Times New Roman" pitchFamily="18" charset="0"/>
              </a:rPr>
              <a:t>Hersteller des Typs muss </a:t>
            </a:r>
            <a:r>
              <a:rPr lang="de-DE" sz="2000" dirty="0" smtClean="0">
                <a:solidFill>
                  <a:schemeClr val="tx1"/>
                </a:solidFill>
                <a:latin typeface="Times New Roman" pitchFamily="18" charset="0"/>
              </a:rPr>
              <a:t>natürlich die </a:t>
            </a:r>
            <a:r>
              <a:rPr lang="de-DE" sz="2000" dirty="0">
                <a:solidFill>
                  <a:schemeClr val="tx1"/>
                </a:solidFill>
                <a:latin typeface="Times New Roman" pitchFamily="18" charset="0"/>
              </a:rPr>
              <a:t>Angabe des Ausdrucks </a:t>
            </a:r>
            <a:r>
              <a:rPr lang="de-DE" sz="2000" dirty="0" smtClean="0">
                <a:solidFill>
                  <a:schemeClr val="tx1"/>
                </a:solidFill>
                <a:latin typeface="Times New Roman" pitchFamily="18" charset="0"/>
              </a:rPr>
              <a:t>ermöglichen, zum Beispiel mit einer Konstruktor-Funktion; </a:t>
            </a:r>
            <a:r>
              <a:rPr lang="de-DE" sz="2000" dirty="0">
                <a:solidFill>
                  <a:schemeClr val="tx1"/>
                </a:solidFill>
                <a:latin typeface="Times New Roman" pitchFamily="18" charset="0"/>
              </a:rPr>
              <a:t>ansonsten ist die Vereinbarung von </a:t>
            </a:r>
            <a:r>
              <a:rPr lang="de-DE" sz="2000" dirty="0" smtClean="0">
                <a:solidFill>
                  <a:schemeClr val="tx1"/>
                </a:solidFill>
                <a:latin typeface="Times New Roman" pitchFamily="18" charset="0"/>
              </a:rPr>
              <a:t>weiteren Objekten </a:t>
            </a:r>
            <a:r>
              <a:rPr lang="de-DE" sz="2000" dirty="0">
                <a:solidFill>
                  <a:schemeClr val="tx1"/>
                </a:solidFill>
                <a:latin typeface="Times New Roman" pitchFamily="18" charset="0"/>
              </a:rPr>
              <a:t>des Typs </a:t>
            </a:r>
            <a:r>
              <a:rPr lang="de-DE" sz="2000" dirty="0" smtClean="0">
                <a:solidFill>
                  <a:schemeClr val="tx1"/>
                </a:solidFill>
                <a:latin typeface="Times New Roman" pitchFamily="18" charset="0"/>
              </a:rPr>
              <a:t>unmöglich, nur die vom Hersteller angebotenen sind verfügbar.</a:t>
            </a:r>
          </a:p>
          <a:p>
            <a:pPr eaLnBrk="1" hangingPunct="1">
              <a:spcBef>
                <a:spcPct val="0"/>
              </a:spcBef>
            </a:pPr>
            <a:endParaRPr lang="de-DE" sz="500" dirty="0" smtClean="0">
              <a:solidFill>
                <a:schemeClr val="tx1"/>
              </a:solidFill>
              <a:latin typeface="Times New Roman" pitchFamily="18" charset="0"/>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227</a:t>
            </a:fld>
            <a:endParaRPr lang="de-DE" dirty="0"/>
          </a:p>
        </p:txBody>
      </p:sp>
      <p:sp>
        <p:nvSpPr>
          <p:cNvPr id="5" name="Titel 4"/>
          <p:cNvSpPr>
            <a:spLocks noGrp="1"/>
          </p:cNvSpPr>
          <p:nvPr>
            <p:ph type="title"/>
          </p:nvPr>
        </p:nvSpPr>
        <p:spPr/>
        <p:txBody>
          <a:bodyPr/>
          <a:lstStyle/>
          <a:p>
            <a:r>
              <a:rPr lang="de-DE" dirty="0" smtClean="0">
                <a:solidFill>
                  <a:schemeClr val="tx1"/>
                </a:solidFill>
              </a:rPr>
              <a:t>Initialisierung Erzwingen 1</a:t>
            </a:r>
            <a:endParaRPr lang="de-DE" dirty="0">
              <a:solidFill>
                <a:schemeClr val="tx1"/>
              </a:solidFill>
            </a:endParaRPr>
          </a:p>
        </p:txBody>
      </p:sp>
      <p:sp>
        <p:nvSpPr>
          <p:cNvPr id="6" name="Textfeld 5"/>
          <p:cNvSpPr txBox="1"/>
          <p:nvPr/>
        </p:nvSpPr>
        <p:spPr>
          <a:xfrm>
            <a:off x="973832" y="4725144"/>
            <a:ext cx="4462264" cy="1600438"/>
          </a:xfrm>
          <a:prstGeom prst="rect">
            <a:avLst/>
          </a:prstGeom>
          <a:noFill/>
        </p:spPr>
        <p:txBody>
          <a:bodyPr wrap="square" rtlCol="0">
            <a:spAutoFit/>
          </a:bodyPr>
          <a:lstStyle/>
          <a:p>
            <a:pPr lvl="0"/>
            <a:r>
              <a:rPr lang="de-DE" sz="1400" b="1" kern="0" dirty="0">
                <a:solidFill>
                  <a:srgbClr val="000000"/>
                </a:solidFill>
                <a:latin typeface="Courier New" panose="02070309020205020404" pitchFamily="49" charset="0"/>
                <a:cs typeface="Courier New" panose="02070309020205020404" pitchFamily="49" charset="0"/>
              </a:rPr>
              <a:t>package</a:t>
            </a:r>
            <a:r>
              <a:rPr lang="de-DE" sz="1400" kern="0" dirty="0">
                <a:solidFill>
                  <a:srgbClr val="000000"/>
                </a:solidFill>
                <a:latin typeface="Courier New" panose="02070309020205020404" pitchFamily="49" charset="0"/>
                <a:cs typeface="Courier New" panose="02070309020205020404" pitchFamily="49" charset="0"/>
              </a:rPr>
              <a:t> Lim_Priv </a:t>
            </a:r>
            <a:r>
              <a:rPr lang="de-DE" sz="1400" b="1" kern="0" dirty="0">
                <a:solidFill>
                  <a:srgbClr val="000000"/>
                </a:solidFill>
                <a:latin typeface="Courier New" panose="02070309020205020404" pitchFamily="49" charset="0"/>
                <a:cs typeface="Courier New" panose="02070309020205020404" pitchFamily="49" charset="0"/>
              </a:rPr>
              <a:t>is</a:t>
            </a:r>
          </a:p>
          <a:p>
            <a:pPr lvl="0"/>
            <a:r>
              <a:rPr lang="de-DE" sz="1400" b="1" kern="0" dirty="0">
                <a:solidFill>
                  <a:srgbClr val="000000"/>
                </a:solidFill>
                <a:latin typeface="Courier New" panose="02070309020205020404" pitchFamily="49" charset="0"/>
                <a:cs typeface="Courier New" panose="02070309020205020404" pitchFamily="49" charset="0"/>
              </a:rPr>
              <a:t>  type</a:t>
            </a:r>
            <a:r>
              <a:rPr lang="de-DE" sz="1400" kern="0" dirty="0">
                <a:solidFill>
                  <a:srgbClr val="000000"/>
                </a:solidFill>
                <a:latin typeface="Courier New" panose="02070309020205020404" pitchFamily="49" charset="0"/>
                <a:cs typeface="Courier New" panose="02070309020205020404" pitchFamily="49" charset="0"/>
              </a:rPr>
              <a:t> T (&lt;&gt;) </a:t>
            </a:r>
            <a:r>
              <a:rPr lang="de-DE" sz="1400" b="1" kern="0" dirty="0">
                <a:solidFill>
                  <a:srgbClr val="000000"/>
                </a:solidFill>
                <a:latin typeface="Courier New" panose="02070309020205020404" pitchFamily="49" charset="0"/>
                <a:cs typeface="Courier New" panose="02070309020205020404" pitchFamily="49" charset="0"/>
              </a:rPr>
              <a:t>is limited private</a:t>
            </a:r>
            <a:r>
              <a:rPr lang="de-DE" sz="1400" kern="0" dirty="0">
                <a:solidFill>
                  <a:srgbClr val="000000"/>
                </a:solidFill>
                <a:latin typeface="Courier New" panose="02070309020205020404" pitchFamily="49" charset="0"/>
                <a:cs typeface="Courier New" panose="02070309020205020404" pitchFamily="49" charset="0"/>
              </a:rPr>
              <a:t>;</a:t>
            </a:r>
          </a:p>
          <a:p>
            <a:pPr lvl="0"/>
            <a:r>
              <a:rPr lang="de-DE" sz="1400" kern="0" dirty="0">
                <a:solidFill>
                  <a:srgbClr val="000000"/>
                </a:solidFill>
                <a:latin typeface="Courier New" panose="02070309020205020404" pitchFamily="49" charset="0"/>
                <a:cs typeface="Courier New" panose="02070309020205020404" pitchFamily="49" charset="0"/>
              </a:rPr>
              <a:t>  Ob: </a:t>
            </a:r>
            <a:r>
              <a:rPr lang="de-DE" sz="1400" b="1" kern="0" dirty="0">
                <a:solidFill>
                  <a:srgbClr val="000000"/>
                </a:solidFill>
                <a:latin typeface="Courier New" panose="02070309020205020404" pitchFamily="49" charset="0"/>
                <a:cs typeface="Courier New" panose="02070309020205020404" pitchFamily="49" charset="0"/>
              </a:rPr>
              <a:t>constant</a:t>
            </a:r>
            <a:r>
              <a:rPr lang="de-DE" sz="1400" kern="0" dirty="0">
                <a:solidFill>
                  <a:srgbClr val="000000"/>
                </a:solidFill>
                <a:latin typeface="Courier New" panose="02070309020205020404" pitchFamily="49" charset="0"/>
                <a:cs typeface="Courier New" panose="02070309020205020404" pitchFamily="49" charset="0"/>
              </a:rPr>
              <a:t> T;  -- </a:t>
            </a:r>
            <a:r>
              <a:rPr lang="de-DE" sz="1400" i="1" kern="0" dirty="0">
                <a:solidFill>
                  <a:srgbClr val="000000"/>
                </a:solidFill>
                <a:latin typeface="Courier New" panose="02070309020205020404" pitchFamily="49" charset="0"/>
                <a:cs typeface="Courier New" panose="02070309020205020404" pitchFamily="49" charset="0"/>
              </a:rPr>
              <a:t>muss konstant sein</a:t>
            </a:r>
          </a:p>
          <a:p>
            <a:pPr lvl="0"/>
            <a:r>
              <a:rPr lang="de-DE" sz="1400" b="1" kern="0" dirty="0">
                <a:solidFill>
                  <a:srgbClr val="000000"/>
                </a:solidFill>
                <a:latin typeface="Courier New" panose="02070309020205020404" pitchFamily="49" charset="0"/>
                <a:cs typeface="Courier New" panose="02070309020205020404" pitchFamily="49" charset="0"/>
              </a:rPr>
              <a:t>private</a:t>
            </a:r>
          </a:p>
          <a:p>
            <a:pPr lvl="0"/>
            <a:r>
              <a:rPr lang="de-DE" sz="1400" b="1" kern="0" dirty="0">
                <a:solidFill>
                  <a:srgbClr val="000000"/>
                </a:solidFill>
                <a:latin typeface="Courier New" panose="02070309020205020404" pitchFamily="49" charset="0"/>
                <a:cs typeface="Courier New" panose="02070309020205020404" pitchFamily="49" charset="0"/>
              </a:rPr>
              <a:t>  type </a:t>
            </a:r>
            <a:r>
              <a:rPr lang="de-DE" sz="1400" kern="0" dirty="0">
                <a:solidFill>
                  <a:srgbClr val="000000"/>
                </a:solidFill>
                <a:latin typeface="Courier New" panose="02070309020205020404" pitchFamily="49" charset="0"/>
                <a:cs typeface="Courier New" panose="02070309020205020404" pitchFamily="49" charset="0"/>
              </a:rPr>
              <a:t>T </a:t>
            </a:r>
            <a:r>
              <a:rPr lang="de-DE" sz="1400" b="1" kern="0" dirty="0">
                <a:solidFill>
                  <a:srgbClr val="000000"/>
                </a:solidFill>
                <a:latin typeface="Courier New" panose="02070309020205020404" pitchFamily="49" charset="0"/>
                <a:cs typeface="Courier New" panose="02070309020205020404" pitchFamily="49" charset="0"/>
              </a:rPr>
              <a:t>is </a:t>
            </a:r>
            <a:r>
              <a:rPr lang="de-DE" sz="1400" kern="0" dirty="0" smtClean="0">
                <a:solidFill>
                  <a:srgbClr val="000000"/>
                </a:solidFill>
                <a:latin typeface="Courier New" panose="02070309020205020404" pitchFamily="49" charset="0"/>
                <a:cs typeface="Courier New" panose="02070309020205020404" pitchFamily="49" charset="0"/>
              </a:rPr>
              <a:t>…;</a:t>
            </a:r>
            <a:endParaRPr lang="de-DE" sz="1400" kern="0" dirty="0">
              <a:solidFill>
                <a:srgbClr val="000000"/>
              </a:solidFill>
              <a:latin typeface="Courier New" panose="02070309020205020404" pitchFamily="49" charset="0"/>
              <a:cs typeface="Courier New" panose="02070309020205020404" pitchFamily="49" charset="0"/>
            </a:endParaRPr>
          </a:p>
          <a:p>
            <a:pPr lvl="0"/>
            <a:r>
              <a:rPr lang="de-DE" sz="1400" kern="0" dirty="0">
                <a:solidFill>
                  <a:srgbClr val="000000"/>
                </a:solidFill>
                <a:latin typeface="Courier New" panose="02070309020205020404" pitchFamily="49" charset="0"/>
                <a:cs typeface="Courier New" panose="02070309020205020404" pitchFamily="49" charset="0"/>
              </a:rPr>
              <a:t>  Ob: </a:t>
            </a:r>
            <a:r>
              <a:rPr lang="de-DE" sz="1400" b="1" kern="0" dirty="0">
                <a:solidFill>
                  <a:srgbClr val="000000"/>
                </a:solidFill>
                <a:latin typeface="Courier New" panose="02070309020205020404" pitchFamily="49" charset="0"/>
                <a:cs typeface="Courier New" panose="02070309020205020404" pitchFamily="49" charset="0"/>
              </a:rPr>
              <a:t>constant</a:t>
            </a:r>
            <a:r>
              <a:rPr lang="de-DE" sz="1400" kern="0" dirty="0">
                <a:solidFill>
                  <a:srgbClr val="000000"/>
                </a:solidFill>
                <a:latin typeface="Courier New" panose="02070309020205020404" pitchFamily="49" charset="0"/>
                <a:cs typeface="Courier New" panose="02070309020205020404" pitchFamily="49" charset="0"/>
              </a:rPr>
              <a:t> T := </a:t>
            </a:r>
            <a:r>
              <a:rPr lang="de-DE" sz="1400" kern="0" dirty="0" smtClean="0">
                <a:solidFill>
                  <a:srgbClr val="000000"/>
                </a:solidFill>
                <a:latin typeface="Courier New" panose="02070309020205020404" pitchFamily="49" charset="0"/>
                <a:cs typeface="Courier New" panose="02070309020205020404" pitchFamily="49" charset="0"/>
              </a:rPr>
              <a:t>…;</a:t>
            </a:r>
            <a:endParaRPr lang="de-DE" sz="1400" kern="0" dirty="0">
              <a:solidFill>
                <a:srgbClr val="000000"/>
              </a:solidFill>
              <a:latin typeface="Courier New" panose="02070309020205020404" pitchFamily="49" charset="0"/>
              <a:cs typeface="Courier New" panose="02070309020205020404" pitchFamily="49" charset="0"/>
            </a:endParaRPr>
          </a:p>
          <a:p>
            <a:pPr lvl="0" defTabSz="268288"/>
            <a:r>
              <a:rPr lang="de-DE" sz="1400" b="1" kern="0" dirty="0">
                <a:solidFill>
                  <a:srgbClr val="000000"/>
                </a:solidFill>
                <a:latin typeface="Courier New" panose="02070309020205020404" pitchFamily="49" charset="0"/>
                <a:cs typeface="Courier New" panose="02070309020205020404" pitchFamily="49" charset="0"/>
              </a:rPr>
              <a:t>end</a:t>
            </a:r>
            <a:r>
              <a:rPr lang="de-DE" sz="1400" kern="0" dirty="0">
                <a:solidFill>
                  <a:srgbClr val="000000"/>
                </a:solidFill>
                <a:latin typeface="Courier New" panose="02070309020205020404" pitchFamily="49" charset="0"/>
                <a:cs typeface="Courier New" panose="02070309020205020404" pitchFamily="49" charset="0"/>
              </a:rPr>
              <a:t> Lim_Priv</a:t>
            </a:r>
            <a:r>
              <a:rPr lang="de-DE" sz="1400" kern="0" dirty="0" smtClean="0">
                <a:solidFill>
                  <a:srgbClr val="000000"/>
                </a:solidFill>
                <a:latin typeface="Courier New" panose="02070309020205020404" pitchFamily="49" charset="0"/>
                <a:cs typeface="Courier New" panose="02070309020205020404" pitchFamily="49" charset="0"/>
              </a:rPr>
              <a:t>;</a:t>
            </a:r>
            <a:endParaRPr lang="de-DE" sz="1400" kern="0" dirty="0">
              <a:solidFill>
                <a:srgbClr val="000000"/>
              </a:solidFill>
              <a:latin typeface="Courier New" panose="02070309020205020404" pitchFamily="49" charset="0"/>
              <a:cs typeface="Courier New" panose="02070309020205020404" pitchFamily="49" charset="0"/>
            </a:endParaRPr>
          </a:p>
        </p:txBody>
      </p:sp>
      <p:sp>
        <p:nvSpPr>
          <p:cNvPr id="7" name="Textfeld 6"/>
          <p:cNvSpPr txBox="1"/>
          <p:nvPr/>
        </p:nvSpPr>
        <p:spPr>
          <a:xfrm>
            <a:off x="5796136" y="4725144"/>
            <a:ext cx="2808312" cy="1384995"/>
          </a:xfrm>
          <a:prstGeom prst="rect">
            <a:avLst/>
          </a:prstGeom>
          <a:noFill/>
          <a:ln w="3175">
            <a:solidFill>
              <a:schemeClr val="tx1"/>
            </a:solidFill>
          </a:ln>
        </p:spPr>
        <p:txBody>
          <a:bodyPr wrap="square" rtlCol="0">
            <a:spAutoFit/>
          </a:bodyPr>
          <a:lstStyle/>
          <a:p>
            <a:r>
              <a:rPr lang="de-DE" sz="1400" dirty="0" smtClean="0">
                <a:solidFill>
                  <a:schemeClr val="tx1"/>
                </a:solidFill>
              </a:rPr>
              <a:t>Mit diesem Design ist Klienten die Vereinbarung weitere Objekte unmöglich.</a:t>
            </a:r>
            <a:br>
              <a:rPr lang="de-DE" sz="1400" dirty="0" smtClean="0">
                <a:solidFill>
                  <a:schemeClr val="tx1"/>
                </a:solidFill>
              </a:rPr>
            </a:br>
            <a:r>
              <a:rPr lang="de-DE" sz="1400" dirty="0" smtClean="0">
                <a:solidFill>
                  <a:schemeClr val="tx1"/>
                </a:solidFill>
              </a:rPr>
              <a:t>Vereinbarung als Konstante ist zwingend, ist jedoch keine große Einschränkung. Siehe Folien 378ff.</a:t>
            </a:r>
            <a:endParaRPr lang="de-DE" sz="1400" dirty="0">
              <a:solidFill>
                <a:schemeClr val="tx1"/>
              </a:solidFill>
            </a:endParaRPr>
          </a:p>
        </p:txBody>
      </p:sp>
    </p:spTree>
    <p:extLst>
      <p:ext uri="{BB962C8B-B14F-4D97-AF65-F5344CB8AC3E}">
        <p14:creationId xmlns:p14="http://schemas.microsoft.com/office/powerpoint/2010/main" val="635419216"/>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z="2400" dirty="0" smtClean="0"/>
              <a:t>Man kann aber auch den Programmierer mit einem Laufzeitfehler bestrafen, wenn er die Initialisierung unterlässt (einer Programmiererin würde so etwas </a:t>
            </a:r>
            <a:r>
              <a:rPr lang="de-DE" sz="2400" dirty="0"/>
              <a:t>nie </a:t>
            </a:r>
            <a:r>
              <a:rPr lang="de-DE" sz="2400" dirty="0" smtClean="0"/>
              <a:t>passieren </a:t>
            </a:r>
            <a:r>
              <a:rPr lang="de-DE" sz="2000" dirty="0" smtClean="0"/>
              <a:t>☺</a:t>
            </a:r>
            <a:r>
              <a:rPr lang="de-DE" sz="2400" dirty="0"/>
              <a:t>):</a:t>
            </a:r>
            <a:endParaRPr lang="de-DE" sz="2400" dirty="0" smtClean="0"/>
          </a:p>
          <a:p>
            <a:endParaRPr lang="de-DE" sz="100" dirty="0" smtClean="0"/>
          </a:p>
          <a:p>
            <a:pPr marL="442913"/>
            <a:r>
              <a:rPr lang="en-US" sz="2000" b="1" dirty="0" smtClean="0">
                <a:latin typeface="Courier New" panose="02070309020205020404" pitchFamily="49" charset="0"/>
                <a:cs typeface="Courier New" panose="02070309020205020404" pitchFamily="49" charset="0"/>
              </a:rPr>
              <a:t>type</a:t>
            </a:r>
            <a:r>
              <a:rPr lang="en-US" sz="2000" dirty="0" smtClean="0">
                <a:latin typeface="Courier New" panose="02070309020205020404" pitchFamily="49" charset="0"/>
                <a:cs typeface="Courier New" panose="02070309020205020404" pitchFamily="49" charset="0"/>
              </a:rPr>
              <a:t> </a:t>
            </a:r>
            <a:r>
              <a:rPr lang="en-US" sz="2000" dirty="0">
                <a:latin typeface="Courier New" panose="02070309020205020404" pitchFamily="49" charset="0"/>
                <a:cs typeface="Courier New" panose="02070309020205020404" pitchFamily="49" charset="0"/>
              </a:rPr>
              <a:t>Needs_Initialization </a:t>
            </a:r>
            <a:r>
              <a:rPr lang="en-US" sz="2000" b="1" dirty="0">
                <a:latin typeface="Courier New" panose="02070309020205020404" pitchFamily="49" charset="0"/>
                <a:cs typeface="Courier New" panose="02070309020205020404" pitchFamily="49" charset="0"/>
              </a:rPr>
              <a:t>is </a:t>
            </a:r>
            <a:r>
              <a:rPr lang="en-US" sz="2000" b="1" dirty="0" smtClean="0">
                <a:latin typeface="Courier New" panose="02070309020205020404" pitchFamily="49" charset="0"/>
                <a:cs typeface="Courier New" panose="02070309020205020404" pitchFamily="49" charset="0"/>
              </a:rPr>
              <a:t>record</a:t>
            </a:r>
            <a:r>
              <a:rPr lang="en-US" sz="2000" dirty="0" smtClean="0">
                <a:latin typeface="Courier New" panose="02070309020205020404" pitchFamily="49" charset="0"/>
                <a:cs typeface="Courier New" panose="02070309020205020404" pitchFamily="49" charset="0"/>
              </a:rPr>
              <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a:t>
            </a:r>
            <a:r>
              <a:rPr lang="en-US" sz="2000" dirty="0">
                <a:latin typeface="Courier New" panose="02070309020205020404" pitchFamily="49" charset="0"/>
                <a:cs typeface="Courier New" panose="02070309020205020404" pitchFamily="49" charset="0"/>
              </a:rPr>
              <a:t>I: Positive := </a:t>
            </a:r>
            <a:r>
              <a:rPr lang="en-US" sz="2000" dirty="0">
                <a:solidFill>
                  <a:srgbClr val="FF3399"/>
                </a:solidFill>
                <a:latin typeface="Courier New" panose="02070309020205020404" pitchFamily="49" charset="0"/>
                <a:cs typeface="Courier New" panose="02070309020205020404" pitchFamily="49" charset="0"/>
              </a:rPr>
              <a:t>0</a:t>
            </a:r>
            <a:r>
              <a:rPr lang="en-US" sz="2000" dirty="0" smtClean="0">
                <a:latin typeface="Courier New" panose="02070309020205020404" pitchFamily="49" charset="0"/>
                <a:cs typeface="Courier New" panose="02070309020205020404" pitchFamily="49" charset="0"/>
              </a:rPr>
              <a:t>;  -- </a:t>
            </a:r>
            <a:r>
              <a:rPr lang="en-US" sz="2000" i="1" dirty="0" smtClean="0">
                <a:solidFill>
                  <a:srgbClr val="FF3399"/>
                </a:solidFill>
                <a:latin typeface="Courier New" panose="02070309020205020404" pitchFamily="49" charset="0"/>
                <a:cs typeface="Courier New" panose="02070309020205020404" pitchFamily="49" charset="0"/>
              </a:rPr>
              <a:t>sic!</a:t>
            </a:r>
            <a:r>
              <a:rPr lang="en-US" sz="2000" dirty="0" smtClean="0">
                <a:latin typeface="Courier New" panose="02070309020205020404" pitchFamily="49" charset="0"/>
                <a:cs typeface="Courier New" panose="02070309020205020404" pitchFamily="49" charset="0"/>
              </a:rPr>
              <a:t/>
            </a:r>
            <a:br>
              <a:rPr lang="en-US" sz="2000" dirty="0" smtClean="0">
                <a:latin typeface="Courier New" panose="02070309020205020404" pitchFamily="49" charset="0"/>
                <a:cs typeface="Courier New" panose="02070309020205020404" pitchFamily="49" charset="0"/>
              </a:rPr>
            </a:br>
            <a:r>
              <a:rPr lang="en-US" sz="2000" b="1" dirty="0" smtClean="0">
                <a:latin typeface="Courier New" panose="02070309020205020404" pitchFamily="49" charset="0"/>
                <a:cs typeface="Courier New" panose="02070309020205020404" pitchFamily="49" charset="0"/>
              </a:rPr>
              <a:t>end record</a:t>
            </a:r>
            <a:r>
              <a:rPr lang="en-US" sz="2000" dirty="0" smtClean="0">
                <a:latin typeface="Courier New" panose="02070309020205020404" pitchFamily="49" charset="0"/>
                <a:cs typeface="Courier New" panose="02070309020205020404" pitchFamily="49" charset="0"/>
              </a:rPr>
              <a:t>;</a:t>
            </a:r>
          </a:p>
          <a:p>
            <a:pPr marL="442913"/>
            <a:r>
              <a:rPr lang="en-US" sz="1050" dirty="0" smtClean="0">
                <a:latin typeface="Courier New" panose="02070309020205020404" pitchFamily="49" charset="0"/>
                <a:cs typeface="Courier New" panose="02070309020205020404" pitchFamily="49" charset="0"/>
              </a:rPr>
              <a:t/>
            </a:r>
            <a:br>
              <a:rPr lang="en-US" sz="1050" dirty="0" smtClean="0">
                <a:latin typeface="Courier New" panose="02070309020205020404" pitchFamily="49" charset="0"/>
                <a:cs typeface="Courier New" panose="02070309020205020404" pitchFamily="49" charset="0"/>
              </a:rPr>
            </a:br>
            <a:r>
              <a:rPr lang="en-US" sz="2000" dirty="0" smtClean="0">
                <a:solidFill>
                  <a:srgbClr val="FF0000"/>
                </a:solidFill>
                <a:latin typeface="Courier New" panose="02070309020205020404" pitchFamily="49" charset="0"/>
                <a:cs typeface="Courier New" panose="02070309020205020404" pitchFamily="49" charset="0"/>
              </a:rPr>
              <a:t>KO</a:t>
            </a:r>
            <a:r>
              <a:rPr lang="en-US" sz="2000" dirty="0">
                <a:solidFill>
                  <a:srgbClr val="FF0000"/>
                </a:solidFill>
                <a:latin typeface="Courier New" panose="02070309020205020404" pitchFamily="49" charset="0"/>
                <a:cs typeface="Courier New" panose="02070309020205020404" pitchFamily="49" charset="0"/>
              </a:rPr>
              <a:t>: Needs_Initialization</a:t>
            </a:r>
            <a:r>
              <a:rPr lang="en-US" sz="2000" dirty="0" smtClean="0">
                <a:solidFill>
                  <a:srgbClr val="FF0000"/>
                </a:solidFill>
                <a:latin typeface="Courier New" panose="02070309020205020404" pitchFamily="49" charset="0"/>
                <a:cs typeface="Courier New" panose="02070309020205020404" pitchFamily="49" charset="0"/>
              </a:rPr>
              <a:t>;  -- </a:t>
            </a:r>
            <a:r>
              <a:rPr lang="en-US" sz="2000" i="1" dirty="0" smtClean="0">
                <a:solidFill>
                  <a:srgbClr val="FF0000"/>
                </a:solidFill>
                <a:latin typeface="Courier New" panose="02070309020205020404" pitchFamily="49" charset="0"/>
                <a:cs typeface="Courier New" panose="02070309020205020404" pitchFamily="49" charset="0"/>
              </a:rPr>
              <a:t>Constraint_Error</a:t>
            </a:r>
            <a:br>
              <a:rPr lang="en-US" sz="2000" i="1" dirty="0" smtClean="0">
                <a:solidFill>
                  <a:srgbClr val="FF0000"/>
                </a:solidFill>
                <a:latin typeface="Courier New" panose="02070309020205020404" pitchFamily="49" charset="0"/>
                <a:cs typeface="Courier New" panose="02070309020205020404" pitchFamily="49" charset="0"/>
              </a:rPr>
            </a:br>
            <a:r>
              <a:rPr lang="en-US" sz="2000" dirty="0" smtClean="0">
                <a:solidFill>
                  <a:schemeClr val="accent2"/>
                </a:solidFill>
                <a:latin typeface="Courier New" panose="02070309020205020404" pitchFamily="49" charset="0"/>
                <a:cs typeface="Courier New" panose="02070309020205020404" pitchFamily="49" charset="0"/>
              </a:rPr>
              <a:t>OK</a:t>
            </a:r>
            <a:r>
              <a:rPr lang="en-US" sz="2000" dirty="0">
                <a:solidFill>
                  <a:schemeClr val="accent2"/>
                </a:solidFill>
                <a:latin typeface="Courier New" panose="02070309020205020404" pitchFamily="49" charset="0"/>
                <a:cs typeface="Courier New" panose="02070309020205020404" pitchFamily="49" charset="0"/>
              </a:rPr>
              <a:t>: Needs_Initialization := (I =&gt; 1</a:t>
            </a:r>
            <a:r>
              <a:rPr lang="en-US" sz="2000" dirty="0" smtClean="0">
                <a:solidFill>
                  <a:schemeClr val="accent2"/>
                </a:solidFill>
                <a:latin typeface="Courier New" panose="02070309020205020404" pitchFamily="49" charset="0"/>
                <a:cs typeface="Courier New" panose="02070309020205020404" pitchFamily="49" charset="0"/>
              </a:rPr>
              <a:t>);</a:t>
            </a:r>
          </a:p>
          <a:p>
            <a:endParaRPr lang="de-DE" sz="300" dirty="0" smtClean="0">
              <a:cs typeface="Courier New" panose="02070309020205020404" pitchFamily="49" charset="0"/>
            </a:endParaRPr>
          </a:p>
          <a:p>
            <a:r>
              <a:rPr lang="de-DE" sz="2400" dirty="0" smtClean="0">
                <a:cs typeface="Courier New" panose="02070309020205020404" pitchFamily="49" charset="0"/>
              </a:rPr>
              <a:t>Der vorgegebene Initialwert der Komponente wird </a:t>
            </a:r>
            <a:r>
              <a:rPr lang="de-DE" sz="2400" u="sng" dirty="0" smtClean="0">
                <a:cs typeface="Courier New" panose="02070309020205020404" pitchFamily="49" charset="0"/>
              </a:rPr>
              <a:t>nur</a:t>
            </a:r>
            <a:r>
              <a:rPr lang="de-DE" sz="2400" dirty="0" smtClean="0">
                <a:cs typeface="Courier New" panose="02070309020205020404" pitchFamily="49" charset="0"/>
              </a:rPr>
              <a:t> ausge-wertet, wenn bei der Objektvereinbarung keiner gegeben ist.</a:t>
            </a:r>
            <a:endParaRPr lang="de-DE" sz="2800" dirty="0">
              <a:cs typeface="Courier New" panose="02070309020205020404" pitchFamily="49" charset="0"/>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228</a:t>
            </a:fld>
            <a:endParaRPr lang="de-DE" dirty="0"/>
          </a:p>
        </p:txBody>
      </p:sp>
      <p:sp>
        <p:nvSpPr>
          <p:cNvPr id="5" name="Titel 4"/>
          <p:cNvSpPr>
            <a:spLocks noGrp="1"/>
          </p:cNvSpPr>
          <p:nvPr>
            <p:ph type="title"/>
          </p:nvPr>
        </p:nvSpPr>
        <p:spPr/>
        <p:txBody>
          <a:bodyPr/>
          <a:lstStyle/>
          <a:p>
            <a:r>
              <a:rPr lang="de-DE" dirty="0" smtClean="0">
                <a:solidFill>
                  <a:schemeClr val="tx1"/>
                </a:solidFill>
              </a:rPr>
              <a:t>Initialisierung Erzwingen 2</a:t>
            </a:r>
            <a:endParaRPr lang="de-DE" dirty="0">
              <a:solidFill>
                <a:schemeClr val="tx1"/>
              </a:solidFill>
            </a:endParaRPr>
          </a:p>
        </p:txBody>
      </p:sp>
      <p:sp>
        <p:nvSpPr>
          <p:cNvPr id="6" name="Textfeld 5"/>
          <p:cNvSpPr txBox="1"/>
          <p:nvPr/>
        </p:nvSpPr>
        <p:spPr>
          <a:xfrm>
            <a:off x="6156176" y="3861048"/>
            <a:ext cx="2376264" cy="461665"/>
          </a:xfrm>
          <a:prstGeom prst="rect">
            <a:avLst/>
          </a:prstGeom>
          <a:solidFill>
            <a:srgbClr val="FF99CC"/>
          </a:solidFill>
          <a:ln>
            <a:solidFill>
              <a:srgbClr val="FF3399"/>
            </a:solidFill>
          </a:ln>
        </p:spPr>
        <p:txBody>
          <a:bodyPr wrap="square" rtlCol="0">
            <a:spAutoFit/>
          </a:bodyPr>
          <a:lstStyle/>
          <a:p>
            <a:r>
              <a:rPr lang="de-DE" dirty="0" smtClean="0">
                <a:solidFill>
                  <a:srgbClr val="FF3399"/>
                </a:solidFill>
              </a:rPr>
              <a:t>Nicht empfohlen!</a:t>
            </a:r>
            <a:endParaRPr lang="de-DE" dirty="0">
              <a:solidFill>
                <a:srgbClr val="FF3399"/>
              </a:solidFill>
            </a:endParaRPr>
          </a:p>
        </p:txBody>
      </p:sp>
    </p:spTree>
    <p:extLst>
      <p:ext uri="{BB962C8B-B14F-4D97-AF65-F5344CB8AC3E}">
        <p14:creationId xmlns:p14="http://schemas.microsoft.com/office/powerpoint/2010/main" val="328514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Limitierte Typen</a:t>
            </a:r>
            <a:br>
              <a:rPr lang="de-DE" altLang="de-DE" dirty="0" smtClean="0"/>
            </a:br>
            <a:r>
              <a:rPr lang="de-DE" altLang="de-DE" dirty="0" smtClean="0"/>
              <a:t>(Fortsetzung)</a:t>
            </a:r>
            <a:endParaRPr lang="de-DE" dirty="0"/>
          </a:p>
        </p:txBody>
      </p:sp>
      <p:sp>
        <p:nvSpPr>
          <p:cNvPr id="3" name="Inhaltsplatzhalter 2"/>
          <p:cNvSpPr>
            <a:spLocks noGrp="1"/>
          </p:cNvSpPr>
          <p:nvPr>
            <p:ph idx="1"/>
          </p:nvPr>
        </p:nvSpPr>
        <p:spPr>
          <a:xfrm>
            <a:off x="683568" y="2060848"/>
            <a:ext cx="7739063" cy="4040088"/>
          </a:xfrm>
        </p:spPr>
        <p:txBody>
          <a:bodyPr/>
          <a:lstStyle/>
          <a:p>
            <a:pPr marL="0" indent="0" eaLnBrk="1" hangingPunct="1">
              <a:lnSpc>
                <a:spcPct val="90000"/>
              </a:lnSpc>
              <a:spcBef>
                <a:spcPts val="7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Limitierte Typen müssen seit </a:t>
            </a:r>
            <a:r>
              <a:rPr lang="de-DE" altLang="de-DE" sz="2400" dirty="0" smtClean="0">
                <a:solidFill>
                  <a:srgbClr val="CC3300"/>
                </a:solidFill>
              </a:rPr>
              <a:t>Ada 95 </a:t>
            </a:r>
            <a:r>
              <a:rPr lang="de-DE" altLang="de-DE" sz="2400" dirty="0" smtClean="0"/>
              <a:t>nicht mehr privat sein.</a:t>
            </a:r>
          </a:p>
          <a:p>
            <a:pPr marL="0" indent="0" eaLnBrk="1" hangingPunct="1">
              <a:lnSpc>
                <a:spcPct val="90000"/>
              </a:lnSpc>
              <a:spcBef>
                <a:spcPts val="7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Während Vergleich und Zuweisung des gesamten Objekts weiterhin illegal sind, können Komponenten verändert werden.</a:t>
            </a:r>
            <a:endParaRPr lang="de-DE" altLang="de-DE" sz="2400" dirty="0"/>
          </a:p>
          <a:p>
            <a:pPr marL="363538" indent="0"/>
            <a:r>
              <a:rPr lang="de-DE" altLang="de-DE" sz="2000" b="1" dirty="0" smtClean="0">
                <a:latin typeface="Courier New" pitchFamily="49" charset="0"/>
              </a:rPr>
              <a:t>type</a:t>
            </a:r>
            <a:r>
              <a:rPr lang="de-DE" altLang="de-DE" sz="2000" dirty="0" smtClean="0">
                <a:latin typeface="Courier New" pitchFamily="49" charset="0"/>
              </a:rPr>
              <a:t> </a:t>
            </a:r>
            <a:r>
              <a:rPr lang="de-DE" altLang="de-DE" sz="2000" dirty="0">
                <a:latin typeface="Courier New" pitchFamily="49" charset="0"/>
              </a:rPr>
              <a:t>T </a:t>
            </a:r>
            <a:r>
              <a:rPr lang="de-DE" altLang="de-DE" sz="2000" b="1" dirty="0">
                <a:latin typeface="Courier New" pitchFamily="49" charset="0"/>
              </a:rPr>
              <a:t>is</a:t>
            </a:r>
            <a:r>
              <a:rPr lang="de-DE" altLang="de-DE" sz="2000" dirty="0">
                <a:latin typeface="Courier New" pitchFamily="49" charset="0"/>
              </a:rPr>
              <a:t> </a:t>
            </a:r>
            <a:r>
              <a:rPr lang="de-DE" altLang="de-DE" sz="2000" b="1" dirty="0" smtClean="0">
                <a:latin typeface="Courier New" pitchFamily="49" charset="0"/>
              </a:rPr>
              <a:t>limited</a:t>
            </a:r>
            <a:r>
              <a:rPr lang="de-DE" altLang="de-DE" sz="2000" dirty="0" smtClean="0">
                <a:latin typeface="Courier New" pitchFamily="49" charset="0"/>
              </a:rPr>
              <a:t> </a:t>
            </a:r>
            <a:r>
              <a:rPr lang="de-DE" altLang="de-DE" sz="2000" b="1" dirty="0" smtClean="0">
                <a:latin typeface="Courier New" pitchFamily="49" charset="0"/>
              </a:rPr>
              <a:t>record</a:t>
            </a:r>
            <a:br>
              <a:rPr lang="de-DE" altLang="de-DE" sz="2000" b="1" dirty="0" smtClean="0">
                <a:latin typeface="Courier New" pitchFamily="49" charset="0"/>
              </a:rPr>
            </a:br>
            <a:r>
              <a:rPr lang="de-DE" altLang="de-DE" sz="2000" b="1" dirty="0" smtClean="0">
                <a:latin typeface="Courier New" pitchFamily="49" charset="0"/>
              </a:rPr>
              <a:t>  </a:t>
            </a:r>
            <a:r>
              <a:rPr lang="de-DE" altLang="de-DE" sz="2000" dirty="0" smtClean="0">
                <a:latin typeface="Courier New" pitchFamily="49" charset="0"/>
              </a:rPr>
              <a:t>Komponente: Ein_Typ;</a:t>
            </a:r>
            <a:br>
              <a:rPr lang="de-DE" altLang="de-DE" sz="2000" dirty="0" smtClean="0">
                <a:latin typeface="Courier New" pitchFamily="49" charset="0"/>
              </a:rPr>
            </a:br>
            <a:r>
              <a:rPr lang="de-DE" altLang="de-DE" sz="2000" b="1" dirty="0" smtClean="0">
                <a:latin typeface="Courier New" pitchFamily="49" charset="0"/>
              </a:rPr>
              <a:t>end record</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latin typeface="Courier New" pitchFamily="49" charset="0"/>
              </a:rPr>
              <a:t>V, W: T;</a:t>
            </a:r>
            <a:br>
              <a:rPr lang="de-DE" altLang="de-DE" sz="2000" dirty="0" smtClean="0">
                <a:latin typeface="Courier New" pitchFamily="49" charset="0"/>
              </a:rPr>
            </a:br>
            <a:r>
              <a:rPr lang="de-DE" altLang="de-DE" sz="2000" dirty="0" smtClean="0">
                <a:solidFill>
                  <a:schemeClr val="tx1"/>
                </a:solidFill>
                <a:latin typeface="Courier New" pitchFamily="49" charset="0"/>
              </a:rPr>
              <a:t>B: Boolean </a:t>
            </a:r>
            <a:r>
              <a:rPr lang="de-DE" altLang="de-DE" sz="2000" dirty="0" smtClean="0">
                <a:solidFill>
                  <a:srgbClr val="FF0000"/>
                </a:solidFill>
                <a:latin typeface="Courier New" pitchFamily="49" charset="0"/>
              </a:rPr>
              <a:t>:= V </a:t>
            </a:r>
            <a:r>
              <a:rPr lang="de-DE" altLang="de-DE" sz="2000" dirty="0">
                <a:solidFill>
                  <a:srgbClr val="FF0000"/>
                </a:solidFill>
                <a:latin typeface="Courier New" pitchFamily="49" charset="0"/>
              </a:rPr>
              <a:t>= </a:t>
            </a:r>
            <a:r>
              <a:rPr lang="de-DE" altLang="de-DE" sz="2000" dirty="0" smtClean="0">
                <a:solidFill>
                  <a:srgbClr val="FF0000"/>
                </a:solidFill>
                <a:latin typeface="Courier New" pitchFamily="49" charset="0"/>
              </a:rPr>
              <a:t>W;  </a:t>
            </a:r>
            <a:r>
              <a:rPr lang="de-DE" altLang="de-DE" sz="2000" dirty="0">
                <a:solidFill>
                  <a:srgbClr val="FF0000"/>
                </a:solidFill>
                <a:latin typeface="Courier New" pitchFamily="49" charset="0"/>
              </a:rPr>
              <a:t>-- </a:t>
            </a:r>
            <a:r>
              <a:rPr lang="de-DE" altLang="de-DE" sz="2000" i="1" dirty="0">
                <a:solidFill>
                  <a:srgbClr val="FF0000"/>
                </a:solidFill>
                <a:latin typeface="Courier New" pitchFamily="49" charset="0"/>
              </a:rPr>
              <a:t>illegal</a:t>
            </a:r>
            <a:endParaRPr lang="de-DE" altLang="de-DE" sz="2000" dirty="0" smtClean="0">
              <a:latin typeface="Courier New" pitchFamily="49" charset="0"/>
            </a:endParaRPr>
          </a:p>
          <a:p>
            <a:pPr marL="363538" indent="0"/>
            <a:r>
              <a:rPr lang="de-DE" altLang="de-DE" sz="2000" dirty="0" smtClean="0">
                <a:solidFill>
                  <a:srgbClr val="FF0000"/>
                </a:solidFill>
                <a:latin typeface="Courier New" pitchFamily="49" charset="0"/>
              </a:rPr>
              <a:t>V := W;  -- </a:t>
            </a:r>
            <a:r>
              <a:rPr lang="de-DE" altLang="de-DE" sz="2000" i="1" dirty="0" smtClean="0">
                <a:solidFill>
                  <a:srgbClr val="FF0000"/>
                </a:solidFill>
                <a:latin typeface="Courier New" pitchFamily="49" charset="0"/>
              </a:rPr>
              <a:t>illegal</a:t>
            </a:r>
          </a:p>
          <a:p>
            <a:pPr marL="363538" indent="0"/>
            <a:r>
              <a:rPr lang="de-DE" altLang="de-DE" sz="2000" dirty="0" smtClean="0">
                <a:solidFill>
                  <a:schemeClr val="accent2"/>
                </a:solidFill>
                <a:latin typeface="Courier New" pitchFamily="49" charset="0"/>
              </a:rPr>
              <a:t>V.Komponente := Ausdruck;  -- </a:t>
            </a:r>
            <a:r>
              <a:rPr lang="de-DE" altLang="de-DE" sz="2000" i="1" dirty="0" smtClean="0">
                <a:solidFill>
                  <a:schemeClr val="accent2"/>
                </a:solidFill>
                <a:latin typeface="Courier New" pitchFamily="49" charset="0"/>
              </a:rPr>
              <a:t>legal</a:t>
            </a:r>
          </a:p>
          <a:p>
            <a:pPr marL="0" indent="0"/>
            <a:endParaRPr lang="de-DE" altLang="de-DE" sz="2000" dirty="0">
              <a:latin typeface="Courier New" pitchFamily="49" charset="0"/>
            </a:endParaRPr>
          </a:p>
          <a:p>
            <a:endParaRPr lang="de-DE" altLang="de-DE" sz="2400" dirty="0" smtClean="0">
              <a:latin typeface="Courier New" pitchFamily="49" charset="0"/>
            </a:endParaRPr>
          </a:p>
          <a:p>
            <a:endParaRPr lang="de-DE" altLang="de-DE" sz="2400" dirty="0"/>
          </a:p>
          <a:p>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229</a:t>
            </a:fld>
            <a:endParaRPr lang="de-DE" dirty="0"/>
          </a:p>
        </p:txBody>
      </p:sp>
    </p:spTree>
    <p:extLst>
      <p:ext uri="{BB962C8B-B14F-4D97-AF65-F5344CB8AC3E}">
        <p14:creationId xmlns:p14="http://schemas.microsoft.com/office/powerpoint/2010/main" val="11058589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5"/>
          <p:cNvSpPr>
            <a:spLocks noGrp="1"/>
          </p:cNvSpPr>
          <p:nvPr>
            <p:ph type="title"/>
          </p:nvPr>
        </p:nvSpPr>
        <p:spPr>
          <a:xfrm>
            <a:off x="685800" y="463551"/>
            <a:ext cx="7739063" cy="1309266"/>
          </a:xfrm>
        </p:spPr>
        <p:txBody>
          <a:bodyPr/>
          <a:lstStyle/>
          <a:p>
            <a:r>
              <a:rPr lang="de-DE" altLang="de-DE" dirty="0" smtClean="0"/>
              <a:t>Kommentare</a:t>
            </a:r>
          </a:p>
        </p:txBody>
      </p:sp>
      <p:sp>
        <p:nvSpPr>
          <p:cNvPr id="7" name="Inhaltsplatzhalter 6"/>
          <p:cNvSpPr>
            <a:spLocks noGrp="1"/>
          </p:cNvSpPr>
          <p:nvPr>
            <p:ph idx="1"/>
          </p:nvPr>
        </p:nvSpPr>
        <p:spPr>
          <a:xfrm>
            <a:off x="685800" y="1916113"/>
            <a:ext cx="7739063" cy="4321175"/>
          </a:xfrm>
        </p:spPr>
        <p:txBody>
          <a:bodyPr/>
          <a:lstStyle/>
          <a:p>
            <a:pPr marL="0" indent="0">
              <a:defRPr/>
            </a:pPr>
            <a:r>
              <a:rPr lang="de-DE" sz="2000" dirty="0" smtClean="0"/>
              <a:t>Adas Kommentar beginnt mit zwei Minuszeichen und geht bis zum Ende der </a:t>
            </a:r>
            <a:r>
              <a:rPr lang="de-DE" sz="2000" dirty="0"/>
              <a:t>Z</a:t>
            </a:r>
            <a:r>
              <a:rPr lang="de-DE" sz="2000" dirty="0" smtClean="0"/>
              <a:t>eile.</a:t>
            </a:r>
          </a:p>
          <a:p>
            <a:pPr marL="0" indent="449263">
              <a:defRPr/>
            </a:pPr>
            <a:r>
              <a:rPr lang="de-DE" sz="1800" dirty="0" smtClean="0">
                <a:latin typeface="Courier New" panose="02070309020205020404" pitchFamily="49" charset="0"/>
                <a:cs typeface="Courier New" panose="02070309020205020404" pitchFamily="49" charset="0"/>
              </a:rPr>
              <a:t>X := Y;  -- </a:t>
            </a:r>
            <a:r>
              <a:rPr lang="de-DE" sz="1800" i="1" dirty="0" smtClean="0">
                <a:latin typeface="Courier New" panose="02070309020205020404" pitchFamily="49" charset="0"/>
                <a:cs typeface="Courier New" panose="02070309020205020404" pitchFamily="49" charset="0"/>
              </a:rPr>
              <a:t>Das ist ein Kommentar</a:t>
            </a:r>
          </a:p>
          <a:p>
            <a:pPr marL="0" indent="0">
              <a:defRPr/>
            </a:pPr>
            <a:r>
              <a:rPr lang="de-DE" sz="2000" b="1" dirty="0" smtClean="0">
                <a:cs typeface="Courier New" panose="02070309020205020404" pitchFamily="49" charset="0"/>
              </a:rPr>
              <a:t>Warum sind Kommentare so wichtig?</a:t>
            </a:r>
          </a:p>
          <a:p>
            <a:pPr marL="0" indent="0">
              <a:defRPr/>
            </a:pPr>
            <a:r>
              <a:rPr lang="de-DE" sz="2000" dirty="0" smtClean="0">
                <a:cs typeface="Courier New" panose="02070309020205020404" pitchFamily="49" charset="0"/>
              </a:rPr>
              <a:t>Programme verwenden einen Kode, und die Kommentare übersetzen diesen Kode in normale Sprache.</a:t>
            </a:r>
          </a:p>
          <a:p>
            <a:pPr marL="0" indent="0" algn="ctr">
              <a:defRPr/>
            </a:pPr>
            <a:r>
              <a:rPr lang="de-DE" sz="2000" dirty="0" smtClean="0">
                <a:solidFill>
                  <a:srgbClr val="C00000"/>
                </a:solidFill>
                <a:cs typeface="Courier New" panose="02070309020205020404" pitchFamily="49" charset="0"/>
              </a:rPr>
              <a:t>Beispiel: Mehrbeiner</a:t>
            </a:r>
          </a:p>
          <a:p>
            <a:pPr marL="0" indent="0">
              <a:defRPr/>
            </a:pPr>
            <a:r>
              <a:rPr lang="de-DE" sz="2000" dirty="0" smtClean="0">
                <a:solidFill>
                  <a:schemeClr val="tx1"/>
                </a:solidFill>
                <a:cs typeface="Courier New" panose="02070309020205020404" pitchFamily="49" charset="0"/>
              </a:rPr>
              <a:t>Vergessen Sie nicht den späteren Leser Ihrer Programme (das sind häufig Sie selbst).</a:t>
            </a:r>
          </a:p>
          <a:p>
            <a:pPr marL="0" indent="0" algn="ctr">
              <a:defRPr/>
            </a:pPr>
            <a:r>
              <a:rPr lang="de-DE" sz="2000" dirty="0" smtClean="0">
                <a:solidFill>
                  <a:schemeClr val="accent2"/>
                </a:solidFill>
              </a:rPr>
              <a:t>Programmieren als menschliche Tätigkeit</a:t>
            </a:r>
          </a:p>
          <a:p>
            <a:pPr marL="0" indent="0">
              <a:defRPr/>
            </a:pPr>
            <a:r>
              <a:rPr lang="de-DE" sz="2000" dirty="0" smtClean="0">
                <a:solidFill>
                  <a:schemeClr val="tx1"/>
                </a:solidFill>
                <a:cs typeface="Courier New" panose="02070309020205020404" pitchFamily="49" charset="0"/>
              </a:rPr>
              <a:t>Peer Reviews: Lassen Ihren Kode von Kollegen lesen.</a:t>
            </a:r>
          </a:p>
        </p:txBody>
      </p:sp>
      <p:sp>
        <p:nvSpPr>
          <p:cNvPr id="13316" name="Fußzeilenplatzhalter 3"/>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de-DE" altLang="de-DE" dirty="0" smtClean="0">
                <a:solidFill>
                  <a:srgbClr val="000000"/>
                </a:solidFill>
              </a:rPr>
              <a:t>Ada-Basiskurs © 2024 Grein</a:t>
            </a:r>
            <a:endParaRPr lang="de-DE" altLang="de-DE" dirty="0">
              <a:solidFill>
                <a:srgbClr val="000000"/>
              </a:solidFill>
            </a:endParaRPr>
          </a:p>
        </p:txBody>
      </p:sp>
      <p:sp>
        <p:nvSpPr>
          <p:cNvPr id="13317" name="Foliennummernplatzhalter 4"/>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482D5875-2BD5-4F62-8BA1-9BBCB081263D}" type="slidenum">
              <a:rPr lang="de-DE" altLang="de-DE" smtClean="0">
                <a:solidFill>
                  <a:srgbClr val="000000"/>
                </a:solidFill>
              </a:rPr>
              <a:pPr eaLnBrk="1" hangingPunct="1"/>
              <a:t>23</a:t>
            </a:fld>
            <a:endParaRPr lang="de-DE" altLang="de-DE" dirty="0" smtClean="0">
              <a:solidFill>
                <a:srgbClr val="000000"/>
              </a:solidFill>
            </a:endParaRPr>
          </a:p>
        </p:txBody>
      </p:sp>
      <p:sp>
        <p:nvSpPr>
          <p:cNvPr id="8" name="Interaktive Schaltfläche: Informationen 7">
            <a:hlinkClick r:id="rId2" action="ppaction://hlinksldjump" highlightClick="1"/>
          </p:cNvPr>
          <p:cNvSpPr/>
          <p:nvPr/>
        </p:nvSpPr>
        <p:spPr bwMode="auto">
          <a:xfrm>
            <a:off x="7650262" y="4076700"/>
            <a:ext cx="288032" cy="327025"/>
          </a:xfrm>
          <a:prstGeom prst="actionButtonInformation">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Stapel variabler Größe</a:t>
            </a:r>
            <a:br>
              <a:rPr lang="de-DE" altLang="de-DE" dirty="0" smtClean="0"/>
            </a:br>
            <a:r>
              <a:rPr lang="de-DE" altLang="de-DE" sz="2400" dirty="0" smtClean="0"/>
              <a:t>(Wiederholung der Folie 218)</a:t>
            </a:r>
          </a:p>
        </p:txBody>
      </p:sp>
      <p:sp>
        <p:nvSpPr>
          <p:cNvPr id="143363" name="Rectangle 2"/>
          <p:cNvSpPr>
            <a:spLocks noGrp="1" noChangeArrowheads="1"/>
          </p:cNvSpPr>
          <p:nvPr>
            <p:ph idx="1"/>
          </p:nvPr>
        </p:nvSpPr>
        <p:spPr>
          <a:xfrm>
            <a:off x="685800" y="1981200"/>
            <a:ext cx="7846640" cy="4114800"/>
          </a:xfrm>
        </p:spPr>
        <p:txBody>
          <a:bodyPr/>
          <a:lstStyle/>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generic</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type</a:t>
            </a:r>
            <a:r>
              <a:rPr lang="de-DE" altLang="de-DE" sz="2000" dirty="0" smtClean="0">
                <a:latin typeface="Courier New" pitchFamily="49" charset="0"/>
              </a:rPr>
              <a:t> Element </a:t>
            </a:r>
            <a:r>
              <a:rPr lang="de-DE" altLang="de-DE" sz="2000" b="1" dirty="0" smtClean="0">
                <a:latin typeface="Courier New" pitchFamily="49" charset="0"/>
              </a:rPr>
              <a:t>is </a:t>
            </a:r>
            <a:r>
              <a:rPr lang="de-DE" altLang="de-DE" sz="2000" b="1" dirty="0" smtClean="0">
                <a:solidFill>
                  <a:schemeClr val="accent2"/>
                </a:solidFill>
                <a:latin typeface="Courier New" pitchFamily="49" charset="0"/>
              </a:rPr>
              <a:t>private</a:t>
            </a:r>
            <a:r>
              <a:rPr lang="de-DE" altLang="de-DE" sz="2000" dirty="0" smtClean="0">
                <a:latin typeface="Courier New" pitchFamily="49" charset="0"/>
              </a:rPr>
              <a: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a:t>
            </a:r>
            <a:r>
              <a:rPr lang="de-DE" altLang="de-DE" sz="2000" dirty="0" smtClean="0">
                <a:latin typeface="Courier New" pitchFamily="49" charset="0"/>
              </a:rPr>
              <a:t> Stacks </a:t>
            </a:r>
            <a:r>
              <a:rPr lang="de-DE" altLang="de-DE" sz="2000" b="1" dirty="0" smtClean="0">
                <a:latin typeface="Courier New" pitchFamily="49" charset="0"/>
              </a:rPr>
              <a:t>is</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type</a:t>
            </a:r>
            <a:r>
              <a:rPr lang="de-DE" altLang="de-DE" sz="2000" dirty="0" smtClean="0">
                <a:latin typeface="Courier New" pitchFamily="49" charset="0"/>
              </a:rPr>
              <a:t> Stack </a:t>
            </a:r>
            <a:r>
              <a:rPr lang="de-DE" altLang="de-DE" sz="2000" dirty="0" smtClean="0">
                <a:solidFill>
                  <a:srgbClr val="FF3399"/>
                </a:solidFill>
                <a:latin typeface="Courier New" pitchFamily="49" charset="0"/>
              </a:rPr>
              <a:t>(Größe: Natural) </a:t>
            </a:r>
            <a:r>
              <a:rPr lang="de-DE" altLang="de-DE" sz="2000" b="1" dirty="0" smtClean="0">
                <a:latin typeface="Courier New" pitchFamily="49" charset="0"/>
              </a:rPr>
              <a:t>is </a:t>
            </a:r>
            <a:r>
              <a:rPr lang="de-DE" altLang="de-DE" sz="2000" b="1" dirty="0" smtClean="0">
                <a:solidFill>
                  <a:srgbClr val="CC3300"/>
                </a:solidFill>
                <a:latin typeface="Courier New" pitchFamily="49" charset="0"/>
              </a:rPr>
              <a:t>limited </a:t>
            </a:r>
            <a:r>
              <a:rPr lang="de-DE" altLang="de-DE" sz="2000" b="1" dirty="0" smtClean="0">
                <a:solidFill>
                  <a:schemeClr val="accent2"/>
                </a:solidFill>
                <a:latin typeface="Courier New" pitchFamily="49" charset="0"/>
              </a:rPr>
              <a:t>private</a:t>
            </a:r>
            <a:r>
              <a:rPr lang="de-DE" altLang="de-DE" sz="2000" dirty="0" smtClean="0">
                <a:latin typeface="Courier New" pitchFamily="49" charset="0"/>
              </a:rPr>
              <a: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 </a:t>
            </a:r>
            <a:r>
              <a:rPr lang="de-DE" altLang="de-DE" sz="2000" i="1" dirty="0" smtClean="0">
                <a:latin typeface="Courier New" pitchFamily="49" charset="0"/>
              </a:rPr>
              <a:t>Operationen wie bisher, nur mit weiterem</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 </a:t>
            </a:r>
            <a:r>
              <a:rPr lang="de-DE" altLang="de-DE" sz="2000" i="1" dirty="0" smtClean="0">
                <a:latin typeface="Courier New" pitchFamily="49" charset="0"/>
              </a:rPr>
              <a:t>Parameter.</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procedure</a:t>
            </a:r>
            <a:r>
              <a:rPr lang="de-DE" altLang="de-DE" sz="2000" dirty="0" smtClean="0">
                <a:latin typeface="Courier New" pitchFamily="49" charset="0"/>
              </a:rPr>
              <a:t> Push (S: </a:t>
            </a:r>
            <a:r>
              <a:rPr lang="de-DE" altLang="de-DE" sz="2000" b="1" dirty="0" smtClean="0">
                <a:latin typeface="Courier New" pitchFamily="49" charset="0"/>
              </a:rPr>
              <a:t>in out</a:t>
            </a:r>
            <a:r>
              <a:rPr lang="de-DE" altLang="de-DE" sz="2000" dirty="0" smtClean="0">
                <a:latin typeface="Courier New" pitchFamily="49" charset="0"/>
              </a:rPr>
              <a:t> Stack; X: </a:t>
            </a:r>
            <a:r>
              <a:rPr lang="de-DE" altLang="de-DE" sz="2000" b="1" dirty="0" smtClean="0">
                <a:latin typeface="Courier New" pitchFamily="49" charset="0"/>
              </a:rPr>
              <a:t>in</a:t>
            </a:r>
            <a:r>
              <a:rPr lang="de-DE" altLang="de-DE" sz="2000" dirty="0" smtClean="0">
                <a:latin typeface="Courier New" pitchFamily="49" charset="0"/>
              </a:rPr>
              <a:t> Element);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solidFill>
                  <a:schemeClr val="accent2"/>
                </a:solidFill>
                <a:latin typeface="Courier New" pitchFamily="49" charset="0"/>
              </a:rPr>
              <a:t>private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 –- </a:t>
            </a:r>
            <a:r>
              <a:rPr lang="de-DE" altLang="de-DE" sz="2000" i="1" dirty="0" smtClean="0">
                <a:latin typeface="Courier New" pitchFamily="49" charset="0"/>
              </a:rPr>
              <a:t>Implementierung ist nicht sichtbar</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end</a:t>
            </a:r>
            <a:r>
              <a:rPr lang="de-DE" altLang="de-DE" sz="2000" dirty="0" smtClean="0">
                <a:latin typeface="Courier New" pitchFamily="49" charset="0"/>
              </a:rPr>
              <a:t> Stacks;</a:t>
            </a:r>
          </a:p>
        </p:txBody>
      </p:sp>
      <p:sp>
        <p:nvSpPr>
          <p:cNvPr id="14336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6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02EF1DA-C7B5-4F98-B8FF-D8DF322D172B}" type="slidenum">
              <a:rPr lang="de-DE" altLang="de-DE" sz="2400" smtClean="0"/>
              <a:pPr eaLnBrk="1" hangingPunct="1">
                <a:spcBef>
                  <a:spcPct val="0"/>
                </a:spcBef>
              </a:pPr>
              <a:t>230</a:t>
            </a:fld>
            <a:endParaRPr lang="de-DE" altLang="de-DE" sz="2400" dirty="0" smtClean="0"/>
          </a:p>
        </p:txBody>
      </p:sp>
      <p:sp>
        <p:nvSpPr>
          <p:cNvPr id="2" name="Abgerundete rechteckige Legende 1"/>
          <p:cNvSpPr/>
          <p:nvPr/>
        </p:nvSpPr>
        <p:spPr bwMode="auto">
          <a:xfrm>
            <a:off x="5796136" y="2283318"/>
            <a:ext cx="2016224" cy="497610"/>
          </a:xfrm>
          <a:prstGeom prst="wedgeRoundRectCallout">
            <a:avLst>
              <a:gd name="adj1" fmla="val -145523"/>
              <a:gd name="adj2" fmla="val 126409"/>
              <a:gd name="adj3" fmla="val 16667"/>
            </a:avLst>
          </a:prstGeom>
          <a:solidFill>
            <a:srgbClr val="FF99CC"/>
          </a:solidFill>
          <a:ln w="9525" cap="flat" cmpd="sng" algn="ctr">
            <a:solidFill>
              <a:srgbClr val="CC006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2400" b="0" i="0" u="none" strike="noStrike" cap="none" normalizeH="0" baseline="0" dirty="0" smtClean="0">
                <a:ln>
                  <a:noFill/>
                </a:ln>
                <a:solidFill>
                  <a:schemeClr val="tx1"/>
                </a:solidFill>
                <a:effectLst/>
                <a:latin typeface="Times New Roman" pitchFamily="18" charset="0"/>
              </a:rPr>
              <a:t>Diskriminante</a:t>
            </a:r>
          </a:p>
        </p:txBody>
      </p:sp>
    </p:spTree>
    <p:extLst>
      <p:ext uri="{BB962C8B-B14F-4D97-AF65-F5344CB8AC3E}">
        <p14:creationId xmlns:p14="http://schemas.microsoft.com/office/powerpoint/2010/main" val="289314277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Unveränderliche Diskriminante</a:t>
            </a:r>
            <a:endParaRPr lang="de-DE" dirty="0"/>
          </a:p>
        </p:txBody>
      </p:sp>
      <p:sp>
        <p:nvSpPr>
          <p:cNvPr id="3" name="Inhaltsplatzhalter 2"/>
          <p:cNvSpPr>
            <a:spLocks noGrp="1"/>
          </p:cNvSpPr>
          <p:nvPr>
            <p:ph idx="1"/>
          </p:nvPr>
        </p:nvSpPr>
        <p:spPr/>
        <p:txBody>
          <a:bodyPr/>
          <a:lstStyle/>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a:t>Im privaten </a:t>
            </a:r>
            <a:r>
              <a:rPr lang="de-DE" altLang="de-DE" sz="2400" dirty="0" smtClean="0"/>
              <a:t>Teil des Stapels:</a:t>
            </a:r>
            <a:endParaRPr lang="de-DE" altLang="de-DE" sz="2400" dirty="0"/>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600" dirty="0"/>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a:latin typeface="Courier New" pitchFamily="49" charset="0"/>
              </a:rPr>
              <a:t>  type </a:t>
            </a:r>
            <a:r>
              <a:rPr lang="de-DE" altLang="de-DE" sz="1800" dirty="0">
                <a:latin typeface="Courier New" pitchFamily="49" charset="0"/>
              </a:rPr>
              <a:t>Feld</a:t>
            </a:r>
            <a:r>
              <a:rPr lang="de-DE" altLang="de-DE" sz="1800" b="1" dirty="0">
                <a:latin typeface="Courier New" pitchFamily="49" charset="0"/>
              </a:rPr>
              <a:t> is array (</a:t>
            </a:r>
            <a:r>
              <a:rPr lang="de-DE" altLang="de-DE" sz="1800" dirty="0">
                <a:latin typeface="Courier New" pitchFamily="49" charset="0"/>
              </a:rPr>
              <a:t>Positive</a:t>
            </a:r>
            <a:r>
              <a:rPr lang="de-DE" altLang="de-DE" sz="1800" b="1" dirty="0">
                <a:latin typeface="Courier New" pitchFamily="49" charset="0"/>
              </a:rPr>
              <a:t> range </a:t>
            </a:r>
            <a:r>
              <a:rPr lang="de-DE" altLang="de-DE" sz="1800" dirty="0">
                <a:latin typeface="Courier New" pitchFamily="49" charset="0"/>
              </a:rPr>
              <a:t>&lt;&gt;)</a:t>
            </a:r>
            <a:r>
              <a:rPr lang="de-DE" altLang="de-DE" sz="1800" b="1" dirty="0">
                <a:latin typeface="Courier New" pitchFamily="49" charset="0"/>
              </a:rPr>
              <a:t> of </a:t>
            </a:r>
            <a:r>
              <a:rPr lang="de-DE" altLang="de-DE" sz="1800" dirty="0">
                <a:latin typeface="Courier New" pitchFamily="49" charset="0"/>
              </a:rPr>
              <a:t>Element;</a:t>
            </a:r>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600" dirty="0">
              <a:latin typeface="Courier New" pitchFamily="49" charset="0"/>
            </a:endParaRPr>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a:latin typeface="Courier New" pitchFamily="49" charset="0"/>
              </a:rPr>
              <a:t>  type</a:t>
            </a:r>
            <a:r>
              <a:rPr lang="de-DE" altLang="de-DE" sz="1800" dirty="0">
                <a:latin typeface="Courier New" pitchFamily="49" charset="0"/>
              </a:rPr>
              <a:t> Stack </a:t>
            </a:r>
            <a:r>
              <a:rPr lang="de-DE" altLang="de-DE" sz="1800" dirty="0">
                <a:solidFill>
                  <a:srgbClr val="FF3399"/>
                </a:solidFill>
                <a:latin typeface="Courier New" pitchFamily="49" charset="0"/>
              </a:rPr>
              <a:t>(Größe: Natural) </a:t>
            </a:r>
            <a:r>
              <a:rPr lang="de-DE" altLang="de-DE" sz="1800" b="1" dirty="0">
                <a:latin typeface="Courier New" pitchFamily="49" charset="0"/>
              </a:rPr>
              <a:t>is record</a:t>
            </a:r>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a:latin typeface="Courier New" pitchFamily="49" charset="0"/>
              </a:rPr>
              <a:t>    </a:t>
            </a:r>
            <a:r>
              <a:rPr lang="de-DE" altLang="de-DE" sz="1800" dirty="0">
                <a:latin typeface="Courier New" pitchFamily="49" charset="0"/>
              </a:rPr>
              <a:t>Oben  : Natural := 0</a:t>
            </a:r>
            <a:r>
              <a:rPr lang="de-DE" altLang="de-DE" sz="1800" dirty="0" smtClean="0">
                <a:latin typeface="Courier New" pitchFamily="49" charset="0"/>
              </a:rPr>
              <a:t>;  -- </a:t>
            </a:r>
            <a:r>
              <a:rPr lang="de-DE" altLang="de-DE" sz="1800" i="1" dirty="0" smtClean="0">
                <a:latin typeface="Courier New" pitchFamily="49" charset="0"/>
              </a:rPr>
              <a:t>Initialwert leerer Stapel</a:t>
            </a:r>
            <a:endParaRPr lang="de-DE" altLang="de-DE" sz="1800" i="1" dirty="0">
              <a:latin typeface="Courier New" pitchFamily="49" charset="0"/>
            </a:endParaRPr>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a:latin typeface="Courier New" pitchFamily="49" charset="0"/>
              </a:rPr>
              <a:t>    Inhalt: Feld (1 .. Größe</a:t>
            </a:r>
            <a:r>
              <a:rPr lang="de-DE" altLang="de-DE" sz="1800" dirty="0" smtClean="0">
                <a:latin typeface="Courier New" pitchFamily="49" charset="0"/>
              </a:rPr>
              <a:t>);</a:t>
            </a:r>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  end record</a:t>
            </a:r>
            <a:r>
              <a:rPr lang="de-DE" altLang="de-DE" sz="1800" dirty="0" smtClean="0">
                <a:latin typeface="Courier New" pitchFamily="49" charset="0"/>
              </a:rPr>
              <a:t>;</a:t>
            </a:r>
          </a:p>
          <a:p>
            <a:pPr marL="0" lvl="0" indent="0" eaLnBrk="1" hangingPunct="1">
              <a:lnSpc>
                <a:spcPct val="80000"/>
              </a:lnSpc>
              <a:spcBef>
                <a:spcPts val="6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400" dirty="0"/>
          </a:p>
          <a:p>
            <a:pPr marL="0" lvl="0" indent="0" eaLnBrk="1" hangingPunct="1">
              <a:lnSpc>
                <a:spcPct val="80000"/>
              </a:lnSpc>
              <a:spcBef>
                <a:spcPts val="6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a:t>Mit dieser Definition ist die Diskriminante eines Objekts nach der Deklaration nicht mehr veränderbar; </a:t>
            </a:r>
            <a:r>
              <a:rPr lang="de-DE" altLang="de-DE" sz="2000" dirty="0">
                <a:latin typeface="Courier New" pitchFamily="49" charset="0"/>
              </a:rPr>
              <a:t>Stack</a:t>
            </a:r>
            <a:r>
              <a:rPr lang="de-DE" altLang="de-DE" sz="2400" dirty="0"/>
              <a:t> ist ein </a:t>
            </a:r>
            <a:r>
              <a:rPr lang="de-DE" altLang="de-DE" sz="2400" i="1" dirty="0"/>
              <a:t>uneingeschränkter</a:t>
            </a:r>
            <a:r>
              <a:rPr lang="de-DE" altLang="de-DE" sz="2400" dirty="0"/>
              <a:t> Typ, alle Objekte des Typs sind jedoch </a:t>
            </a:r>
            <a:r>
              <a:rPr lang="de-DE" altLang="de-DE" sz="2400" i="1" dirty="0"/>
              <a:t>eingeschränkt</a:t>
            </a:r>
            <a:r>
              <a:rPr lang="de-DE" altLang="de-DE" sz="2400" dirty="0"/>
              <a:t>.</a:t>
            </a:r>
          </a:p>
          <a:p>
            <a:pPr marL="0" lvl="0" indent="0" eaLnBrk="1" hangingPunct="1">
              <a:lnSpc>
                <a:spcPct val="80000"/>
              </a:lnSpc>
              <a:spcBef>
                <a:spcPts val="6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600" dirty="0"/>
          </a:p>
          <a:p>
            <a:pPr marL="0" lvl="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a:latin typeface="Courier New" pitchFamily="49" charset="0"/>
              </a:rPr>
              <a:t>Stapel: </a:t>
            </a:r>
            <a:r>
              <a:rPr lang="de-DE" altLang="de-DE" sz="2000" dirty="0">
                <a:solidFill>
                  <a:schemeClr val="accent2"/>
                </a:solidFill>
                <a:latin typeface="Courier New" pitchFamily="49" charset="0"/>
              </a:rPr>
              <a:t>Stack (Größe =&gt; 20</a:t>
            </a:r>
            <a:r>
              <a:rPr lang="de-DE" altLang="de-DE" sz="2000" dirty="0" smtClean="0">
                <a:solidFill>
                  <a:schemeClr val="accent2"/>
                </a:solidFill>
                <a:latin typeface="Courier New" pitchFamily="49" charset="0"/>
              </a:rPr>
              <a:t>)</a:t>
            </a:r>
            <a:r>
              <a:rPr lang="de-DE" altLang="de-DE" sz="2000" dirty="0" smtClean="0">
                <a:latin typeface="Courier New" pitchFamily="49" charset="0"/>
              </a:rPr>
              <a:t>;</a:t>
            </a:r>
            <a:endParaRPr lang="de-DE" altLang="de-DE" sz="2000" dirty="0">
              <a:latin typeface="Courier New" pitchFamily="49" charset="0"/>
            </a:endParaRPr>
          </a:p>
          <a:p>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231</a:t>
            </a:fld>
            <a:endParaRPr lang="de-DE" dirty="0"/>
          </a:p>
        </p:txBody>
      </p:sp>
      <p:sp>
        <p:nvSpPr>
          <p:cNvPr id="6" name="Textfeld 5"/>
          <p:cNvSpPr txBox="1"/>
          <p:nvPr/>
        </p:nvSpPr>
        <p:spPr>
          <a:xfrm>
            <a:off x="6084168" y="1556792"/>
            <a:ext cx="2303748" cy="369332"/>
          </a:xfrm>
          <a:prstGeom prst="rect">
            <a:avLst/>
          </a:prstGeom>
          <a:noFill/>
        </p:spPr>
        <p:txBody>
          <a:bodyPr wrap="square" rtlCol="0">
            <a:spAutoFit/>
          </a:bodyPr>
          <a:lstStyle/>
          <a:p>
            <a:r>
              <a:rPr lang="de-DE" sz="1800" dirty="0" smtClean="0">
                <a:solidFill>
                  <a:schemeClr val="tx1"/>
                </a:solidFill>
              </a:rPr>
              <a:t>(Vergleiche Folie 236)</a:t>
            </a:r>
            <a:endParaRPr lang="de-DE" sz="1800" dirty="0">
              <a:solidFill>
                <a:schemeClr val="tx1"/>
              </a:solidFill>
            </a:endParaRPr>
          </a:p>
        </p:txBody>
      </p:sp>
      <p:sp>
        <p:nvSpPr>
          <p:cNvPr id="7" name="Textfeld 6"/>
          <p:cNvSpPr txBox="1"/>
          <p:nvPr/>
        </p:nvSpPr>
        <p:spPr>
          <a:xfrm>
            <a:off x="5220072" y="5488196"/>
            <a:ext cx="3600400" cy="677108"/>
          </a:xfrm>
          <a:prstGeom prst="rect">
            <a:avLst/>
          </a:prstGeom>
          <a:solidFill>
            <a:srgbClr val="FF998B"/>
          </a:solidFill>
          <a:ln>
            <a:solidFill>
              <a:srgbClr val="FF0000"/>
            </a:solidFill>
          </a:ln>
        </p:spPr>
        <p:txBody>
          <a:bodyPr wrap="square" rtlCol="0">
            <a:spAutoFit/>
          </a:bodyPr>
          <a:lstStyle/>
          <a:p>
            <a:pPr algn="ctr"/>
            <a:r>
              <a:rPr lang="de-DE" sz="2000" dirty="0" smtClean="0">
                <a:solidFill>
                  <a:schemeClr val="tx1"/>
                </a:solidFill>
              </a:rPr>
              <a:t>Schreiben Sie nicht</a:t>
            </a:r>
          </a:p>
          <a:p>
            <a:pPr algn="ctr"/>
            <a:r>
              <a:rPr lang="en-US" altLang="de-DE" sz="1800" dirty="0" smtClean="0">
                <a:solidFill>
                  <a:schemeClr val="tx1"/>
                </a:solidFill>
                <a:latin typeface="Courier New" pitchFamily="49" charset="0"/>
              </a:rPr>
              <a:t>Mein_Stapel:</a:t>
            </a:r>
            <a:r>
              <a:rPr lang="en-US" altLang="de-DE" sz="1800" dirty="0" smtClean="0">
                <a:solidFill>
                  <a:srgbClr val="CC3300"/>
                </a:solidFill>
                <a:latin typeface="Courier New" pitchFamily="49" charset="0"/>
              </a:rPr>
              <a:t> </a:t>
            </a:r>
            <a:r>
              <a:rPr lang="en-US" altLang="de-DE" sz="1800" dirty="0">
                <a:solidFill>
                  <a:srgbClr val="CC3300"/>
                </a:solidFill>
                <a:latin typeface="Courier New" pitchFamily="49" charset="0"/>
              </a:rPr>
              <a:t>Stack </a:t>
            </a:r>
            <a:r>
              <a:rPr lang="en-US" altLang="de-DE" sz="1800" dirty="0" smtClean="0">
                <a:solidFill>
                  <a:srgbClr val="CC3300"/>
                </a:solidFill>
                <a:latin typeface="Courier New" pitchFamily="49" charset="0"/>
              </a:rPr>
              <a:t>(20</a:t>
            </a:r>
            <a:r>
              <a:rPr lang="en-US" altLang="de-DE" sz="1800" dirty="0">
                <a:solidFill>
                  <a:srgbClr val="CC3300"/>
                </a:solidFill>
                <a:latin typeface="Courier New" pitchFamily="49" charset="0"/>
              </a:rPr>
              <a:t>)</a:t>
            </a:r>
            <a:r>
              <a:rPr lang="en-US" altLang="de-DE" sz="1800" dirty="0">
                <a:solidFill>
                  <a:schemeClr val="tx1"/>
                </a:solidFill>
                <a:latin typeface="Courier New" pitchFamily="49" charset="0"/>
              </a:rPr>
              <a:t>;</a:t>
            </a:r>
          </a:p>
        </p:txBody>
      </p:sp>
      <p:sp>
        <p:nvSpPr>
          <p:cNvPr id="8" name="Rechteckige Legende 7"/>
          <p:cNvSpPr/>
          <p:nvPr/>
        </p:nvSpPr>
        <p:spPr bwMode="auto">
          <a:xfrm>
            <a:off x="5076056" y="3717032"/>
            <a:ext cx="3311860" cy="576064"/>
          </a:xfrm>
          <a:prstGeom prst="wedgeRectCallout">
            <a:avLst>
              <a:gd name="adj1" fmla="val -53902"/>
              <a:gd name="adj2" fmla="val -67131"/>
            </a:avLst>
          </a:prstGeom>
          <a:solidFill>
            <a:schemeClr val="accent2">
              <a:lumMod val="40000"/>
              <a:lumOff val="6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600" b="0" i="0" u="none" strike="noStrike" cap="none" normalizeH="0" baseline="0" dirty="0" smtClean="0">
                <a:ln>
                  <a:noFill/>
                </a:ln>
                <a:solidFill>
                  <a:schemeClr val="accent2"/>
                </a:solidFill>
                <a:effectLst/>
                <a:latin typeface="Times New Roman" pitchFamily="18" charset="0"/>
              </a:rPr>
              <a:t>Hier</a:t>
            </a:r>
            <a:r>
              <a:rPr kumimoji="0" lang="de-DE" sz="1600" b="0" i="0" u="none" strike="noStrike" cap="none" normalizeH="0" dirty="0" smtClean="0">
                <a:ln>
                  <a:noFill/>
                </a:ln>
                <a:solidFill>
                  <a:schemeClr val="accent2"/>
                </a:solidFill>
                <a:effectLst/>
                <a:latin typeface="Times New Roman" pitchFamily="18" charset="0"/>
              </a:rPr>
              <a:t> ist ein Initialwert unnötig; ja er kann nicht einmal angegeben werden.</a:t>
            </a:r>
            <a:endParaRPr kumimoji="0" lang="de-DE" sz="1600" b="0" i="0" u="none" strike="noStrike" cap="none" normalizeH="0" baseline="0" dirty="0" smtClean="0">
              <a:ln>
                <a:noFill/>
              </a:ln>
              <a:solidFill>
                <a:schemeClr val="accent2"/>
              </a:solidFill>
              <a:effectLst/>
              <a:latin typeface="Times New Roman" pitchFamily="18" charset="0"/>
            </a:endParaRPr>
          </a:p>
        </p:txBody>
      </p:sp>
    </p:spTree>
    <p:extLst>
      <p:ext uri="{BB962C8B-B14F-4D97-AF65-F5344CB8AC3E}">
        <p14:creationId xmlns:p14="http://schemas.microsoft.com/office/powerpoint/2010/main" val="3652722173"/>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Privater Teil der Spezifikation</a:t>
            </a:r>
          </a:p>
        </p:txBody>
      </p:sp>
      <p:sp>
        <p:nvSpPr>
          <p:cNvPr id="149507" name="Rectangle 2"/>
          <p:cNvSpPr>
            <a:spLocks noGrp="1" noChangeArrowheads="1"/>
          </p:cNvSpPr>
          <p:nvPr>
            <p:ph idx="1"/>
          </p:nvPr>
        </p:nvSpPr>
        <p:spPr>
          <a:xfrm>
            <a:off x="539552" y="1772816"/>
            <a:ext cx="8208912" cy="4323184"/>
          </a:xfrm>
        </p:spPr>
        <p:txBody>
          <a:bodyPr/>
          <a:lstStyle/>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generic</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type</a:t>
            </a:r>
            <a:r>
              <a:rPr lang="de-DE" altLang="de-DE" sz="2000" dirty="0" smtClean="0">
                <a:latin typeface="Courier New" pitchFamily="49" charset="0"/>
              </a:rPr>
              <a:t> Element </a:t>
            </a:r>
            <a:r>
              <a:rPr lang="de-DE" altLang="de-DE" sz="2000" b="1" dirty="0" smtClean="0">
                <a:latin typeface="Courier New" pitchFamily="49" charset="0"/>
              </a:rPr>
              <a:t>is </a:t>
            </a:r>
            <a:r>
              <a:rPr lang="de-DE" altLang="de-DE" sz="2000" b="1" dirty="0" smtClean="0">
                <a:solidFill>
                  <a:schemeClr val="accent2"/>
                </a:solidFill>
                <a:latin typeface="Courier New" pitchFamily="49" charset="0"/>
              </a:rPr>
              <a:t>private</a:t>
            </a:r>
            <a:r>
              <a:rPr lang="de-DE" altLang="de-DE" sz="2000" dirty="0" smtClean="0">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package</a:t>
            </a:r>
            <a:r>
              <a:rPr lang="de-DE" altLang="de-DE" sz="2000" dirty="0" smtClean="0">
                <a:latin typeface="Courier New" pitchFamily="49" charset="0"/>
              </a:rPr>
              <a:t> Stacks </a:t>
            </a:r>
            <a:r>
              <a:rPr lang="de-DE" altLang="de-DE" sz="2000" b="1" dirty="0" smtClean="0">
                <a:latin typeface="Courier New" pitchFamily="49" charset="0"/>
              </a:rPr>
              <a:t>is</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  type</a:t>
            </a:r>
            <a:r>
              <a:rPr lang="de-DE" altLang="de-DE" sz="2000" dirty="0" smtClean="0">
                <a:latin typeface="Courier New" pitchFamily="49" charset="0"/>
              </a:rPr>
              <a:t> </a:t>
            </a:r>
            <a:r>
              <a:rPr lang="de-DE" altLang="de-DE" sz="2000" dirty="0">
                <a:latin typeface="Courier New" pitchFamily="49" charset="0"/>
              </a:rPr>
              <a:t>Stack </a:t>
            </a:r>
            <a:r>
              <a:rPr lang="de-DE" altLang="de-DE" sz="2000" dirty="0">
                <a:solidFill>
                  <a:srgbClr val="FF3399"/>
                </a:solidFill>
                <a:latin typeface="Courier New" pitchFamily="49" charset="0"/>
              </a:rPr>
              <a:t>(Größe: Natural) </a:t>
            </a:r>
            <a:r>
              <a:rPr lang="de-DE" altLang="de-DE" sz="2000" b="1" dirty="0">
                <a:latin typeface="Courier New" pitchFamily="49" charset="0"/>
              </a:rPr>
              <a:t>is </a:t>
            </a:r>
            <a:r>
              <a:rPr lang="de-DE" altLang="de-DE" sz="2000" b="1" dirty="0">
                <a:solidFill>
                  <a:srgbClr val="CC3300"/>
                </a:solidFill>
                <a:latin typeface="Courier New" pitchFamily="49" charset="0"/>
              </a:rPr>
              <a:t>limited </a:t>
            </a:r>
            <a:r>
              <a:rPr lang="de-DE" altLang="de-DE" sz="2000" b="1" dirty="0">
                <a:solidFill>
                  <a:schemeClr val="accent2"/>
                </a:solidFill>
                <a:latin typeface="Courier New" pitchFamily="49" charset="0"/>
              </a:rPr>
              <a:t>private</a:t>
            </a:r>
            <a:r>
              <a:rPr lang="de-DE" altLang="de-DE" sz="2000" dirty="0">
                <a:latin typeface="Courier New" pitchFamily="49" charset="0"/>
              </a:rPr>
              <a:t>;</a:t>
            </a:r>
            <a:endParaRPr lang="de-DE" altLang="de-DE" sz="2000" b="1" dirty="0" smtClean="0">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 </a:t>
            </a:r>
            <a:r>
              <a:rPr lang="de-DE" altLang="de-DE" sz="2000" i="1" dirty="0" smtClean="0">
                <a:latin typeface="Courier New" pitchFamily="49" charset="0"/>
              </a:rPr>
              <a:t>Rest wie oben</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solidFill>
                  <a:schemeClr val="accent2"/>
                </a:solidFill>
                <a:latin typeface="Courier New" pitchFamily="49" charset="0"/>
              </a:rPr>
              <a:t>private</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type </a:t>
            </a:r>
            <a:r>
              <a:rPr lang="de-DE" altLang="de-DE" sz="2000" dirty="0" smtClean="0">
                <a:latin typeface="Courier New" pitchFamily="49" charset="0"/>
              </a:rPr>
              <a:t>Feld</a:t>
            </a:r>
            <a:r>
              <a:rPr lang="de-DE" altLang="de-DE" sz="2000" b="1" dirty="0" smtClean="0">
                <a:latin typeface="Courier New" pitchFamily="49" charset="0"/>
              </a:rPr>
              <a:t> is array (</a:t>
            </a:r>
            <a:r>
              <a:rPr lang="de-DE" altLang="de-DE" sz="2000" dirty="0" smtClean="0">
                <a:latin typeface="Courier New" pitchFamily="49" charset="0"/>
              </a:rPr>
              <a:t>Positive</a:t>
            </a:r>
            <a:r>
              <a:rPr lang="de-DE" altLang="de-DE" sz="2000" b="1" dirty="0" smtClean="0">
                <a:latin typeface="Courier New" pitchFamily="49" charset="0"/>
              </a:rPr>
              <a:t> range </a:t>
            </a:r>
            <a:r>
              <a:rPr lang="de-DE" altLang="de-DE" sz="2000" dirty="0" smtClean="0">
                <a:latin typeface="Courier New" pitchFamily="49" charset="0"/>
              </a:rPr>
              <a:t>&lt;&gt;)</a:t>
            </a:r>
            <a:r>
              <a:rPr lang="de-DE" altLang="de-DE" sz="2000" b="1" dirty="0" smtClean="0">
                <a:latin typeface="Courier New" pitchFamily="49" charset="0"/>
              </a:rPr>
              <a:t> of </a:t>
            </a:r>
            <a:r>
              <a:rPr lang="de-DE" altLang="de-DE" sz="2000" dirty="0" smtClean="0">
                <a:latin typeface="Courier New" pitchFamily="49" charset="0"/>
              </a:rPr>
              <a:t>Element;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  type</a:t>
            </a:r>
            <a:r>
              <a:rPr lang="de-DE" altLang="de-DE" sz="2000" dirty="0" smtClean="0">
                <a:latin typeface="Courier New" pitchFamily="49" charset="0"/>
              </a:rPr>
              <a:t> Stack </a:t>
            </a:r>
            <a:r>
              <a:rPr lang="de-DE" altLang="de-DE" sz="2000" dirty="0" smtClean="0">
                <a:solidFill>
                  <a:srgbClr val="FF3399"/>
                </a:solidFill>
                <a:latin typeface="Courier New" pitchFamily="49" charset="0"/>
              </a:rPr>
              <a:t>(Größe: Natural) </a:t>
            </a:r>
            <a:r>
              <a:rPr lang="de-DE" altLang="de-DE" sz="2000" b="1" dirty="0" smtClean="0">
                <a:latin typeface="Courier New" pitchFamily="49" charset="0"/>
              </a:rPr>
              <a:t>is record</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    </a:t>
            </a:r>
            <a:r>
              <a:rPr lang="de-DE" altLang="de-DE" sz="2000" dirty="0" smtClean="0">
                <a:latin typeface="Courier New" pitchFamily="49" charset="0"/>
              </a:rPr>
              <a:t>Oben  : Natural := 0;</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Inhalt: Feld (1 .. </a:t>
            </a:r>
            <a:r>
              <a:rPr lang="de-DE" altLang="de-DE" sz="2000" dirty="0" smtClean="0">
                <a:solidFill>
                  <a:srgbClr val="FF3399"/>
                </a:solidFill>
                <a:latin typeface="Courier New" pitchFamily="49" charset="0"/>
              </a:rPr>
              <a:t>Größe</a:t>
            </a:r>
            <a:r>
              <a:rPr lang="de-DE" altLang="de-DE" sz="2000" dirty="0" smtClean="0">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  end record</a:t>
            </a:r>
            <a:r>
              <a:rPr lang="de-DE" altLang="de-DE" sz="2000" dirty="0" smtClean="0">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end</a:t>
            </a:r>
            <a:r>
              <a:rPr lang="de-DE" altLang="de-DE" sz="2000" dirty="0" smtClean="0">
                <a:latin typeface="Courier New" pitchFamily="49" charset="0"/>
              </a:rPr>
              <a:t> Stack;</a:t>
            </a:r>
          </a:p>
        </p:txBody>
      </p:sp>
      <p:sp>
        <p:nvSpPr>
          <p:cNvPr id="14950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950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F9534C4-9293-4912-A99C-A655FF50D3F7}" type="slidenum">
              <a:rPr lang="de-DE" altLang="de-DE" sz="2400" smtClean="0"/>
              <a:pPr eaLnBrk="1" hangingPunct="1">
                <a:spcBef>
                  <a:spcPct val="0"/>
                </a:spcBef>
              </a:pPr>
              <a:t>232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Aufgabe diskriminierter Stapel</a:t>
            </a:r>
            <a:endParaRPr lang="de-DE" dirty="0"/>
          </a:p>
        </p:txBody>
      </p:sp>
      <p:sp>
        <p:nvSpPr>
          <p:cNvPr id="3" name="Inhaltsplatzhalter 2"/>
          <p:cNvSpPr>
            <a:spLocks noGrp="1"/>
          </p:cNvSpPr>
          <p:nvPr>
            <p:ph idx="1"/>
          </p:nvPr>
        </p:nvSpPr>
        <p:spPr>
          <a:xfrm>
            <a:off x="685800" y="2564905"/>
            <a:ext cx="7739063" cy="2880320"/>
          </a:xfrm>
        </p:spPr>
        <p:txBody>
          <a:bodyPr/>
          <a:lstStyle/>
          <a:p>
            <a:pPr marL="0" indent="0"/>
            <a:r>
              <a:rPr lang="de-DE" dirty="0" smtClean="0"/>
              <a:t>Passen Sie Ihren Stapel an die neue Spezifikation an.</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233</a:t>
            </a:fld>
            <a:endParaRPr lang="de-DE" dirty="0"/>
          </a:p>
        </p:txBody>
      </p:sp>
    </p:spTree>
    <p:extLst>
      <p:ext uri="{BB962C8B-B14F-4D97-AF65-F5344CB8AC3E}">
        <p14:creationId xmlns:p14="http://schemas.microsoft.com/office/powerpoint/2010/main" val="3507646527"/>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Diskriminanten</a:t>
            </a:r>
          </a:p>
        </p:txBody>
      </p:sp>
      <p:sp>
        <p:nvSpPr>
          <p:cNvPr id="147459" name="Rectangle 2"/>
          <p:cNvSpPr>
            <a:spLocks noGrp="1" noChangeArrowheads="1"/>
          </p:cNvSpPr>
          <p:nvPr>
            <p:ph idx="1"/>
          </p:nvPr>
        </p:nvSpPr>
        <p:spPr>
          <a:xfrm>
            <a:off x="684213" y="1752600"/>
            <a:ext cx="7772400" cy="4484688"/>
          </a:xfrm>
        </p:spPr>
        <p:txBody>
          <a:bodyPr/>
          <a:lstStyle/>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type</a:t>
            </a:r>
            <a:r>
              <a:rPr lang="de-DE" altLang="de-DE" sz="2000" dirty="0" smtClean="0">
                <a:latin typeface="Courier New" pitchFamily="49" charset="0"/>
              </a:rPr>
              <a:t> Stack (Größe: Natural) </a:t>
            </a:r>
            <a:r>
              <a:rPr lang="de-DE" altLang="de-DE" sz="2000" b="1" dirty="0" smtClean="0">
                <a:latin typeface="Courier New" pitchFamily="49" charset="0"/>
              </a:rPr>
              <a:t>is record </a:t>
            </a:r>
            <a:r>
              <a:rPr lang="de-DE" altLang="de-DE" sz="2000" dirty="0" smtClean="0">
                <a:latin typeface="Courier New" pitchFamily="49" charset="0"/>
              </a:rPr>
              <a:t>…;</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00" dirty="0" smtClean="0">
              <a:latin typeface="Courier New" pitchFamily="49" charset="0"/>
            </a:endParaRPr>
          </a:p>
          <a:p>
            <a:pPr marL="0" indent="0" eaLnBrk="1" hangingPunct="1">
              <a:lnSpc>
                <a:spcPct val="8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200" dirty="0" smtClean="0">
                <a:latin typeface="Courier New" pitchFamily="49" charset="0"/>
              </a:rPr>
              <a:t>Größe</a:t>
            </a:r>
            <a:r>
              <a:rPr lang="de-DE" altLang="de-DE" sz="2400" dirty="0" smtClean="0"/>
              <a:t> ist eine sogenannte </a:t>
            </a:r>
            <a:r>
              <a:rPr lang="de-DE" altLang="de-DE" sz="2400" i="1" dirty="0" smtClean="0"/>
              <a:t>Diskriminante</a:t>
            </a:r>
            <a:r>
              <a:rPr lang="de-DE" altLang="de-DE" sz="2400" dirty="0" smtClean="0"/>
              <a:t>.</a:t>
            </a:r>
          </a:p>
          <a:p>
            <a:pPr lvl="1"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Diskriminanten sind Größen, die bestimmte Eigenschaften eines Typs festlegen, also z. B. die Anzahl von Objekten, die ein Behälter wie ein Stapel speichern kann.</a:t>
            </a:r>
          </a:p>
          <a:p>
            <a:pPr lvl="1"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Sie sind spezielle </a:t>
            </a:r>
            <a:r>
              <a:rPr lang="de-DE" altLang="de-DE" sz="2000" i="1" dirty="0" smtClean="0"/>
              <a:t>diskrete</a:t>
            </a:r>
            <a:r>
              <a:rPr lang="de-DE" altLang="de-DE" sz="2000" dirty="0" smtClean="0"/>
              <a:t> Komponenten eines zusammengesetzten Typs. Sie sind nur unter gewissen Umständen veränderbar.</a:t>
            </a:r>
          </a:p>
          <a:p>
            <a:pPr marL="0" indent="0"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Ein Verbund kann beliebig viele Diskriminanten besitzen.</a:t>
            </a:r>
          </a:p>
          <a:p>
            <a:pPr marL="0" indent="0"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Aggregate müssen für alle Komponenten einen Wert besitzen, auch für die Diskriminanten, selbst wenn sie nicht veränder-bar sind. </a:t>
            </a:r>
            <a:r>
              <a:rPr lang="de-DE" altLang="de-DE" sz="2000" dirty="0" smtClean="0"/>
              <a:t>(Grund: Siehe Folie 238, Komponentenprüfung im Aggregat.)</a:t>
            </a:r>
            <a:r>
              <a:rPr lang="de-DE" altLang="de-DE" sz="2400" dirty="0" smtClean="0"/>
              <a:t> Diskriminanten im Aggregat müssen statisch sein; bei einer Objektvereinbarung können sie dagegen dynamisch sein.</a:t>
            </a:r>
          </a:p>
          <a:p>
            <a:pPr marL="0" indent="0" algn="ctr"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200" dirty="0" smtClean="0">
                <a:hlinkClick r:id="rId3" action="ppaction://hlinksldjump"/>
              </a:rPr>
              <a:t>Ada 2022 </a:t>
            </a:r>
            <a:r>
              <a:rPr lang="de-DE" sz="2200" dirty="0" smtClean="0">
                <a:hlinkClick r:id="rId3" action="ppaction://hlinksldjump"/>
              </a:rPr>
              <a:t>lockert </a:t>
            </a:r>
            <a:r>
              <a:rPr lang="de-DE" sz="2200" dirty="0">
                <a:hlinkClick r:id="rId3" action="ppaction://hlinksldjump"/>
              </a:rPr>
              <a:t>ein wenig die </a:t>
            </a:r>
            <a:r>
              <a:rPr lang="de-DE" sz="2200" dirty="0" smtClean="0">
                <a:hlinkClick r:id="rId3" action="ppaction://hlinksldjump"/>
              </a:rPr>
              <a:t>Regel.</a:t>
            </a:r>
            <a:endParaRPr lang="de-DE" altLang="de-DE" sz="2200" dirty="0" smtClean="0"/>
          </a:p>
        </p:txBody>
      </p:sp>
      <p:sp>
        <p:nvSpPr>
          <p:cNvPr id="14746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746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BBA6898-DD70-4B9D-A1D2-1A02F30C8AD8}" type="slidenum">
              <a:rPr lang="de-DE" altLang="de-DE" sz="2400" smtClean="0"/>
              <a:pPr eaLnBrk="1" hangingPunct="1">
                <a:spcBef>
                  <a:spcPct val="0"/>
                </a:spcBef>
              </a:pPr>
              <a:t>234</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4" name="Rectangle 2"/>
          <p:cNvSpPr>
            <a:spLocks noGrp="1" noChangeArrowheads="1"/>
          </p:cNvSpPr>
          <p:nvPr>
            <p:ph type="title"/>
          </p:nvPr>
        </p:nvSpPr>
        <p:spPr>
          <a:xfrm>
            <a:off x="685800" y="463551"/>
            <a:ext cx="7739063" cy="133508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Diskriminanten:</a:t>
            </a:r>
            <a:br>
              <a:rPr lang="de-DE" altLang="de-DE" dirty="0" smtClean="0"/>
            </a:br>
            <a:r>
              <a:rPr lang="de-DE" altLang="de-DE" dirty="0" smtClean="0"/>
              <a:t>Verwendung</a:t>
            </a:r>
          </a:p>
        </p:txBody>
      </p:sp>
      <p:sp>
        <p:nvSpPr>
          <p:cNvPr id="148485" name="Rectangle 3"/>
          <p:cNvSpPr>
            <a:spLocks noGrp="1" noChangeArrowheads="1"/>
          </p:cNvSpPr>
          <p:nvPr>
            <p:ph sz="half" idx="1"/>
          </p:nvPr>
        </p:nvSpPr>
        <p:spPr>
          <a:xfrm>
            <a:off x="539750" y="1881189"/>
            <a:ext cx="4678363" cy="4367211"/>
          </a:xfrm>
        </p:spPr>
        <p:txBody>
          <a:bodyPr/>
          <a:lstStyle/>
          <a:p>
            <a:pPr marL="0" indent="0"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Verwendung:</a:t>
            </a:r>
          </a:p>
          <a:p>
            <a:pPr lvl="1"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Komponente mit eingeschränkter Manipulation</a:t>
            </a:r>
          </a:p>
          <a:p>
            <a:pPr lvl="1"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Bereichseinschränkung (1)</a:t>
            </a:r>
          </a:p>
          <a:p>
            <a:pPr lvl="1"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Variantenauswahl (2)</a:t>
            </a:r>
          </a:p>
          <a:p>
            <a:pPr lvl="1"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Diskriminante für eine Komponente (3)</a:t>
            </a:r>
            <a:br>
              <a:rPr lang="de-DE" altLang="de-DE" sz="2000" dirty="0" smtClean="0"/>
            </a:br>
            <a:endParaRPr lang="de-DE" altLang="de-DE" sz="1800" dirty="0" smtClean="0">
              <a:latin typeface="Courier New" pitchFamily="49" charset="0"/>
            </a:endParaRPr>
          </a:p>
          <a:p>
            <a:pPr marL="0" indent="0"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type</a:t>
            </a:r>
            <a:r>
              <a:rPr lang="de-DE" altLang="de-DE" sz="1600" dirty="0" smtClean="0">
                <a:latin typeface="Courier New" pitchFamily="49" charset="0"/>
              </a:rPr>
              <a:t> V (</a:t>
            </a:r>
            <a:r>
              <a:rPr lang="de-DE" altLang="de-DE" sz="1600" dirty="0" smtClean="0">
                <a:solidFill>
                  <a:schemeClr val="accent2"/>
                </a:solidFill>
                <a:latin typeface="Courier New" pitchFamily="49" charset="0"/>
              </a:rPr>
              <a:t>D</a:t>
            </a:r>
            <a:r>
              <a:rPr lang="de-DE" altLang="de-DE" sz="1600" dirty="0" smtClean="0">
                <a:latin typeface="Courier New" pitchFamily="49" charset="0"/>
              </a:rPr>
              <a:t>: Diskriminante) </a:t>
            </a:r>
            <a:r>
              <a:rPr lang="de-DE" altLang="de-DE" sz="1600" b="1" dirty="0" smtClean="0">
                <a:latin typeface="Courier New" pitchFamily="49" charset="0"/>
              </a:rPr>
              <a:t>is record</a:t>
            </a:r>
            <a:br>
              <a:rPr lang="de-DE" altLang="de-DE" sz="1600" b="1" dirty="0" smtClean="0">
                <a:latin typeface="Courier New" pitchFamily="49" charset="0"/>
              </a:rPr>
            </a:br>
            <a:r>
              <a:rPr lang="de-DE" altLang="de-DE" sz="1600" dirty="0" smtClean="0">
                <a:latin typeface="Courier New" pitchFamily="49" charset="0"/>
              </a:rPr>
              <a:t>  R: Reihung (1 .. </a:t>
            </a:r>
            <a:r>
              <a:rPr lang="de-DE" altLang="de-DE" sz="1600" dirty="0" smtClean="0">
                <a:solidFill>
                  <a:schemeClr val="accent2"/>
                </a:solidFill>
                <a:latin typeface="Courier New" pitchFamily="49" charset="0"/>
              </a:rPr>
              <a:t>D</a:t>
            </a:r>
            <a:r>
              <a:rPr lang="de-DE" altLang="de-DE" sz="1600" dirty="0" smtClean="0">
                <a:latin typeface="Courier New" pitchFamily="49" charset="0"/>
              </a:rPr>
              <a:t>);  -- </a:t>
            </a:r>
            <a:r>
              <a:rPr lang="de-DE" altLang="de-DE" sz="1600" i="1" dirty="0" smtClean="0">
                <a:latin typeface="Courier New" pitchFamily="49" charset="0"/>
              </a:rPr>
              <a:t>(1)</a:t>
            </a:r>
            <a:r>
              <a:rPr lang="de-DE" altLang="de-DE" sz="1600" dirty="0" smtClean="0">
                <a:latin typeface="Courier New" pitchFamily="49" charset="0"/>
              </a:rPr>
              <a:t/>
            </a:r>
            <a:br>
              <a:rPr lang="de-DE" altLang="de-DE" sz="1600" dirty="0" smtClean="0">
                <a:latin typeface="Courier New" pitchFamily="49" charset="0"/>
              </a:rPr>
            </a:br>
            <a:r>
              <a:rPr lang="de-DE" altLang="de-DE" sz="1600" dirty="0" smtClean="0">
                <a:latin typeface="Courier New" pitchFamily="49" charset="0"/>
              </a:rPr>
              <a:t>  K: Komponente (</a:t>
            </a:r>
            <a:r>
              <a:rPr lang="de-DE" altLang="de-DE" sz="1600" dirty="0" smtClean="0">
                <a:solidFill>
                  <a:schemeClr val="accent2"/>
                </a:solidFill>
                <a:latin typeface="Courier New" pitchFamily="49" charset="0"/>
              </a:rPr>
              <a:t>D</a:t>
            </a:r>
            <a:r>
              <a:rPr lang="de-DE" altLang="de-DE" sz="1600" dirty="0" smtClean="0">
                <a:latin typeface="Courier New" pitchFamily="49" charset="0"/>
              </a:rPr>
              <a:t>);    -- </a:t>
            </a:r>
            <a:r>
              <a:rPr lang="de-DE" altLang="de-DE" sz="1600" i="1" dirty="0" smtClean="0">
                <a:latin typeface="Courier New" pitchFamily="49" charset="0"/>
              </a:rPr>
              <a:t>(3)</a:t>
            </a:r>
            <a:br>
              <a:rPr lang="de-DE" altLang="de-DE" sz="1600" i="1" dirty="0" smtClean="0">
                <a:latin typeface="Courier New" pitchFamily="49" charset="0"/>
              </a:rPr>
            </a:br>
            <a:r>
              <a:rPr lang="de-DE" altLang="de-DE" sz="1600" dirty="0" smtClean="0">
                <a:latin typeface="Courier New" pitchFamily="49" charset="0"/>
              </a:rPr>
              <a:t>  </a:t>
            </a:r>
            <a:r>
              <a:rPr lang="de-DE" altLang="de-DE" sz="1600" dirty="0" smtClean="0">
                <a:solidFill>
                  <a:srgbClr val="FF0000"/>
                </a:solidFill>
                <a:latin typeface="Courier New" pitchFamily="49" charset="0"/>
              </a:rPr>
              <a:t>I: Illegal (</a:t>
            </a:r>
            <a:r>
              <a:rPr lang="de-DE" altLang="de-DE" sz="1600" dirty="0" smtClean="0">
                <a:solidFill>
                  <a:schemeClr val="accent2"/>
                </a:solidFill>
                <a:latin typeface="Courier New" pitchFamily="49" charset="0"/>
              </a:rPr>
              <a:t>D</a:t>
            </a:r>
            <a:r>
              <a:rPr lang="de-DE" altLang="de-DE" sz="1600" dirty="0" smtClean="0">
                <a:solidFill>
                  <a:srgbClr val="FF0000"/>
                </a:solidFill>
                <a:latin typeface="Courier New" pitchFamily="49" charset="0"/>
              </a:rPr>
              <a:t> + 1);</a:t>
            </a:r>
            <a:br>
              <a:rPr lang="de-DE" altLang="de-DE" sz="1600" dirty="0" smtClean="0">
                <a:solidFill>
                  <a:srgbClr val="FF0000"/>
                </a:solidFill>
                <a:latin typeface="Courier New" pitchFamily="49" charset="0"/>
              </a:rPr>
            </a:br>
            <a:r>
              <a:rPr lang="de-DE" altLang="de-DE" sz="1600" dirty="0" smtClean="0">
                <a:solidFill>
                  <a:srgbClr val="FF0000"/>
                </a:solidFill>
                <a:latin typeface="Courier New" pitchFamily="49" charset="0"/>
              </a:rPr>
              <a:t>  </a:t>
            </a:r>
            <a:r>
              <a:rPr lang="de-DE" altLang="de-DE" sz="1600" b="1" dirty="0" smtClean="0">
                <a:solidFill>
                  <a:schemeClr val="tx1"/>
                </a:solidFill>
                <a:latin typeface="Courier New" pitchFamily="49" charset="0"/>
              </a:rPr>
              <a:t>case</a:t>
            </a:r>
            <a:r>
              <a:rPr lang="de-DE" altLang="de-DE" sz="1600" dirty="0" smtClean="0">
                <a:solidFill>
                  <a:schemeClr val="tx1"/>
                </a:solidFill>
                <a:latin typeface="Courier New" pitchFamily="49" charset="0"/>
              </a:rPr>
              <a:t> </a:t>
            </a:r>
            <a:r>
              <a:rPr lang="de-DE" altLang="de-DE" sz="1600" dirty="0" smtClean="0">
                <a:solidFill>
                  <a:schemeClr val="accent2"/>
                </a:solidFill>
                <a:latin typeface="Courier New" pitchFamily="49" charset="0"/>
              </a:rPr>
              <a:t>D</a:t>
            </a:r>
            <a:r>
              <a:rPr lang="de-DE" altLang="de-DE" sz="1600" dirty="0" smtClean="0">
                <a:solidFill>
                  <a:schemeClr val="tx1"/>
                </a:solidFill>
                <a:latin typeface="Courier New" pitchFamily="49" charset="0"/>
              </a:rPr>
              <a:t> </a:t>
            </a:r>
            <a:r>
              <a:rPr lang="de-DE" altLang="de-DE" sz="1600" b="1" dirty="0" smtClean="0">
                <a:solidFill>
                  <a:schemeClr val="tx1"/>
                </a:solidFill>
                <a:latin typeface="Courier New" pitchFamily="49" charset="0"/>
              </a:rPr>
              <a:t>is             </a:t>
            </a:r>
            <a:r>
              <a:rPr lang="de-DE" altLang="de-DE" sz="1600" dirty="0" smtClean="0">
                <a:solidFill>
                  <a:schemeClr val="tx1"/>
                </a:solidFill>
                <a:latin typeface="Courier New" pitchFamily="49" charset="0"/>
              </a:rPr>
              <a:t>-- </a:t>
            </a:r>
            <a:r>
              <a:rPr lang="de-DE" altLang="de-DE" sz="1600" i="1" dirty="0" smtClean="0">
                <a:solidFill>
                  <a:schemeClr val="tx1"/>
                </a:solidFill>
                <a:latin typeface="Courier New" pitchFamily="49" charset="0"/>
              </a:rPr>
              <a:t>(2)</a:t>
            </a:r>
            <a:r>
              <a:rPr lang="de-DE" altLang="de-DE" sz="1600" b="1" dirty="0" smtClean="0">
                <a:solidFill>
                  <a:schemeClr val="tx1"/>
                </a:solidFill>
                <a:latin typeface="Courier New" pitchFamily="49" charset="0"/>
              </a:rPr>
              <a:t> </a:t>
            </a:r>
            <a:br>
              <a:rPr lang="de-DE" altLang="de-DE" sz="1600" b="1" dirty="0" smtClean="0">
                <a:solidFill>
                  <a:schemeClr val="tx1"/>
                </a:solidFill>
                <a:latin typeface="Courier New" pitchFamily="49" charset="0"/>
              </a:rPr>
            </a:br>
            <a:r>
              <a:rPr lang="de-DE" altLang="de-DE" sz="1600" b="1" dirty="0" smtClean="0">
                <a:solidFill>
                  <a:schemeClr val="tx1"/>
                </a:solidFill>
                <a:latin typeface="Courier New" pitchFamily="49" charset="0"/>
              </a:rPr>
              <a:t>   </a:t>
            </a:r>
            <a:r>
              <a:rPr lang="de-DE" altLang="de-DE" sz="1600" dirty="0" smtClean="0">
                <a:solidFill>
                  <a:schemeClr val="tx1"/>
                </a:solidFill>
                <a:latin typeface="Courier New" pitchFamily="49" charset="0"/>
              </a:rPr>
              <a:t> …</a:t>
            </a:r>
            <a:br>
              <a:rPr lang="de-DE" altLang="de-DE" sz="1600" dirty="0" smtClean="0">
                <a:solidFill>
                  <a:schemeClr val="tx1"/>
                </a:solidFill>
                <a:latin typeface="Courier New" pitchFamily="49" charset="0"/>
              </a:rPr>
            </a:br>
            <a:r>
              <a:rPr lang="de-DE" altLang="de-DE" sz="1600" b="1" dirty="0" smtClean="0">
                <a:solidFill>
                  <a:schemeClr val="tx1"/>
                </a:solidFill>
                <a:latin typeface="Courier New" pitchFamily="49" charset="0"/>
              </a:rPr>
              <a:t>  end case</a:t>
            </a:r>
            <a:r>
              <a:rPr lang="de-DE" altLang="de-DE" sz="1600" dirty="0" smtClean="0">
                <a:solidFill>
                  <a:schemeClr val="tx1"/>
                </a:solidFill>
                <a:latin typeface="Courier New" pitchFamily="49" charset="0"/>
              </a:rPr>
              <a:t>;</a:t>
            </a:r>
            <a:br>
              <a:rPr lang="de-DE" altLang="de-DE" sz="1600" dirty="0" smtClean="0">
                <a:solidFill>
                  <a:schemeClr val="tx1"/>
                </a:solidFill>
                <a:latin typeface="Courier New" pitchFamily="49" charset="0"/>
              </a:rPr>
            </a:br>
            <a:r>
              <a:rPr lang="de-DE" altLang="de-DE" sz="1600" b="1" dirty="0" smtClean="0">
                <a:latin typeface="Courier New" pitchFamily="49" charset="0"/>
              </a:rPr>
              <a:t>end record</a:t>
            </a:r>
            <a:r>
              <a:rPr lang="de-DE" altLang="de-DE" sz="1600" dirty="0" smtClean="0">
                <a:latin typeface="Courier New" pitchFamily="49" charset="0"/>
              </a:rPr>
              <a:t>;</a:t>
            </a:r>
            <a:endParaRPr lang="de-DE" altLang="de-DE" sz="1600" dirty="0" smtClean="0"/>
          </a:p>
          <a:p>
            <a:pPr marL="0" indent="0"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solidFill>
                  <a:srgbClr val="FF0000"/>
                </a:solidFill>
              </a:rPr>
              <a:t>Die Diskriminante muss direkt verwendet werden. </a:t>
            </a:r>
            <a:r>
              <a:rPr lang="de-DE" altLang="de-DE" sz="2000" dirty="0" smtClean="0">
                <a:solidFill>
                  <a:schemeClr val="accent2"/>
                </a:solidFill>
              </a:rPr>
              <a:t>Diskriminanten sind für Daten, was Parameter für Unterprogramme sind.</a:t>
            </a:r>
          </a:p>
        </p:txBody>
      </p:sp>
      <p:sp>
        <p:nvSpPr>
          <p:cNvPr id="148486" name="Rectangle 4"/>
          <p:cNvSpPr>
            <a:spLocks noGrp="1" noChangeArrowheads="1"/>
          </p:cNvSpPr>
          <p:nvPr>
            <p:ph sz="half" idx="2"/>
          </p:nvPr>
        </p:nvSpPr>
        <p:spPr>
          <a:xfrm>
            <a:off x="5292725" y="1844824"/>
            <a:ext cx="3132138" cy="4572147"/>
          </a:xfrm>
        </p:spPr>
        <p:txBody>
          <a:bodyPr/>
          <a:lstStyle/>
          <a:p>
            <a:pPr marL="0" indent="0" eaLnBrk="1" hangingPunct="1">
              <a:lnSpc>
                <a:spcPct val="80000"/>
              </a:lnSpc>
              <a:spcBef>
                <a:spcPct val="20000"/>
              </a:spcBef>
            </a:pPr>
            <a:r>
              <a:rPr lang="de-DE" altLang="de-DE" sz="1600" b="1" dirty="0" smtClean="0">
                <a:latin typeface="Courier New" pitchFamily="49" charset="0"/>
              </a:rPr>
              <a:t>case</a:t>
            </a:r>
            <a:r>
              <a:rPr lang="de-DE" altLang="de-DE" sz="1600" dirty="0" smtClean="0">
                <a:latin typeface="Courier New" pitchFamily="49" charset="0"/>
              </a:rPr>
              <a:t> </a:t>
            </a:r>
            <a:r>
              <a:rPr lang="de-DE" altLang="de-DE" sz="1600" dirty="0" smtClean="0">
                <a:solidFill>
                  <a:schemeClr val="accent2"/>
                </a:solidFill>
                <a:latin typeface="Courier New" pitchFamily="49" charset="0"/>
              </a:rPr>
              <a:t>D</a:t>
            </a:r>
            <a:r>
              <a:rPr lang="de-DE" altLang="de-DE" sz="1600" dirty="0" smtClean="0">
                <a:latin typeface="Courier New" pitchFamily="49" charset="0"/>
              </a:rPr>
              <a:t> is  -- </a:t>
            </a:r>
            <a:r>
              <a:rPr lang="de-DE" altLang="de-DE" sz="1600" i="1" dirty="0" smtClean="0">
                <a:latin typeface="Courier New" pitchFamily="49" charset="0"/>
              </a:rPr>
              <a:t>(2)</a:t>
            </a:r>
          </a:p>
          <a:p>
            <a:pPr marL="0" indent="0" eaLnBrk="1" hangingPunct="1">
              <a:lnSpc>
                <a:spcPct val="80000"/>
              </a:lnSpc>
              <a:spcBef>
                <a:spcPct val="20000"/>
              </a:spcBef>
            </a:pPr>
            <a:r>
              <a:rPr lang="de-DE" altLang="de-DE" sz="1600" dirty="0" smtClean="0">
                <a:latin typeface="Courier New" pitchFamily="49" charset="0"/>
              </a:rPr>
              <a:t>  </a:t>
            </a:r>
            <a:r>
              <a:rPr lang="de-DE" altLang="de-DE" sz="1600" b="1" dirty="0" smtClean="0">
                <a:latin typeface="Courier New" pitchFamily="49" charset="0"/>
              </a:rPr>
              <a:t>when</a:t>
            </a:r>
            <a:r>
              <a:rPr lang="de-DE" altLang="de-DE" sz="1600" dirty="0" smtClean="0">
                <a:latin typeface="Courier New" pitchFamily="49" charset="0"/>
              </a:rPr>
              <a:t> U..V | X =&gt;</a:t>
            </a:r>
            <a:br>
              <a:rPr lang="de-DE" altLang="de-DE" sz="1600" dirty="0" smtClean="0">
                <a:latin typeface="Courier New" pitchFamily="49" charset="0"/>
              </a:rPr>
            </a:br>
            <a:r>
              <a:rPr lang="de-DE" altLang="de-DE" sz="1600" dirty="0" smtClean="0">
                <a:latin typeface="Courier New" pitchFamily="49" charset="0"/>
              </a:rPr>
              <a:t>    A: Integer;</a:t>
            </a:r>
            <a:br>
              <a:rPr lang="de-DE" altLang="de-DE" sz="1600" dirty="0" smtClean="0">
                <a:latin typeface="Courier New" pitchFamily="49" charset="0"/>
              </a:rPr>
            </a:br>
            <a:r>
              <a:rPr lang="de-DE" altLang="de-DE" sz="1600" dirty="0" smtClean="0">
                <a:latin typeface="Courier New" pitchFamily="49" charset="0"/>
              </a:rPr>
              <a:t>    </a:t>
            </a:r>
            <a:r>
              <a:rPr lang="de-DE" altLang="de-DE" sz="1600" b="1" dirty="0" smtClean="0">
                <a:latin typeface="Courier New" pitchFamily="49" charset="0"/>
              </a:rPr>
              <a:t>case</a:t>
            </a:r>
            <a:r>
              <a:rPr lang="de-DE" altLang="de-DE" sz="1600" dirty="0" smtClean="0">
                <a:latin typeface="Courier New" pitchFamily="49" charset="0"/>
              </a:rPr>
              <a:t> </a:t>
            </a:r>
            <a:r>
              <a:rPr lang="de-DE" altLang="de-DE" sz="1600" dirty="0" smtClean="0">
                <a:solidFill>
                  <a:schemeClr val="accent2"/>
                </a:solidFill>
                <a:latin typeface="Courier New" pitchFamily="49" charset="0"/>
              </a:rPr>
              <a:t>D</a:t>
            </a:r>
            <a:r>
              <a:rPr lang="de-DE" altLang="de-DE" sz="1600" dirty="0" smtClean="0">
                <a:latin typeface="Courier New" pitchFamily="49" charset="0"/>
              </a:rPr>
              <a:t> is</a:t>
            </a:r>
            <a:br>
              <a:rPr lang="de-DE" altLang="de-DE" sz="1600" dirty="0" smtClean="0">
                <a:latin typeface="Courier New" pitchFamily="49" charset="0"/>
              </a:rPr>
            </a:br>
            <a:r>
              <a:rPr lang="de-DE" altLang="de-DE" sz="1600" dirty="0" smtClean="0">
                <a:latin typeface="Courier New" pitchFamily="49" charset="0"/>
              </a:rPr>
              <a:t>      </a:t>
            </a:r>
            <a:r>
              <a:rPr lang="de-DE" altLang="de-DE" sz="1600" b="1" dirty="0" smtClean="0">
                <a:latin typeface="Courier New" pitchFamily="49" charset="0"/>
              </a:rPr>
              <a:t>when</a:t>
            </a:r>
            <a:r>
              <a:rPr lang="de-DE" altLang="de-DE" sz="1600" dirty="0" smtClean="0">
                <a:latin typeface="Courier New" pitchFamily="49" charset="0"/>
              </a:rPr>
              <a:t> U      =&gt; …</a:t>
            </a:r>
            <a:br>
              <a:rPr lang="de-DE" altLang="de-DE" sz="1600" dirty="0" smtClean="0">
                <a:latin typeface="Courier New" pitchFamily="49" charset="0"/>
              </a:rPr>
            </a:br>
            <a:r>
              <a:rPr lang="de-DE" altLang="de-DE" sz="1600" dirty="0" smtClean="0">
                <a:latin typeface="Courier New" pitchFamily="49" charset="0"/>
              </a:rPr>
              <a:t>      </a:t>
            </a:r>
            <a:r>
              <a:rPr lang="de-DE" altLang="de-DE" sz="1600" b="1" dirty="0" smtClean="0">
                <a:solidFill>
                  <a:schemeClr val="accent2"/>
                </a:solidFill>
                <a:latin typeface="Courier New" pitchFamily="49" charset="0"/>
              </a:rPr>
              <a:t>when others</a:t>
            </a:r>
            <a:r>
              <a:rPr lang="de-DE" altLang="de-DE" sz="1600" dirty="0" smtClean="0">
                <a:latin typeface="Courier New" pitchFamily="49" charset="0"/>
              </a:rPr>
              <a:t> =&gt; …</a:t>
            </a:r>
            <a:br>
              <a:rPr lang="de-DE" altLang="de-DE" sz="1600" dirty="0" smtClean="0">
                <a:latin typeface="Courier New" pitchFamily="49" charset="0"/>
              </a:rPr>
            </a:br>
            <a:r>
              <a:rPr lang="de-DE" altLang="de-DE" sz="1600" dirty="0" smtClean="0">
                <a:latin typeface="Courier New" pitchFamily="49" charset="0"/>
              </a:rPr>
              <a:t>    </a:t>
            </a:r>
            <a:r>
              <a:rPr lang="de-DE" altLang="de-DE" sz="1600" b="1" dirty="0" smtClean="0">
                <a:latin typeface="Courier New" pitchFamily="49" charset="0"/>
              </a:rPr>
              <a:t>end case</a:t>
            </a:r>
            <a:r>
              <a:rPr lang="de-DE" altLang="de-DE" sz="1600" dirty="0" smtClean="0">
                <a:latin typeface="Courier New" pitchFamily="49" charset="0"/>
              </a:rPr>
              <a:t>;</a:t>
            </a:r>
          </a:p>
          <a:p>
            <a:pPr marL="0" indent="0" eaLnBrk="1" hangingPunct="1">
              <a:lnSpc>
                <a:spcPct val="80000"/>
              </a:lnSpc>
              <a:spcBef>
                <a:spcPct val="20000"/>
              </a:spcBef>
            </a:pPr>
            <a:r>
              <a:rPr lang="de-DE" altLang="de-DE" sz="1600" dirty="0" smtClean="0">
                <a:latin typeface="Courier New" pitchFamily="49" charset="0"/>
              </a:rPr>
              <a:t>  </a:t>
            </a:r>
            <a:r>
              <a:rPr lang="de-DE" altLang="de-DE" sz="1600" b="1" dirty="0" smtClean="0">
                <a:latin typeface="Courier New" pitchFamily="49" charset="0"/>
              </a:rPr>
              <a:t>when</a:t>
            </a:r>
            <a:r>
              <a:rPr lang="de-DE" altLang="de-DE" sz="1600" dirty="0" smtClean="0">
                <a:latin typeface="Courier New" pitchFamily="49" charset="0"/>
              </a:rPr>
              <a:t> Y =&gt;</a:t>
            </a:r>
            <a:br>
              <a:rPr lang="de-DE" altLang="de-DE" sz="1600" dirty="0" smtClean="0">
                <a:latin typeface="Courier New" pitchFamily="49" charset="0"/>
              </a:rPr>
            </a:br>
            <a:r>
              <a:rPr lang="de-DE" altLang="de-DE" sz="1600" dirty="0" smtClean="0">
                <a:latin typeface="Courier New" pitchFamily="49" charset="0"/>
              </a:rPr>
              <a:t>    </a:t>
            </a:r>
            <a:r>
              <a:rPr lang="de-DE" altLang="de-DE" sz="1600" dirty="0" smtClean="0">
                <a:solidFill>
                  <a:srgbClr val="FF0000"/>
                </a:solidFill>
                <a:latin typeface="Courier New" pitchFamily="49" charset="0"/>
              </a:rPr>
              <a:t>A: Float;  -- </a:t>
            </a:r>
            <a:r>
              <a:rPr lang="de-DE" altLang="de-DE" sz="1600" i="1" dirty="0" smtClean="0">
                <a:solidFill>
                  <a:srgbClr val="FF0000"/>
                </a:solidFill>
                <a:latin typeface="Courier New" pitchFamily="49" charset="0"/>
              </a:rPr>
              <a:t>(*)</a:t>
            </a:r>
            <a:br>
              <a:rPr lang="de-DE" altLang="de-DE" sz="1600" i="1" dirty="0" smtClean="0">
                <a:solidFill>
                  <a:srgbClr val="FF0000"/>
                </a:solidFill>
                <a:latin typeface="Courier New" pitchFamily="49" charset="0"/>
              </a:rPr>
            </a:br>
            <a:r>
              <a:rPr lang="de-DE" altLang="de-DE" sz="1600" b="1" dirty="0" smtClean="0">
                <a:latin typeface="Courier New" pitchFamily="49" charset="0"/>
              </a:rPr>
              <a:t>end case</a:t>
            </a:r>
            <a:r>
              <a:rPr lang="de-DE" altLang="de-DE" sz="1600" dirty="0" smtClean="0">
                <a:latin typeface="Courier New" pitchFamily="49" charset="0"/>
              </a:rPr>
              <a:t>;</a:t>
            </a:r>
          </a:p>
          <a:p>
            <a:pPr marL="0" indent="0" eaLnBrk="1" hangingPunct="1">
              <a:lnSpc>
                <a:spcPct val="80000"/>
              </a:lnSpc>
              <a:spcBef>
                <a:spcPct val="20000"/>
              </a:spcBef>
            </a:pPr>
            <a:r>
              <a:rPr lang="de-DE" altLang="de-DE" sz="2000" dirty="0" smtClean="0"/>
              <a:t>Alle Werte der Diskrimi-nante müssen abgedeckt werden.</a:t>
            </a:r>
          </a:p>
          <a:p>
            <a:pPr marL="0" indent="0" eaLnBrk="1" hangingPunct="1">
              <a:lnSpc>
                <a:spcPct val="80000"/>
              </a:lnSpc>
              <a:spcBef>
                <a:spcPct val="20000"/>
              </a:spcBef>
            </a:pPr>
            <a:r>
              <a:rPr lang="de-DE" altLang="de-DE" sz="2000" dirty="0" smtClean="0">
                <a:solidFill>
                  <a:srgbClr val="FF0000"/>
                </a:solidFill>
              </a:rPr>
              <a:t>(*) ist illegal. Die Namen müssen im gesamten Verbund eindeutig sein.</a:t>
            </a:r>
          </a:p>
          <a:p>
            <a:pPr marL="0" indent="0" eaLnBrk="1" hangingPunct="1">
              <a:lnSpc>
                <a:spcPct val="80000"/>
              </a:lnSpc>
              <a:spcBef>
                <a:spcPct val="20000"/>
              </a:spcBef>
            </a:pPr>
            <a:r>
              <a:rPr lang="de-DE" altLang="de-DE" sz="2000" u="sng" dirty="0" smtClean="0"/>
              <a:t>Grund:</a:t>
            </a:r>
            <a:r>
              <a:rPr lang="de-DE" altLang="de-DE" sz="2000" dirty="0" smtClean="0"/>
              <a:t> Diskriminantenprü-fung ausgewählter Kompo-nenten und in Aggregaten</a:t>
            </a:r>
          </a:p>
          <a:p>
            <a:pPr marL="0" indent="0" eaLnBrk="1" hangingPunct="1">
              <a:lnSpc>
                <a:spcPct val="80000"/>
              </a:lnSpc>
              <a:spcBef>
                <a:spcPct val="20000"/>
              </a:spcBef>
            </a:pPr>
            <a:endParaRPr lang="de-DE" altLang="de-DE" sz="2000" dirty="0" smtClean="0"/>
          </a:p>
          <a:p>
            <a:pPr marL="0" indent="0" eaLnBrk="1" hangingPunct="1">
              <a:lnSpc>
                <a:spcPct val="80000"/>
              </a:lnSpc>
              <a:spcBef>
                <a:spcPct val="20000"/>
              </a:spcBef>
            </a:pPr>
            <a:endParaRPr lang="de-DE" altLang="de-DE" sz="1600" dirty="0" smtClean="0"/>
          </a:p>
        </p:txBody>
      </p:sp>
      <p:sp>
        <p:nvSpPr>
          <p:cNvPr id="148482"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8483"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2528A19-7881-4E39-BCF5-289CDAAB8B57}" type="slidenum">
              <a:rPr lang="de-DE" altLang="de-DE" sz="2400" smtClean="0"/>
              <a:pPr eaLnBrk="1" hangingPunct="1">
                <a:spcBef>
                  <a:spcPct val="0"/>
                </a:spcBef>
              </a:pPr>
              <a:t>235</a:t>
            </a:fld>
            <a:endParaRPr lang="de-DE" altLang="de-DE" sz="2400" dirty="0" smtClean="0"/>
          </a:p>
        </p:txBody>
      </p:sp>
      <p:sp>
        <p:nvSpPr>
          <p:cNvPr id="148487" name="Line 5"/>
          <p:cNvSpPr>
            <a:spLocks noChangeShapeType="1"/>
          </p:cNvSpPr>
          <p:nvPr/>
        </p:nvSpPr>
        <p:spPr bwMode="auto">
          <a:xfrm>
            <a:off x="5218113" y="1978496"/>
            <a:ext cx="1587" cy="411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Veränderbare Diskriminanten</a:t>
            </a:r>
          </a:p>
        </p:txBody>
      </p:sp>
      <p:sp>
        <p:nvSpPr>
          <p:cNvPr id="150531" name="Rectangle 2"/>
          <p:cNvSpPr>
            <a:spLocks noGrp="1" noChangeArrowheads="1"/>
          </p:cNvSpPr>
          <p:nvPr>
            <p:ph idx="1"/>
          </p:nvPr>
        </p:nvSpPr>
        <p:spPr>
          <a:xfrm>
            <a:off x="685800" y="1752600"/>
            <a:ext cx="7772400" cy="4466292"/>
          </a:xfrm>
        </p:spPr>
        <p:txBody>
          <a:bodyPr/>
          <a:lstStyle/>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type</a:t>
            </a:r>
            <a:r>
              <a:rPr lang="de-DE" altLang="de-DE" sz="1800" dirty="0" smtClean="0">
                <a:latin typeface="Courier New" pitchFamily="49" charset="0"/>
              </a:rPr>
              <a:t> Speicher (Ganz: Boolean </a:t>
            </a:r>
            <a:r>
              <a:rPr lang="de-DE" altLang="de-DE" sz="1800" dirty="0" smtClean="0">
                <a:solidFill>
                  <a:srgbClr val="C00000"/>
                </a:solidFill>
                <a:latin typeface="Courier New" pitchFamily="49" charset="0"/>
              </a:rPr>
              <a:t>:= False</a:t>
            </a:r>
            <a:r>
              <a:rPr lang="de-DE" altLang="de-DE" sz="1800" dirty="0" smtClean="0">
                <a:latin typeface="Courier New" pitchFamily="49" charset="0"/>
              </a:rPr>
              <a:t>) </a:t>
            </a:r>
            <a:r>
              <a:rPr lang="de-DE" altLang="de-DE" sz="1800" b="1" dirty="0" smtClean="0">
                <a:latin typeface="Courier New" pitchFamily="49" charset="0"/>
              </a:rPr>
              <a:t>is record</a:t>
            </a:r>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case</a:t>
            </a:r>
            <a:r>
              <a:rPr lang="de-DE" altLang="de-DE" sz="1800" dirty="0" smtClean="0">
                <a:latin typeface="Courier New" pitchFamily="49" charset="0"/>
              </a:rPr>
              <a:t> Ganz </a:t>
            </a:r>
            <a:r>
              <a:rPr lang="de-DE" altLang="de-DE" sz="1800" b="1" dirty="0" smtClean="0">
                <a:latin typeface="Courier New" pitchFamily="49" charset="0"/>
              </a:rPr>
              <a:t>is</a:t>
            </a:r>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when</a:t>
            </a:r>
            <a:r>
              <a:rPr lang="de-DE" altLang="de-DE" sz="1800" dirty="0" smtClean="0">
                <a:latin typeface="Courier New" pitchFamily="49" charset="0"/>
              </a:rPr>
              <a:t> False =&gt; F: Float;</a:t>
            </a:r>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when</a:t>
            </a:r>
            <a:r>
              <a:rPr lang="de-DE" altLang="de-DE" sz="1800" dirty="0" smtClean="0">
                <a:latin typeface="Courier New" pitchFamily="49" charset="0"/>
              </a:rPr>
              <a:t> True  =&gt; I: Integer;</a:t>
            </a:r>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end case</a:t>
            </a:r>
            <a:r>
              <a:rPr lang="de-DE" altLang="de-DE" sz="1800" dirty="0" smtClean="0">
                <a:latin typeface="Courier New" pitchFamily="49" charset="0"/>
              </a:rPr>
              <a:t>;</a:t>
            </a:r>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 record</a:t>
            </a:r>
            <a:r>
              <a:rPr lang="de-DE" altLang="de-DE" sz="1800" dirty="0" smtClean="0">
                <a:latin typeface="Courier New" pitchFamily="49" charset="0"/>
              </a:rPr>
              <a:t>;</a:t>
            </a:r>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800" dirty="0" smtClean="0">
              <a:latin typeface="Courier New" pitchFamily="49" charset="0"/>
            </a:endParaRPr>
          </a:p>
          <a:p>
            <a:pPr marL="0" indent="0" eaLnBrk="1" hangingPunct="1">
              <a:lnSpc>
                <a:spcPct val="8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200" dirty="0" smtClean="0"/>
              <a:t>Diese Form der Typvereinbarung lässt die Wahl, ob die Diskrimi-nante des Objekts mit der Vereinbarung fixiert wird oder ob sie veränderlich bleibt. </a:t>
            </a:r>
            <a:r>
              <a:rPr lang="de-DE" altLang="de-DE" sz="2000" dirty="0" smtClean="0">
                <a:latin typeface="Courier New" pitchFamily="49" charset="0"/>
              </a:rPr>
              <a:t>Speicher</a:t>
            </a:r>
            <a:r>
              <a:rPr lang="de-DE" altLang="de-DE" sz="2200" dirty="0" smtClean="0"/>
              <a:t> ist ein </a:t>
            </a:r>
            <a:r>
              <a:rPr lang="de-DE" altLang="de-DE" sz="2200" i="1" dirty="0" smtClean="0"/>
              <a:t>uneingeschränkter</a:t>
            </a:r>
            <a:r>
              <a:rPr lang="de-DE" altLang="de-DE" sz="2200" dirty="0" smtClean="0"/>
              <a:t> Typ, Objekte des Typs können </a:t>
            </a:r>
            <a:r>
              <a:rPr lang="de-DE" altLang="de-DE" sz="2200" i="1" dirty="0" smtClean="0"/>
              <a:t>eingeschränkt</a:t>
            </a:r>
            <a:r>
              <a:rPr lang="de-DE" altLang="de-DE" sz="2200" dirty="0" smtClean="0"/>
              <a:t> oder </a:t>
            </a:r>
            <a:r>
              <a:rPr lang="de-DE" altLang="de-DE" sz="2200" i="1" dirty="0" smtClean="0"/>
              <a:t>uneingeschränkt</a:t>
            </a:r>
            <a:r>
              <a:rPr lang="de-DE" altLang="de-DE" sz="2200" dirty="0" smtClean="0"/>
              <a:t> sein:</a:t>
            </a:r>
          </a:p>
          <a:p>
            <a:pPr marL="0" indent="0" eaLnBrk="1" hangingPunct="1">
              <a:lnSpc>
                <a:spcPct val="8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800" dirty="0" smtClean="0"/>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S1: Speicher;               -- </a:t>
            </a:r>
            <a:r>
              <a:rPr lang="de-DE" altLang="de-DE" sz="1800" i="1" dirty="0" smtClean="0">
                <a:latin typeface="Courier New" pitchFamily="49" charset="0"/>
              </a:rPr>
              <a:t>uneingeschränktes Objekt</a:t>
            </a:r>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S2: Speicher </a:t>
            </a:r>
            <a:r>
              <a:rPr lang="de-DE" altLang="de-DE" sz="1800" dirty="0" smtClean="0">
                <a:solidFill>
                  <a:srgbClr val="C00000"/>
                </a:solidFill>
                <a:latin typeface="Courier New" pitchFamily="49" charset="0"/>
              </a:rPr>
              <a:t>(Ganz =&gt; True)</a:t>
            </a:r>
            <a:r>
              <a:rPr lang="de-DE" altLang="de-DE" sz="1800" dirty="0" smtClean="0">
                <a:latin typeface="Courier New" pitchFamily="49" charset="0"/>
              </a:rPr>
              <a:t>;  -- </a:t>
            </a:r>
            <a:r>
              <a:rPr lang="de-DE" altLang="de-DE" sz="1800" i="1" dirty="0" smtClean="0">
                <a:latin typeface="Courier New" pitchFamily="49" charset="0"/>
              </a:rPr>
              <a:t>eingeschränktes Objekt</a:t>
            </a:r>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800" dirty="0" smtClean="0"/>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Objekte der Art </a:t>
            </a:r>
            <a:r>
              <a:rPr lang="de-DE" altLang="de-DE" sz="1800" dirty="0" smtClean="0">
                <a:latin typeface="Courier New" pitchFamily="49" charset="0"/>
              </a:rPr>
              <a:t>Speicher</a:t>
            </a:r>
            <a:r>
              <a:rPr lang="de-DE" altLang="de-DE" sz="2000" dirty="0" smtClean="0"/>
              <a:t> mit veränderbaren Diskriminanten bieten eine beschränkte Form der Polymorphie.</a:t>
            </a:r>
          </a:p>
        </p:txBody>
      </p:sp>
      <p:sp>
        <p:nvSpPr>
          <p:cNvPr id="15053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053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0B0B0B4-4052-4EEC-8705-73103366D62C}" type="slidenum">
              <a:rPr lang="de-DE" altLang="de-DE" sz="2400" smtClean="0"/>
              <a:pPr eaLnBrk="1" hangingPunct="1">
                <a:spcBef>
                  <a:spcPct val="0"/>
                </a:spcBef>
              </a:pPr>
              <a:t>236</a:t>
            </a:fld>
            <a:endParaRPr lang="de-DE" altLang="de-DE" sz="2400" dirty="0" smtClean="0"/>
          </a:p>
        </p:txBody>
      </p:sp>
      <p:sp>
        <p:nvSpPr>
          <p:cNvPr id="6" name="Textfeld 5"/>
          <p:cNvSpPr txBox="1"/>
          <p:nvPr/>
        </p:nvSpPr>
        <p:spPr>
          <a:xfrm>
            <a:off x="6156684" y="1412776"/>
            <a:ext cx="2303748" cy="369332"/>
          </a:xfrm>
          <a:prstGeom prst="rect">
            <a:avLst/>
          </a:prstGeom>
          <a:noFill/>
        </p:spPr>
        <p:txBody>
          <a:bodyPr wrap="square" rtlCol="0">
            <a:spAutoFit/>
          </a:bodyPr>
          <a:lstStyle/>
          <a:p>
            <a:r>
              <a:rPr lang="de-DE" sz="1800" dirty="0" smtClean="0">
                <a:solidFill>
                  <a:schemeClr val="tx1"/>
                </a:solidFill>
              </a:rPr>
              <a:t>(Vergleiche Folie 231)</a:t>
            </a:r>
            <a:endParaRPr lang="de-DE" sz="18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Eingeschränkte und uneingeschränkte Objekte 1</a:t>
            </a:r>
          </a:p>
        </p:txBody>
      </p:sp>
      <p:sp>
        <p:nvSpPr>
          <p:cNvPr id="151555" name="Rectangle 2"/>
          <p:cNvSpPr>
            <a:spLocks noGrp="1" noChangeArrowheads="1"/>
          </p:cNvSpPr>
          <p:nvPr>
            <p:ph idx="1"/>
          </p:nvPr>
        </p:nvSpPr>
        <p:spPr>
          <a:xfrm>
            <a:off x="685800" y="1898650"/>
            <a:ext cx="7772400" cy="4368800"/>
          </a:xfrm>
        </p:spPr>
        <p:txBody>
          <a:bodyPr/>
          <a:lstStyle/>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a:t>D</a:t>
            </a:r>
            <a:r>
              <a:rPr lang="de-DE" altLang="de-DE" sz="2400" dirty="0" smtClean="0"/>
              <a:t>iese Definition lässt sowohl eingeschränkte Objekte des Speicher zu (sie können entweder nur ganze oder aber nur Gleitkommazahlen enthalten) oder uneingeschränkte Objekte, die beide Zahltypen speichern können.</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anose="02070309020205020404" pitchFamily="49" charset="0"/>
                <a:cs typeface="Courier New" panose="02070309020205020404" pitchFamily="49" charset="0"/>
              </a:rPr>
              <a:t>S2</a:t>
            </a:r>
            <a:r>
              <a:rPr lang="de-DE" altLang="de-DE" sz="2400" dirty="0" smtClean="0"/>
              <a:t> hat </a:t>
            </a:r>
            <a:r>
              <a:rPr lang="de-DE" altLang="de-DE" sz="2000" dirty="0" smtClean="0">
                <a:latin typeface="Courier New" panose="02070309020205020404" pitchFamily="49" charset="0"/>
                <a:cs typeface="Courier New" panose="02070309020205020404" pitchFamily="49" charset="0"/>
              </a:rPr>
              <a:t>True</a:t>
            </a:r>
            <a:r>
              <a:rPr lang="de-DE" altLang="de-DE" sz="2400" dirty="0" smtClean="0"/>
              <a:t> als festen Wert der Diskriminante. Auch wenn die Diskriminante unveränderlich ist, muss sie im Aggregat in jedem Fall angegeben werden.</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400" dirty="0" smtClean="0"/>
          </a:p>
          <a:p>
            <a:pPr marL="274638" indent="0" eaLnBrk="1" hangingPunct="1">
              <a:lnSpc>
                <a:spcPct val="90000"/>
              </a:lnSpc>
              <a:spcBef>
                <a:spcPts val="450"/>
              </a:spcBef>
              <a:buClrTx/>
              <a:buFontTx/>
              <a:buNone/>
              <a:tabLst>
                <a:tab pos="274638"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S1: Speicher;                 -- </a:t>
            </a:r>
            <a:r>
              <a:rPr lang="de-DE" altLang="de-DE" sz="2000" i="1" dirty="0" smtClean="0">
                <a:latin typeface="Courier New" pitchFamily="49" charset="0"/>
              </a:rPr>
              <a:t>uneingeschränkt</a:t>
            </a:r>
          </a:p>
          <a:p>
            <a:pPr marL="274638" indent="0" eaLnBrk="1" hangingPunct="1">
              <a:lnSpc>
                <a:spcPct val="90000"/>
              </a:lnSpc>
              <a:spcBef>
                <a:spcPts val="450"/>
              </a:spcBef>
              <a:buClrTx/>
              <a:buFontTx/>
              <a:buNone/>
              <a:tabLst>
                <a:tab pos="274638"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S2: Speicher (Ganz =&gt; True);  -- </a:t>
            </a:r>
            <a:r>
              <a:rPr lang="de-DE" altLang="de-DE" sz="2000" i="1" dirty="0" smtClean="0">
                <a:latin typeface="Courier New" pitchFamily="49" charset="0"/>
              </a:rPr>
              <a:t>eingeschränkt</a:t>
            </a:r>
          </a:p>
          <a:p>
            <a:pPr marL="274638" indent="0" eaLnBrk="1" hangingPunct="1">
              <a:lnSpc>
                <a:spcPct val="90000"/>
              </a:lnSpc>
              <a:spcBef>
                <a:spcPts val="450"/>
              </a:spcBef>
              <a:buClrTx/>
              <a:buFontTx/>
              <a:buNone/>
              <a:tabLst>
                <a:tab pos="274638"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600" dirty="0" smtClean="0">
              <a:latin typeface="Courier New" pitchFamily="49" charset="0"/>
            </a:endParaRPr>
          </a:p>
          <a:p>
            <a:pPr marL="274638" indent="0" eaLnBrk="1" hangingPunct="1">
              <a:lnSpc>
                <a:spcPct val="90000"/>
              </a:lnSpc>
              <a:spcBef>
                <a:spcPts val="450"/>
              </a:spcBef>
              <a:buClrTx/>
              <a:buFontTx/>
              <a:buNone/>
              <a:tabLst>
                <a:tab pos="274638"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S1 := (</a:t>
            </a:r>
            <a:r>
              <a:rPr lang="de-DE" altLang="de-DE" sz="2000" dirty="0" smtClean="0">
                <a:solidFill>
                  <a:schemeClr val="accent2"/>
                </a:solidFill>
                <a:latin typeface="Courier New" pitchFamily="49" charset="0"/>
              </a:rPr>
              <a:t>Ganz =&gt; False</a:t>
            </a:r>
            <a:r>
              <a:rPr lang="de-DE" altLang="de-DE" sz="2000" dirty="0" smtClean="0">
                <a:latin typeface="Courier New" pitchFamily="49" charset="0"/>
              </a:rPr>
              <a:t>, F =&gt; 20.0E+10);</a:t>
            </a:r>
          </a:p>
          <a:p>
            <a:pPr marL="274638" indent="0" eaLnBrk="1" hangingPunct="1">
              <a:lnSpc>
                <a:spcPct val="90000"/>
              </a:lnSpc>
              <a:spcBef>
                <a:spcPts val="450"/>
              </a:spcBef>
              <a:buClrTx/>
              <a:buFontTx/>
              <a:buNone/>
              <a:tabLst>
                <a:tab pos="274638"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S2 := (</a:t>
            </a:r>
            <a:r>
              <a:rPr lang="de-DE" altLang="de-DE" sz="2000" dirty="0" smtClean="0">
                <a:solidFill>
                  <a:schemeClr val="accent2"/>
                </a:solidFill>
                <a:latin typeface="Courier New" pitchFamily="49" charset="0"/>
              </a:rPr>
              <a:t>Ganz =&gt; True </a:t>
            </a:r>
            <a:r>
              <a:rPr lang="de-DE" altLang="de-DE" sz="2000" dirty="0" smtClean="0">
                <a:latin typeface="Courier New" pitchFamily="49" charset="0"/>
              </a:rPr>
              <a:t>, I =&gt; 2E+4);</a:t>
            </a:r>
          </a:p>
        </p:txBody>
      </p:sp>
      <p:sp>
        <p:nvSpPr>
          <p:cNvPr id="15155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155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5A8D1E3-7A13-4036-8659-64C2EA2297B4}" type="slidenum">
              <a:rPr lang="de-DE" altLang="de-DE" sz="2400" smtClean="0"/>
              <a:pPr eaLnBrk="1" hangingPunct="1">
                <a:spcBef>
                  <a:spcPct val="0"/>
                </a:spcBef>
              </a:pPr>
              <a:t>237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Eingeschränkte und uneingeschränkte Objekte 2</a:t>
            </a:r>
          </a:p>
        </p:txBody>
      </p:sp>
      <p:sp>
        <p:nvSpPr>
          <p:cNvPr id="151555" name="Rectangle 2"/>
          <p:cNvSpPr>
            <a:spLocks noGrp="1" noChangeArrowheads="1"/>
          </p:cNvSpPr>
          <p:nvPr>
            <p:ph idx="1"/>
          </p:nvPr>
        </p:nvSpPr>
        <p:spPr>
          <a:xfrm>
            <a:off x="685800" y="1988840"/>
            <a:ext cx="7739063" cy="4176464"/>
          </a:xfrm>
        </p:spPr>
        <p:txBody>
          <a:bodyPr/>
          <a:lstStyle/>
          <a:p>
            <a:pPr marL="2746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S1: Speicher;                 -- </a:t>
            </a:r>
            <a:r>
              <a:rPr lang="de-DE" altLang="de-DE" sz="1800" i="1" dirty="0" smtClean="0">
                <a:latin typeface="Courier New" pitchFamily="49" charset="0"/>
              </a:rPr>
              <a:t>uneingeschränkt</a:t>
            </a:r>
          </a:p>
          <a:p>
            <a:pPr marL="2746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S2: Speicher (Ganz =&gt; True);  -- </a:t>
            </a:r>
            <a:r>
              <a:rPr lang="de-DE" altLang="de-DE" sz="1800" i="1" dirty="0" smtClean="0">
                <a:latin typeface="Courier New" pitchFamily="49" charset="0"/>
              </a:rPr>
              <a:t>eingeschränkt</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400" dirty="0" smtClean="0">
              <a:latin typeface="Courier New" pitchFamily="49" charset="0"/>
            </a:endParaRP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solidFill>
                  <a:srgbClr val="FF3399"/>
                </a:solidFill>
              </a:rPr>
              <a:t>Die Diskriminante ist n</a:t>
            </a:r>
            <a:r>
              <a:rPr lang="de-DE" altLang="de-DE" sz="2000" i="1" dirty="0" smtClean="0">
                <a:solidFill>
                  <a:srgbClr val="FF3399"/>
                </a:solidFill>
              </a:rPr>
              <a:t>ur mit allen Komponenten gleichzeitig veränderbar </a:t>
            </a:r>
            <a:r>
              <a:rPr lang="de-DE" altLang="de-DE" sz="2000" dirty="0" smtClean="0">
                <a:solidFill>
                  <a:srgbClr val="FF3399"/>
                </a:solidFill>
              </a:rPr>
              <a:t>(sonst könnten Komponenten aus dem Blauen heraus verschwinden oder erscheinen):</a:t>
            </a:r>
            <a:endParaRPr lang="de-DE" altLang="de-DE" sz="1600" dirty="0" smtClean="0">
              <a:solidFill>
                <a:srgbClr val="FF3399"/>
              </a:solidFill>
            </a:endParaRPr>
          </a:p>
          <a:p>
            <a:pPr marL="274638"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S1.</a:t>
            </a:r>
            <a:r>
              <a:rPr lang="de-DE" altLang="de-DE" sz="1800" dirty="0" smtClean="0">
                <a:solidFill>
                  <a:srgbClr val="C00000"/>
                </a:solidFill>
                <a:latin typeface="Courier New" pitchFamily="49" charset="0"/>
              </a:rPr>
              <a:t>Ganz</a:t>
            </a:r>
            <a:r>
              <a:rPr lang="de-DE" altLang="de-DE" sz="1800" dirty="0" smtClean="0">
                <a:latin typeface="Courier New" pitchFamily="49" charset="0"/>
              </a:rPr>
              <a:t> := True;   -- </a:t>
            </a:r>
            <a:r>
              <a:rPr lang="de-DE" altLang="de-DE" sz="1800" dirty="0" smtClean="0">
                <a:solidFill>
                  <a:srgbClr val="FF0000"/>
                </a:solidFill>
                <a:latin typeface="Wingdings" pitchFamily="2" charset="2"/>
              </a:rPr>
              <a:t></a:t>
            </a:r>
          </a:p>
          <a:p>
            <a:pPr marL="2746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S1.F    := </a:t>
            </a:r>
            <a:r>
              <a:rPr lang="de-DE" altLang="de-DE" sz="1800" dirty="0">
                <a:solidFill>
                  <a:schemeClr val="accent2"/>
                </a:solidFill>
                <a:latin typeface="Courier New" pitchFamily="49" charset="0"/>
              </a:rPr>
              <a:t>-2.0E-4</a:t>
            </a:r>
            <a:r>
              <a:rPr lang="de-DE" altLang="de-DE" sz="1800" dirty="0">
                <a:latin typeface="Courier New" pitchFamily="49" charset="0"/>
              </a:rPr>
              <a:t>;</a:t>
            </a:r>
            <a:endParaRPr lang="de-DE" altLang="de-DE" sz="1800" dirty="0" smtClean="0">
              <a:latin typeface="Courier New" pitchFamily="49" charset="0"/>
            </a:endParaRPr>
          </a:p>
          <a:p>
            <a:pPr marL="274638"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a:latin typeface="Courier New" pitchFamily="49" charset="0"/>
              </a:rPr>
              <a:t>S1.I    := </a:t>
            </a:r>
            <a:r>
              <a:rPr lang="de-DE" altLang="de-DE" sz="1800" dirty="0">
                <a:solidFill>
                  <a:srgbClr val="FF0000"/>
                </a:solidFill>
                <a:latin typeface="Courier New" pitchFamily="49" charset="0"/>
              </a:rPr>
              <a:t>-2E+4</a:t>
            </a:r>
            <a:r>
              <a:rPr lang="de-DE" altLang="de-DE" sz="1800" dirty="0">
                <a:latin typeface="Courier New" pitchFamily="49" charset="0"/>
              </a:rPr>
              <a:t>;  -- </a:t>
            </a:r>
            <a:r>
              <a:rPr lang="de-DE" altLang="de-DE" sz="1800" dirty="0">
                <a:solidFill>
                  <a:srgbClr val="FF0000"/>
                </a:solidFill>
                <a:latin typeface="Wingdings" pitchFamily="2" charset="2"/>
              </a:rPr>
              <a:t></a:t>
            </a:r>
            <a:endParaRPr lang="de-DE" altLang="de-DE" sz="1800" dirty="0">
              <a:latin typeface="Courier New" pitchFamily="49" charset="0"/>
            </a:endParaRPr>
          </a:p>
          <a:p>
            <a:pPr marL="274638"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S1      </a:t>
            </a:r>
            <a:r>
              <a:rPr lang="de-DE" altLang="de-DE" sz="1800" dirty="0">
                <a:latin typeface="Courier New" pitchFamily="49" charset="0"/>
              </a:rPr>
              <a:t>:= S2;</a:t>
            </a:r>
          </a:p>
          <a:p>
            <a:pPr marL="274638"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a:latin typeface="Courier New" pitchFamily="49" charset="0"/>
              </a:rPr>
              <a:t>S1.I    := </a:t>
            </a:r>
            <a:r>
              <a:rPr lang="de-DE" altLang="de-DE" sz="1800" dirty="0">
                <a:solidFill>
                  <a:schemeClr val="accent2"/>
                </a:solidFill>
                <a:latin typeface="Courier New" pitchFamily="49" charset="0"/>
              </a:rPr>
              <a:t>-2E+4</a:t>
            </a:r>
            <a:r>
              <a:rPr lang="de-DE" altLang="de-DE" sz="1800" dirty="0">
                <a:latin typeface="Courier New" pitchFamily="49" charset="0"/>
              </a:rPr>
              <a:t>;  -- </a:t>
            </a:r>
            <a:r>
              <a:rPr lang="de-DE" altLang="de-DE" sz="1800" i="1" dirty="0" smtClean="0">
                <a:latin typeface="Courier New" pitchFamily="49" charset="0"/>
              </a:rPr>
              <a:t>jetzt OK</a:t>
            </a:r>
          </a:p>
          <a:p>
            <a:pPr marL="274638"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S2.I    </a:t>
            </a:r>
            <a:r>
              <a:rPr lang="de-DE" altLang="de-DE" sz="1800" dirty="0">
                <a:latin typeface="Courier New" pitchFamily="49" charset="0"/>
              </a:rPr>
              <a:t>:= </a:t>
            </a:r>
            <a:r>
              <a:rPr lang="de-DE" altLang="de-DE" sz="1800" dirty="0" smtClean="0">
                <a:latin typeface="Courier New" pitchFamily="49" charset="0"/>
              </a:rPr>
              <a:t>42;</a:t>
            </a:r>
          </a:p>
          <a:p>
            <a:pPr marL="274638"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S2      := (</a:t>
            </a:r>
            <a:r>
              <a:rPr lang="de-DE" altLang="de-DE" sz="1800" dirty="0" smtClean="0">
                <a:solidFill>
                  <a:srgbClr val="FF0000"/>
                </a:solidFill>
                <a:latin typeface="Courier New" pitchFamily="49" charset="0"/>
              </a:rPr>
              <a:t>False</a:t>
            </a:r>
            <a:r>
              <a:rPr lang="de-DE" altLang="de-DE" sz="1800" dirty="0" smtClean="0">
                <a:latin typeface="Courier New" pitchFamily="49" charset="0"/>
              </a:rPr>
              <a:t>, -2.0E-4); -- </a:t>
            </a:r>
            <a:r>
              <a:rPr lang="de-DE" altLang="de-DE" sz="1800" dirty="0" smtClean="0">
                <a:solidFill>
                  <a:srgbClr val="FF0000"/>
                </a:solidFill>
                <a:latin typeface="Wingdings" pitchFamily="2" charset="2"/>
              </a:rPr>
              <a:t></a:t>
            </a:r>
          </a:p>
          <a:p>
            <a:pPr marL="274638"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S2.F    := </a:t>
            </a:r>
            <a:r>
              <a:rPr lang="de-DE" altLang="de-DE" sz="1800" dirty="0" smtClean="0">
                <a:solidFill>
                  <a:srgbClr val="FF0000"/>
                </a:solidFill>
                <a:latin typeface="Courier New" pitchFamily="49" charset="0"/>
              </a:rPr>
              <a:t>-2.0E-4</a:t>
            </a:r>
            <a:r>
              <a:rPr lang="de-DE" altLang="de-DE" sz="1800" dirty="0" smtClean="0">
                <a:latin typeface="Courier New" pitchFamily="49" charset="0"/>
              </a:rPr>
              <a:t>;          -- </a:t>
            </a:r>
            <a:r>
              <a:rPr lang="de-DE" altLang="de-DE" sz="1800" dirty="0" smtClean="0">
                <a:solidFill>
                  <a:srgbClr val="FF0000"/>
                </a:solidFill>
                <a:latin typeface="Wingdings" pitchFamily="2" charset="2"/>
              </a:rPr>
              <a:t></a:t>
            </a:r>
          </a:p>
        </p:txBody>
      </p:sp>
      <p:sp>
        <p:nvSpPr>
          <p:cNvPr id="15155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155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5A8D1E3-7A13-4036-8659-64C2EA2297B4}" type="slidenum">
              <a:rPr lang="de-DE" altLang="de-DE" sz="2400" smtClean="0"/>
              <a:pPr eaLnBrk="1" hangingPunct="1">
                <a:spcBef>
                  <a:spcPct val="0"/>
                </a:spcBef>
              </a:pPr>
              <a:t>238</a:t>
            </a:fld>
            <a:endParaRPr lang="de-DE" altLang="de-DE" sz="2400" dirty="0" smtClean="0"/>
          </a:p>
        </p:txBody>
      </p:sp>
      <p:sp>
        <p:nvSpPr>
          <p:cNvPr id="6" name="Textfeld 5"/>
          <p:cNvSpPr txBox="1"/>
          <p:nvPr/>
        </p:nvSpPr>
        <p:spPr>
          <a:xfrm>
            <a:off x="5327649" y="3501008"/>
            <a:ext cx="3348807" cy="1261884"/>
          </a:xfrm>
          <a:prstGeom prst="rect">
            <a:avLst/>
          </a:prstGeom>
          <a:noFill/>
          <a:ln>
            <a:solidFill>
              <a:srgbClr val="FF0000"/>
            </a:solidFill>
          </a:ln>
        </p:spPr>
        <p:txBody>
          <a:bodyPr wrap="square" rtlCol="0">
            <a:spAutoFit/>
          </a:bodyPr>
          <a:lstStyle/>
          <a:p>
            <a:r>
              <a:rPr lang="de-DE" sz="2000" dirty="0" smtClean="0">
                <a:solidFill>
                  <a:schemeClr val="tx1"/>
                </a:solidFill>
              </a:rPr>
              <a:t>Komponentenprüfung im Aggregat:</a:t>
            </a:r>
          </a:p>
          <a:p>
            <a:r>
              <a:rPr lang="en-US" altLang="de-DE" sz="1800" dirty="0" smtClean="0">
                <a:solidFill>
                  <a:schemeClr val="tx1"/>
                </a:solidFill>
                <a:latin typeface="Courier New" pitchFamily="49" charset="0"/>
              </a:rPr>
              <a:t>(True</a:t>
            </a:r>
            <a:r>
              <a:rPr lang="en-US" altLang="de-DE" sz="1800" dirty="0">
                <a:solidFill>
                  <a:schemeClr val="tx1"/>
                </a:solidFill>
                <a:latin typeface="Courier New" pitchFamily="49" charset="0"/>
              </a:rPr>
              <a:t>, </a:t>
            </a:r>
            <a:r>
              <a:rPr lang="en-US" altLang="de-DE" sz="1800" dirty="0">
                <a:solidFill>
                  <a:srgbClr val="FF0000"/>
                </a:solidFill>
                <a:latin typeface="Courier New" pitchFamily="49" charset="0"/>
              </a:rPr>
              <a:t>-</a:t>
            </a:r>
            <a:r>
              <a:rPr lang="en-US" altLang="de-DE" sz="1800" dirty="0" smtClean="0">
                <a:solidFill>
                  <a:srgbClr val="FF0000"/>
                </a:solidFill>
                <a:latin typeface="Courier New" pitchFamily="49" charset="0"/>
              </a:rPr>
              <a:t>2.0E+4</a:t>
            </a:r>
            <a:r>
              <a:rPr lang="en-US" altLang="de-DE" sz="1800" dirty="0" smtClean="0">
                <a:solidFill>
                  <a:schemeClr val="tx1"/>
                </a:solidFill>
                <a:latin typeface="Courier New" pitchFamily="49" charset="0"/>
              </a:rPr>
              <a:t>)  -- </a:t>
            </a:r>
            <a:r>
              <a:rPr lang="en-US" altLang="de-DE" sz="1800" dirty="0" smtClean="0">
                <a:solidFill>
                  <a:srgbClr val="FF0000"/>
                </a:solidFill>
                <a:latin typeface="Wingdings" pitchFamily="2" charset="2"/>
              </a:rPr>
              <a:t></a:t>
            </a:r>
          </a:p>
          <a:p>
            <a:r>
              <a:rPr lang="en-US" altLang="de-DE" sz="1800" dirty="0">
                <a:solidFill>
                  <a:schemeClr val="tx1"/>
                </a:solidFill>
                <a:latin typeface="Courier New" pitchFamily="49" charset="0"/>
              </a:rPr>
              <a:t>(True, </a:t>
            </a:r>
            <a:r>
              <a:rPr lang="en-US" altLang="de-DE" sz="1800" dirty="0">
                <a:solidFill>
                  <a:schemeClr val="accent2"/>
                </a:solidFill>
                <a:latin typeface="Courier New" pitchFamily="49" charset="0"/>
              </a:rPr>
              <a:t>-</a:t>
            </a:r>
            <a:r>
              <a:rPr lang="en-US" altLang="de-DE" sz="1800" dirty="0" smtClean="0">
                <a:solidFill>
                  <a:schemeClr val="accent2"/>
                </a:solidFill>
                <a:latin typeface="Courier New" pitchFamily="49" charset="0"/>
              </a:rPr>
              <a:t>2E+4</a:t>
            </a:r>
            <a:r>
              <a:rPr lang="en-US" altLang="de-DE" sz="1800" dirty="0" smtClean="0">
                <a:solidFill>
                  <a:schemeClr val="tx1"/>
                </a:solidFill>
                <a:latin typeface="Courier New" pitchFamily="49" charset="0"/>
              </a:rPr>
              <a:t>)    -- </a:t>
            </a:r>
            <a:r>
              <a:rPr lang="en-US" altLang="de-DE" sz="1800" i="1" dirty="0" smtClean="0">
                <a:solidFill>
                  <a:schemeClr val="tx1"/>
                </a:solidFill>
                <a:latin typeface="Courier New" pitchFamily="49" charset="0"/>
              </a:rPr>
              <a:t>OK</a:t>
            </a:r>
            <a:endParaRPr lang="en-US" altLang="de-DE" sz="1800" i="1" dirty="0">
              <a:solidFill>
                <a:srgbClr val="FF0000"/>
              </a:solidFill>
              <a:latin typeface="Wingdings" pitchFamily="2" charset="2"/>
            </a:endParaRPr>
          </a:p>
        </p:txBody>
      </p:sp>
    </p:spTree>
    <p:extLst>
      <p:ext uri="{BB962C8B-B14F-4D97-AF65-F5344CB8AC3E}">
        <p14:creationId xmlns:p14="http://schemas.microsoft.com/office/powerpoint/2010/main" val="403859117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1"/>
          <p:cNvSpPr>
            <a:spLocks noGrp="1" noChangeArrowheads="1"/>
          </p:cNvSpPr>
          <p:nvPr>
            <p:ph type="title"/>
          </p:nvPr>
        </p:nvSpPr>
        <p:spPr>
          <a:xfrm>
            <a:off x="685800" y="461963"/>
            <a:ext cx="7767638" cy="131085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Typ-Parameter von Schablonen</a:t>
            </a:r>
          </a:p>
        </p:txBody>
      </p:sp>
      <p:sp>
        <p:nvSpPr>
          <p:cNvPr id="152579" name="Rectangle 2"/>
          <p:cNvSpPr>
            <a:spLocks noGrp="1" noChangeArrowheads="1"/>
          </p:cNvSpPr>
          <p:nvPr>
            <p:ph idx="1"/>
          </p:nvPr>
        </p:nvSpPr>
        <p:spPr>
          <a:xfrm>
            <a:off x="467544" y="1772816"/>
            <a:ext cx="8136904" cy="4392488"/>
          </a:xfrm>
        </p:spPr>
        <p:txBody>
          <a:bodyPr/>
          <a:lstStyle/>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Je nach Syntax steht ein generischer Typ für eine ganz bestimmte Kategorie von Typen.</a:t>
            </a:r>
            <a:endParaRPr lang="de-DE" altLang="de-DE" sz="1800" dirty="0" smtClean="0"/>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generic</a:t>
            </a:r>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type</a:t>
            </a:r>
            <a:r>
              <a:rPr lang="de-DE" altLang="de-DE" sz="1800" dirty="0" smtClean="0">
                <a:latin typeface="Courier New" pitchFamily="49" charset="0"/>
              </a:rPr>
              <a:t> T </a:t>
            </a:r>
            <a:r>
              <a:rPr lang="de-DE" altLang="de-DE" sz="1800" b="1" dirty="0" smtClean="0">
                <a:latin typeface="Courier New" pitchFamily="49" charset="0"/>
              </a:rPr>
              <a:t>is</a:t>
            </a:r>
            <a:r>
              <a:rPr lang="de-DE" altLang="de-DE" sz="1800" dirty="0" smtClean="0">
                <a:latin typeface="Courier New" pitchFamily="49" charset="0"/>
              </a:rPr>
              <a:t> </a:t>
            </a:r>
            <a:r>
              <a:rPr lang="de-DE" altLang="de-DE" sz="1800" b="1" dirty="0" smtClean="0">
                <a:latin typeface="Courier New" pitchFamily="49" charset="0"/>
              </a:rPr>
              <a:t>range</a:t>
            </a:r>
            <a:r>
              <a:rPr lang="de-DE" altLang="de-DE" sz="1800" dirty="0" smtClean="0">
                <a:latin typeface="Courier New" pitchFamily="49" charset="0"/>
              </a:rPr>
              <a:t> &lt;&gt;;   -- </a:t>
            </a:r>
            <a:r>
              <a:rPr lang="de-DE" altLang="de-DE" sz="1800" i="1" dirty="0" smtClean="0">
                <a:latin typeface="Courier New" pitchFamily="49" charset="0"/>
              </a:rPr>
              <a:t>ganzzahlige Typen</a:t>
            </a:r>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type</a:t>
            </a:r>
            <a:r>
              <a:rPr lang="de-DE" altLang="de-DE" sz="1800" dirty="0" smtClean="0">
                <a:latin typeface="Courier New" pitchFamily="49" charset="0"/>
              </a:rPr>
              <a:t> T </a:t>
            </a:r>
            <a:r>
              <a:rPr lang="de-DE" altLang="de-DE" sz="1800" b="1" dirty="0" smtClean="0">
                <a:latin typeface="Courier New" pitchFamily="49" charset="0"/>
              </a:rPr>
              <a:t>is</a:t>
            </a:r>
            <a:r>
              <a:rPr lang="de-DE" altLang="de-DE" sz="1800" dirty="0" smtClean="0">
                <a:latin typeface="Courier New" pitchFamily="49" charset="0"/>
              </a:rPr>
              <a:t> </a:t>
            </a:r>
            <a:r>
              <a:rPr lang="de-DE" altLang="de-DE" sz="1800" b="1" dirty="0" smtClean="0">
                <a:latin typeface="Courier New" pitchFamily="49" charset="0"/>
              </a:rPr>
              <a:t>mod</a:t>
            </a:r>
            <a:r>
              <a:rPr lang="de-DE" altLang="de-DE" sz="1800" dirty="0" smtClean="0">
                <a:latin typeface="Courier New" pitchFamily="49" charset="0"/>
              </a:rPr>
              <a:t> &lt;&gt;;     -- </a:t>
            </a:r>
            <a:r>
              <a:rPr lang="de-DE" altLang="de-DE" sz="1800" i="1" dirty="0" smtClean="0">
                <a:latin typeface="Courier New" pitchFamily="49" charset="0"/>
              </a:rPr>
              <a:t>modulare Typen</a:t>
            </a:r>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type</a:t>
            </a:r>
            <a:r>
              <a:rPr lang="de-DE" altLang="de-DE" sz="1800" dirty="0" smtClean="0">
                <a:latin typeface="Courier New" pitchFamily="49" charset="0"/>
              </a:rPr>
              <a:t> T </a:t>
            </a:r>
            <a:r>
              <a:rPr lang="de-DE" altLang="de-DE" sz="1800" b="1" dirty="0" smtClean="0">
                <a:latin typeface="Courier New" pitchFamily="49" charset="0"/>
              </a:rPr>
              <a:t>is</a:t>
            </a:r>
            <a:r>
              <a:rPr lang="de-DE" altLang="de-DE" sz="1800" dirty="0" smtClean="0">
                <a:latin typeface="Courier New" pitchFamily="49" charset="0"/>
              </a:rPr>
              <a:t> (&lt;&gt;);       -- </a:t>
            </a:r>
            <a:r>
              <a:rPr lang="de-DE" altLang="de-DE" sz="1800" i="1" dirty="0" smtClean="0">
                <a:latin typeface="Courier New" pitchFamily="49" charset="0"/>
              </a:rPr>
              <a:t>Aufzählungstypen</a:t>
            </a:r>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a:latin typeface="Courier New" pitchFamily="49" charset="0"/>
              </a:rPr>
              <a:t>type</a:t>
            </a:r>
            <a:r>
              <a:rPr lang="de-DE" altLang="de-DE" sz="1800" dirty="0">
                <a:latin typeface="Courier New" pitchFamily="49" charset="0"/>
              </a:rPr>
              <a:t> T </a:t>
            </a:r>
            <a:r>
              <a:rPr lang="de-DE" altLang="de-DE" sz="1800" b="1" dirty="0">
                <a:latin typeface="Courier New" pitchFamily="49" charset="0"/>
              </a:rPr>
              <a:t>is</a:t>
            </a:r>
            <a:r>
              <a:rPr lang="de-DE" altLang="de-DE" sz="1800" dirty="0">
                <a:latin typeface="Courier New" pitchFamily="49" charset="0"/>
              </a:rPr>
              <a:t> </a:t>
            </a:r>
            <a:r>
              <a:rPr lang="de-DE" altLang="de-DE" sz="1800" b="1" dirty="0">
                <a:latin typeface="Courier New" pitchFamily="49" charset="0"/>
              </a:rPr>
              <a:t>digits</a:t>
            </a:r>
            <a:r>
              <a:rPr lang="de-DE" altLang="de-DE" sz="1800" dirty="0">
                <a:latin typeface="Courier New" pitchFamily="49" charset="0"/>
              </a:rPr>
              <a:t> &lt;&gt;;  -- </a:t>
            </a:r>
            <a:r>
              <a:rPr lang="de-DE" altLang="de-DE" sz="1800" i="1" dirty="0" smtClean="0">
                <a:latin typeface="Courier New" pitchFamily="49" charset="0"/>
              </a:rPr>
              <a:t>Gleitpunkttypen</a:t>
            </a:r>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a:t>
            </a:r>
            <a:r>
              <a:rPr lang="de-DE" altLang="de-DE" sz="1800" b="1" dirty="0">
                <a:latin typeface="Courier New" pitchFamily="49" charset="0"/>
              </a:rPr>
              <a:t>type</a:t>
            </a:r>
            <a:r>
              <a:rPr lang="de-DE" altLang="de-DE" sz="1800" dirty="0">
                <a:latin typeface="Courier New" pitchFamily="49" charset="0"/>
              </a:rPr>
              <a:t> T </a:t>
            </a:r>
            <a:r>
              <a:rPr lang="de-DE" altLang="de-DE" sz="1800" b="1" dirty="0">
                <a:latin typeface="Courier New" pitchFamily="49" charset="0"/>
              </a:rPr>
              <a:t>is</a:t>
            </a:r>
            <a:r>
              <a:rPr lang="de-DE" altLang="de-DE" sz="1800" dirty="0">
                <a:latin typeface="Courier New" pitchFamily="49" charset="0"/>
              </a:rPr>
              <a:t> </a:t>
            </a:r>
            <a:r>
              <a:rPr lang="de-DE" altLang="de-DE" sz="1800" b="1" dirty="0">
                <a:latin typeface="Courier New" pitchFamily="49" charset="0"/>
              </a:rPr>
              <a:t>delta</a:t>
            </a:r>
            <a:r>
              <a:rPr lang="de-DE" altLang="de-DE" sz="1800" dirty="0">
                <a:latin typeface="Courier New" pitchFamily="49" charset="0"/>
              </a:rPr>
              <a:t> &lt;&gt;;   -- gewöhnliche </a:t>
            </a:r>
            <a:r>
              <a:rPr lang="de-DE" altLang="de-DE" sz="1800" i="1" dirty="0" smtClean="0">
                <a:latin typeface="Courier New" pitchFamily="49" charset="0"/>
              </a:rPr>
              <a:t>Fixpunkttypen</a:t>
            </a:r>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type</a:t>
            </a:r>
            <a:r>
              <a:rPr lang="de-DE" altLang="de-DE" sz="1800" dirty="0" smtClean="0">
                <a:latin typeface="Courier New" pitchFamily="49" charset="0"/>
              </a:rPr>
              <a:t> </a:t>
            </a:r>
            <a:r>
              <a:rPr lang="de-DE" altLang="de-DE" sz="1800" dirty="0">
                <a:latin typeface="Courier New" pitchFamily="49" charset="0"/>
              </a:rPr>
              <a:t>T </a:t>
            </a:r>
            <a:r>
              <a:rPr lang="de-DE" altLang="de-DE" sz="1800" b="1" dirty="0">
                <a:latin typeface="Courier New" pitchFamily="49" charset="0"/>
              </a:rPr>
              <a:t>is</a:t>
            </a:r>
            <a:r>
              <a:rPr lang="de-DE" altLang="de-DE" sz="1800" dirty="0">
                <a:latin typeface="Courier New" pitchFamily="49" charset="0"/>
              </a:rPr>
              <a:t> </a:t>
            </a:r>
            <a:r>
              <a:rPr lang="de-DE" altLang="de-DE" sz="1800" b="1" dirty="0">
                <a:latin typeface="Courier New" pitchFamily="49" charset="0"/>
              </a:rPr>
              <a:t>delta</a:t>
            </a:r>
            <a:r>
              <a:rPr lang="de-DE" altLang="de-DE" sz="1800" dirty="0">
                <a:latin typeface="Courier New" pitchFamily="49" charset="0"/>
              </a:rPr>
              <a:t> </a:t>
            </a:r>
            <a:r>
              <a:rPr lang="de-DE" altLang="de-DE" sz="1800" dirty="0" smtClean="0">
                <a:latin typeface="Courier New" pitchFamily="49" charset="0"/>
              </a:rPr>
              <a:t>&lt;&gt; </a:t>
            </a:r>
            <a:r>
              <a:rPr lang="de-DE" altLang="de-DE" sz="1800" b="1" dirty="0" smtClean="0">
                <a:latin typeface="Courier New" pitchFamily="49" charset="0"/>
              </a:rPr>
              <a:t>digits</a:t>
            </a:r>
            <a:r>
              <a:rPr lang="de-DE" altLang="de-DE" sz="1800" dirty="0" smtClean="0">
                <a:latin typeface="Courier New" pitchFamily="49" charset="0"/>
              </a:rPr>
              <a:t> </a:t>
            </a:r>
            <a:r>
              <a:rPr lang="de-DE" altLang="de-DE" sz="1800" dirty="0">
                <a:latin typeface="Courier New" pitchFamily="49" charset="0"/>
              </a:rPr>
              <a:t>&lt;&gt;;  -- </a:t>
            </a:r>
            <a:r>
              <a:rPr lang="de-DE" altLang="de-DE" sz="1800" dirty="0" smtClean="0">
                <a:latin typeface="Courier New" pitchFamily="49" charset="0"/>
              </a:rPr>
              <a:t>dez. </a:t>
            </a:r>
            <a:r>
              <a:rPr lang="de-DE" altLang="de-DE" sz="1800" i="1" dirty="0" smtClean="0">
                <a:latin typeface="Courier New" pitchFamily="49" charset="0"/>
              </a:rPr>
              <a:t>Fixpunkttypen</a:t>
            </a:r>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type</a:t>
            </a:r>
            <a:r>
              <a:rPr lang="de-DE" altLang="de-DE" sz="1800" dirty="0" smtClean="0">
                <a:latin typeface="Courier New" pitchFamily="49" charset="0"/>
              </a:rPr>
              <a:t> T </a:t>
            </a:r>
            <a:r>
              <a:rPr lang="de-DE" altLang="de-DE" sz="1800" b="1" dirty="0" smtClean="0">
                <a:latin typeface="Courier New" pitchFamily="49" charset="0"/>
              </a:rPr>
              <a:t>is private</a:t>
            </a:r>
            <a:r>
              <a:rPr lang="de-DE" altLang="de-DE" sz="1800" dirty="0" smtClean="0">
                <a:latin typeface="Courier New" pitchFamily="49" charset="0"/>
              </a:rPr>
              <a:t>;    -- </a:t>
            </a:r>
            <a:r>
              <a:rPr lang="de-DE" altLang="de-DE" sz="1800" i="1" dirty="0" smtClean="0">
                <a:latin typeface="Courier New" pitchFamily="49" charset="0"/>
              </a:rPr>
              <a:t>definite unlimitierte Typen</a:t>
            </a:r>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type</a:t>
            </a:r>
            <a:r>
              <a:rPr lang="de-DE" altLang="de-DE" sz="1800" dirty="0" smtClean="0">
                <a:latin typeface="Courier New" pitchFamily="49" charset="0"/>
              </a:rPr>
              <a:t> T (&lt;&gt;) </a:t>
            </a:r>
            <a:r>
              <a:rPr lang="de-DE" altLang="de-DE" sz="1800" b="1" dirty="0" smtClean="0">
                <a:latin typeface="Courier New" pitchFamily="49" charset="0"/>
              </a:rPr>
              <a:t>is private</a:t>
            </a:r>
            <a:r>
              <a:rPr lang="de-DE" altLang="de-DE" sz="1800" dirty="0" smtClean="0">
                <a:latin typeface="Courier New" pitchFamily="49" charset="0"/>
              </a:rPr>
              <a:t>;  -- </a:t>
            </a:r>
            <a:r>
              <a:rPr lang="de-DE" altLang="de-DE" sz="1800" i="1" dirty="0" smtClean="0">
                <a:latin typeface="Courier New" pitchFamily="49" charset="0"/>
              </a:rPr>
              <a:t>auch </a:t>
            </a:r>
            <a:r>
              <a:rPr lang="de-DE" altLang="de-DE" sz="1800" i="1" dirty="0">
                <a:latin typeface="Courier New" pitchFamily="49" charset="0"/>
              </a:rPr>
              <a:t>indefinite Typen</a:t>
            </a:r>
            <a:endParaRPr lang="de-DE" altLang="de-DE" sz="1800" i="1" dirty="0" smtClean="0">
              <a:latin typeface="Courier New" pitchFamily="49" charset="0"/>
            </a:endParaRPr>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type</a:t>
            </a:r>
            <a:r>
              <a:rPr lang="de-DE" altLang="de-DE" sz="1800" dirty="0" smtClean="0">
                <a:latin typeface="Courier New" pitchFamily="49" charset="0"/>
              </a:rPr>
              <a:t> T </a:t>
            </a:r>
            <a:r>
              <a:rPr lang="de-DE" altLang="de-DE" sz="1800" b="1" dirty="0" smtClean="0">
                <a:latin typeface="Courier New" pitchFamily="49" charset="0"/>
              </a:rPr>
              <a:t>is limited private</a:t>
            </a:r>
            <a:r>
              <a:rPr lang="de-DE" altLang="de-DE" sz="1800" dirty="0" smtClean="0">
                <a:latin typeface="Courier New" pitchFamily="49" charset="0"/>
              </a:rPr>
              <a:t>;  -- </a:t>
            </a:r>
            <a:r>
              <a:rPr lang="de-DE" altLang="de-DE" sz="1800" i="1" dirty="0" smtClean="0">
                <a:latin typeface="Courier New" pitchFamily="49" charset="0"/>
              </a:rPr>
              <a:t>beliebige def. </a:t>
            </a:r>
            <a:r>
              <a:rPr lang="de-DE" altLang="de-DE" sz="1800" i="1" dirty="0">
                <a:latin typeface="Courier New" pitchFamily="49" charset="0"/>
              </a:rPr>
              <a:t>Typen</a:t>
            </a:r>
            <a:endParaRPr lang="de-DE" altLang="de-DE" sz="1800" i="1" dirty="0" smtClean="0">
              <a:latin typeface="Courier New" pitchFamily="49" charset="0"/>
            </a:endParaRPr>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type</a:t>
            </a:r>
            <a:r>
              <a:rPr lang="de-DE" altLang="de-DE" sz="1800" dirty="0" smtClean="0">
                <a:latin typeface="Courier New" pitchFamily="49" charset="0"/>
              </a:rPr>
              <a:t> T (&lt;&gt;) </a:t>
            </a:r>
            <a:r>
              <a:rPr lang="de-DE" altLang="de-DE" sz="1800" b="1" dirty="0" smtClean="0">
                <a:latin typeface="Courier New" pitchFamily="49" charset="0"/>
              </a:rPr>
              <a:t>is limited private</a:t>
            </a:r>
            <a:r>
              <a:rPr lang="de-DE" altLang="de-DE" sz="1800" dirty="0" smtClean="0">
                <a:latin typeface="Courier New" pitchFamily="49" charset="0"/>
              </a:rPr>
              <a:t>;  -– </a:t>
            </a:r>
            <a:r>
              <a:rPr lang="de-DE" altLang="de-DE" sz="1800" i="1" dirty="0" smtClean="0">
                <a:latin typeface="Courier New" pitchFamily="49" charset="0"/>
              </a:rPr>
              <a:t>alle Typen</a:t>
            </a:r>
          </a:p>
          <a:p>
            <a:pPr marL="2619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type</a:t>
            </a:r>
            <a:r>
              <a:rPr lang="de-DE" altLang="de-DE" sz="1800" dirty="0" smtClean="0">
                <a:latin typeface="Courier New" pitchFamily="49" charset="0"/>
              </a:rPr>
              <a:t> A </a:t>
            </a:r>
            <a:r>
              <a:rPr lang="de-DE" altLang="de-DE" sz="1800" b="1" dirty="0" smtClean="0">
                <a:latin typeface="Courier New" pitchFamily="49" charset="0"/>
              </a:rPr>
              <a:t>is</a:t>
            </a:r>
            <a:r>
              <a:rPr lang="de-DE" altLang="de-DE" sz="1800" dirty="0" smtClean="0">
                <a:latin typeface="Courier New" pitchFamily="49" charset="0"/>
              </a:rPr>
              <a:t> </a:t>
            </a:r>
            <a:r>
              <a:rPr lang="de-DE" altLang="de-DE" sz="1800" b="1" dirty="0" smtClean="0">
                <a:latin typeface="Courier New" pitchFamily="49" charset="0"/>
              </a:rPr>
              <a:t>array</a:t>
            </a:r>
            <a:r>
              <a:rPr lang="de-DE" altLang="de-DE" sz="1800" dirty="0" smtClean="0">
                <a:latin typeface="Courier New" pitchFamily="49" charset="0"/>
              </a:rPr>
              <a:t> (I </a:t>
            </a:r>
            <a:r>
              <a:rPr lang="de-DE" altLang="de-DE" sz="1800" b="1" dirty="0" smtClean="0">
                <a:latin typeface="Courier New" pitchFamily="49" charset="0"/>
              </a:rPr>
              <a:t>range</a:t>
            </a:r>
            <a:r>
              <a:rPr lang="de-DE" altLang="de-DE" sz="1800" dirty="0" smtClean="0">
                <a:latin typeface="Courier New" pitchFamily="49" charset="0"/>
              </a:rPr>
              <a:t> &lt;&gt;) </a:t>
            </a:r>
            <a:r>
              <a:rPr lang="de-DE" altLang="de-DE" sz="1800" b="1" dirty="0" smtClean="0">
                <a:latin typeface="Courier New" pitchFamily="49" charset="0"/>
              </a:rPr>
              <a:t>of</a:t>
            </a:r>
            <a:r>
              <a:rPr lang="de-DE" altLang="de-DE" sz="1800" dirty="0" smtClean="0">
                <a:latin typeface="Courier New" pitchFamily="49" charset="0"/>
              </a:rPr>
              <a:t> T;</a:t>
            </a:r>
          </a:p>
        </p:txBody>
      </p:sp>
      <p:sp>
        <p:nvSpPr>
          <p:cNvPr id="15258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258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88961D3-15FC-4B47-8C93-25725FCBDB30}" type="slidenum">
              <a:rPr lang="de-DE" altLang="de-DE" sz="2400" smtClean="0"/>
              <a:pPr eaLnBrk="1" hangingPunct="1">
                <a:spcBef>
                  <a:spcPct val="0"/>
                </a:spcBef>
              </a:pPr>
              <a:t>239</a:t>
            </a:fld>
            <a:endParaRPr lang="de-DE" altLang="de-DE" sz="2400" dirty="0" smtClean="0"/>
          </a:p>
        </p:txBody>
      </p:sp>
      <p:grpSp>
        <p:nvGrpSpPr>
          <p:cNvPr id="3" name="Gruppieren 2"/>
          <p:cNvGrpSpPr/>
          <p:nvPr/>
        </p:nvGrpSpPr>
        <p:grpSpPr>
          <a:xfrm>
            <a:off x="5076056" y="2132856"/>
            <a:ext cx="3312368" cy="1296144"/>
            <a:chOff x="5004966" y="2204864"/>
            <a:chExt cx="3312368" cy="1296144"/>
          </a:xfrm>
        </p:grpSpPr>
        <p:sp>
          <p:nvSpPr>
            <p:cNvPr id="7" name="Textfeld 6"/>
            <p:cNvSpPr txBox="1"/>
            <p:nvPr/>
          </p:nvSpPr>
          <p:spPr>
            <a:xfrm>
              <a:off x="5004966" y="2204864"/>
              <a:ext cx="3312368" cy="523220"/>
            </a:xfrm>
            <a:prstGeom prst="rect">
              <a:avLst/>
            </a:prstGeom>
            <a:solidFill>
              <a:srgbClr val="FFCCFF"/>
            </a:solidFill>
            <a:ln>
              <a:solidFill>
                <a:srgbClr val="FF3399"/>
              </a:solidFill>
            </a:ln>
          </p:spPr>
          <p:txBody>
            <a:bodyPr wrap="square" rtlCol="0">
              <a:spAutoFit/>
            </a:bodyPr>
            <a:lstStyle/>
            <a:p>
              <a:pPr algn="ctr"/>
              <a:r>
                <a:rPr lang="de-DE" sz="1400" dirty="0" smtClean="0">
                  <a:solidFill>
                    <a:srgbClr val="FF3399"/>
                  </a:solidFill>
                </a:rPr>
                <a:t>Aufzählungstypen (d.h. diskrete) umfassen ganzzahlige und modulare Typen.</a:t>
              </a:r>
              <a:endParaRPr lang="de-DE" sz="1400" dirty="0">
                <a:solidFill>
                  <a:srgbClr val="FF3399"/>
                </a:solidFill>
              </a:endParaRPr>
            </a:p>
          </p:txBody>
        </p:sp>
        <p:cxnSp>
          <p:nvCxnSpPr>
            <p:cNvPr id="8" name="Gerade Verbindung mit Pfeil 7"/>
            <p:cNvCxnSpPr/>
            <p:nvPr/>
          </p:nvCxnSpPr>
          <p:spPr bwMode="auto">
            <a:xfrm flipV="1">
              <a:off x="6661150" y="2728084"/>
              <a:ext cx="1008112" cy="772924"/>
            </a:xfrm>
            <a:prstGeom prst="straightConnector1">
              <a:avLst/>
            </a:prstGeom>
            <a:solidFill>
              <a:srgbClr val="00B8FF"/>
            </a:solidFill>
            <a:ln w="28575" cap="flat" cmpd="sng" algn="ctr">
              <a:solidFill>
                <a:srgbClr val="FF3399"/>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Syntax</a:t>
            </a:r>
            <a:endParaRPr lang="de-DE" dirty="0"/>
          </a:p>
        </p:txBody>
      </p:sp>
      <p:sp>
        <p:nvSpPr>
          <p:cNvPr id="3" name="Inhaltsplatzhalter 2"/>
          <p:cNvSpPr>
            <a:spLocks noGrp="1"/>
          </p:cNvSpPr>
          <p:nvPr>
            <p:ph idx="1"/>
          </p:nvPr>
        </p:nvSpPr>
        <p:spPr/>
        <p:txBody>
          <a:bodyPr/>
          <a:lstStyle/>
          <a:p>
            <a:pPr marL="0" indent="0"/>
            <a:r>
              <a:rPr lang="de-DE" sz="2400" dirty="0" smtClean="0"/>
              <a:t>Die kontextfreie Syntax wird im Referenzmanual in Backus-Naur-Form dargestellt; die Semantik in beschreibendem Text.</a:t>
            </a:r>
          </a:p>
          <a:p>
            <a:pPr marL="0" indent="0"/>
            <a:r>
              <a:rPr lang="de-DE" sz="2400" dirty="0" smtClean="0"/>
              <a:t>[optional] {wiederholbar} | Alternative</a:t>
            </a:r>
          </a:p>
          <a:p>
            <a:pPr marL="0" indent="0"/>
            <a:endParaRPr lang="de-DE" sz="500" dirty="0" smtClean="0"/>
          </a:p>
          <a:p>
            <a:pPr marL="0" indent="0"/>
            <a:r>
              <a:rPr lang="en-US" sz="2200" dirty="0" smtClean="0">
                <a:solidFill>
                  <a:schemeClr val="accent2"/>
                </a:solidFill>
                <a:latin typeface="Arial" panose="020B0604020202020204" pitchFamily="34" charset="0"/>
                <a:cs typeface="Arial" panose="020B0604020202020204" pitchFamily="34" charset="0"/>
              </a:rPr>
              <a:t>simple_return_statement</a:t>
            </a:r>
            <a:r>
              <a:rPr lang="en-US" sz="2200" dirty="0">
                <a:solidFill>
                  <a:schemeClr val="accent2"/>
                </a:solidFill>
                <a:latin typeface="Arial" panose="020B0604020202020204" pitchFamily="34" charset="0"/>
                <a:cs typeface="Arial" panose="020B0604020202020204" pitchFamily="34" charset="0"/>
              </a:rPr>
              <a:t> ::= </a:t>
            </a:r>
            <a:r>
              <a:rPr lang="en-US" sz="2200" b="1" dirty="0">
                <a:solidFill>
                  <a:schemeClr val="accent2"/>
                </a:solidFill>
                <a:cs typeface="Arial" panose="020B0604020202020204" pitchFamily="34" charset="0"/>
              </a:rPr>
              <a:t>return</a:t>
            </a:r>
            <a:r>
              <a:rPr lang="en-US" sz="2200" dirty="0">
                <a:solidFill>
                  <a:schemeClr val="accent2"/>
                </a:solidFill>
                <a:latin typeface="Arial" panose="020B0604020202020204" pitchFamily="34" charset="0"/>
                <a:cs typeface="Arial" panose="020B0604020202020204" pitchFamily="34" charset="0"/>
              </a:rPr>
              <a:t> [expression];</a:t>
            </a:r>
            <a:r>
              <a:rPr lang="en-US" sz="2200" dirty="0">
                <a:solidFill>
                  <a:schemeClr val="tx1"/>
                </a:solidFill>
                <a:latin typeface="Arial" panose="020B0604020202020204" pitchFamily="34" charset="0"/>
                <a:cs typeface="Arial" panose="020B0604020202020204" pitchFamily="34" charset="0"/>
              </a:rPr>
              <a:t/>
            </a:r>
            <a:br>
              <a:rPr lang="en-US" sz="2200" dirty="0">
                <a:solidFill>
                  <a:schemeClr val="tx1"/>
                </a:solidFill>
                <a:latin typeface="Arial" panose="020B0604020202020204" pitchFamily="34" charset="0"/>
                <a:cs typeface="Arial" panose="020B0604020202020204" pitchFamily="34" charset="0"/>
              </a:rPr>
            </a:br>
            <a:r>
              <a:rPr lang="en-US" sz="2200" dirty="0">
                <a:solidFill>
                  <a:schemeClr val="tx1"/>
                </a:solidFill>
                <a:latin typeface="Arial" panose="020B0604020202020204" pitchFamily="34" charset="0"/>
                <a:cs typeface="Arial" panose="020B0604020202020204" pitchFamily="34" charset="0"/>
              </a:rPr>
              <a:t>simple_return_statement ::= </a:t>
            </a:r>
            <a:r>
              <a:rPr lang="en-US" sz="2200" b="1" dirty="0">
                <a:solidFill>
                  <a:schemeClr val="tx1"/>
                </a:solidFill>
                <a:cs typeface="Arial" panose="020B0604020202020204" pitchFamily="34" charset="0"/>
              </a:rPr>
              <a:t>return</a:t>
            </a:r>
            <a:r>
              <a:rPr lang="en-US" sz="2200" dirty="0">
                <a:solidFill>
                  <a:schemeClr val="tx1"/>
                </a:solidFill>
                <a:latin typeface="Arial" panose="020B0604020202020204" pitchFamily="34" charset="0"/>
                <a:cs typeface="Arial" panose="020B0604020202020204" pitchFamily="34" charset="0"/>
              </a:rPr>
              <a:t>; | </a:t>
            </a:r>
            <a:r>
              <a:rPr lang="en-US" sz="2200" b="1" dirty="0">
                <a:solidFill>
                  <a:schemeClr val="tx1"/>
                </a:solidFill>
                <a:cs typeface="Arial" panose="020B0604020202020204" pitchFamily="34" charset="0"/>
              </a:rPr>
              <a:t>return</a:t>
            </a:r>
            <a:r>
              <a:rPr lang="en-US" sz="2200" dirty="0">
                <a:solidFill>
                  <a:schemeClr val="tx1"/>
                </a:solidFill>
                <a:latin typeface="Arial" panose="020B0604020202020204" pitchFamily="34" charset="0"/>
                <a:cs typeface="Arial" panose="020B0604020202020204" pitchFamily="34" charset="0"/>
              </a:rPr>
              <a:t> expression;</a:t>
            </a:r>
          </a:p>
          <a:p>
            <a:pPr marL="0" indent="0"/>
            <a:r>
              <a:rPr lang="en-US" sz="2200" dirty="0" smtClean="0">
                <a:solidFill>
                  <a:schemeClr val="accent2"/>
                </a:solidFill>
                <a:latin typeface="Arial" panose="020B0604020202020204" pitchFamily="34" charset="0"/>
                <a:cs typeface="Arial" panose="020B0604020202020204" pitchFamily="34" charset="0"/>
              </a:rPr>
              <a:t>term</a:t>
            </a:r>
            <a:r>
              <a:rPr lang="en-US" sz="2200" dirty="0">
                <a:solidFill>
                  <a:schemeClr val="accent2"/>
                </a:solidFill>
                <a:latin typeface="Arial" panose="020B0604020202020204" pitchFamily="34" charset="0"/>
                <a:cs typeface="Arial" panose="020B0604020202020204" pitchFamily="34" charset="0"/>
              </a:rPr>
              <a:t> ::= factor {multiplying_operator factor}</a:t>
            </a:r>
            <a:br>
              <a:rPr lang="en-US" sz="2200" dirty="0">
                <a:solidFill>
                  <a:schemeClr val="accent2"/>
                </a:solidFill>
                <a:latin typeface="Arial" panose="020B0604020202020204" pitchFamily="34" charset="0"/>
                <a:cs typeface="Arial" panose="020B0604020202020204" pitchFamily="34" charset="0"/>
              </a:rPr>
            </a:br>
            <a:r>
              <a:rPr lang="en-US" sz="2200" dirty="0">
                <a:solidFill>
                  <a:schemeClr val="tx1"/>
                </a:solidFill>
                <a:latin typeface="Arial" panose="020B0604020202020204" pitchFamily="34" charset="0"/>
                <a:cs typeface="Arial" panose="020B0604020202020204" pitchFamily="34" charset="0"/>
              </a:rPr>
              <a:t>term ::= factor | </a:t>
            </a:r>
            <a:r>
              <a:rPr lang="en-US" sz="2200" dirty="0" smtClean="0">
                <a:solidFill>
                  <a:schemeClr val="tx1"/>
                </a:solidFill>
                <a:latin typeface="Arial" panose="020B0604020202020204" pitchFamily="34" charset="0"/>
                <a:cs typeface="Arial" panose="020B0604020202020204" pitchFamily="34" charset="0"/>
              </a:rPr>
              <a:t>term</a:t>
            </a:r>
            <a:r>
              <a:rPr lang="en-US" sz="2200" dirty="0">
                <a:solidFill>
                  <a:schemeClr val="tx1"/>
                </a:solidFill>
                <a:latin typeface="Arial" panose="020B0604020202020204" pitchFamily="34" charset="0"/>
                <a:cs typeface="Arial" panose="020B0604020202020204" pitchFamily="34" charset="0"/>
              </a:rPr>
              <a:t> multiplying_operator factor</a:t>
            </a:r>
          </a:p>
          <a:p>
            <a:pPr marL="0" indent="0"/>
            <a:r>
              <a:rPr lang="de-DE" sz="2200" dirty="0">
                <a:solidFill>
                  <a:schemeClr val="accent2"/>
                </a:solidFill>
                <a:latin typeface="Arial" panose="020B0604020202020204" pitchFamily="34" charset="0"/>
                <a:cs typeface="Arial" panose="020B0604020202020204" pitchFamily="34" charset="0"/>
              </a:rPr>
              <a:t>discrete_choice_list ::= discrete_choice {| discrete_choice</a:t>
            </a:r>
            <a:r>
              <a:rPr lang="de-DE" sz="2200" dirty="0" smtClean="0">
                <a:solidFill>
                  <a:schemeClr val="accent2"/>
                </a:solidFill>
                <a:latin typeface="Arial" panose="020B0604020202020204" pitchFamily="34" charset="0"/>
                <a:cs typeface="Arial" panose="020B0604020202020204" pitchFamily="34" charset="0"/>
              </a:rPr>
              <a:t>}</a:t>
            </a:r>
          </a:p>
          <a:p>
            <a:pPr marL="0" indent="0"/>
            <a:r>
              <a:rPr lang="en-US" sz="2200" i="1" dirty="0" smtClean="0">
                <a:solidFill>
                  <a:schemeClr val="tx1"/>
                </a:solidFill>
                <a:latin typeface="Arial" panose="020B0604020202020204" pitchFamily="34" charset="0"/>
                <a:cs typeface="Arial" panose="020B0604020202020204" pitchFamily="34" charset="0"/>
              </a:rPr>
              <a:t>subtype_</a:t>
            </a:r>
            <a:r>
              <a:rPr lang="en-US" sz="2200" dirty="0" smtClean="0">
                <a:solidFill>
                  <a:schemeClr val="tx1"/>
                </a:solidFill>
                <a:latin typeface="Arial" panose="020B0604020202020204" pitchFamily="34" charset="0"/>
                <a:cs typeface="Arial" panose="020B0604020202020204" pitchFamily="34" charset="0"/>
              </a:rPr>
              <a:t>name</a:t>
            </a:r>
            <a:r>
              <a:rPr lang="en-US" sz="2400" dirty="0" smtClean="0">
                <a:solidFill>
                  <a:schemeClr val="tx1"/>
                </a:solidFill>
                <a:cs typeface="Arial" panose="020B0604020202020204" pitchFamily="34" charset="0"/>
              </a:rPr>
              <a:t> </a:t>
            </a:r>
            <a:r>
              <a:rPr lang="de-DE" sz="2400" dirty="0" smtClean="0">
                <a:solidFill>
                  <a:schemeClr val="tx1"/>
                </a:solidFill>
                <a:cs typeface="Arial" panose="020B0604020202020204" pitchFamily="34" charset="0"/>
              </a:rPr>
              <a:t>ist</a:t>
            </a:r>
            <a:r>
              <a:rPr lang="en-US" sz="2400" dirty="0" smtClean="0">
                <a:solidFill>
                  <a:schemeClr val="tx1"/>
                </a:solidFill>
                <a:cs typeface="Arial" panose="020B0604020202020204" pitchFamily="34" charset="0"/>
              </a:rPr>
              <a:t> </a:t>
            </a:r>
            <a:r>
              <a:rPr lang="de-DE" sz="2400" dirty="0" smtClean="0">
                <a:solidFill>
                  <a:schemeClr val="tx1"/>
                </a:solidFill>
                <a:cs typeface="Arial" panose="020B0604020202020204" pitchFamily="34" charset="0"/>
              </a:rPr>
              <a:t>äquivalent</a:t>
            </a:r>
            <a:r>
              <a:rPr lang="en-US" sz="2400" dirty="0" smtClean="0">
                <a:solidFill>
                  <a:schemeClr val="tx1"/>
                </a:solidFill>
                <a:cs typeface="Arial" panose="020B0604020202020204" pitchFamily="34" charset="0"/>
              </a:rPr>
              <a:t> </a:t>
            </a:r>
            <a:r>
              <a:rPr lang="de-DE" sz="2400" dirty="0" smtClean="0">
                <a:solidFill>
                  <a:schemeClr val="tx1"/>
                </a:solidFill>
                <a:cs typeface="Arial" panose="020B0604020202020204" pitchFamily="34" charset="0"/>
              </a:rPr>
              <a:t>zu</a:t>
            </a:r>
            <a:r>
              <a:rPr lang="en-US" sz="2400" dirty="0" smtClean="0">
                <a:solidFill>
                  <a:schemeClr val="tx1"/>
                </a:solidFill>
                <a:cs typeface="Arial" panose="020B0604020202020204" pitchFamily="34" charset="0"/>
              </a:rPr>
              <a:t> </a:t>
            </a:r>
            <a:r>
              <a:rPr lang="en-US" sz="2200" dirty="0" smtClean="0">
                <a:solidFill>
                  <a:schemeClr val="tx1"/>
                </a:solidFill>
                <a:latin typeface="Arial" panose="020B0604020202020204" pitchFamily="34" charset="0"/>
                <a:cs typeface="Arial" panose="020B0604020202020204" pitchFamily="34" charset="0"/>
              </a:rPr>
              <a:t>name</a:t>
            </a:r>
            <a:endParaRPr lang="de-DE" sz="22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24</a:t>
            </a:fld>
            <a:endParaRPr lang="de-DE" dirty="0"/>
          </a:p>
        </p:txBody>
      </p:sp>
    </p:spTree>
    <p:extLst>
      <p:ext uri="{BB962C8B-B14F-4D97-AF65-F5344CB8AC3E}">
        <p14:creationId xmlns:p14="http://schemas.microsoft.com/office/powerpoint/2010/main" val="3350211130"/>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5800" y="1988841"/>
            <a:ext cx="7769225" cy="3744416"/>
          </a:xfrm>
        </p:spPr>
        <p:txBody>
          <a:bodyPr/>
          <a:lstStyle/>
          <a:p>
            <a:r>
              <a:rPr lang="de-DE" sz="2400" dirty="0" smtClean="0">
                <a:solidFill>
                  <a:schemeClr val="accent2"/>
                </a:solidFill>
              </a:rPr>
              <a:t>Ada 2022 </a:t>
            </a:r>
            <a:r>
              <a:rPr lang="de-DE" sz="2400" dirty="0" smtClean="0"/>
              <a:t>erlaubt Voreinstellungen für formale Typen.</a:t>
            </a:r>
          </a:p>
          <a:p>
            <a:pPr marL="625475"/>
            <a:r>
              <a:rPr lang="de-DE" sz="2000" b="1" dirty="0" smtClean="0">
                <a:latin typeface="Courier New" panose="02070309020205020404" pitchFamily="49" charset="0"/>
                <a:cs typeface="Courier New" panose="02070309020205020404" pitchFamily="49" charset="0"/>
              </a:rPr>
              <a:t>generic</a:t>
            </a:r>
            <a:br>
              <a:rPr lang="de-DE" sz="2000" b="1" dirty="0" smtClean="0">
                <a:latin typeface="Courier New" panose="02070309020205020404" pitchFamily="49" charset="0"/>
                <a:cs typeface="Courier New" panose="02070309020205020404" pitchFamily="49" charset="0"/>
              </a:rPr>
            </a:br>
            <a:r>
              <a:rPr lang="de-DE" sz="2000" b="1" dirty="0" smtClean="0">
                <a:latin typeface="Courier New" panose="02070309020205020404" pitchFamily="49" charset="0"/>
                <a:cs typeface="Courier New" panose="02070309020205020404" pitchFamily="49" charset="0"/>
              </a:rPr>
              <a:t>  type </a:t>
            </a:r>
            <a:r>
              <a:rPr lang="de-DE" sz="2000" dirty="0" smtClean="0">
                <a:latin typeface="Courier New" panose="02070309020205020404" pitchFamily="49" charset="0"/>
                <a:cs typeface="Courier New" panose="02070309020205020404" pitchFamily="49" charset="0"/>
              </a:rPr>
              <a:t>Typ </a:t>
            </a:r>
            <a:r>
              <a:rPr lang="de-DE" sz="2000" b="1" dirty="0">
                <a:latin typeface="Courier New" panose="02070309020205020404" pitchFamily="49" charset="0"/>
                <a:cs typeface="Courier New" panose="02070309020205020404" pitchFamily="49" charset="0"/>
              </a:rPr>
              <a:t>is … </a:t>
            </a:r>
            <a:r>
              <a:rPr lang="de-DE" sz="2000" b="1" dirty="0">
                <a:solidFill>
                  <a:schemeClr val="accent2"/>
                </a:solidFill>
                <a:latin typeface="Courier New" panose="02070309020205020404" pitchFamily="49" charset="0"/>
                <a:cs typeface="Courier New" panose="02070309020205020404" pitchFamily="49" charset="0"/>
              </a:rPr>
              <a:t>or use </a:t>
            </a:r>
            <a:r>
              <a:rPr lang="de-DE" sz="2000" dirty="0">
                <a:solidFill>
                  <a:schemeClr val="accent2"/>
                </a:solidFill>
                <a:latin typeface="Courier New" panose="02070309020205020404" pitchFamily="49" charset="0"/>
                <a:cs typeface="Courier New" panose="02070309020205020404" pitchFamily="49" charset="0"/>
              </a:rPr>
              <a:t>Subtyp</a:t>
            </a:r>
            <a:r>
              <a:rPr lang="de-DE" sz="2000" dirty="0" smtClean="0">
                <a:latin typeface="Courier New" panose="02070309020205020404" pitchFamily="49" charset="0"/>
                <a:cs typeface="Courier New" panose="02070309020205020404" pitchFamily="49" charset="0"/>
              </a:rPr>
              <a:t>;</a:t>
            </a:r>
          </a:p>
          <a:p>
            <a:endParaRPr lang="de-DE" sz="1200" dirty="0" smtClean="0">
              <a:latin typeface="Courier New" panose="02070309020205020404" pitchFamily="49" charset="0"/>
              <a:cs typeface="Courier New" panose="02070309020205020404" pitchFamily="49" charset="0"/>
            </a:endParaRPr>
          </a:p>
          <a:p>
            <a:r>
              <a:rPr lang="de-DE" sz="2400" dirty="0" smtClean="0">
                <a:cs typeface="Courier New" panose="02070309020205020404" pitchFamily="49" charset="0"/>
              </a:rPr>
              <a:t>Beispiel</a:t>
            </a:r>
          </a:p>
          <a:p>
            <a:pPr marL="625475"/>
            <a:r>
              <a:rPr lang="de-DE" sz="2000" b="1" dirty="0" smtClean="0">
                <a:latin typeface="Courier New" panose="02070309020205020404" pitchFamily="49" charset="0"/>
                <a:cs typeface="Courier New" panose="02070309020205020404" pitchFamily="49" charset="0"/>
              </a:rPr>
              <a:t>generic</a:t>
            </a:r>
            <a:br>
              <a:rPr lang="de-DE" sz="2000" b="1" dirty="0" smtClean="0">
                <a:latin typeface="Courier New" panose="02070309020205020404" pitchFamily="49" charset="0"/>
                <a:cs typeface="Courier New" panose="02070309020205020404" pitchFamily="49" charset="0"/>
              </a:rPr>
            </a:br>
            <a:r>
              <a:rPr lang="de-DE" sz="2000" b="1" dirty="0" smtClean="0">
                <a:latin typeface="Courier New" panose="02070309020205020404" pitchFamily="49" charset="0"/>
                <a:cs typeface="Courier New" panose="02070309020205020404" pitchFamily="49" charset="0"/>
              </a:rPr>
              <a:t>  type </a:t>
            </a:r>
            <a:r>
              <a:rPr lang="de-DE" sz="2000" dirty="0" smtClean="0">
                <a:latin typeface="Courier New" panose="02070309020205020404" pitchFamily="49" charset="0"/>
                <a:cs typeface="Courier New" panose="02070309020205020404" pitchFamily="49" charset="0"/>
              </a:rPr>
              <a:t>Element   </a:t>
            </a:r>
            <a:r>
              <a:rPr lang="de-DE" sz="2000" b="1" dirty="0" smtClean="0">
                <a:latin typeface="Courier New" panose="02070309020205020404" pitchFamily="49" charset="0"/>
                <a:cs typeface="Courier New" panose="02070309020205020404" pitchFamily="49" charset="0"/>
              </a:rPr>
              <a:t>is private</a:t>
            </a:r>
            <a:r>
              <a:rPr lang="de-DE" sz="2000" dirty="0" smtClean="0">
                <a:latin typeface="Courier New" panose="02070309020205020404" pitchFamily="49" charset="0"/>
                <a:cs typeface="Courier New" panose="02070309020205020404" pitchFamily="49" charset="0"/>
              </a:rPr>
              <a:t>;</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a:t>
            </a:r>
            <a:r>
              <a:rPr lang="de-DE" sz="2000" b="1" dirty="0" smtClean="0">
                <a:latin typeface="Courier New" panose="02070309020205020404" pitchFamily="49" charset="0"/>
                <a:cs typeface="Courier New" panose="02070309020205020404" pitchFamily="49" charset="0"/>
              </a:rPr>
              <a:t>type</a:t>
            </a:r>
            <a:r>
              <a:rPr lang="de-DE" sz="2000" dirty="0" smtClean="0">
                <a:latin typeface="Courier New" panose="02070309020205020404" pitchFamily="49" charset="0"/>
                <a:cs typeface="Courier New" panose="02070309020205020404" pitchFamily="49" charset="0"/>
              </a:rPr>
              <a:t> Füllstand </a:t>
            </a:r>
            <a:r>
              <a:rPr lang="de-DE" sz="2000" b="1" dirty="0" smtClean="0">
                <a:latin typeface="Courier New" panose="02070309020205020404" pitchFamily="49" charset="0"/>
                <a:cs typeface="Courier New" panose="02070309020205020404" pitchFamily="49" charset="0"/>
              </a:rPr>
              <a:t>is range </a:t>
            </a:r>
            <a:r>
              <a:rPr lang="de-DE" sz="2000" dirty="0" smtClean="0">
                <a:latin typeface="Courier New" panose="02070309020205020404" pitchFamily="49" charset="0"/>
                <a:cs typeface="Courier New" panose="02070309020205020404" pitchFamily="49" charset="0"/>
              </a:rPr>
              <a:t>&lt;&gt; </a:t>
            </a:r>
            <a:r>
              <a:rPr lang="de-DE" sz="2000" b="1" dirty="0" smtClean="0">
                <a:solidFill>
                  <a:schemeClr val="accent2"/>
                </a:solidFill>
                <a:latin typeface="Courier New" panose="02070309020205020404" pitchFamily="49" charset="0"/>
                <a:cs typeface="Courier New" panose="02070309020205020404" pitchFamily="49" charset="0"/>
              </a:rPr>
              <a:t>or use </a:t>
            </a:r>
            <a:r>
              <a:rPr lang="de-DE" sz="2000" dirty="0" smtClean="0">
                <a:solidFill>
                  <a:schemeClr val="accent2"/>
                </a:solidFill>
                <a:latin typeface="Courier New" panose="02070309020205020404" pitchFamily="49" charset="0"/>
                <a:cs typeface="Courier New" panose="02070309020205020404" pitchFamily="49" charset="0"/>
              </a:rPr>
              <a:t>Natural</a:t>
            </a:r>
            <a:r>
              <a:rPr lang="de-DE" sz="2000" dirty="0" smtClean="0">
                <a:latin typeface="Courier New" panose="02070309020205020404" pitchFamily="49" charset="0"/>
                <a:cs typeface="Courier New" panose="02070309020205020404" pitchFamily="49" charset="0"/>
              </a:rPr>
              <a:t>;</a:t>
            </a:r>
            <a:br>
              <a:rPr lang="de-DE" sz="2000" dirty="0" smtClean="0">
                <a:latin typeface="Courier New" panose="02070309020205020404" pitchFamily="49" charset="0"/>
                <a:cs typeface="Courier New" panose="02070309020205020404" pitchFamily="49" charset="0"/>
              </a:rPr>
            </a:br>
            <a:r>
              <a:rPr lang="de-DE" sz="2000" b="1" dirty="0" smtClean="0">
                <a:latin typeface="Courier New" panose="02070309020205020404" pitchFamily="49" charset="0"/>
                <a:cs typeface="Courier New" panose="02070309020205020404" pitchFamily="49" charset="0"/>
              </a:rPr>
              <a:t>package</a:t>
            </a:r>
            <a:r>
              <a:rPr lang="de-DE" sz="2000" dirty="0" smtClean="0">
                <a:latin typeface="Courier New" panose="02070309020205020404" pitchFamily="49" charset="0"/>
                <a:cs typeface="Courier New" panose="02070309020205020404" pitchFamily="49" charset="0"/>
              </a:rPr>
              <a:t> Liste </a:t>
            </a:r>
            <a:r>
              <a:rPr lang="de-DE" sz="2000" b="1" dirty="0" smtClean="0">
                <a:latin typeface="Courier New" panose="02070309020205020404" pitchFamily="49" charset="0"/>
                <a:cs typeface="Courier New" panose="02070309020205020404" pitchFamily="49" charset="0"/>
              </a:rPr>
              <a:t>is</a:t>
            </a:r>
            <a:r>
              <a:rPr lang="de-DE" sz="2000" dirty="0" smtClean="0">
                <a:latin typeface="Courier New" panose="02070309020205020404" pitchFamily="49" charset="0"/>
                <a:cs typeface="Courier New" panose="02070309020205020404" pitchFamily="49" charset="0"/>
              </a:rPr>
              <a:t> …</a:t>
            </a: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240</a:t>
            </a:fld>
            <a:endParaRPr lang="de-DE" dirty="0"/>
          </a:p>
        </p:txBody>
      </p:sp>
      <p:sp>
        <p:nvSpPr>
          <p:cNvPr id="5" name="Titel 4"/>
          <p:cNvSpPr>
            <a:spLocks noGrp="1"/>
          </p:cNvSpPr>
          <p:nvPr>
            <p:ph type="title"/>
          </p:nvPr>
        </p:nvSpPr>
        <p:spPr>
          <a:xfrm>
            <a:off x="685800" y="463551"/>
            <a:ext cx="7769225" cy="1275928"/>
          </a:xfrm>
        </p:spPr>
        <p:txBody>
          <a:bodyPr/>
          <a:lstStyle/>
          <a:p>
            <a:r>
              <a:rPr lang="de-DE" dirty="0" smtClean="0">
                <a:solidFill>
                  <a:schemeClr val="tx1"/>
                </a:solidFill>
              </a:rPr>
              <a:t>Voreinstellung für formale Typen</a:t>
            </a:r>
            <a:endParaRPr lang="de-DE" dirty="0">
              <a:solidFill>
                <a:schemeClr val="tx1"/>
              </a:solidFill>
            </a:endParaRPr>
          </a:p>
        </p:txBody>
      </p:sp>
    </p:spTree>
    <p:extLst>
      <p:ext uri="{BB962C8B-B14F-4D97-AF65-F5344CB8AC3E}">
        <p14:creationId xmlns:p14="http://schemas.microsoft.com/office/powerpoint/2010/main" val="2285999681"/>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In Schablonen verfügbare Operationen</a:t>
            </a:r>
          </a:p>
        </p:txBody>
      </p:sp>
      <mc:AlternateContent xmlns:mc="http://schemas.openxmlformats.org/markup-compatibility/2006" xmlns:a14="http://schemas.microsoft.com/office/drawing/2010/main">
        <mc:Choice Requires="a14">
          <p:sp>
            <p:nvSpPr>
              <p:cNvPr id="154627" name="Rectangle 2"/>
              <p:cNvSpPr>
                <a:spLocks noGrp="1" noChangeArrowheads="1"/>
              </p:cNvSpPr>
              <p:nvPr>
                <p:ph idx="1"/>
              </p:nvPr>
            </p:nvSpPr>
            <p:spPr>
              <a:xfrm>
                <a:off x="685800" y="2060848"/>
                <a:ext cx="7767638" cy="4040088"/>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200" dirty="0" smtClean="0"/>
                  <a:t>Zu jeder dieser Typkategorien von Folie 239 sind nur die Operatio-nen verfügbar, die standardmäßig für diese Kategorie sichtbar sind:</a:t>
                </a:r>
              </a:p>
              <a:p>
                <a:pPr lvl="1" eaLnBrk="1" hangingPunct="1">
                  <a:buSzPct val="45000"/>
                  <a:buFont typeface="Wingdings" pitchFamily="2" charset="2"/>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Aufzählungstypen: Attribute, Anordnung; Zuweisung</a:t>
                </a:r>
              </a:p>
              <a:p>
                <a:pPr lvl="1" eaLnBrk="1" hangingPunct="1">
                  <a:buSzPct val="45000"/>
                  <a:buFont typeface="Wingdings" pitchFamily="2" charset="2"/>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Numerisch: zusätzlich arithmetische Operationen</a:t>
                </a:r>
              </a:p>
              <a:p>
                <a:pPr lvl="1" eaLnBrk="1" hangingPunct="1">
                  <a:buSzPct val="45000"/>
                  <a:buFont typeface="Wingdings" pitchFamily="2" charset="2"/>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Privat: nur Gleichheit und Zuweisung</a:t>
                </a:r>
              </a:p>
              <a:p>
                <a:pPr lvl="1" eaLnBrk="1" hangingPunct="1">
                  <a:buSzPct val="45000"/>
                  <a:buFont typeface="Wingdings" pitchFamily="2" charset="2"/>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Limitiert Privat: nichts außer Vereinbarung</a:t>
                </a:r>
              </a:p>
              <a:p>
                <a:pPr lvl="1" eaLnBrk="1" hangingPunct="1">
                  <a:buSzPct val="45000"/>
                  <a:buFont typeface="Wingdings" pitchFamily="2" charset="2"/>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Für definite Typen: </a:t>
                </a:r>
                <a:r>
                  <a:rPr lang="de-DE" altLang="de-DE" sz="2000" dirty="0"/>
                  <a:t>Vereinbarung ohne </a:t>
                </a:r>
                <a:r>
                  <a:rPr lang="de-DE" altLang="de-DE" sz="2000" dirty="0" smtClean="0"/>
                  <a:t>Initialwert</a:t>
                </a:r>
              </a:p>
              <a:p>
                <a:pPr lvl="1" eaLnBrk="1" hangingPunct="1">
                  <a:buSzPct val="45000"/>
                  <a:buFont typeface="Wingdings" pitchFamily="2" charset="2"/>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Für indefinite Typen: </a:t>
                </a:r>
                <a:r>
                  <a:rPr lang="de-DE" altLang="de-DE" sz="2000" dirty="0"/>
                  <a:t>Vereinbarung nur </a:t>
                </a:r>
                <a:r>
                  <a:rPr lang="de-DE" altLang="de-DE" sz="2000" dirty="0" smtClean="0"/>
                  <a:t>mit Initialwert</a:t>
                </a:r>
                <a14:m>
                  <m:oMath xmlns:m="http://schemas.openxmlformats.org/officeDocument/2006/math">
                    <m:r>
                      <a:rPr lang="de-DE" altLang="de-DE" sz="2000" baseline="30000" dirty="0">
                        <a:latin typeface="Cambria Math" panose="02040503050406030204" pitchFamily="18" charset="0"/>
                      </a:rPr>
                      <m:t> </m:t>
                    </m:r>
                    <m:r>
                      <a:rPr lang="en-US" altLang="de-DE" sz="2000" baseline="30000" dirty="0">
                        <a:latin typeface="Cambria Math" panose="02040503050406030204" pitchFamily="18" charset="0"/>
                      </a:rPr>
                      <m:t>†</m:t>
                    </m:r>
                  </m:oMath>
                </a14:m>
                <a:endParaRPr lang="de-DE" altLang="de-DE" sz="2000" dirty="0" smtClean="0"/>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200" dirty="0" smtClean="0"/>
                  <a:t>Alle weiteren Operationen müssen als weitere generische Parameter mitgegeben werden (</a:t>
                </a:r>
                <a14:m>
                  <m:oMath xmlns:m="http://schemas.openxmlformats.org/officeDocument/2006/math">
                    <m:r>
                      <a:rPr lang="en-US" altLang="de-DE" sz="2400" baseline="30000" dirty="0" smtClean="0">
                        <a:latin typeface="Cambria Math" panose="02040503050406030204" pitchFamily="18" charset="0"/>
                      </a:rPr>
                      <m:t>†</m:t>
                    </m:r>
                  </m:oMath>
                </a14:m>
                <a:r>
                  <a:rPr lang="de-DE" altLang="de-DE" sz="2200" dirty="0" smtClean="0"/>
                  <a:t>z. B. der Initialwert).</a:t>
                </a:r>
              </a:p>
            </p:txBody>
          </p:sp>
        </mc:Choice>
        <mc:Fallback xmlns="">
          <p:sp>
            <p:nvSpPr>
              <p:cNvPr id="154627" name="Rectangle 2"/>
              <p:cNvSpPr>
                <a:spLocks noGrp="1" noRot="1" noChangeAspect="1" noMove="1" noResize="1" noEditPoints="1" noAdjustHandles="1" noChangeArrowheads="1" noChangeShapeType="1" noTextEdit="1"/>
              </p:cNvSpPr>
              <p:nvPr>
                <p:ph idx="1"/>
              </p:nvPr>
            </p:nvSpPr>
            <p:spPr>
              <a:xfrm>
                <a:off x="685800" y="2060848"/>
                <a:ext cx="7767638" cy="4040088"/>
              </a:xfrm>
              <a:blipFill rotWithShape="0">
                <a:blip r:embed="rId3"/>
                <a:stretch>
                  <a:fillRect l="-1099" t="-1056" r="-78" b="-151"/>
                </a:stretch>
              </a:blipFill>
            </p:spPr>
            <p:txBody>
              <a:bodyPr/>
              <a:lstStyle/>
              <a:p>
                <a:r>
                  <a:rPr lang="de-DE">
                    <a:noFill/>
                  </a:rPr>
                  <a:t> </a:t>
                </a:r>
              </a:p>
            </p:txBody>
          </p:sp>
        </mc:Fallback>
      </mc:AlternateContent>
      <p:sp>
        <p:nvSpPr>
          <p:cNvPr id="15462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462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669024A-066A-4572-B9FC-B3E4EBE811F7}" type="slidenum">
              <a:rPr lang="de-DE" altLang="de-DE" sz="2400" smtClean="0"/>
              <a:pPr eaLnBrk="1" hangingPunct="1">
                <a:spcBef>
                  <a:spcPct val="0"/>
                </a:spcBef>
              </a:pPr>
              <a:t>241</a:t>
            </a:fld>
            <a:endParaRPr lang="de-DE" altLang="de-DE" sz="2400" dirty="0" smtClean="0"/>
          </a:p>
        </p:txBody>
      </p:sp>
      <p:grpSp>
        <p:nvGrpSpPr>
          <p:cNvPr id="2" name="Gruppieren 1"/>
          <p:cNvGrpSpPr/>
          <p:nvPr/>
        </p:nvGrpSpPr>
        <p:grpSpPr>
          <a:xfrm>
            <a:off x="6876256" y="3284984"/>
            <a:ext cx="1738660" cy="1815882"/>
            <a:chOff x="6876256" y="3284984"/>
            <a:chExt cx="1738660" cy="1815882"/>
          </a:xfrm>
        </p:grpSpPr>
        <p:sp>
          <p:nvSpPr>
            <p:cNvPr id="7" name="Textfeld 6">
              <a:hlinkClick r:id="rId4" action="ppaction://hlinksldjump"/>
            </p:cNvPr>
            <p:cNvSpPr txBox="1"/>
            <p:nvPr/>
          </p:nvSpPr>
          <p:spPr>
            <a:xfrm>
              <a:off x="7164288" y="3284984"/>
              <a:ext cx="1450628" cy="1815882"/>
            </a:xfrm>
            <a:prstGeom prst="rect">
              <a:avLst/>
            </a:prstGeom>
            <a:solidFill>
              <a:srgbClr val="FFCCFF"/>
            </a:solidFill>
            <a:ln w="12700">
              <a:solidFill>
                <a:srgbClr val="CC0066"/>
              </a:solidFill>
            </a:ln>
          </p:spPr>
          <p:txBody>
            <a:bodyPr wrap="square" rtlCol="0">
              <a:spAutoFit/>
            </a:bodyPr>
            <a:lstStyle/>
            <a:p>
              <a:r>
                <a:rPr lang="de-DE" altLang="de-DE" sz="1600" b="1" u="sng" dirty="0" smtClean="0">
                  <a:solidFill>
                    <a:srgbClr val="CC0066"/>
                  </a:solidFill>
                  <a:latin typeface="+mn-lt"/>
                </a:rPr>
                <a:t>Achtung:</a:t>
              </a:r>
            </a:p>
            <a:p>
              <a:r>
                <a:rPr lang="de-DE" sz="1600" dirty="0" smtClean="0">
                  <a:solidFill>
                    <a:srgbClr val="CC0066"/>
                  </a:solidFill>
                  <a:latin typeface="+mn-lt"/>
                </a:rPr>
                <a:t>Der Name des generischen Typs ist außerhalb der Ausprägung nicht sichtbar.</a:t>
              </a:r>
              <a:endParaRPr lang="de-DE" sz="1800" dirty="0">
                <a:solidFill>
                  <a:srgbClr val="CC0066"/>
                </a:solidFill>
                <a:latin typeface="+mn-lt"/>
              </a:endParaRPr>
            </a:p>
          </p:txBody>
        </p:sp>
        <p:sp>
          <p:nvSpPr>
            <p:cNvPr id="8" name="Interaktive Schaltfläche: Informationen 7">
              <a:hlinkClick r:id="rId4" action="ppaction://hlinksldjump" highlightClick="1"/>
            </p:cNvPr>
            <p:cNvSpPr/>
            <p:nvPr/>
          </p:nvSpPr>
          <p:spPr bwMode="auto">
            <a:xfrm>
              <a:off x="6876256" y="3284984"/>
              <a:ext cx="288032" cy="327025"/>
            </a:xfrm>
            <a:prstGeom prst="actionButtonInformation">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spTree>
  </p:cSld>
  <p:clrMapOvr>
    <a:masterClrMapping/>
  </p:clrMapOvr>
  <p:transition spd="med"/>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1"/>
          <p:cNvSpPr>
            <a:spLocks noGrp="1" noChangeArrowheads="1"/>
          </p:cNvSpPr>
          <p:nvPr>
            <p:ph type="title"/>
          </p:nvPr>
        </p:nvSpPr>
        <p:spPr>
          <a:xfrm>
            <a:off x="685800" y="333375"/>
            <a:ext cx="7918450" cy="18002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4000" dirty="0" smtClean="0"/>
              <a:t>Eingeschränkte vs. Uneingeschränkte</a:t>
            </a:r>
            <a:r>
              <a:rPr lang="de-DE" altLang="de-DE" sz="3200" dirty="0" smtClean="0"/>
              <a:t/>
            </a:r>
            <a:br>
              <a:rPr lang="de-DE" altLang="de-DE" sz="3200" dirty="0" smtClean="0"/>
            </a:br>
            <a:r>
              <a:rPr lang="de-DE" altLang="de-DE" sz="3200" dirty="0" smtClean="0"/>
              <a:t>und</a:t>
            </a:r>
            <a:br>
              <a:rPr lang="de-DE" altLang="de-DE" sz="3200" dirty="0" smtClean="0"/>
            </a:br>
            <a:r>
              <a:rPr lang="de-DE" altLang="de-DE" sz="4000" dirty="0" smtClean="0"/>
              <a:t>Definite vs. Indefinite Typen</a:t>
            </a:r>
          </a:p>
        </p:txBody>
      </p:sp>
      <p:sp>
        <p:nvSpPr>
          <p:cNvPr id="153603" name="Rectangle 2"/>
          <p:cNvSpPr>
            <a:spLocks noGrp="1" noChangeArrowheads="1"/>
          </p:cNvSpPr>
          <p:nvPr>
            <p:ph idx="1"/>
          </p:nvPr>
        </p:nvSpPr>
        <p:spPr>
          <a:xfrm>
            <a:off x="684213" y="2276475"/>
            <a:ext cx="7767637" cy="3679825"/>
          </a:xfrm>
        </p:spPr>
        <p:txBody>
          <a:bodyPr/>
          <a:lstStyle/>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i="1" dirty="0" smtClean="0"/>
              <a:t>Definit:</a:t>
            </a:r>
            <a:r>
              <a:rPr lang="de-DE" altLang="de-DE" sz="2400" dirty="0" smtClean="0"/>
              <a:t> Feste Größe  </a:t>
            </a:r>
            <a:r>
              <a:rPr lang="de-DE" altLang="de-DE" sz="1800" dirty="0" smtClean="0">
                <a:latin typeface="Courier New" pitchFamily="49" charset="0"/>
              </a:rPr>
              <a:t>X: Integer;</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i="1" dirty="0" smtClean="0"/>
              <a:t>Indefinit:</a:t>
            </a:r>
            <a:r>
              <a:rPr lang="de-DE" altLang="de-DE" sz="2400" dirty="0" smtClean="0"/>
              <a:t> Variable Größe </a:t>
            </a:r>
            <a:r>
              <a:rPr lang="de-DE" altLang="de-DE" sz="1800" dirty="0" smtClean="0">
                <a:latin typeface="Courier New" pitchFamily="49" charset="0"/>
              </a:rPr>
              <a:t>Text: String := </a:t>
            </a:r>
            <a:r>
              <a:rPr lang="de-DE" altLang="de-DE" sz="1800" dirty="0" smtClean="0">
                <a:latin typeface="Courier New" pitchFamily="49" charset="0"/>
                <a:cs typeface="Times New Roman" pitchFamily="18" charset="0"/>
              </a:rPr>
              <a:t>"</a:t>
            </a:r>
            <a:r>
              <a:rPr lang="de-DE" altLang="de-DE" sz="1800" dirty="0" smtClean="0">
                <a:solidFill>
                  <a:schemeClr val="accent2"/>
                </a:solidFill>
                <a:latin typeface="Courier New" pitchFamily="49" charset="0"/>
                <a:cs typeface="Times New Roman" pitchFamily="18" charset="0"/>
              </a:rPr>
              <a:t>Anfangswert</a:t>
            </a:r>
            <a:r>
              <a:rPr lang="de-DE" altLang="de-DE" sz="1800" dirty="0" smtClean="0">
                <a:latin typeface="Courier New" pitchFamily="49" charset="0"/>
                <a:cs typeface="Times New Roman" pitchFamily="18" charset="0"/>
              </a:rPr>
              <a:t>";</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i="1" dirty="0" smtClean="0">
                <a:cs typeface="Times New Roman" pitchFamily="18" charset="0"/>
              </a:rPr>
              <a:t>Beschränkt:</a:t>
            </a:r>
            <a:r>
              <a:rPr lang="de-DE" altLang="de-DE" sz="1800" b="1" dirty="0" smtClean="0">
                <a:latin typeface="Courier New" pitchFamily="49" charset="0"/>
                <a:cs typeface="Times New Roman" pitchFamily="18" charset="0"/>
              </a:rPr>
              <a:t> type</a:t>
            </a:r>
            <a:r>
              <a:rPr lang="de-DE" altLang="de-DE" sz="1800" dirty="0" smtClean="0">
                <a:latin typeface="Courier New" pitchFamily="49" charset="0"/>
                <a:cs typeface="Times New Roman" pitchFamily="18" charset="0"/>
              </a:rPr>
              <a:t> T </a:t>
            </a:r>
            <a:r>
              <a:rPr lang="de-DE" altLang="de-DE" sz="1800" b="1" dirty="0" smtClean="0">
                <a:latin typeface="Courier New" pitchFamily="49" charset="0"/>
                <a:cs typeface="Times New Roman" pitchFamily="18" charset="0"/>
              </a:rPr>
              <a:t>is</a:t>
            </a:r>
            <a:r>
              <a:rPr lang="de-DE" altLang="de-DE" sz="1800" dirty="0" smtClean="0">
                <a:latin typeface="Courier New" pitchFamily="49" charset="0"/>
                <a:cs typeface="Times New Roman" pitchFamily="18" charset="0"/>
              </a:rPr>
              <a:t> </a:t>
            </a:r>
            <a:r>
              <a:rPr lang="de-DE" altLang="de-DE" sz="1800" b="1" dirty="0" smtClean="0">
                <a:latin typeface="Courier New" pitchFamily="49" charset="0"/>
                <a:cs typeface="Times New Roman" pitchFamily="18" charset="0"/>
              </a:rPr>
              <a:t>array</a:t>
            </a:r>
            <a:r>
              <a:rPr lang="de-DE" altLang="de-DE" sz="1800" dirty="0" smtClean="0">
                <a:latin typeface="Courier New" pitchFamily="49" charset="0"/>
                <a:cs typeface="Times New Roman" pitchFamily="18" charset="0"/>
              </a:rPr>
              <a:t> (Index) </a:t>
            </a:r>
            <a:r>
              <a:rPr lang="de-DE" altLang="de-DE" sz="1800" b="1" dirty="0" smtClean="0">
                <a:latin typeface="Courier New" pitchFamily="49" charset="0"/>
                <a:cs typeface="Times New Roman" pitchFamily="18" charset="0"/>
              </a:rPr>
              <a:t>of</a:t>
            </a:r>
            <a:r>
              <a:rPr lang="de-DE" altLang="de-DE" sz="1800" dirty="0" smtClean="0">
                <a:latin typeface="Courier New" pitchFamily="49" charset="0"/>
                <a:cs typeface="Times New Roman" pitchFamily="18" charset="0"/>
              </a:rPr>
              <a:t> T;</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i="1" dirty="0" smtClean="0">
                <a:cs typeface="Times New Roman" pitchFamily="18" charset="0"/>
              </a:rPr>
              <a:t>Definit Unbeschränkt:</a:t>
            </a:r>
            <a:r>
              <a:rPr lang="de-DE" altLang="de-DE" sz="1800" dirty="0" smtClean="0">
                <a:latin typeface="Courier New" pitchFamily="49" charset="0"/>
                <a:cs typeface="Times New Roman" pitchFamily="18" charset="0"/>
              </a:rPr>
              <a:t> </a:t>
            </a:r>
            <a:r>
              <a:rPr lang="de-DE" altLang="de-DE" sz="1800" b="1" dirty="0" smtClean="0">
                <a:latin typeface="Courier New" pitchFamily="49" charset="0"/>
                <a:cs typeface="Times New Roman" pitchFamily="18" charset="0"/>
              </a:rPr>
              <a:t>type</a:t>
            </a:r>
            <a:r>
              <a:rPr lang="de-DE" altLang="de-DE" sz="1800" dirty="0" smtClean="0">
                <a:latin typeface="Courier New" pitchFamily="49" charset="0"/>
                <a:cs typeface="Times New Roman" pitchFamily="18" charset="0"/>
              </a:rPr>
              <a:t> T (D: DT := Init) </a:t>
            </a:r>
            <a:r>
              <a:rPr lang="de-DE" altLang="de-DE" sz="1800" b="1" dirty="0" smtClean="0">
                <a:latin typeface="Courier New" pitchFamily="49" charset="0"/>
                <a:cs typeface="Times New Roman" pitchFamily="18" charset="0"/>
              </a:rPr>
              <a:t>is record</a:t>
            </a:r>
            <a:r>
              <a:rPr lang="de-DE" altLang="de-DE" sz="1800" dirty="0" smtClean="0">
                <a:latin typeface="Courier New" pitchFamily="49" charset="0"/>
                <a:cs typeface="Times New Roman" pitchFamily="18" charset="0"/>
              </a:rPr>
              <a:t> …</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i="1" dirty="0" smtClean="0">
                <a:cs typeface="Times New Roman" pitchFamily="18" charset="0"/>
              </a:rPr>
              <a:t>Indefinit Unbeschränkt:</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cs typeface="Times New Roman" pitchFamily="18" charset="0"/>
              </a:rPr>
              <a:t>  String</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cs typeface="Times New Roman" pitchFamily="18" charset="0"/>
              </a:rPr>
              <a:t>  type</a:t>
            </a:r>
            <a:r>
              <a:rPr lang="de-DE" altLang="de-DE" sz="1800" dirty="0" smtClean="0">
                <a:latin typeface="Courier New" pitchFamily="49" charset="0"/>
                <a:cs typeface="Times New Roman" pitchFamily="18" charset="0"/>
              </a:rPr>
              <a:t> T </a:t>
            </a:r>
            <a:r>
              <a:rPr lang="de-DE" altLang="de-DE" sz="1800" b="1" dirty="0" smtClean="0">
                <a:latin typeface="Courier New" pitchFamily="49" charset="0"/>
                <a:cs typeface="Times New Roman" pitchFamily="18" charset="0"/>
              </a:rPr>
              <a:t>is</a:t>
            </a:r>
            <a:r>
              <a:rPr lang="de-DE" altLang="de-DE" sz="1800" dirty="0" smtClean="0">
                <a:latin typeface="Courier New" pitchFamily="49" charset="0"/>
                <a:cs typeface="Times New Roman" pitchFamily="18" charset="0"/>
              </a:rPr>
              <a:t> </a:t>
            </a:r>
            <a:r>
              <a:rPr lang="de-DE" altLang="de-DE" sz="1800" b="1" dirty="0" smtClean="0">
                <a:latin typeface="Courier New" pitchFamily="49" charset="0"/>
                <a:cs typeface="Times New Roman" pitchFamily="18" charset="0"/>
              </a:rPr>
              <a:t>array</a:t>
            </a:r>
            <a:r>
              <a:rPr lang="de-DE" altLang="de-DE" sz="1800" dirty="0" smtClean="0">
                <a:latin typeface="Courier New" pitchFamily="49" charset="0"/>
                <a:cs typeface="Times New Roman" pitchFamily="18" charset="0"/>
              </a:rPr>
              <a:t> (Index </a:t>
            </a:r>
            <a:r>
              <a:rPr lang="de-DE" altLang="de-DE" sz="1800" b="1" dirty="0" smtClean="0">
                <a:latin typeface="Courier New" pitchFamily="49" charset="0"/>
                <a:cs typeface="Times New Roman" pitchFamily="18" charset="0"/>
              </a:rPr>
              <a:t>range</a:t>
            </a:r>
            <a:r>
              <a:rPr lang="de-DE" altLang="de-DE" sz="1800" dirty="0" smtClean="0">
                <a:latin typeface="Courier New" pitchFamily="49" charset="0"/>
                <a:cs typeface="Times New Roman" pitchFamily="18" charset="0"/>
              </a:rPr>
              <a:t> &lt;&gt;) </a:t>
            </a:r>
            <a:r>
              <a:rPr lang="de-DE" altLang="de-DE" sz="1800" b="1" dirty="0" smtClean="0">
                <a:latin typeface="Courier New" pitchFamily="49" charset="0"/>
                <a:cs typeface="Times New Roman" pitchFamily="18" charset="0"/>
              </a:rPr>
              <a:t>of</a:t>
            </a:r>
            <a:r>
              <a:rPr lang="de-DE" altLang="de-DE" sz="1800" dirty="0" smtClean="0">
                <a:latin typeface="Courier New" pitchFamily="49" charset="0"/>
                <a:cs typeface="Times New Roman" pitchFamily="18" charset="0"/>
              </a:rPr>
              <a:t> T;</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cs typeface="Times New Roman" pitchFamily="18" charset="0"/>
              </a:rPr>
              <a:t>  type</a:t>
            </a:r>
            <a:r>
              <a:rPr lang="de-DE" altLang="de-DE" sz="1800" dirty="0" smtClean="0">
                <a:latin typeface="Courier New" pitchFamily="49" charset="0"/>
                <a:cs typeface="Times New Roman" pitchFamily="18" charset="0"/>
              </a:rPr>
              <a:t> T (D: DT) </a:t>
            </a:r>
            <a:r>
              <a:rPr lang="de-DE" altLang="de-DE" sz="1800" b="1" dirty="0" smtClean="0">
                <a:latin typeface="Courier New" pitchFamily="49" charset="0"/>
                <a:cs typeface="Times New Roman" pitchFamily="18" charset="0"/>
              </a:rPr>
              <a:t>is record</a:t>
            </a:r>
            <a:r>
              <a:rPr lang="de-DE" altLang="de-DE" sz="1800" dirty="0" smtClean="0">
                <a:latin typeface="Courier New" pitchFamily="49" charset="0"/>
                <a:cs typeface="Times New Roman" pitchFamily="18" charset="0"/>
              </a:rPr>
              <a:t> …</a:t>
            </a:r>
          </a:p>
        </p:txBody>
      </p:sp>
      <p:sp>
        <p:nvSpPr>
          <p:cNvPr id="15360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360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405B4E7-7B4A-45D1-92A6-72081CF2CFBB}" type="slidenum">
              <a:rPr lang="de-DE" altLang="de-DE" sz="2400" smtClean="0"/>
              <a:pPr eaLnBrk="1" hangingPunct="1">
                <a:spcBef>
                  <a:spcPct val="0"/>
                </a:spcBef>
              </a:pPr>
              <a:t>242</a:t>
            </a:fld>
            <a:endParaRPr lang="de-DE" altLang="de-DE" sz="2400" dirty="0" smtClean="0"/>
          </a:p>
        </p:txBody>
      </p:sp>
      <p:sp>
        <p:nvSpPr>
          <p:cNvPr id="6" name="Textfeld 5"/>
          <p:cNvSpPr txBox="1"/>
          <p:nvPr/>
        </p:nvSpPr>
        <p:spPr>
          <a:xfrm>
            <a:off x="3995936" y="4221088"/>
            <a:ext cx="4746079" cy="646331"/>
          </a:xfrm>
          <a:prstGeom prst="rect">
            <a:avLst/>
          </a:prstGeom>
          <a:noFill/>
        </p:spPr>
        <p:txBody>
          <a:bodyPr wrap="square" rtlCol="0">
            <a:spAutoFit/>
          </a:bodyPr>
          <a:lstStyle/>
          <a:p>
            <a:r>
              <a:rPr lang="de-DE" sz="1800" dirty="0" smtClean="0">
                <a:solidFill>
                  <a:schemeClr val="accent2"/>
                </a:solidFill>
              </a:rPr>
              <a:t>Objekte indefiniter Typen benötigen einen Initial-wert, weil der Typ die Größe nicht festlegt.</a:t>
            </a:r>
            <a:endParaRPr lang="de-DE" sz="18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Weitere Arten von</a:t>
            </a:r>
            <a:br>
              <a:rPr lang="de-DE" dirty="0" smtClean="0"/>
            </a:br>
            <a:r>
              <a:rPr lang="de-DE" dirty="0" smtClean="0"/>
              <a:t>generischen Parametern</a:t>
            </a:r>
            <a:endParaRPr lang="de-DE" dirty="0"/>
          </a:p>
        </p:txBody>
      </p:sp>
      <p:sp>
        <p:nvSpPr>
          <p:cNvPr id="3" name="Inhaltsplatzhalter 2"/>
          <p:cNvSpPr>
            <a:spLocks noGrp="1"/>
          </p:cNvSpPr>
          <p:nvPr>
            <p:ph idx="1"/>
          </p:nvPr>
        </p:nvSpPr>
        <p:spPr>
          <a:xfrm>
            <a:off x="685800" y="2132856"/>
            <a:ext cx="7739063" cy="3794175"/>
          </a:xfrm>
        </p:spPr>
        <p:txBody>
          <a:bodyPr/>
          <a:lstStyle/>
          <a:p>
            <a:pPr marL="0" indent="0"/>
            <a:r>
              <a:rPr lang="de-DE" sz="2800" dirty="0" smtClean="0"/>
              <a:t>Neben den genannten formalen Typen gibt es noch folgende formale generische Parameter:</a:t>
            </a:r>
          </a:p>
          <a:p>
            <a:pPr>
              <a:buFont typeface="Arial" panose="020B0604020202020204" pitchFamily="34" charset="0"/>
              <a:buChar char="•"/>
            </a:pPr>
            <a:r>
              <a:rPr lang="de-DE" sz="2800" dirty="0" smtClean="0"/>
              <a:t>Objekte:</a:t>
            </a:r>
            <a:br>
              <a:rPr lang="de-DE" sz="2800" dirty="0" smtClean="0"/>
            </a:br>
            <a:r>
              <a:rPr lang="de-DE" sz="2800" dirty="0" smtClean="0"/>
              <a:t>Variablen und Konstanten</a:t>
            </a:r>
          </a:p>
          <a:p>
            <a:pPr>
              <a:buFont typeface="Arial" panose="020B0604020202020204" pitchFamily="34" charset="0"/>
              <a:buChar char="•"/>
            </a:pPr>
            <a:r>
              <a:rPr lang="de-DE" sz="2800" dirty="0" smtClean="0"/>
              <a:t>Unterprogramme:</a:t>
            </a:r>
            <a:br>
              <a:rPr lang="de-DE" sz="2800" dirty="0" smtClean="0"/>
            </a:br>
            <a:r>
              <a:rPr lang="de-DE" sz="2800" dirty="0" smtClean="0"/>
              <a:t>Funktionen und Prozeduren</a:t>
            </a:r>
          </a:p>
          <a:p>
            <a:pPr>
              <a:buFont typeface="Arial" panose="020B0604020202020204" pitchFamily="34" charset="0"/>
              <a:buChar char="•"/>
            </a:pPr>
            <a:r>
              <a:rPr lang="de-DE" sz="2800" dirty="0" smtClean="0"/>
              <a:t>Pakete:</a:t>
            </a:r>
            <a:br>
              <a:rPr lang="de-DE" sz="2800" dirty="0" smtClean="0"/>
            </a:br>
            <a:r>
              <a:rPr lang="de-DE" sz="2800" dirty="0" smtClean="0"/>
              <a:t>Ausprägungen von generischen Einheiten</a:t>
            </a:r>
            <a:endParaRPr lang="de-DE" sz="28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243</a:t>
            </a:fld>
            <a:endParaRPr lang="de-DE" dirty="0"/>
          </a:p>
        </p:txBody>
      </p:sp>
    </p:spTree>
    <p:extLst>
      <p:ext uri="{BB962C8B-B14F-4D97-AF65-F5344CB8AC3E}">
        <p14:creationId xmlns:p14="http://schemas.microsoft.com/office/powerpoint/2010/main" val="365174503"/>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Generische Objekt-Parameter</a:t>
            </a:r>
            <a:endParaRPr lang="de-DE" dirty="0"/>
          </a:p>
        </p:txBody>
      </p:sp>
      <p:sp>
        <p:nvSpPr>
          <p:cNvPr id="3" name="Inhaltsplatzhalter 2"/>
          <p:cNvSpPr>
            <a:spLocks noGrp="1"/>
          </p:cNvSpPr>
          <p:nvPr>
            <p:ph idx="1"/>
          </p:nvPr>
        </p:nvSpPr>
        <p:spPr/>
        <p:txBody>
          <a:bodyPr/>
          <a:lstStyle/>
          <a:p>
            <a:pPr>
              <a:buFont typeface="Arial" panose="020B0604020202020204" pitchFamily="34" charset="0"/>
              <a:buChar char="•"/>
              <a:tabLst>
                <a:tab pos="625475" algn="l"/>
              </a:tabLst>
            </a:pPr>
            <a:r>
              <a:rPr lang="de-DE" sz="2400" dirty="0" smtClean="0"/>
              <a:t>Formale Objekte:</a:t>
            </a:r>
            <a:br>
              <a:rPr lang="de-DE" sz="2400" dirty="0" smtClean="0"/>
            </a:br>
            <a:r>
              <a:rPr lang="de-DE" sz="2400" dirty="0" smtClean="0"/>
              <a:t>	</a:t>
            </a:r>
            <a:r>
              <a:rPr lang="de-DE" sz="1800" dirty="0" smtClean="0">
                <a:latin typeface="Courier New" panose="02070309020205020404" pitchFamily="49" charset="0"/>
                <a:cs typeface="Courier New" panose="02070309020205020404" pitchFamily="49" charset="0"/>
              </a:rPr>
              <a:t>Konstant: [</a:t>
            </a:r>
            <a:r>
              <a:rPr lang="de-DE" sz="1800" b="1" dirty="0" smtClean="0">
                <a:latin typeface="Courier New" panose="02070309020205020404" pitchFamily="49" charset="0"/>
                <a:cs typeface="Courier New" panose="02070309020205020404" pitchFamily="49" charset="0"/>
              </a:rPr>
              <a:t>in</a:t>
            </a:r>
            <a:r>
              <a:rPr lang="de-DE" sz="1800" dirty="0" smtClean="0">
                <a:latin typeface="Courier New" panose="02070309020205020404" pitchFamily="49" charset="0"/>
                <a:cs typeface="Courier New" panose="02070309020205020404" pitchFamily="49" charset="0"/>
              </a:rPr>
              <a:t>]    Typ [:= Ausdruck];</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Variabel:  </a:t>
            </a:r>
            <a:r>
              <a:rPr lang="de-DE" sz="1800" b="1" dirty="0" smtClean="0">
                <a:latin typeface="Courier New" panose="02070309020205020404" pitchFamily="49" charset="0"/>
                <a:cs typeface="Courier New" panose="02070309020205020404" pitchFamily="49" charset="0"/>
              </a:rPr>
              <a:t>in out</a:t>
            </a:r>
            <a:r>
              <a:rPr lang="de-DE" sz="1800" dirty="0" smtClean="0">
                <a:latin typeface="Courier New" panose="02070309020205020404" pitchFamily="49" charset="0"/>
                <a:cs typeface="Courier New" panose="02070309020205020404" pitchFamily="49" charset="0"/>
              </a:rPr>
              <a:t> Typ;</a:t>
            </a:r>
            <a:br>
              <a:rPr lang="de-DE" sz="1800" dirty="0" smtClean="0">
                <a:latin typeface="Courier New" panose="02070309020205020404" pitchFamily="49" charset="0"/>
                <a:cs typeface="Courier New" panose="02070309020205020404" pitchFamily="49" charset="0"/>
              </a:rPr>
            </a:br>
            <a:r>
              <a:rPr lang="de-DE" sz="2000" u="sng" dirty="0" smtClean="0"/>
              <a:t>in-Parameter</a:t>
            </a:r>
            <a:r>
              <a:rPr lang="de-DE" sz="2000" dirty="0" smtClean="0"/>
              <a:t> (Voreinstellung bei fehlender Angabe in der Ausprä-gung) sind in der generischen Einheit und der Ausprägung (wie bei Unterprogrammen) konstant.</a:t>
            </a:r>
            <a:br>
              <a:rPr lang="de-DE" sz="2000" dirty="0" smtClean="0"/>
            </a:br>
            <a:r>
              <a:rPr lang="de-DE" sz="2000" u="sng" dirty="0" smtClean="0"/>
              <a:t>in-out-Parameter</a:t>
            </a:r>
            <a:r>
              <a:rPr lang="de-DE" sz="2000" dirty="0" smtClean="0"/>
              <a:t> sind variabel.</a:t>
            </a:r>
            <a:br>
              <a:rPr lang="de-DE" sz="2000" dirty="0" smtClean="0"/>
            </a:br>
            <a:r>
              <a:rPr lang="de-DE" sz="2000" u="sng" dirty="0" smtClean="0"/>
              <a:t>out-Parameter</a:t>
            </a:r>
            <a:r>
              <a:rPr lang="de-DE" sz="2000" dirty="0" smtClean="0"/>
              <a:t> sind sinnlos und existieren nicht. Dafür sind die out-Parameter der in der generischen Einheit definierten Operationen da.</a:t>
            </a:r>
          </a:p>
          <a:p>
            <a:pPr>
              <a:buFont typeface="Arial" panose="020B0604020202020204" pitchFamily="34" charset="0"/>
              <a:buChar char="•"/>
              <a:tabLst>
                <a:tab pos="625475" algn="l"/>
              </a:tabLst>
            </a:pPr>
            <a:r>
              <a:rPr lang="de-DE" sz="2400" dirty="0"/>
              <a:t>Verwendung z. B. als Initialwert privater </a:t>
            </a:r>
            <a:r>
              <a:rPr lang="de-DE" sz="2400" dirty="0" smtClean="0"/>
              <a:t>Typen:</a:t>
            </a:r>
            <a:br>
              <a:rPr lang="de-DE" sz="2400" dirty="0" smtClean="0"/>
            </a:br>
            <a:r>
              <a:rPr lang="de-DE" sz="2400" dirty="0" smtClean="0"/>
              <a:t>	</a:t>
            </a:r>
            <a:r>
              <a:rPr lang="de-DE" sz="1800" b="1" dirty="0" smtClean="0">
                <a:latin typeface="Courier New" panose="02070309020205020404" pitchFamily="49" charset="0"/>
                <a:cs typeface="Courier New" panose="02070309020205020404" pitchFamily="49" charset="0"/>
              </a:rPr>
              <a:t>type</a:t>
            </a:r>
            <a:r>
              <a:rPr lang="de-DE" sz="1800" dirty="0" smtClean="0">
                <a:latin typeface="Courier New" panose="02070309020205020404" pitchFamily="49" charset="0"/>
                <a:cs typeface="Courier New" panose="02070309020205020404" pitchFamily="49" charset="0"/>
              </a:rPr>
              <a:t> T </a:t>
            </a:r>
            <a:r>
              <a:rPr lang="de-DE" sz="1800" b="1" dirty="0" smtClean="0">
                <a:latin typeface="Courier New" panose="02070309020205020404" pitchFamily="49" charset="0"/>
                <a:cs typeface="Courier New" panose="02070309020205020404" pitchFamily="49" charset="0"/>
              </a:rPr>
              <a:t>is limited private</a:t>
            </a:r>
            <a:r>
              <a:rPr lang="de-DE" sz="1800" dirty="0" smtClean="0">
                <a:latin typeface="Courier New" panose="02070309020205020404" pitchFamily="49" charset="0"/>
                <a:cs typeface="Courier New" panose="02070309020205020404" pitchFamily="49" charset="0"/>
              </a:rPr>
              <a:t>;</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Anfangswert: T;</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244</a:t>
            </a:fld>
            <a:endParaRPr lang="de-DE" dirty="0"/>
          </a:p>
        </p:txBody>
      </p:sp>
    </p:spTree>
    <p:extLst>
      <p:ext uri="{BB962C8B-B14F-4D97-AF65-F5344CB8AC3E}">
        <p14:creationId xmlns:p14="http://schemas.microsoft.com/office/powerpoint/2010/main" val="3353630119"/>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1"/>
          <p:cNvSpPr>
            <a:spLocks noGrp="1" noChangeArrowheads="1"/>
          </p:cNvSpPr>
          <p:nvPr>
            <p:ph type="title"/>
          </p:nvPr>
        </p:nvSpPr>
        <p:spPr>
          <a:xfrm>
            <a:off x="685800" y="461963"/>
            <a:ext cx="7767638" cy="1243012"/>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dirty="0"/>
              <a:t>Generische </a:t>
            </a:r>
            <a:r>
              <a:rPr lang="de-DE" dirty="0" smtClean="0"/>
              <a:t>Unterprogramm-Parameter </a:t>
            </a:r>
            <a:endParaRPr lang="de-DE" altLang="de-DE" dirty="0" smtClean="0"/>
          </a:p>
        </p:txBody>
      </p:sp>
      <p:sp>
        <p:nvSpPr>
          <p:cNvPr id="155651" name="Rectangle 2"/>
          <p:cNvSpPr>
            <a:spLocks noGrp="1" noChangeArrowheads="1"/>
          </p:cNvSpPr>
          <p:nvPr>
            <p:ph idx="1"/>
          </p:nvPr>
        </p:nvSpPr>
        <p:spPr>
          <a:xfrm>
            <a:off x="692150" y="1916832"/>
            <a:ext cx="7767638" cy="4225206"/>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smtClean="0"/>
              <a:t>Formale Unterprogramme benötigen ein </a:t>
            </a:r>
            <a:r>
              <a:rPr lang="de-DE" altLang="de-DE" sz="2400" b="1" dirty="0" smtClean="0">
                <a:latin typeface="Courier New" panose="02070309020205020404" pitchFamily="49" charset="0"/>
                <a:cs typeface="Courier New" panose="02070309020205020404" pitchFamily="49" charset="0"/>
              </a:rPr>
              <a:t>with</a:t>
            </a:r>
            <a:r>
              <a:rPr lang="de-DE" altLang="de-DE" sz="2800" dirty="0" smtClean="0"/>
              <a:t>, da sie sonst als generische Einheit aufgefasst werden:</a:t>
            </a:r>
          </a:p>
          <a:p>
            <a:pPr marL="44132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b="1" dirty="0" smtClean="0">
                <a:latin typeface="Courier New" pitchFamily="49" charset="0"/>
              </a:rPr>
              <a:t>generic</a:t>
            </a:r>
            <a:br>
              <a:rPr lang="de-DE" altLang="de-DE" sz="2400" b="1" dirty="0" smtClean="0">
                <a:latin typeface="Courier New" pitchFamily="49" charset="0"/>
              </a:rPr>
            </a:br>
            <a:r>
              <a:rPr lang="de-DE" altLang="de-DE" sz="2400" b="1" dirty="0" smtClean="0">
                <a:latin typeface="Courier New" pitchFamily="49" charset="0"/>
              </a:rPr>
              <a:t>  </a:t>
            </a:r>
            <a:r>
              <a:rPr lang="de-DE" altLang="de-DE" sz="2400" b="1" dirty="0" smtClean="0">
                <a:solidFill>
                  <a:schemeClr val="accent2"/>
                </a:solidFill>
                <a:latin typeface="Courier New" pitchFamily="49" charset="0"/>
              </a:rPr>
              <a:t>with </a:t>
            </a:r>
            <a:r>
              <a:rPr lang="de-DE" altLang="de-DE" sz="2400" b="1" dirty="0" smtClean="0">
                <a:latin typeface="Courier New" pitchFamily="49" charset="0"/>
              </a:rPr>
              <a:t>function </a:t>
            </a:r>
            <a:r>
              <a:rPr lang="de-DE" altLang="de-DE" sz="2400" dirty="0" smtClean="0">
                <a:latin typeface="Courier New" pitchFamily="49" charset="0"/>
                <a:cs typeface="Courier New" pitchFamily="49" charset="0"/>
              </a:rPr>
              <a:t>F (L, R: T)</a:t>
            </a:r>
            <a:r>
              <a:rPr lang="de-DE" altLang="de-DE" sz="2400" b="1" dirty="0" smtClean="0">
                <a:latin typeface="Courier New" pitchFamily="49" charset="0"/>
                <a:cs typeface="Courier New" pitchFamily="49" charset="0"/>
              </a:rPr>
              <a:t> return </a:t>
            </a:r>
            <a:r>
              <a:rPr lang="de-DE" altLang="de-DE" sz="2400" dirty="0" smtClean="0">
                <a:latin typeface="Courier New" pitchFamily="49" charset="0"/>
                <a:cs typeface="Courier New" pitchFamily="49" charset="0"/>
              </a:rPr>
              <a:t>S;</a:t>
            </a:r>
            <a:br>
              <a:rPr lang="de-DE" altLang="de-DE" sz="2400" dirty="0" smtClean="0">
                <a:latin typeface="Courier New" pitchFamily="49" charset="0"/>
                <a:cs typeface="Courier New" pitchFamily="49" charset="0"/>
              </a:rPr>
            </a:br>
            <a:r>
              <a:rPr lang="de-DE" altLang="de-DE" sz="2400" b="1" dirty="0" smtClean="0">
                <a:latin typeface="Courier New" pitchFamily="49" charset="0"/>
                <a:cs typeface="Courier New" pitchFamily="49" charset="0"/>
              </a:rPr>
              <a:t>package</a:t>
            </a:r>
            <a:r>
              <a:rPr lang="de-DE" altLang="de-DE" sz="2400" dirty="0" smtClean="0">
                <a:latin typeface="Courier New" pitchFamily="49" charset="0"/>
                <a:cs typeface="Courier New" pitchFamily="49" charset="0"/>
              </a:rPr>
              <a:t> P </a:t>
            </a:r>
            <a:r>
              <a:rPr lang="de-DE" altLang="de-DE" sz="2400" b="1" dirty="0" smtClean="0">
                <a:latin typeface="Courier New" pitchFamily="49" charset="0"/>
                <a:cs typeface="Courier New" pitchFamily="49" charset="0"/>
              </a:rPr>
              <a:t>is</a:t>
            </a:r>
            <a:r>
              <a:rPr lang="de-DE" altLang="de-DE" sz="2400" dirty="0" smtClean="0">
                <a:latin typeface="Courier New" pitchFamily="49" charset="0"/>
                <a:cs typeface="Courier New" pitchFamily="49" charset="0"/>
              </a:rPr>
              <a:t> …</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400" dirty="0" smtClean="0">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a:t>i</a:t>
            </a:r>
            <a:r>
              <a:rPr lang="de-DE" altLang="de-DE" sz="2800" dirty="0" smtClean="0"/>
              <a:t>m Gegensatz zu</a:t>
            </a:r>
            <a:endParaRPr lang="de-DE" altLang="de-DE" sz="2400" dirty="0" smtClean="0">
              <a:latin typeface="Courier New" pitchFamily="49" charset="0"/>
              <a:cs typeface="Courier New" pitchFamily="49" charset="0"/>
            </a:endParaRPr>
          </a:p>
          <a:p>
            <a:pPr marL="441325" lv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b="1" dirty="0" smtClean="0">
                <a:latin typeface="Courier New" pitchFamily="49" charset="0"/>
              </a:rPr>
              <a:t>generic</a:t>
            </a:r>
            <a:br>
              <a:rPr lang="de-DE" altLang="de-DE" sz="2400" b="1" dirty="0" smtClean="0">
                <a:latin typeface="Courier New" pitchFamily="49" charset="0"/>
              </a:rPr>
            </a:br>
            <a:r>
              <a:rPr lang="de-DE" altLang="de-DE" sz="2400" b="1" dirty="0" smtClean="0">
                <a:latin typeface="Courier New" pitchFamily="49" charset="0"/>
              </a:rPr>
              <a:t>function </a:t>
            </a:r>
            <a:r>
              <a:rPr lang="de-DE" altLang="de-DE" sz="2400" dirty="0">
                <a:latin typeface="Courier New" pitchFamily="49" charset="0"/>
                <a:cs typeface="Courier New" pitchFamily="49" charset="0"/>
              </a:rPr>
              <a:t>F</a:t>
            </a:r>
            <a:r>
              <a:rPr lang="de-DE" altLang="de-DE" sz="2400" dirty="0" smtClean="0">
                <a:latin typeface="Courier New" pitchFamily="49" charset="0"/>
                <a:cs typeface="Courier New" pitchFamily="49" charset="0"/>
              </a:rPr>
              <a:t> </a:t>
            </a:r>
            <a:r>
              <a:rPr lang="de-DE" altLang="de-DE" sz="2400" dirty="0">
                <a:latin typeface="Courier New" pitchFamily="49" charset="0"/>
                <a:cs typeface="Courier New" pitchFamily="49" charset="0"/>
              </a:rPr>
              <a:t>(L, R: T)</a:t>
            </a:r>
            <a:r>
              <a:rPr lang="de-DE" altLang="de-DE" sz="2400" b="1" dirty="0">
                <a:latin typeface="Courier New" pitchFamily="49" charset="0"/>
                <a:cs typeface="Courier New" pitchFamily="49" charset="0"/>
              </a:rPr>
              <a:t> return </a:t>
            </a:r>
            <a:r>
              <a:rPr lang="de-DE" altLang="de-DE" sz="2400" dirty="0">
                <a:latin typeface="Courier New" pitchFamily="49" charset="0"/>
                <a:cs typeface="Courier New" pitchFamily="49" charset="0"/>
              </a:rPr>
              <a:t>S</a:t>
            </a:r>
            <a:r>
              <a:rPr lang="de-DE" altLang="de-DE" sz="2400" dirty="0" smtClean="0">
                <a:latin typeface="Courier New" pitchFamily="49" charset="0"/>
                <a:cs typeface="Courier New" pitchFamily="49" charset="0"/>
              </a:rPr>
              <a:t>;</a:t>
            </a:r>
            <a:endParaRPr lang="de-DE" altLang="de-DE" sz="2400" dirty="0">
              <a:latin typeface="Courier New" pitchFamily="49" charset="0"/>
              <a:cs typeface="Courier New" pitchFamily="49" charset="0"/>
            </a:endParaRPr>
          </a:p>
        </p:txBody>
      </p:sp>
      <p:sp>
        <p:nvSpPr>
          <p:cNvPr id="15565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565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A39F19B-A7C6-4314-A2CF-2C631213EAB2}" type="slidenum">
              <a:rPr lang="de-DE" altLang="de-DE" sz="2400" smtClean="0"/>
              <a:pPr eaLnBrk="1" hangingPunct="1">
                <a:spcBef>
                  <a:spcPct val="0"/>
                </a:spcBef>
              </a:pPr>
              <a:t>245</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1"/>
          <p:cNvSpPr>
            <a:spLocks noGrp="1" noChangeArrowheads="1"/>
          </p:cNvSpPr>
          <p:nvPr>
            <p:ph type="title"/>
          </p:nvPr>
        </p:nvSpPr>
        <p:spPr>
          <a:xfrm>
            <a:off x="685800" y="461963"/>
            <a:ext cx="7767638" cy="1243012"/>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a:t>Voreingestellte </a:t>
            </a:r>
            <a:r>
              <a:rPr lang="de-DE" altLang="de-DE" dirty="0" smtClean="0"/>
              <a:t>Unterprogramm-parameter </a:t>
            </a:r>
            <a:r>
              <a:rPr lang="de-DE" dirty="0" smtClean="0"/>
              <a:t>(Beispiel)</a:t>
            </a:r>
            <a:endParaRPr lang="de-DE" altLang="de-DE" dirty="0" smtClean="0"/>
          </a:p>
        </p:txBody>
      </p:sp>
      <p:sp>
        <p:nvSpPr>
          <p:cNvPr id="155651" name="Rectangle 2"/>
          <p:cNvSpPr>
            <a:spLocks noGrp="1" noChangeArrowheads="1"/>
          </p:cNvSpPr>
          <p:nvPr>
            <p:ph idx="1"/>
          </p:nvPr>
        </p:nvSpPr>
        <p:spPr>
          <a:xfrm>
            <a:off x="692150" y="1704975"/>
            <a:ext cx="7767638" cy="4543425"/>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Der generische Parameter sei limitiert private; allerdings sollen Objekte auf Gleichheit überprüfbar sein. Daher muss die Gleichheit als Operation hinzugefügt werden (implizit ist die Negation damit mitdefiniert):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generic</a:t>
            </a:r>
            <a:br>
              <a:rPr lang="de-DE" altLang="de-DE" sz="1800" b="1" dirty="0" smtClean="0">
                <a:latin typeface="Courier New" pitchFamily="49" charset="0"/>
              </a:rPr>
            </a:br>
            <a:r>
              <a:rPr lang="de-DE" altLang="de-DE" sz="1800" b="1" dirty="0" smtClean="0">
                <a:latin typeface="Courier New" pitchFamily="49" charset="0"/>
              </a:rPr>
              <a:t>  type </a:t>
            </a:r>
            <a:r>
              <a:rPr lang="de-DE" altLang="de-DE" sz="1800" dirty="0" smtClean="0">
                <a:latin typeface="Courier New" pitchFamily="49" charset="0"/>
              </a:rPr>
              <a:t>T</a:t>
            </a:r>
            <a:r>
              <a:rPr lang="de-DE" altLang="de-DE" sz="1800" b="1" dirty="0" smtClean="0">
                <a:latin typeface="Courier New" pitchFamily="49" charset="0"/>
              </a:rPr>
              <a:t> is limited private</a:t>
            </a:r>
            <a:r>
              <a:rPr lang="de-DE" altLang="de-DE" sz="1800" dirty="0" smtClean="0">
                <a:latin typeface="Courier New" pitchFamily="49" charset="0"/>
              </a:rPr>
              <a:t>;</a:t>
            </a:r>
            <a:br>
              <a:rPr lang="de-DE" altLang="de-DE" sz="1800" dirty="0" smtClean="0">
                <a:latin typeface="Courier New" pitchFamily="49" charset="0"/>
              </a:rPr>
            </a:br>
            <a:r>
              <a:rPr lang="de-DE" altLang="de-DE" sz="1800" b="1" dirty="0" smtClean="0">
                <a:latin typeface="Courier New" pitchFamily="49" charset="0"/>
              </a:rPr>
              <a:t>  with function </a:t>
            </a:r>
            <a:r>
              <a:rPr lang="de-DE" altLang="de-DE" sz="1800" dirty="0" smtClean="0">
                <a:latin typeface="Courier New" pitchFamily="49" charset="0"/>
                <a:cs typeface="Courier New" pitchFamily="49" charset="0"/>
              </a:rPr>
              <a:t>"=" (L, R: T)</a:t>
            </a:r>
            <a:r>
              <a:rPr lang="de-DE" altLang="de-DE" sz="1800" b="1" dirty="0" smtClean="0">
                <a:latin typeface="Courier New" pitchFamily="49" charset="0"/>
                <a:cs typeface="Courier New" pitchFamily="49" charset="0"/>
              </a:rPr>
              <a:t> return </a:t>
            </a:r>
            <a:r>
              <a:rPr lang="de-DE" altLang="de-DE" sz="1800" dirty="0" smtClean="0">
                <a:latin typeface="Courier New" pitchFamily="49" charset="0"/>
                <a:cs typeface="Courier New" pitchFamily="49" charset="0"/>
              </a:rPr>
              <a:t>Boolean</a:t>
            </a:r>
            <a:r>
              <a:rPr lang="de-DE" altLang="de-DE" sz="1800" b="1" dirty="0" smtClean="0">
                <a:latin typeface="Courier New" pitchFamily="49" charset="0"/>
                <a:cs typeface="Courier New" pitchFamily="49" charset="0"/>
              </a:rPr>
              <a:t> is </a:t>
            </a:r>
            <a:r>
              <a:rPr lang="de-DE" altLang="de-DE" sz="1800" dirty="0" smtClean="0">
                <a:solidFill>
                  <a:schemeClr val="accent2"/>
                </a:solidFill>
                <a:latin typeface="Courier New" pitchFamily="49" charset="0"/>
                <a:cs typeface="Courier New" pitchFamily="49" charset="0"/>
              </a:rPr>
              <a:t>&lt;&gt;</a:t>
            </a:r>
            <a:r>
              <a:rPr lang="de-DE" altLang="de-DE" sz="1800" dirty="0" smtClean="0">
                <a:latin typeface="Courier New" pitchFamily="49" charset="0"/>
                <a:cs typeface="Courier New" pitchFamily="49" charset="0"/>
              </a:rPr>
              <a:t>;</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with procedure </a:t>
            </a:r>
            <a:r>
              <a:rPr lang="de-DE" altLang="de-DE" sz="1800" dirty="0" smtClean="0">
                <a:latin typeface="Courier New" pitchFamily="49" charset="0"/>
                <a:cs typeface="Courier New" pitchFamily="49" charset="0"/>
              </a:rPr>
              <a:t>Proc (X: S) </a:t>
            </a:r>
            <a:r>
              <a:rPr lang="de-DE" altLang="de-DE" sz="1800" b="1" dirty="0" smtClean="0">
                <a:latin typeface="Courier New" pitchFamily="49" charset="0"/>
                <a:cs typeface="Courier New" pitchFamily="49" charset="0"/>
              </a:rPr>
              <a:t>is</a:t>
            </a:r>
            <a:r>
              <a:rPr lang="de-DE" altLang="de-DE" sz="1800" dirty="0" smtClean="0">
                <a:latin typeface="Courier New" pitchFamily="49" charset="0"/>
                <a:cs typeface="Courier New" pitchFamily="49" charset="0"/>
              </a:rPr>
              <a:t> </a:t>
            </a:r>
            <a:r>
              <a:rPr lang="de-DE" altLang="de-DE" sz="1800" dirty="0" smtClean="0">
                <a:solidFill>
                  <a:schemeClr val="accent2"/>
                </a:solidFill>
                <a:latin typeface="Courier New" pitchFamily="49" charset="0"/>
                <a:cs typeface="Courier New" pitchFamily="49" charset="0"/>
              </a:rPr>
              <a:t>Name</a:t>
            </a:r>
            <a:r>
              <a:rPr lang="de-DE" altLang="de-DE" sz="1800" dirty="0" smtClean="0">
                <a:latin typeface="Courier New" pitchFamily="49" charset="0"/>
                <a:cs typeface="Courier New" pitchFamily="49" charset="0"/>
              </a:rPr>
              <a:t>;</a:t>
            </a:r>
            <a:br>
              <a:rPr lang="de-DE" altLang="de-DE" sz="1800"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package</a:t>
            </a:r>
            <a:r>
              <a:rPr lang="de-DE" altLang="de-DE" sz="1800" dirty="0" smtClean="0">
                <a:latin typeface="Courier New" pitchFamily="49" charset="0"/>
                <a:cs typeface="Courier New" pitchFamily="49" charset="0"/>
              </a:rPr>
              <a:t> P </a:t>
            </a:r>
            <a:r>
              <a:rPr lang="de-DE" altLang="de-DE" sz="1800" b="1" dirty="0" smtClean="0">
                <a:latin typeface="Courier New" pitchFamily="49" charset="0"/>
                <a:cs typeface="Courier New" pitchFamily="49" charset="0"/>
              </a:rPr>
              <a:t>is</a:t>
            </a:r>
            <a:r>
              <a:rPr lang="de-DE" altLang="de-DE" sz="1800" dirty="0" smtClean="0">
                <a:latin typeface="Courier New" pitchFamily="49" charset="0"/>
                <a:cs typeface="Courier New" pitchFamily="49" charset="0"/>
              </a:rPr>
              <a:t> …</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cs typeface="Courier New" pitchFamily="49" charset="0"/>
              </a:rPr>
              <a:t>Genau wie Unterprogrammparameter können formale </a:t>
            </a:r>
            <a:r>
              <a:rPr lang="de-DE" altLang="de-DE" sz="2000" dirty="0">
                <a:cs typeface="Courier New" pitchFamily="49" charset="0"/>
              </a:rPr>
              <a:t>U</a:t>
            </a:r>
            <a:r>
              <a:rPr lang="de-DE" altLang="de-DE" sz="2000" dirty="0" smtClean="0">
                <a:cs typeface="Courier New" pitchFamily="49" charset="0"/>
              </a:rPr>
              <a:t>nterprogramme </a:t>
            </a:r>
            <a:r>
              <a:rPr lang="de-DE" altLang="de-DE" sz="2000" dirty="0" smtClean="0">
                <a:solidFill>
                  <a:schemeClr val="accent2"/>
                </a:solidFill>
                <a:cs typeface="Courier New" pitchFamily="49" charset="0"/>
              </a:rPr>
              <a:t>Vorbelegungswerte</a:t>
            </a:r>
            <a:r>
              <a:rPr lang="de-DE" altLang="de-DE" sz="2000" dirty="0" smtClean="0">
                <a:cs typeface="Courier New" pitchFamily="49" charset="0"/>
              </a:rPr>
              <a:t> haben.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solidFill>
                  <a:schemeClr val="accent2"/>
                </a:solidFill>
                <a:latin typeface="Courier New" pitchFamily="49" charset="0"/>
                <a:cs typeface="Courier New" pitchFamily="49" charset="0"/>
              </a:rPr>
              <a:t>&lt;&gt;</a:t>
            </a:r>
            <a:r>
              <a:rPr lang="de-DE" altLang="de-DE" sz="2000" dirty="0" smtClean="0">
                <a:solidFill>
                  <a:schemeClr val="accent2"/>
                </a:solidFill>
                <a:cs typeface="Courier New" pitchFamily="49" charset="0"/>
              </a:rPr>
              <a:t> Box</a:t>
            </a:r>
            <a:r>
              <a:rPr lang="de-DE" altLang="de-DE" sz="2000" dirty="0" smtClean="0">
                <a:cs typeface="Courier New" pitchFamily="49" charset="0"/>
              </a:rPr>
              <a:t>: Das Unterprogramm gleichen Namens und passenden Profils wird aus der </a:t>
            </a:r>
            <a:r>
              <a:rPr lang="de-DE" altLang="de-DE" sz="2000" i="1" dirty="0" smtClean="0">
                <a:cs typeface="Courier New" pitchFamily="49" charset="0"/>
              </a:rPr>
              <a:t>Umgebung des Ausprägungsorts</a:t>
            </a:r>
            <a:r>
              <a:rPr lang="de-DE" altLang="de-DE" sz="2000" dirty="0" smtClean="0">
                <a:cs typeface="Courier New" pitchFamily="49" charset="0"/>
              </a:rPr>
              <a:t> gewählt.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solidFill>
                  <a:schemeClr val="accent2"/>
                </a:solidFill>
                <a:cs typeface="Courier New" pitchFamily="49" charset="0"/>
              </a:rPr>
              <a:t>Name</a:t>
            </a:r>
            <a:r>
              <a:rPr lang="de-DE" altLang="de-DE" sz="2000" dirty="0" smtClean="0">
                <a:cs typeface="Courier New" pitchFamily="49" charset="0"/>
              </a:rPr>
              <a:t>: </a:t>
            </a:r>
            <a:r>
              <a:rPr lang="de-DE" altLang="de-DE" sz="2000" dirty="0">
                <a:cs typeface="Courier New" pitchFamily="49" charset="0"/>
              </a:rPr>
              <a:t>Das an der </a:t>
            </a:r>
            <a:r>
              <a:rPr lang="de-DE" altLang="de-DE" sz="2000" i="1" dirty="0">
                <a:cs typeface="Courier New" pitchFamily="49" charset="0"/>
              </a:rPr>
              <a:t>Stelle der </a:t>
            </a:r>
            <a:r>
              <a:rPr lang="de-DE" altLang="de-DE" sz="2000" i="1" dirty="0" smtClean="0">
                <a:cs typeface="Courier New" pitchFamily="49" charset="0"/>
              </a:rPr>
              <a:t>Schablonenvereinbarung</a:t>
            </a:r>
            <a:r>
              <a:rPr lang="de-DE" altLang="de-DE" sz="2000" dirty="0" smtClean="0">
                <a:cs typeface="Courier New" pitchFamily="49" charset="0"/>
              </a:rPr>
              <a:t> </a:t>
            </a:r>
            <a:r>
              <a:rPr lang="de-DE" altLang="de-DE" sz="2000" dirty="0">
                <a:cs typeface="Courier New" pitchFamily="49" charset="0"/>
              </a:rPr>
              <a:t>direkt </a:t>
            </a:r>
            <a:r>
              <a:rPr lang="de-DE" altLang="de-DE" sz="2000" dirty="0" smtClean="0">
                <a:cs typeface="Courier New" pitchFamily="49" charset="0"/>
              </a:rPr>
              <a:t>sichtbare Unterprogramm dieses Namens wird gewählt.</a:t>
            </a:r>
          </a:p>
        </p:txBody>
      </p:sp>
      <p:sp>
        <p:nvSpPr>
          <p:cNvPr id="15565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565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A39F19B-A7C6-4314-A2CF-2C631213EAB2}" type="slidenum">
              <a:rPr lang="de-DE" altLang="de-DE" sz="2400" smtClean="0"/>
              <a:pPr eaLnBrk="1" hangingPunct="1">
                <a:spcBef>
                  <a:spcPct val="0"/>
                </a:spcBef>
              </a:pPr>
              <a:t>246</a:t>
            </a:fld>
            <a:endParaRPr lang="de-DE" altLang="de-DE" sz="2400" dirty="0" smtClean="0"/>
          </a:p>
        </p:txBody>
      </p:sp>
    </p:spTree>
    <p:extLst>
      <p:ext uri="{BB962C8B-B14F-4D97-AF65-F5344CB8AC3E}">
        <p14:creationId xmlns:p14="http://schemas.microsoft.com/office/powerpoint/2010/main" val="276054925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5800" y="1772816"/>
            <a:ext cx="7769225" cy="4608512"/>
          </a:xfrm>
        </p:spPr>
        <p:txBody>
          <a:bodyPr/>
          <a:lstStyle/>
          <a:p>
            <a:r>
              <a:rPr lang="de-DE" sz="2400" dirty="0" smtClean="0"/>
              <a:t>Auch Pakete können als formale generische Parameter verwendet werden – sie sind Ausprägungen anderer generischer Einheiten. Man beachte das </a:t>
            </a:r>
            <a:r>
              <a:rPr lang="de-DE" sz="2000" b="1" dirty="0" smtClean="0">
                <a:latin typeface="Courier New" panose="02070309020205020404" pitchFamily="49" charset="0"/>
                <a:cs typeface="Courier New" panose="02070309020205020404" pitchFamily="49" charset="0"/>
              </a:rPr>
              <a:t>with</a:t>
            </a:r>
            <a:r>
              <a:rPr lang="de-DE" sz="2400" dirty="0" smtClean="0"/>
              <a:t>.</a:t>
            </a:r>
          </a:p>
          <a:p>
            <a:pPr marL="357188"/>
            <a:r>
              <a:rPr lang="de-DE" sz="2000" b="1" dirty="0" smtClean="0">
                <a:latin typeface="Courier New" panose="02070309020205020404" pitchFamily="49" charset="0"/>
                <a:cs typeface="Courier New" panose="02070309020205020404" pitchFamily="49" charset="0"/>
              </a:rPr>
              <a:t>with </a:t>
            </a:r>
            <a:r>
              <a:rPr lang="de-DE" sz="2000" dirty="0" smtClean="0">
                <a:latin typeface="Courier New" panose="02070309020205020404" pitchFamily="49" charset="0"/>
                <a:cs typeface="Courier New" panose="02070309020205020404" pitchFamily="49" charset="0"/>
              </a:rPr>
              <a:t>Gen;</a:t>
            </a:r>
            <a:br>
              <a:rPr lang="de-DE" sz="2000" dirty="0" smtClean="0">
                <a:latin typeface="Courier New" panose="02070309020205020404" pitchFamily="49" charset="0"/>
                <a:cs typeface="Courier New" panose="02070309020205020404" pitchFamily="49" charset="0"/>
              </a:rPr>
            </a:br>
            <a:r>
              <a:rPr lang="de-DE" sz="2000" b="1" dirty="0" smtClean="0">
                <a:latin typeface="Courier New" panose="02070309020205020404" pitchFamily="49" charset="0"/>
                <a:cs typeface="Courier New" panose="02070309020205020404" pitchFamily="49" charset="0"/>
              </a:rPr>
              <a:t>generic</a:t>
            </a:r>
            <a:br>
              <a:rPr lang="de-DE" sz="2000" b="1" dirty="0" smtClean="0">
                <a:latin typeface="Courier New" panose="02070309020205020404" pitchFamily="49" charset="0"/>
                <a:cs typeface="Courier New" panose="02070309020205020404" pitchFamily="49" charset="0"/>
              </a:rPr>
            </a:br>
            <a:r>
              <a:rPr lang="de-DE" sz="2000" b="1" dirty="0" smtClean="0">
                <a:latin typeface="Courier New" panose="02070309020205020404" pitchFamily="49" charset="0"/>
                <a:cs typeface="Courier New" panose="02070309020205020404" pitchFamily="49" charset="0"/>
              </a:rPr>
              <a:t>  </a:t>
            </a:r>
            <a:r>
              <a:rPr lang="de-DE" sz="2000" b="1" dirty="0" smtClean="0">
                <a:solidFill>
                  <a:schemeClr val="accent2"/>
                </a:solidFill>
                <a:latin typeface="Courier New" panose="02070309020205020404" pitchFamily="49" charset="0"/>
                <a:cs typeface="Courier New" panose="02070309020205020404" pitchFamily="49" charset="0"/>
              </a:rPr>
              <a:t>with</a:t>
            </a:r>
            <a:r>
              <a:rPr lang="de-DE" sz="2000" b="1" dirty="0" smtClean="0">
                <a:latin typeface="Courier New" panose="02070309020205020404" pitchFamily="49" charset="0"/>
                <a:cs typeface="Courier New" panose="02070309020205020404" pitchFamily="49" charset="0"/>
              </a:rPr>
              <a:t> package</a:t>
            </a:r>
            <a:r>
              <a:rPr lang="de-DE" sz="2000" dirty="0" smtClean="0">
                <a:latin typeface="Courier New" panose="02070309020205020404" pitchFamily="49" charset="0"/>
                <a:cs typeface="Courier New" panose="02070309020205020404" pitchFamily="49" charset="0"/>
              </a:rPr>
              <a:t> P </a:t>
            </a:r>
            <a:r>
              <a:rPr lang="de-DE" sz="2000" b="1" dirty="0" smtClean="0">
                <a:latin typeface="Courier New" panose="02070309020205020404" pitchFamily="49" charset="0"/>
                <a:cs typeface="Courier New" panose="02070309020205020404" pitchFamily="49" charset="0"/>
              </a:rPr>
              <a:t>is new </a:t>
            </a:r>
            <a:r>
              <a:rPr lang="de-DE" sz="2000" dirty="0" smtClean="0">
                <a:latin typeface="Courier New" panose="02070309020205020404" pitchFamily="49" charset="0"/>
                <a:cs typeface="Courier New" panose="02070309020205020404" pitchFamily="49" charset="0"/>
              </a:rPr>
              <a:t>Gen (…);</a:t>
            </a:r>
            <a:endParaRPr lang="de-DE" sz="2000" dirty="0">
              <a:latin typeface="Courier New" panose="02070309020205020404" pitchFamily="49" charset="0"/>
              <a:cs typeface="Courier New" panose="02070309020205020404" pitchFamily="49" charset="0"/>
            </a:endParaRPr>
          </a:p>
          <a:p>
            <a:r>
              <a:rPr lang="de-DE" sz="2400" dirty="0" smtClean="0"/>
              <a:t>Ich gehe hier nicht weiter darauf ein.</a:t>
            </a:r>
          </a:p>
          <a:p>
            <a:r>
              <a:rPr lang="de-DE" sz="2400" dirty="0" smtClean="0"/>
              <a:t>Als Beispiel können Sie in den Überbleibseln meiner ehemaligen Homepage das Paket</a:t>
            </a:r>
            <a:br>
              <a:rPr lang="de-DE" sz="2400" dirty="0" smtClean="0"/>
            </a:br>
            <a:r>
              <a:rPr lang="de-DE" sz="2400" dirty="0" smtClean="0"/>
              <a:t>			</a:t>
            </a:r>
            <a:r>
              <a:rPr lang="en-US" sz="2400" i="1" dirty="0" smtClean="0"/>
              <a:t>SI Units – Checked </a:t>
            </a:r>
            <a:r>
              <a:rPr lang="en-US" sz="2400" i="1" dirty="0"/>
              <a:t>and </a:t>
            </a:r>
            <a:r>
              <a:rPr lang="en-US" sz="2400" i="1" dirty="0" smtClean="0"/>
              <a:t>Unchecked</a:t>
            </a:r>
            <a:br>
              <a:rPr lang="en-US" sz="2400" i="1" dirty="0" smtClean="0"/>
            </a:br>
            <a:r>
              <a:rPr lang="de-DE" sz="2400" dirty="0" smtClean="0"/>
              <a:t>ansehen:</a:t>
            </a:r>
            <a:br>
              <a:rPr lang="de-DE" sz="2400" dirty="0" smtClean="0"/>
            </a:br>
            <a:r>
              <a:rPr lang="de-DE" sz="2400" dirty="0" smtClean="0"/>
              <a:t>	</a:t>
            </a:r>
            <a:r>
              <a:rPr lang="de-DE" sz="1900" dirty="0" smtClean="0">
                <a:solidFill>
                  <a:schemeClr val="accent2"/>
                </a:solidFill>
              </a:rPr>
              <a:t>http://archive.adaic.com/tools/CKWG/Dimension/Dimension.html</a:t>
            </a:r>
            <a:endParaRPr lang="de-DE" sz="1900" dirty="0"/>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247</a:t>
            </a:fld>
            <a:endParaRPr lang="de-DE" dirty="0"/>
          </a:p>
        </p:txBody>
      </p:sp>
      <p:sp>
        <p:nvSpPr>
          <p:cNvPr id="5" name="Titel 4"/>
          <p:cNvSpPr>
            <a:spLocks noGrp="1"/>
          </p:cNvSpPr>
          <p:nvPr>
            <p:ph type="title"/>
          </p:nvPr>
        </p:nvSpPr>
        <p:spPr>
          <a:xfrm>
            <a:off x="685800" y="463551"/>
            <a:ext cx="7769225" cy="1309266"/>
          </a:xfrm>
        </p:spPr>
        <p:txBody>
          <a:bodyPr/>
          <a:lstStyle/>
          <a:p>
            <a:r>
              <a:rPr lang="de-DE" dirty="0" smtClean="0"/>
              <a:t>Generische Paketparameter</a:t>
            </a:r>
            <a:endParaRPr lang="de-DE" dirty="0"/>
          </a:p>
        </p:txBody>
      </p:sp>
    </p:spTree>
    <p:extLst>
      <p:ext uri="{BB962C8B-B14F-4D97-AF65-F5344CB8AC3E}">
        <p14:creationId xmlns:p14="http://schemas.microsoft.com/office/powerpoint/2010/main" val="2897024263"/>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
          <p:cNvSpPr>
            <a:spLocks noGrp="1" noChangeArrowheads="1"/>
          </p:cNvSpPr>
          <p:nvPr>
            <p:ph type="title"/>
          </p:nvPr>
        </p:nvSpPr>
        <p:spPr>
          <a:xfrm>
            <a:off x="685800" y="476672"/>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Aufgabe Mengenpaket</a:t>
            </a:r>
          </a:p>
        </p:txBody>
      </p:sp>
      <p:sp>
        <p:nvSpPr>
          <p:cNvPr id="156675" name="Rectangle 2"/>
          <p:cNvSpPr>
            <a:spLocks noGrp="1" noChangeArrowheads="1"/>
          </p:cNvSpPr>
          <p:nvPr>
            <p:ph idx="1"/>
          </p:nvPr>
        </p:nvSpPr>
        <p:spPr>
          <a:xfrm>
            <a:off x="685800" y="1619672"/>
            <a:ext cx="7772400" cy="4041576"/>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cs typeface="Times New Roman" pitchFamily="18" charset="0"/>
              </a:rPr>
              <a:t>Definieren Sie ein generisches Paket zur Behandlung von Mengen diskreter Typen.</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cs typeface="Courier New" pitchFamily="49" charset="0"/>
              </a:rPr>
              <a:t>generic</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cs typeface="Courier New" pitchFamily="49" charset="0"/>
              </a:rPr>
              <a:t>  type </a:t>
            </a:r>
            <a:r>
              <a:rPr lang="de-DE" altLang="de-DE" sz="1600" dirty="0" smtClean="0">
                <a:latin typeface="Courier New" pitchFamily="49" charset="0"/>
                <a:cs typeface="Courier New" pitchFamily="49" charset="0"/>
              </a:rPr>
              <a:t>Element</a:t>
            </a:r>
            <a:r>
              <a:rPr lang="de-DE" altLang="de-DE" sz="1600" b="1" dirty="0" smtClean="0">
                <a:latin typeface="Courier New" pitchFamily="49" charset="0"/>
                <a:cs typeface="Courier New" pitchFamily="49" charset="0"/>
              </a:rPr>
              <a:t> is </a:t>
            </a:r>
            <a:r>
              <a:rPr lang="de-DE" altLang="de-DE" sz="1600" dirty="0" smtClean="0">
                <a:latin typeface="Courier New" pitchFamily="49" charset="0"/>
                <a:cs typeface="Courier New" pitchFamily="49" charset="0"/>
              </a:rPr>
              <a:t>(&lt;&gt;);</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cs typeface="Courier New" pitchFamily="49" charset="0"/>
              </a:rPr>
              <a:t>package</a:t>
            </a:r>
            <a:r>
              <a:rPr lang="de-DE" altLang="de-DE" sz="1600" dirty="0" smtClean="0">
                <a:latin typeface="Courier New" pitchFamily="49" charset="0"/>
                <a:cs typeface="Courier New" pitchFamily="49" charset="0"/>
              </a:rPr>
              <a:t> Sets </a:t>
            </a:r>
            <a:r>
              <a:rPr lang="de-DE" altLang="de-DE" sz="1600" b="1" dirty="0" smtClean="0">
                <a:latin typeface="Courier New" pitchFamily="49" charset="0"/>
                <a:cs typeface="Courier New" pitchFamily="49" charset="0"/>
              </a:rPr>
              <a:t>is</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type</a:t>
            </a:r>
            <a:r>
              <a:rPr lang="de-DE" altLang="de-DE" sz="1600" dirty="0" smtClean="0">
                <a:latin typeface="Courier New" pitchFamily="49" charset="0"/>
                <a:cs typeface="Courier New" pitchFamily="49" charset="0"/>
              </a:rPr>
              <a:t> Set </a:t>
            </a:r>
            <a:r>
              <a:rPr lang="de-DE" altLang="de-DE" sz="1600" b="1" dirty="0" smtClean="0">
                <a:latin typeface="Courier New" pitchFamily="49" charset="0"/>
                <a:cs typeface="Courier New" pitchFamily="49" charset="0"/>
              </a:rPr>
              <a:t>is private</a:t>
            </a:r>
            <a:r>
              <a:rPr lang="de-DE" altLang="de-DE" sz="1600" dirty="0" smtClean="0">
                <a:latin typeface="Courier New" pitchFamily="49" charset="0"/>
                <a:cs typeface="Courier New" pitchFamily="49" charset="0"/>
              </a:rPr>
              <a:t>;</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function</a:t>
            </a:r>
            <a:r>
              <a:rPr lang="de-DE" altLang="de-DE" sz="1600" dirty="0" smtClean="0">
                <a:latin typeface="Courier New" pitchFamily="49" charset="0"/>
                <a:cs typeface="Courier New" pitchFamily="49" charset="0"/>
              </a:rPr>
              <a:t> Intersection (…) </a:t>
            </a:r>
            <a:r>
              <a:rPr lang="de-DE" altLang="de-DE" sz="1600" b="1" dirty="0" smtClean="0">
                <a:latin typeface="Courier New" pitchFamily="49" charset="0"/>
                <a:cs typeface="Courier New" pitchFamily="49" charset="0"/>
              </a:rPr>
              <a:t>return</a:t>
            </a:r>
            <a:r>
              <a:rPr lang="de-DE" altLang="de-DE" sz="1600" dirty="0" smtClean="0">
                <a:latin typeface="Courier New" pitchFamily="49" charset="0"/>
                <a:cs typeface="Courier New" pitchFamily="49" charset="0"/>
              </a:rPr>
              <a:t> Set;  -- </a:t>
            </a:r>
            <a:r>
              <a:rPr lang="de-DE" altLang="de-DE" sz="1600" i="1" dirty="0" smtClean="0">
                <a:latin typeface="Courier New" pitchFamily="49" charset="0"/>
                <a:cs typeface="Courier New" pitchFamily="49" charset="0"/>
              </a:rPr>
              <a:t>Durchschnitt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cs typeface="Courier New" pitchFamily="49" charset="0"/>
              </a:rPr>
              <a:t>Was bietet sich als Implementierung einer Menge an?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u="sng" dirty="0" smtClean="0">
                <a:cs typeface="Courier New" pitchFamily="49" charset="0"/>
              </a:rPr>
              <a:t>Hinweis:</a:t>
            </a:r>
          </a:p>
          <a:p>
            <a:pPr marL="0" indent="0" algn="ctr" eaLnBrk="1" hangingPunct="1">
              <a:buClrTx/>
              <a:buFontTx/>
              <a:buNone/>
              <a:tabLst>
                <a:tab pos="104775" algn="l"/>
                <a:tab pos="442913"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solidFill>
                  <a:schemeClr val="tx1"/>
                </a:solidFill>
                <a:cs typeface="Courier New" pitchFamily="49" charset="0"/>
              </a:rPr>
              <a:t>Für jedes Element lautet die Entscheidung „Mitglied“</a:t>
            </a:r>
            <a:br>
              <a:rPr lang="de-DE" altLang="de-DE" sz="2000" dirty="0" smtClean="0">
                <a:solidFill>
                  <a:schemeClr val="tx1"/>
                </a:solidFill>
                <a:cs typeface="Courier New" pitchFamily="49" charset="0"/>
              </a:rPr>
            </a:br>
            <a:r>
              <a:rPr lang="de-DE" altLang="de-DE" sz="2000" dirty="0" smtClean="0">
                <a:solidFill>
                  <a:schemeClr val="tx1"/>
                </a:solidFill>
                <a:cs typeface="Courier New" pitchFamily="49" charset="0"/>
              </a:rPr>
              <a:t>entweder </a:t>
            </a:r>
            <a:r>
              <a:rPr lang="de-DE" altLang="de-DE" sz="2000" i="1" dirty="0" smtClean="0">
                <a:solidFill>
                  <a:schemeClr val="tx1"/>
                </a:solidFill>
                <a:cs typeface="Courier New" pitchFamily="49" charset="0"/>
              </a:rPr>
              <a:t>ja</a:t>
            </a:r>
            <a:r>
              <a:rPr lang="de-DE" altLang="de-DE" sz="2000" dirty="0" smtClean="0">
                <a:solidFill>
                  <a:schemeClr val="tx1"/>
                </a:solidFill>
                <a:cs typeface="Courier New" pitchFamily="49" charset="0"/>
              </a:rPr>
              <a:t> oder </a:t>
            </a:r>
            <a:r>
              <a:rPr lang="de-DE" altLang="de-DE" sz="2000" i="1" dirty="0" smtClean="0">
                <a:solidFill>
                  <a:schemeClr val="tx1"/>
                </a:solidFill>
                <a:cs typeface="Courier New" pitchFamily="49" charset="0"/>
              </a:rPr>
              <a:t>nein</a:t>
            </a:r>
            <a:r>
              <a:rPr lang="de-DE" altLang="de-DE" sz="2000" dirty="0" smtClean="0">
                <a:solidFill>
                  <a:schemeClr val="tx1"/>
                </a:solidFill>
                <a:cs typeface="Courier New" pitchFamily="49" charset="0"/>
              </a:rPr>
              <a:t>.</a:t>
            </a:r>
          </a:p>
        </p:txBody>
      </p:sp>
      <p:sp>
        <p:nvSpPr>
          <p:cNvPr id="15667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667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FA6D445-9A01-4E74-A760-AB0D14E7794E}" type="slidenum">
              <a:rPr lang="de-DE" altLang="de-DE" sz="2400" smtClean="0"/>
              <a:pPr eaLnBrk="1" hangingPunct="1">
                <a:spcBef>
                  <a:spcPct val="0"/>
                </a:spcBef>
              </a:pPr>
              <a:t>248</a:t>
            </a:fld>
            <a:endParaRPr lang="de-DE" altLang="de-DE" sz="2400" dirty="0" smtClean="0"/>
          </a:p>
        </p:txBody>
      </p:sp>
      <p:sp>
        <p:nvSpPr>
          <p:cNvPr id="2" name="Textfeld 1"/>
          <p:cNvSpPr txBox="1"/>
          <p:nvPr/>
        </p:nvSpPr>
        <p:spPr>
          <a:xfrm>
            <a:off x="3960440" y="5687658"/>
            <a:ext cx="1296144" cy="523220"/>
          </a:xfrm>
          <a:prstGeom prst="rect">
            <a:avLst/>
          </a:prstGeom>
          <a:noFill/>
        </p:spPr>
        <p:txBody>
          <a:bodyPr wrap="square" rtlCol="0">
            <a:spAutoFit/>
          </a:bodyPr>
          <a:lstStyle/>
          <a:p>
            <a:r>
              <a:rPr lang="de-DE" sz="2800" dirty="0" smtClean="0">
                <a:hlinkClick r:id="rId3" action="ppaction://hlinksldjump"/>
              </a:rPr>
              <a:t>Lösung</a:t>
            </a:r>
            <a:endParaRPr lang="de-DE" sz="28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6675">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6675">
                                            <p:txEl>
                                              <p:pRg st="8" end="8"/>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bgerundete rechteckige Legende 12"/>
          <p:cNvSpPr/>
          <p:nvPr/>
        </p:nvSpPr>
        <p:spPr bwMode="auto">
          <a:xfrm>
            <a:off x="4355977" y="4056064"/>
            <a:ext cx="1296143" cy="560663"/>
          </a:xfrm>
          <a:prstGeom prst="wedgeRoundRectCallout">
            <a:avLst>
              <a:gd name="adj1" fmla="val -210107"/>
              <a:gd name="adj2" fmla="val 103273"/>
              <a:gd name="adj3" fmla="val 16667"/>
            </a:avLst>
          </a:prstGeom>
          <a:solidFill>
            <a:schemeClr val="accent5">
              <a:lumMod val="75000"/>
            </a:schemeClr>
          </a:solidFill>
          <a:ln w="12700" cap="flat" cmpd="sng" algn="ctr">
            <a:solidFill>
              <a:schemeClr val="accent1">
                <a:lumMod val="50000"/>
              </a:schemeClr>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r>
              <a:rPr lang="de-DE" sz="1500" dirty="0">
                <a:solidFill>
                  <a:srgbClr val="000000"/>
                </a:solidFill>
              </a:rPr>
              <a:t>Es kann auch privat </a:t>
            </a:r>
            <a:r>
              <a:rPr lang="de-DE" sz="1500" dirty="0" smtClean="0">
                <a:solidFill>
                  <a:srgbClr val="000000"/>
                </a:solidFill>
              </a:rPr>
              <a:t>sein.</a:t>
            </a:r>
            <a:endParaRPr lang="de-DE" sz="1500" dirty="0">
              <a:solidFill>
                <a:srgbClr val="000000"/>
              </a:solidFill>
            </a:endParaRPr>
          </a:p>
        </p:txBody>
      </p:sp>
      <p:sp>
        <p:nvSpPr>
          <p:cNvPr id="2" name="Inhaltsplatzhalter 1"/>
          <p:cNvSpPr>
            <a:spLocks noGrp="1"/>
          </p:cNvSpPr>
          <p:nvPr>
            <p:ph idx="1"/>
          </p:nvPr>
        </p:nvSpPr>
        <p:spPr>
          <a:xfrm>
            <a:off x="685800" y="1897064"/>
            <a:ext cx="7769225" cy="4318000"/>
          </a:xfrm>
        </p:spPr>
        <p:txBody>
          <a:bodyPr/>
          <a:lstStyle/>
          <a:p>
            <a:r>
              <a:rPr lang="de-DE" sz="1800" dirty="0" smtClean="0"/>
              <a:t>Kinder generischer Pakete sind selbstverständlich selbst auch generisch. Beim Ausprägen ist eine spezielle Namenskonvention zu beachten. Bei der Ausprägung des Vaterpakets werden sämtliche Kindpakete implizit als generische Kinder der Ausprägung des Vaterpakets angesehen. Daher sind in der Kontextklausel und bei der Ausprägung des Kindpakets unterschiedliche </a:t>
            </a:r>
            <a:r>
              <a:rPr lang="de-DE" sz="1800" dirty="0" smtClean="0">
                <a:solidFill>
                  <a:schemeClr val="accent2"/>
                </a:solidFill>
              </a:rPr>
              <a:t>Vater</a:t>
            </a:r>
            <a:r>
              <a:rPr lang="de-DE" sz="1800" dirty="0" smtClean="0"/>
              <a:t>-Namen zu verwenden.</a:t>
            </a:r>
          </a:p>
          <a:p>
            <a:pPr marL="357188"/>
            <a:r>
              <a:rPr lang="de-DE" sz="1600" b="1" dirty="0">
                <a:latin typeface="Courier New" panose="02070309020205020404" pitchFamily="49" charset="0"/>
                <a:cs typeface="Courier New" panose="02070309020205020404" pitchFamily="49" charset="0"/>
              </a:rPr>
              <a:t>g</a:t>
            </a:r>
            <a:r>
              <a:rPr lang="de-DE" sz="1600" b="1" dirty="0" smtClean="0">
                <a:latin typeface="Courier New" panose="02070309020205020404" pitchFamily="49" charset="0"/>
                <a:cs typeface="Courier New" panose="02070309020205020404" pitchFamily="49" charset="0"/>
              </a:rPr>
              <a:t>eneric					generic</a:t>
            </a:r>
            <a:br>
              <a:rPr lang="de-DE" sz="1600" b="1" dirty="0" smtClean="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package </a:t>
            </a:r>
            <a:r>
              <a:rPr lang="de-DE" sz="1600" dirty="0" smtClean="0">
                <a:latin typeface="Courier New" panose="02070309020205020404" pitchFamily="49" charset="0"/>
                <a:cs typeface="Courier New" panose="02070309020205020404" pitchFamily="49" charset="0"/>
              </a:rPr>
              <a:t>Gen </a:t>
            </a:r>
            <a:r>
              <a:rPr lang="de-DE" sz="1600" b="1" dirty="0" smtClean="0">
                <a:latin typeface="Courier New" panose="02070309020205020404" pitchFamily="49" charset="0"/>
                <a:cs typeface="Courier New" panose="02070309020205020404" pitchFamily="49" charset="0"/>
              </a:rPr>
              <a:t>is</a:t>
            </a:r>
            <a:r>
              <a:rPr lang="de-DE" sz="1600" dirty="0" smtClean="0">
                <a:latin typeface="Courier New" panose="02070309020205020404" pitchFamily="49" charset="0"/>
                <a:cs typeface="Courier New" panose="02070309020205020404" pitchFamily="49" charset="0"/>
              </a:rPr>
              <a:t> …;		</a:t>
            </a:r>
            <a:r>
              <a:rPr lang="de-DE" sz="1600" b="1" dirty="0" smtClean="0">
                <a:latin typeface="Courier New" panose="02070309020205020404" pitchFamily="49" charset="0"/>
                <a:cs typeface="Courier New" panose="02070309020205020404" pitchFamily="49" charset="0"/>
              </a:rPr>
              <a:t>package </a:t>
            </a:r>
            <a:r>
              <a:rPr lang="de-DE" sz="1600" dirty="0">
                <a:latin typeface="Courier New" panose="02070309020205020404" pitchFamily="49" charset="0"/>
                <a:cs typeface="Courier New" panose="02070309020205020404" pitchFamily="49" charset="0"/>
              </a:rPr>
              <a:t>Gen.Gen_Child </a:t>
            </a:r>
            <a:r>
              <a:rPr lang="de-DE" sz="1600" b="1" dirty="0">
                <a:latin typeface="Courier New" panose="02070309020205020404" pitchFamily="49" charset="0"/>
                <a:cs typeface="Courier New" panose="02070309020205020404" pitchFamily="49" charset="0"/>
              </a:rPr>
              <a:t>is</a:t>
            </a:r>
            <a:r>
              <a:rPr lang="de-DE" sz="1600" dirty="0">
                <a:latin typeface="Courier New" panose="02070309020205020404" pitchFamily="49" charset="0"/>
                <a:cs typeface="Courier New" panose="02070309020205020404" pitchFamily="49" charset="0"/>
              </a:rPr>
              <a:t> …;</a:t>
            </a:r>
          </a:p>
          <a:p>
            <a:pPr marL="357188"/>
            <a:r>
              <a:rPr lang="de-DE" sz="1600" b="1" dirty="0" smtClean="0">
                <a:latin typeface="Courier New" panose="02070309020205020404" pitchFamily="49" charset="0"/>
                <a:cs typeface="Courier New" panose="02070309020205020404" pitchFamily="49" charset="0"/>
              </a:rPr>
              <a:t>with </a:t>
            </a:r>
            <a:r>
              <a:rPr lang="de-DE" sz="1600" dirty="0" smtClean="0">
                <a:latin typeface="Courier New" panose="02070309020205020404" pitchFamily="49" charset="0"/>
                <a:cs typeface="Courier New" panose="02070309020205020404" pitchFamily="49" charset="0"/>
              </a:rPr>
              <a:t>Gen;</a:t>
            </a:r>
            <a:br>
              <a:rPr lang="de-DE" sz="1600" dirty="0" smtClean="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package</a:t>
            </a:r>
            <a:r>
              <a:rPr lang="de-DE" sz="1600" dirty="0" smtClean="0">
                <a:latin typeface="Courier New" panose="02070309020205020404" pitchFamily="49" charset="0"/>
                <a:cs typeface="Courier New" panose="02070309020205020404" pitchFamily="49" charset="0"/>
              </a:rPr>
              <a:t> Inst </a:t>
            </a:r>
            <a:r>
              <a:rPr lang="de-DE" sz="1600" b="1" dirty="0" smtClean="0">
                <a:latin typeface="Courier New" panose="02070309020205020404" pitchFamily="49" charset="0"/>
                <a:cs typeface="Courier New" panose="02070309020205020404" pitchFamily="49" charset="0"/>
              </a:rPr>
              <a:t>is new </a:t>
            </a:r>
            <a:r>
              <a:rPr lang="de-DE" sz="1600" dirty="0" smtClean="0">
                <a:latin typeface="Courier New" panose="02070309020205020404" pitchFamily="49" charset="0"/>
                <a:cs typeface="Courier New" panose="02070309020205020404" pitchFamily="49" charset="0"/>
              </a:rPr>
              <a:t>Gen;</a:t>
            </a:r>
          </a:p>
          <a:p>
            <a:pPr marL="357188"/>
            <a:r>
              <a:rPr lang="de-DE" sz="1600" b="1" dirty="0">
                <a:latin typeface="Courier New" panose="02070309020205020404" pitchFamily="49" charset="0"/>
                <a:cs typeface="Courier New" panose="02070309020205020404" pitchFamily="49" charset="0"/>
              </a:rPr>
              <a:t>with</a:t>
            </a:r>
            <a:r>
              <a:rPr lang="de-DE" sz="1600" dirty="0">
                <a:latin typeface="Courier New" panose="02070309020205020404" pitchFamily="49" charset="0"/>
                <a:cs typeface="Courier New" panose="02070309020205020404" pitchFamily="49" charset="0"/>
              </a:rPr>
              <a:t> </a:t>
            </a:r>
            <a:r>
              <a:rPr lang="de-DE" sz="1600" dirty="0">
                <a:solidFill>
                  <a:schemeClr val="accent2"/>
                </a:solidFill>
                <a:latin typeface="Courier New" panose="02070309020205020404" pitchFamily="49" charset="0"/>
                <a:cs typeface="Courier New" panose="02070309020205020404" pitchFamily="49" charset="0"/>
              </a:rPr>
              <a:t>Gen</a:t>
            </a:r>
            <a:r>
              <a:rPr lang="de-DE" sz="1600" dirty="0">
                <a:latin typeface="Courier New" panose="02070309020205020404" pitchFamily="49" charset="0"/>
                <a:cs typeface="Courier New" panose="02070309020205020404" pitchFamily="49" charset="0"/>
              </a:rPr>
              <a:t>.</a:t>
            </a:r>
            <a:r>
              <a:rPr lang="de-DE" sz="1600" dirty="0">
                <a:solidFill>
                  <a:srgbClr val="CC0066"/>
                </a:solidFill>
                <a:latin typeface="Courier New" panose="02070309020205020404" pitchFamily="49" charset="0"/>
                <a:cs typeface="Courier New" panose="02070309020205020404" pitchFamily="49" charset="0"/>
              </a:rPr>
              <a:t>Gen_Child</a:t>
            </a:r>
            <a:r>
              <a:rPr lang="de-DE" sz="1600" dirty="0" smtClean="0">
                <a:latin typeface="Courier New" panose="02070309020205020404" pitchFamily="49" charset="0"/>
                <a:cs typeface="Courier New" panose="02070309020205020404" pitchFamily="49" charset="0"/>
              </a:rPr>
              <a:t>;</a:t>
            </a:r>
            <a:r>
              <a:rPr lang="de-DE" sz="1600" dirty="0">
                <a:latin typeface="Courier New" panose="02070309020205020404" pitchFamily="49" charset="0"/>
                <a:cs typeface="Courier New" panose="02070309020205020404" pitchFamily="49" charset="0"/>
              </a:rPr>
              <a:t/>
            </a:r>
            <a:br>
              <a:rPr lang="de-DE" sz="1600" dirty="0">
                <a:latin typeface="Courier New" panose="02070309020205020404" pitchFamily="49" charset="0"/>
                <a:cs typeface="Courier New" panose="02070309020205020404" pitchFamily="49" charset="0"/>
              </a:rPr>
            </a:br>
            <a:r>
              <a:rPr lang="de-DE" sz="1600" b="1" dirty="0">
                <a:latin typeface="Courier New" panose="02070309020205020404" pitchFamily="49" charset="0"/>
                <a:cs typeface="Courier New" panose="02070309020205020404" pitchFamily="49" charset="0"/>
              </a:rPr>
              <a:t>[private] </a:t>
            </a:r>
            <a:r>
              <a:rPr lang="de-DE" sz="1600" b="1" dirty="0" smtClean="0">
                <a:latin typeface="Courier New" panose="02070309020205020404" pitchFamily="49" charset="0"/>
                <a:cs typeface="Courier New" panose="02070309020205020404" pitchFamily="49" charset="0"/>
              </a:rPr>
              <a:t>package</a:t>
            </a:r>
            <a:r>
              <a:rPr lang="de-DE" sz="1600" dirty="0" smtClean="0">
                <a:latin typeface="Courier New" panose="02070309020205020404" pitchFamily="49" charset="0"/>
                <a:cs typeface="Courier New" panose="02070309020205020404" pitchFamily="49" charset="0"/>
              </a:rPr>
              <a:t> </a:t>
            </a:r>
            <a:r>
              <a:rPr lang="de-DE" sz="1600" dirty="0">
                <a:latin typeface="Courier New" panose="02070309020205020404" pitchFamily="49" charset="0"/>
                <a:cs typeface="Courier New" panose="02070309020205020404" pitchFamily="49" charset="0"/>
              </a:rPr>
              <a:t>Inst.Child </a:t>
            </a:r>
            <a:r>
              <a:rPr lang="de-DE" sz="1600" b="1" dirty="0">
                <a:latin typeface="Courier New" panose="02070309020205020404" pitchFamily="49" charset="0"/>
                <a:cs typeface="Courier New" panose="02070309020205020404" pitchFamily="49" charset="0"/>
              </a:rPr>
              <a:t>is new </a:t>
            </a:r>
            <a:r>
              <a:rPr lang="de-DE" sz="1600" dirty="0">
                <a:solidFill>
                  <a:schemeClr val="accent2"/>
                </a:solidFill>
                <a:latin typeface="Courier New" panose="02070309020205020404" pitchFamily="49" charset="0"/>
                <a:cs typeface="Courier New" panose="02070309020205020404" pitchFamily="49" charset="0"/>
              </a:rPr>
              <a:t>Inst</a:t>
            </a:r>
            <a:r>
              <a:rPr lang="de-DE" sz="1600" dirty="0">
                <a:latin typeface="Courier New" panose="02070309020205020404" pitchFamily="49" charset="0"/>
                <a:cs typeface="Courier New" panose="02070309020205020404" pitchFamily="49" charset="0"/>
              </a:rPr>
              <a:t>.</a:t>
            </a:r>
            <a:r>
              <a:rPr lang="de-DE" sz="1600" dirty="0">
                <a:solidFill>
                  <a:srgbClr val="CC0066"/>
                </a:solidFill>
                <a:latin typeface="Courier New" panose="02070309020205020404" pitchFamily="49" charset="0"/>
                <a:cs typeface="Courier New" panose="02070309020205020404" pitchFamily="49" charset="0"/>
              </a:rPr>
              <a:t>Gen_Child</a:t>
            </a:r>
            <a:r>
              <a:rPr lang="de-DE" sz="1600" dirty="0" smtClean="0">
                <a:latin typeface="Courier New" panose="02070309020205020404" pitchFamily="49" charset="0"/>
                <a:cs typeface="Courier New" panose="02070309020205020404" pitchFamily="49" charset="0"/>
              </a:rPr>
              <a:t>;</a:t>
            </a:r>
          </a:p>
          <a:p>
            <a:pPr marL="357188"/>
            <a:endParaRPr lang="de-DE" sz="1600" dirty="0" smtClean="0">
              <a:latin typeface="Courier New" panose="02070309020205020404" pitchFamily="49" charset="0"/>
              <a:cs typeface="Courier New" panose="02070309020205020404" pitchFamily="49" charset="0"/>
            </a:endParaRPr>
          </a:p>
          <a:p>
            <a:pPr marL="357188"/>
            <a:r>
              <a:rPr lang="de-DE" sz="1600" b="1" dirty="0" smtClean="0">
                <a:latin typeface="Courier New" panose="02070309020205020404" pitchFamily="49" charset="0"/>
                <a:cs typeface="Courier New" panose="02070309020205020404" pitchFamily="49" charset="0"/>
              </a:rPr>
              <a:t>with</a:t>
            </a:r>
            <a:r>
              <a:rPr lang="de-DE" sz="1600" dirty="0" smtClean="0">
                <a:latin typeface="Courier New" panose="02070309020205020404" pitchFamily="49" charset="0"/>
                <a:cs typeface="Courier New" panose="02070309020205020404" pitchFamily="49" charset="0"/>
              </a:rPr>
              <a:t> </a:t>
            </a:r>
            <a:r>
              <a:rPr lang="de-DE" sz="1600" dirty="0">
                <a:solidFill>
                  <a:schemeClr val="accent2"/>
                </a:solidFill>
                <a:latin typeface="Courier New" panose="02070309020205020404" pitchFamily="49" charset="0"/>
                <a:cs typeface="Courier New" panose="02070309020205020404" pitchFamily="49" charset="0"/>
              </a:rPr>
              <a:t>Gen</a:t>
            </a:r>
            <a:r>
              <a:rPr lang="de-DE" sz="1600" dirty="0">
                <a:latin typeface="Courier New" panose="02070309020205020404" pitchFamily="49" charset="0"/>
                <a:cs typeface="Courier New" panose="02070309020205020404" pitchFamily="49" charset="0"/>
              </a:rPr>
              <a:t>.</a:t>
            </a:r>
            <a:r>
              <a:rPr lang="de-DE" sz="1600" dirty="0">
                <a:solidFill>
                  <a:srgbClr val="CC0066"/>
                </a:solidFill>
                <a:latin typeface="Courier New" panose="02070309020205020404" pitchFamily="49" charset="0"/>
                <a:cs typeface="Courier New" panose="02070309020205020404" pitchFamily="49" charset="0"/>
              </a:rPr>
              <a:t>Gen_Child</a:t>
            </a:r>
            <a:r>
              <a:rPr lang="de-DE" sz="1600" dirty="0">
                <a:latin typeface="Courier New" panose="02070309020205020404" pitchFamily="49" charset="0"/>
                <a:cs typeface="Courier New" panose="02070309020205020404" pitchFamily="49" charset="0"/>
              </a:rPr>
              <a:t>;</a:t>
            </a:r>
            <a:br>
              <a:rPr lang="de-DE" sz="1600" dirty="0">
                <a:latin typeface="Courier New" panose="02070309020205020404" pitchFamily="49" charset="0"/>
                <a:cs typeface="Courier New" panose="02070309020205020404" pitchFamily="49" charset="0"/>
              </a:rPr>
            </a:br>
            <a:r>
              <a:rPr lang="de-DE" sz="1600" b="1" dirty="0">
                <a:latin typeface="Courier New" panose="02070309020205020404" pitchFamily="49" charset="0"/>
                <a:cs typeface="Courier New" panose="02070309020205020404" pitchFamily="49" charset="0"/>
              </a:rPr>
              <a:t>with</a:t>
            </a:r>
            <a:r>
              <a:rPr lang="de-DE" sz="1600" dirty="0">
                <a:latin typeface="Courier New" panose="02070309020205020404" pitchFamily="49" charset="0"/>
                <a:cs typeface="Courier New" panose="02070309020205020404" pitchFamily="49" charset="0"/>
              </a:rPr>
              <a:t> </a:t>
            </a:r>
            <a:r>
              <a:rPr lang="de-DE" sz="1600" dirty="0">
                <a:solidFill>
                  <a:schemeClr val="accent2"/>
                </a:solidFill>
                <a:latin typeface="Courier New" panose="02070309020205020404" pitchFamily="49" charset="0"/>
                <a:cs typeface="Courier New" panose="02070309020205020404" pitchFamily="49" charset="0"/>
              </a:rPr>
              <a:t>Inst</a:t>
            </a:r>
            <a:r>
              <a:rPr lang="de-DE" sz="1600" dirty="0">
                <a:latin typeface="Courier New" panose="02070309020205020404" pitchFamily="49" charset="0"/>
                <a:cs typeface="Courier New" panose="02070309020205020404" pitchFamily="49" charset="0"/>
              </a:rPr>
              <a:t>;</a:t>
            </a:r>
            <a:br>
              <a:rPr lang="de-DE" sz="1600" dirty="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package</a:t>
            </a:r>
            <a:r>
              <a:rPr lang="de-DE" sz="1600" dirty="0" smtClean="0">
                <a:latin typeface="Courier New" panose="02070309020205020404" pitchFamily="49" charset="0"/>
                <a:cs typeface="Courier New" panose="02070309020205020404" pitchFamily="49" charset="0"/>
              </a:rPr>
              <a:t> </a:t>
            </a:r>
            <a:r>
              <a:rPr lang="de-DE" sz="1600" dirty="0" smtClean="0">
                <a:solidFill>
                  <a:srgbClr val="C00000"/>
                </a:solidFill>
                <a:latin typeface="Courier New" panose="02070309020205020404" pitchFamily="49" charset="0"/>
                <a:cs typeface="Courier New" panose="02070309020205020404" pitchFamily="49" charset="0"/>
              </a:rPr>
              <a:t>Cinst </a:t>
            </a:r>
            <a:r>
              <a:rPr lang="de-DE" sz="1600" b="1" dirty="0">
                <a:latin typeface="Courier New" panose="02070309020205020404" pitchFamily="49" charset="0"/>
                <a:cs typeface="Courier New" panose="02070309020205020404" pitchFamily="49" charset="0"/>
              </a:rPr>
              <a:t>is new </a:t>
            </a:r>
            <a:r>
              <a:rPr lang="de-DE" sz="1600" dirty="0">
                <a:solidFill>
                  <a:schemeClr val="accent2"/>
                </a:solidFill>
                <a:latin typeface="Courier New" panose="02070309020205020404" pitchFamily="49" charset="0"/>
                <a:cs typeface="Courier New" panose="02070309020205020404" pitchFamily="49" charset="0"/>
              </a:rPr>
              <a:t>Inst</a:t>
            </a:r>
            <a:r>
              <a:rPr lang="de-DE" sz="1600" dirty="0">
                <a:latin typeface="Courier New" panose="02070309020205020404" pitchFamily="49" charset="0"/>
                <a:cs typeface="Courier New" panose="02070309020205020404" pitchFamily="49" charset="0"/>
              </a:rPr>
              <a:t>.</a:t>
            </a:r>
            <a:r>
              <a:rPr lang="de-DE" sz="1600" dirty="0">
                <a:solidFill>
                  <a:srgbClr val="CC0066"/>
                </a:solidFill>
                <a:latin typeface="Courier New" panose="02070309020205020404" pitchFamily="49" charset="0"/>
                <a:cs typeface="Courier New" panose="02070309020205020404" pitchFamily="49" charset="0"/>
              </a:rPr>
              <a:t>Gen_Child</a:t>
            </a:r>
            <a:r>
              <a:rPr lang="de-DE" sz="1600" dirty="0" smtClean="0">
                <a:latin typeface="Courier New" panose="02070309020205020404" pitchFamily="49" charset="0"/>
                <a:cs typeface="Courier New" panose="02070309020205020404" pitchFamily="49" charset="0"/>
              </a:rPr>
              <a:t>;</a:t>
            </a:r>
            <a:endParaRPr lang="de-DE" sz="1600" dirty="0">
              <a:latin typeface="Courier New" panose="02070309020205020404" pitchFamily="49" charset="0"/>
              <a:cs typeface="Courier New" panose="02070309020205020404" pitchFamily="49" charset="0"/>
            </a:endParaRPr>
          </a:p>
        </p:txBody>
      </p:sp>
      <p:sp>
        <p:nvSpPr>
          <p:cNvPr id="8" name="Abgerundete rechteckige Legende 7"/>
          <p:cNvSpPr/>
          <p:nvPr/>
        </p:nvSpPr>
        <p:spPr bwMode="auto">
          <a:xfrm>
            <a:off x="5761558" y="5106069"/>
            <a:ext cx="2664296" cy="864096"/>
          </a:xfrm>
          <a:prstGeom prst="wedgeRoundRectCallout">
            <a:avLst>
              <a:gd name="adj1" fmla="val -161502"/>
              <a:gd name="adj2" fmla="val 60612"/>
              <a:gd name="adj3" fmla="val 16667"/>
            </a:avLst>
          </a:prstGeom>
          <a:solidFill>
            <a:srgbClr val="FFA347"/>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lang="de-DE" sz="1500" dirty="0" smtClean="0">
                <a:solidFill>
                  <a:srgbClr val="000000"/>
                </a:solidFill>
              </a:rPr>
              <a:t>Ein generisches Kindpaket muss nicht selbst wieder als Kindpaket ausgeprägt werden.</a:t>
            </a: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249</a:t>
            </a:fld>
            <a:endParaRPr lang="de-DE" dirty="0"/>
          </a:p>
        </p:txBody>
      </p:sp>
      <p:sp>
        <p:nvSpPr>
          <p:cNvPr id="5" name="Titel 4"/>
          <p:cNvSpPr>
            <a:spLocks noGrp="1"/>
          </p:cNvSpPr>
          <p:nvPr>
            <p:ph type="title"/>
          </p:nvPr>
        </p:nvSpPr>
        <p:spPr/>
        <p:txBody>
          <a:bodyPr/>
          <a:lstStyle/>
          <a:p>
            <a:r>
              <a:rPr lang="de-DE" dirty="0" smtClean="0">
                <a:solidFill>
                  <a:srgbClr val="FF3399"/>
                </a:solidFill>
              </a:rPr>
              <a:t>Hierarchische Schablonen</a:t>
            </a:r>
            <a:br>
              <a:rPr lang="de-DE" dirty="0" smtClean="0">
                <a:solidFill>
                  <a:srgbClr val="FF3399"/>
                </a:solidFill>
              </a:rPr>
            </a:br>
            <a:r>
              <a:rPr lang="de-DE" altLang="de-DE" dirty="0" smtClean="0">
                <a:solidFill>
                  <a:srgbClr val="FF3399"/>
                </a:solidFill>
              </a:rPr>
              <a:t>(</a:t>
            </a:r>
            <a:r>
              <a:rPr lang="de-DE" altLang="de-DE" dirty="0">
                <a:solidFill>
                  <a:srgbClr val="FF3399"/>
                </a:solidFill>
              </a:rPr>
              <a:t>Ada 95)</a:t>
            </a:r>
            <a:endParaRPr lang="de-DE" dirty="0">
              <a:solidFill>
                <a:srgbClr val="FF3399"/>
              </a:solidFill>
            </a:endParaRPr>
          </a:p>
        </p:txBody>
      </p:sp>
      <p:cxnSp>
        <p:nvCxnSpPr>
          <p:cNvPr id="7" name="Gerader Verbinder 6"/>
          <p:cNvCxnSpPr/>
          <p:nvPr/>
        </p:nvCxnSpPr>
        <p:spPr bwMode="auto">
          <a:xfrm>
            <a:off x="3563888" y="3501008"/>
            <a:ext cx="0" cy="43204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r Verbinder 9"/>
          <p:cNvCxnSpPr/>
          <p:nvPr/>
        </p:nvCxnSpPr>
        <p:spPr bwMode="auto">
          <a:xfrm>
            <a:off x="1043608" y="3933056"/>
            <a:ext cx="6225752"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Abgerundete rechteckige Legende 11"/>
          <p:cNvSpPr/>
          <p:nvPr/>
        </p:nvSpPr>
        <p:spPr bwMode="auto">
          <a:xfrm>
            <a:off x="6444232" y="4056064"/>
            <a:ext cx="1872184" cy="560663"/>
          </a:xfrm>
          <a:prstGeom prst="wedgeRoundRectCallout">
            <a:avLst>
              <a:gd name="adj1" fmla="val -148526"/>
              <a:gd name="adj2" fmla="val 90609"/>
              <a:gd name="adj3" fmla="val 16667"/>
            </a:avLst>
          </a:prstGeom>
          <a:solidFill>
            <a:srgbClr val="00B8FF"/>
          </a:solidFill>
          <a:ln w="9525" cap="flat" cmpd="sng" algn="ctr">
            <a:solidFill>
              <a:schemeClr val="accent2">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r>
              <a:rPr lang="de-DE" sz="1500" dirty="0" smtClean="0">
                <a:solidFill>
                  <a:srgbClr val="000000"/>
                </a:solidFill>
              </a:rPr>
              <a:t>Achtung bei Wunsch der Namenserhaltung</a:t>
            </a:r>
          </a:p>
        </p:txBody>
      </p:sp>
      <p:sp>
        <p:nvSpPr>
          <p:cNvPr id="6" name="Rechteckige Legende 5"/>
          <p:cNvSpPr/>
          <p:nvPr/>
        </p:nvSpPr>
        <p:spPr bwMode="auto">
          <a:xfrm>
            <a:off x="611560" y="5106068"/>
            <a:ext cx="1080120" cy="411163"/>
          </a:xfrm>
          <a:prstGeom prst="wedgeRectCallout">
            <a:avLst>
              <a:gd name="adj1" fmla="val -661"/>
              <a:gd name="adj2" fmla="val -118436"/>
            </a:avLst>
          </a:prstGeom>
          <a:solidFill>
            <a:srgbClr val="FFB9B9"/>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200" b="0" i="0" u="none" strike="noStrike" cap="none" normalizeH="0" baseline="0" dirty="0" smtClean="0">
                <a:ln>
                  <a:noFill/>
                </a:ln>
                <a:solidFill>
                  <a:srgbClr val="FF0000"/>
                </a:solidFill>
                <a:effectLst/>
                <a:latin typeface="Times New Roman" pitchFamily="18" charset="0"/>
              </a:rPr>
              <a:t>Kein</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100" b="1" i="0" u="none" strike="noStrike" cap="none" normalizeH="0" baseline="0" dirty="0" smtClean="0">
                <a:ln>
                  <a:noFill/>
                </a:ln>
                <a:solidFill>
                  <a:srgbClr val="FF0000"/>
                </a:solidFill>
                <a:effectLst/>
                <a:latin typeface="Courier New" panose="02070309020205020404" pitchFamily="49" charset="0"/>
                <a:cs typeface="Courier New" panose="02070309020205020404" pitchFamily="49" charset="0"/>
              </a:rPr>
              <a:t>with</a:t>
            </a:r>
            <a:r>
              <a:rPr kumimoji="0" lang="de-DE" sz="1100" b="0" i="0" u="none" strike="noStrike" cap="none" normalizeH="0" baseline="0" dirty="0" smtClean="0">
                <a:ln>
                  <a:noFill/>
                </a:ln>
                <a:solidFill>
                  <a:srgbClr val="FF0000"/>
                </a:solidFill>
                <a:effectLst/>
                <a:latin typeface="Courier New" panose="02070309020205020404" pitchFamily="49" charset="0"/>
                <a:cs typeface="Courier New" panose="02070309020205020404" pitchFamily="49" charset="0"/>
              </a:rPr>
              <a:t> Inst;</a:t>
            </a:r>
          </a:p>
        </p:txBody>
      </p:sp>
    </p:spTree>
    <p:extLst>
      <p:ext uri="{BB962C8B-B14F-4D97-AF65-F5344CB8AC3E}">
        <p14:creationId xmlns:p14="http://schemas.microsoft.com/office/powerpoint/2010/main" val="3340176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animBg="1"/>
      <p:bldP spid="12"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0000"/>
                </a:solidFill>
              </a:rPr>
              <a:t>Achtung: Compiler-Eigenheiten</a:t>
            </a:r>
            <a:endParaRPr lang="de-DE" dirty="0">
              <a:solidFill>
                <a:srgbClr val="FF0000"/>
              </a:solidFill>
            </a:endParaRPr>
          </a:p>
        </p:txBody>
      </p:sp>
      <p:sp>
        <p:nvSpPr>
          <p:cNvPr id="3" name="Inhaltsplatzhalter 2"/>
          <p:cNvSpPr>
            <a:spLocks noGrp="1"/>
          </p:cNvSpPr>
          <p:nvPr>
            <p:ph idx="1"/>
          </p:nvPr>
        </p:nvSpPr>
        <p:spPr/>
        <p:txBody>
          <a:bodyPr/>
          <a:lstStyle/>
          <a:p>
            <a:pPr marL="457200" indent="-457200">
              <a:buFont typeface="Arial" panose="020B0604020202020204" pitchFamily="34" charset="0"/>
              <a:buChar char="•"/>
            </a:pPr>
            <a:r>
              <a:rPr lang="de-DE" sz="2000" dirty="0" smtClean="0"/>
              <a:t>Verwechseln Sie nicht </a:t>
            </a:r>
            <a:r>
              <a:rPr lang="de-DE" sz="2000" dirty="0" smtClean="0">
                <a:solidFill>
                  <a:srgbClr val="FF3399"/>
                </a:solidFill>
              </a:rPr>
              <a:t>Eigenheiten Ihres Übersetzers </a:t>
            </a:r>
            <a:r>
              <a:rPr lang="de-DE" sz="2000" dirty="0" smtClean="0"/>
              <a:t>oder seiner Umgebung mit </a:t>
            </a:r>
            <a:r>
              <a:rPr lang="de-DE" sz="2000" b="1" dirty="0" smtClean="0"/>
              <a:t>Eigenschaften der Sprache Ada</a:t>
            </a:r>
            <a:r>
              <a:rPr lang="de-DE" sz="2000" dirty="0" smtClean="0"/>
              <a:t>.</a:t>
            </a:r>
          </a:p>
          <a:p>
            <a:pPr marL="457200" indent="-457200">
              <a:buFont typeface="Arial" panose="020B0604020202020204" pitchFamily="34" charset="0"/>
              <a:buChar char="•"/>
            </a:pPr>
            <a:r>
              <a:rPr lang="de-DE" sz="2000" dirty="0" smtClean="0"/>
              <a:t>Nur was im Sprachmanual als garantiert beschrieben wird, muss von allen (validierten) Übersetzern eingehalten werden.</a:t>
            </a:r>
          </a:p>
          <a:p>
            <a:pPr marL="457200" indent="-457200">
              <a:buFont typeface="Arial" panose="020B0604020202020204" pitchFamily="34" charset="0"/>
              <a:buChar char="•"/>
            </a:pPr>
            <a:r>
              <a:rPr lang="de-DE" sz="2000" dirty="0" smtClean="0"/>
              <a:t>Ada sagt zum Beispiel nichts darüber, wie Programme abgespeichert werden.</a:t>
            </a:r>
          </a:p>
          <a:p>
            <a:pPr marL="457200" indent="-457200">
              <a:buFont typeface="Arial" panose="020B0604020202020204" pitchFamily="34" charset="0"/>
              <a:buChar char="•"/>
            </a:pPr>
            <a:r>
              <a:rPr lang="de-DE" sz="2000" dirty="0" smtClean="0"/>
              <a:t>GNAT im Standardmodus ist kein echter Ada-Übersetzer; dazu werden die folgenden Compiler-Direktiven benötigt:</a:t>
            </a:r>
          </a:p>
          <a:p>
            <a:pPr marL="711200" lvl="1" indent="-260350">
              <a:buFont typeface="Arial" panose="020B0604020202020204" pitchFamily="34" charset="0"/>
              <a:buChar char="•"/>
              <a:tabLst>
                <a:tab pos="2235200" algn="l"/>
              </a:tabLst>
            </a:pPr>
            <a:r>
              <a:rPr lang="de-DE" sz="1800" dirty="0" smtClean="0">
                <a:latin typeface="Courier New" panose="02070309020205020404" pitchFamily="49" charset="0"/>
                <a:cs typeface="Courier New" panose="02070309020205020404" pitchFamily="49" charset="0"/>
              </a:rPr>
              <a:t>–gnatE</a:t>
            </a:r>
            <a:r>
              <a:rPr lang="de-DE" sz="1800" dirty="0">
                <a:cs typeface="Courier New" panose="02070309020205020404" pitchFamily="49" charset="0"/>
              </a:rPr>
              <a:t>	</a:t>
            </a:r>
            <a:r>
              <a:rPr lang="de-DE" sz="1800" dirty="0" smtClean="0"/>
              <a:t>(dynamische Elaboration)</a:t>
            </a:r>
          </a:p>
          <a:p>
            <a:pPr marL="711200" lvl="1" indent="-260350">
              <a:buFont typeface="Arial" panose="020B0604020202020204" pitchFamily="34" charset="0"/>
              <a:buChar char="•"/>
              <a:tabLst>
                <a:tab pos="2235200" algn="l"/>
              </a:tabLst>
            </a:pPr>
            <a:r>
              <a:rPr lang="de-DE" sz="1800" dirty="0" smtClean="0">
                <a:solidFill>
                  <a:schemeClr val="bg2">
                    <a:lumMod val="50000"/>
                  </a:schemeClr>
                </a:solidFill>
                <a:latin typeface="Courier New" panose="02070309020205020404" pitchFamily="49" charset="0"/>
                <a:cs typeface="Courier New" panose="02070309020205020404" pitchFamily="49" charset="0"/>
              </a:rPr>
              <a:t>–gnato	</a:t>
            </a:r>
            <a:r>
              <a:rPr lang="de-DE" sz="1800" dirty="0" smtClean="0">
                <a:solidFill>
                  <a:schemeClr val="bg2">
                    <a:lumMod val="50000"/>
                  </a:schemeClr>
                </a:solidFill>
              </a:rPr>
              <a:t>(Ganzzahlüberlauf-Prüfung) [inzwischen Standard]</a:t>
            </a:r>
          </a:p>
          <a:p>
            <a:pPr marL="711200" lvl="1" indent="-260350">
              <a:buFont typeface="Arial" panose="020B0604020202020204" pitchFamily="34" charset="0"/>
              <a:buChar char="•"/>
              <a:tabLst>
                <a:tab pos="2235200" algn="l"/>
              </a:tabLst>
            </a:pPr>
            <a:r>
              <a:rPr lang="de-DE" sz="1800" dirty="0" smtClean="0">
                <a:solidFill>
                  <a:schemeClr val="bg2"/>
                </a:solidFill>
                <a:latin typeface="Courier New" panose="02070309020205020404" pitchFamily="49" charset="0"/>
                <a:cs typeface="Courier New" panose="02070309020205020404" pitchFamily="49" charset="0"/>
              </a:rPr>
              <a:t>-bargs T0</a:t>
            </a:r>
            <a:r>
              <a:rPr lang="de-DE" sz="1800" dirty="0">
                <a:solidFill>
                  <a:schemeClr val="bg2"/>
                </a:solidFill>
                <a:cs typeface="Courier New" panose="02070309020205020404" pitchFamily="49" charset="0"/>
              </a:rPr>
              <a:t>	</a:t>
            </a:r>
            <a:r>
              <a:rPr lang="de-DE" sz="1800" dirty="0" smtClean="0">
                <a:solidFill>
                  <a:schemeClr val="bg2"/>
                </a:solidFill>
              </a:rPr>
              <a:t>(Tasking-Semantik Annex D)</a:t>
            </a:r>
            <a:endParaRPr lang="de-DE" sz="1800" dirty="0">
              <a:solidFill>
                <a:schemeClr val="bg2"/>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25</a:t>
            </a:fld>
            <a:endParaRPr lang="de-DE" dirty="0"/>
          </a:p>
        </p:txBody>
      </p:sp>
      <p:sp>
        <p:nvSpPr>
          <p:cNvPr id="6" name="Rechteck 5"/>
          <p:cNvSpPr/>
          <p:nvPr/>
        </p:nvSpPr>
        <p:spPr>
          <a:xfrm>
            <a:off x="6516810" y="5517232"/>
            <a:ext cx="1439566" cy="432048"/>
          </a:xfrm>
          <a:prstGeom prst="rect">
            <a:avLst/>
          </a:prstGeom>
        </p:spPr>
        <p:txBody>
          <a:bodyPr wrap="square">
            <a:spAutoFit/>
          </a:bodyPr>
          <a:lstStyle/>
          <a:p>
            <a:pPr algn="ctr"/>
            <a:r>
              <a:rPr lang="de-DE" sz="1100" dirty="0" smtClean="0">
                <a:solidFill>
                  <a:schemeClr val="bg2"/>
                </a:solidFill>
              </a:rPr>
              <a:t>Tasking ist nicht </a:t>
            </a:r>
            <a:r>
              <a:rPr lang="de-DE" sz="1100" dirty="0">
                <a:solidFill>
                  <a:schemeClr val="bg2"/>
                </a:solidFill>
              </a:rPr>
              <a:t>Thema dieses Kurses.</a:t>
            </a:r>
          </a:p>
        </p:txBody>
      </p:sp>
    </p:spTree>
    <p:extLst>
      <p:ext uri="{BB962C8B-B14F-4D97-AF65-F5344CB8AC3E}">
        <p14:creationId xmlns:p14="http://schemas.microsoft.com/office/powerpoint/2010/main" val="718548930"/>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5800" y="1772818"/>
            <a:ext cx="7769225" cy="1656182"/>
          </a:xfrm>
        </p:spPr>
        <p:txBody>
          <a:bodyPr/>
          <a:lstStyle/>
          <a:p>
            <a:r>
              <a:rPr lang="de-DE" sz="2000" dirty="0" smtClean="0">
                <a:solidFill>
                  <a:schemeClr val="accent2"/>
                </a:solidFill>
                <a:cs typeface="Courier New" panose="02070309020205020404" pitchFamily="49" charset="0"/>
              </a:rPr>
              <a:t>Private generische Kinder können nur in einer </a:t>
            </a:r>
            <a:r>
              <a:rPr lang="de-DE" altLang="de-DE" sz="2000" dirty="0" smtClean="0">
                <a:solidFill>
                  <a:schemeClr val="accent2"/>
                </a:solidFill>
              </a:rPr>
              <a:t>Übersetzungseinheit</a:t>
            </a:r>
            <a:r>
              <a:rPr lang="de-DE" sz="2000" dirty="0" smtClean="0">
                <a:solidFill>
                  <a:schemeClr val="accent2"/>
                </a:solidFill>
                <a:cs typeface="Courier New" panose="02070309020205020404" pitchFamily="49" charset="0"/>
              </a:rPr>
              <a:t> der generischen Hierarchie selbst ausgeprägt werden, nicht als eigenständige </a:t>
            </a:r>
            <a:r>
              <a:rPr lang="de-DE" altLang="de-DE" sz="2000" dirty="0" smtClean="0">
                <a:solidFill>
                  <a:schemeClr val="accent2"/>
                </a:solidFill>
              </a:rPr>
              <a:t>Übersetzungseinheit</a:t>
            </a:r>
            <a:r>
              <a:rPr lang="de-DE" sz="2000" dirty="0" smtClean="0">
                <a:solidFill>
                  <a:schemeClr val="accent2"/>
                </a:solidFill>
                <a:cs typeface="Courier New" panose="02070309020205020404" pitchFamily="49" charset="0"/>
              </a:rPr>
              <a:t>. </a:t>
            </a:r>
            <a:r>
              <a:rPr lang="de-DE" sz="2000" dirty="0" smtClean="0">
                <a:cs typeface="Courier New" panose="02070309020205020404" pitchFamily="49" charset="0"/>
              </a:rPr>
              <a:t>Die Idee ist, dass private generische Kinder (ebenso wie gewöhnliche, also nicht-generische, private Kinder) für den Klienten nicht existieren, daher auch von ihm nicht ausgeprägt werden können.</a:t>
            </a: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250</a:t>
            </a:fld>
            <a:endParaRPr lang="de-DE" dirty="0"/>
          </a:p>
        </p:txBody>
      </p:sp>
      <p:sp>
        <p:nvSpPr>
          <p:cNvPr id="5" name="Titel 4"/>
          <p:cNvSpPr>
            <a:spLocks noGrp="1"/>
          </p:cNvSpPr>
          <p:nvPr>
            <p:ph type="title"/>
          </p:nvPr>
        </p:nvSpPr>
        <p:spPr>
          <a:xfrm>
            <a:off x="685800" y="463551"/>
            <a:ext cx="7769225" cy="1309266"/>
          </a:xfrm>
        </p:spPr>
        <p:txBody>
          <a:bodyPr/>
          <a:lstStyle/>
          <a:p>
            <a:r>
              <a:rPr lang="de-DE" dirty="0" smtClean="0"/>
              <a:t>Private generische Kinder</a:t>
            </a:r>
            <a:endParaRPr lang="de-DE" dirty="0"/>
          </a:p>
        </p:txBody>
      </p:sp>
      <p:sp>
        <p:nvSpPr>
          <p:cNvPr id="6" name="Textfeld 5"/>
          <p:cNvSpPr txBox="1"/>
          <p:nvPr/>
        </p:nvSpPr>
        <p:spPr>
          <a:xfrm>
            <a:off x="613792" y="3429000"/>
            <a:ext cx="4534272" cy="2554545"/>
          </a:xfrm>
          <a:prstGeom prst="rect">
            <a:avLst/>
          </a:prstGeom>
          <a:noFill/>
        </p:spPr>
        <p:txBody>
          <a:bodyPr wrap="square" rtlCol="0">
            <a:spAutoFit/>
          </a:bodyPr>
          <a:lstStyle/>
          <a:p>
            <a:r>
              <a:rPr lang="en-US" sz="1600" b="1" dirty="0">
                <a:solidFill>
                  <a:srgbClr val="000000"/>
                </a:solidFill>
                <a:latin typeface="Courier New" panose="02070309020205020404" pitchFamily="49" charset="0"/>
                <a:cs typeface="Courier New" panose="02070309020205020404" pitchFamily="49" charset="0"/>
              </a:rPr>
              <a:t>private generic</a:t>
            </a:r>
            <a:br>
              <a:rPr lang="en-US" sz="1600" b="1"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package </a:t>
            </a:r>
            <a:r>
              <a:rPr lang="en-US" sz="1600" dirty="0" smtClean="0">
                <a:solidFill>
                  <a:srgbClr val="000000"/>
                </a:solidFill>
                <a:latin typeface="Courier New" panose="02070309020205020404" pitchFamily="49" charset="0"/>
                <a:cs typeface="Courier New" panose="02070309020205020404" pitchFamily="49" charset="0"/>
              </a:rPr>
              <a:t>Gen.Pchild </a:t>
            </a:r>
            <a:r>
              <a:rPr lang="en-US" sz="1600" b="1" dirty="0" smtClean="0">
                <a:solidFill>
                  <a:srgbClr val="000000"/>
                </a:solidFill>
                <a:latin typeface="Courier New" panose="02070309020205020404" pitchFamily="49" charset="0"/>
                <a:cs typeface="Courier New" panose="02070309020205020404" pitchFamily="49" charset="0"/>
              </a:rPr>
              <a:t>is</a:t>
            </a:r>
          </a:p>
          <a:p>
            <a:r>
              <a:rPr lang="en-US" sz="1600" b="1" dirty="0" smtClean="0">
                <a:solidFill>
                  <a:srgbClr val="000000"/>
                </a:solidFill>
                <a:latin typeface="Courier New" panose="02070309020205020404" pitchFamily="49" charset="0"/>
                <a:cs typeface="Courier New" panose="02070309020205020404" pitchFamily="49" charset="0"/>
              </a:rPr>
              <a:t>end </a:t>
            </a:r>
            <a:r>
              <a:rPr lang="en-US" sz="1600" dirty="0" smtClean="0">
                <a:solidFill>
                  <a:srgbClr val="000000"/>
                </a:solidFill>
                <a:latin typeface="Courier New" panose="02070309020205020404" pitchFamily="49" charset="0"/>
                <a:cs typeface="Courier New" panose="02070309020205020404" pitchFamily="49" charset="0"/>
              </a:rPr>
              <a:t>Gen.Pchild;</a:t>
            </a:r>
          </a:p>
          <a:p>
            <a:endParaRPr lang="en-US" sz="1600" dirty="0">
              <a:solidFill>
                <a:srgbClr val="000000"/>
              </a:solidFill>
              <a:latin typeface="Courier New" panose="02070309020205020404" pitchFamily="49" charset="0"/>
              <a:cs typeface="Courier New" panose="02070309020205020404" pitchFamily="49" charset="0"/>
            </a:endParaRPr>
          </a:p>
          <a:p>
            <a:r>
              <a:rPr lang="en-US" sz="1600" b="1" dirty="0">
                <a:solidFill>
                  <a:srgbClr val="000000"/>
                </a:solidFill>
                <a:latin typeface="Courier New" panose="02070309020205020404" pitchFamily="49" charset="0"/>
                <a:cs typeface="Courier New" panose="02070309020205020404" pitchFamily="49" charset="0"/>
              </a:rPr>
              <a:t>private with </a:t>
            </a:r>
            <a:r>
              <a:rPr lang="en-US" sz="1600" dirty="0" smtClean="0">
                <a:solidFill>
                  <a:srgbClr val="000000"/>
                </a:solidFill>
                <a:latin typeface="Courier New" panose="02070309020205020404" pitchFamily="49" charset="0"/>
                <a:cs typeface="Courier New" panose="02070309020205020404" pitchFamily="49" charset="0"/>
              </a:rPr>
              <a:t>Gen.Pchild</a:t>
            </a:r>
            <a:r>
              <a:rPr lang="en-US" sz="1600" dirty="0">
                <a:solidFill>
                  <a:srgbClr val="000000"/>
                </a:solidFill>
                <a:latin typeface="Courier New" panose="02070309020205020404" pitchFamily="49" charset="0"/>
                <a:cs typeface="Courier New" panose="02070309020205020404" pitchFamily="49" charset="0"/>
              </a:rPr>
              <a:t>;</a:t>
            </a:r>
            <a:br>
              <a:rPr lang="en-US" sz="1600"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generic</a:t>
            </a:r>
            <a:br>
              <a:rPr lang="en-US" sz="1600" b="1"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package </a:t>
            </a:r>
            <a:r>
              <a:rPr lang="en-US" sz="1600" dirty="0">
                <a:solidFill>
                  <a:srgbClr val="000000"/>
                </a:solidFill>
                <a:latin typeface="Courier New" panose="02070309020205020404" pitchFamily="49" charset="0"/>
                <a:cs typeface="Courier New" panose="02070309020205020404" pitchFamily="49" charset="0"/>
              </a:rPr>
              <a:t>Gen.Child </a:t>
            </a:r>
            <a:r>
              <a:rPr lang="en-US" sz="1600" b="1" dirty="0">
                <a:solidFill>
                  <a:srgbClr val="000000"/>
                </a:solidFill>
                <a:latin typeface="Courier New" panose="02070309020205020404" pitchFamily="49" charset="0"/>
                <a:cs typeface="Courier New" panose="02070309020205020404" pitchFamily="49" charset="0"/>
              </a:rPr>
              <a:t>is</a:t>
            </a:r>
            <a:br>
              <a:rPr lang="en-US" sz="1600" b="1"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private</a:t>
            </a:r>
            <a:br>
              <a:rPr lang="en-US" sz="1600" b="1"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  package</a:t>
            </a:r>
            <a:r>
              <a:rPr lang="en-US" sz="1600" dirty="0">
                <a:solidFill>
                  <a:srgbClr val="000000"/>
                </a:solidFill>
                <a:latin typeface="Courier New" panose="02070309020205020404" pitchFamily="49" charset="0"/>
                <a:cs typeface="Courier New" panose="02070309020205020404" pitchFamily="49" charset="0"/>
              </a:rPr>
              <a:t> </a:t>
            </a:r>
            <a:r>
              <a:rPr lang="en-US" sz="1600" dirty="0" smtClean="0">
                <a:solidFill>
                  <a:srgbClr val="000000"/>
                </a:solidFill>
                <a:latin typeface="Courier New" panose="02070309020205020404" pitchFamily="49" charset="0"/>
                <a:cs typeface="Courier New" panose="02070309020205020404" pitchFamily="49" charset="0"/>
              </a:rPr>
              <a:t>Ichild </a:t>
            </a:r>
            <a:r>
              <a:rPr lang="en-US" sz="1600" b="1" dirty="0">
                <a:solidFill>
                  <a:srgbClr val="000000"/>
                </a:solidFill>
                <a:latin typeface="Courier New" panose="02070309020205020404" pitchFamily="49" charset="0"/>
                <a:cs typeface="Courier New" panose="02070309020205020404" pitchFamily="49" charset="0"/>
              </a:rPr>
              <a:t>is new </a:t>
            </a:r>
            <a:r>
              <a:rPr lang="en-US" sz="1600" dirty="0" smtClean="0">
                <a:solidFill>
                  <a:srgbClr val="000000"/>
                </a:solidFill>
                <a:latin typeface="Courier New" panose="02070309020205020404" pitchFamily="49" charset="0"/>
                <a:cs typeface="Courier New" panose="02070309020205020404" pitchFamily="49" charset="0"/>
              </a:rPr>
              <a:t>Gen.Pchild</a:t>
            </a:r>
            <a:r>
              <a:rPr lang="en-US" sz="1600" dirty="0">
                <a:solidFill>
                  <a:srgbClr val="000000"/>
                </a:solidFill>
                <a:latin typeface="Courier New" panose="02070309020205020404" pitchFamily="49" charset="0"/>
                <a:cs typeface="Courier New" panose="02070309020205020404" pitchFamily="49" charset="0"/>
              </a:rPr>
              <a:t>;</a:t>
            </a:r>
            <a:br>
              <a:rPr lang="en-US" sz="1600"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end</a:t>
            </a:r>
            <a:r>
              <a:rPr lang="en-US" sz="1600" dirty="0">
                <a:solidFill>
                  <a:srgbClr val="000000"/>
                </a:solidFill>
                <a:latin typeface="Courier New" panose="02070309020205020404" pitchFamily="49" charset="0"/>
                <a:cs typeface="Courier New" panose="02070309020205020404" pitchFamily="49" charset="0"/>
              </a:rPr>
              <a:t> Gen.Child</a:t>
            </a:r>
            <a:r>
              <a:rPr lang="en-US" sz="1600" dirty="0" smtClean="0">
                <a:solidFill>
                  <a:srgbClr val="000000"/>
                </a:solidFill>
                <a:latin typeface="Courier New" panose="02070309020205020404" pitchFamily="49" charset="0"/>
                <a:cs typeface="Courier New" panose="02070309020205020404" pitchFamily="49" charset="0"/>
              </a:rPr>
              <a:t>;</a:t>
            </a:r>
            <a:endParaRPr lang="en-US" sz="1600" dirty="0">
              <a:solidFill>
                <a:srgbClr val="FFFFFF"/>
              </a:solidFill>
              <a:latin typeface="Courier New" panose="02070309020205020404" pitchFamily="49" charset="0"/>
              <a:cs typeface="Courier New" panose="02070309020205020404" pitchFamily="49" charset="0"/>
            </a:endParaRPr>
          </a:p>
        </p:txBody>
      </p:sp>
      <p:sp>
        <p:nvSpPr>
          <p:cNvPr id="7" name="Textfeld 6"/>
          <p:cNvSpPr txBox="1"/>
          <p:nvPr/>
        </p:nvSpPr>
        <p:spPr>
          <a:xfrm>
            <a:off x="4644008" y="3429000"/>
            <a:ext cx="4104456" cy="1938992"/>
          </a:xfrm>
          <a:prstGeom prst="rect">
            <a:avLst/>
          </a:prstGeom>
          <a:noFill/>
        </p:spPr>
        <p:txBody>
          <a:bodyPr wrap="square" rtlCol="0">
            <a:spAutoFit/>
          </a:bodyPr>
          <a:lstStyle/>
          <a:p>
            <a:r>
              <a:rPr lang="de-DE" sz="2000" dirty="0">
                <a:solidFill>
                  <a:srgbClr val="FF0000"/>
                </a:solidFill>
                <a:cs typeface="Courier New" panose="02070309020205020404" pitchFamily="49" charset="0"/>
              </a:rPr>
              <a:t>Diese Ausprägung </a:t>
            </a:r>
            <a:r>
              <a:rPr lang="de-DE" sz="2000" dirty="0" smtClean="0">
                <a:solidFill>
                  <a:srgbClr val="FF0000"/>
                </a:solidFill>
                <a:cs typeface="Courier New" panose="02070309020205020404" pitchFamily="49" charset="0"/>
              </a:rPr>
              <a:t>als eigene Über-setzungseinheit ist </a:t>
            </a:r>
            <a:r>
              <a:rPr lang="de-DE" sz="2000" dirty="0">
                <a:solidFill>
                  <a:srgbClr val="FF0000"/>
                </a:solidFill>
                <a:cs typeface="Courier New" panose="02070309020205020404" pitchFamily="49" charset="0"/>
              </a:rPr>
              <a:t>illegal</a:t>
            </a:r>
            <a:r>
              <a:rPr lang="de-DE" sz="2000" dirty="0" smtClean="0">
                <a:solidFill>
                  <a:srgbClr val="FF0000"/>
                </a:solidFill>
                <a:cs typeface="Courier New" panose="02070309020205020404" pitchFamily="49" charset="0"/>
              </a:rPr>
              <a:t>.</a:t>
            </a:r>
          </a:p>
          <a:p>
            <a:pPr marL="357188"/>
            <a:endParaRPr lang="en-US" sz="1600" b="1" dirty="0" smtClean="0">
              <a:solidFill>
                <a:srgbClr val="FF0000"/>
              </a:solidFill>
              <a:latin typeface="Courier New" panose="02070309020205020404" pitchFamily="49" charset="0"/>
              <a:cs typeface="Courier New" panose="02070309020205020404" pitchFamily="49" charset="0"/>
            </a:endParaRPr>
          </a:p>
          <a:p>
            <a:pPr marL="357188"/>
            <a:r>
              <a:rPr lang="en-US" sz="1600" b="1" dirty="0" smtClean="0">
                <a:solidFill>
                  <a:srgbClr val="FF0000"/>
                </a:solidFill>
                <a:latin typeface="Courier New" panose="02070309020205020404" pitchFamily="49" charset="0"/>
                <a:cs typeface="Courier New" panose="02070309020205020404" pitchFamily="49" charset="0"/>
              </a:rPr>
              <a:t>with</a:t>
            </a:r>
            <a:r>
              <a:rPr lang="en-US" sz="1600" dirty="0" smtClean="0">
                <a:solidFill>
                  <a:srgbClr val="FF0000"/>
                </a:solidFill>
                <a:latin typeface="Courier New" panose="02070309020205020404" pitchFamily="49" charset="0"/>
                <a:cs typeface="Courier New" panose="02070309020205020404" pitchFamily="49" charset="0"/>
              </a:rPr>
              <a:t> Gen.Pchild</a:t>
            </a:r>
            <a:r>
              <a:rPr lang="en-US" sz="1600" dirty="0">
                <a:solidFill>
                  <a:srgbClr val="FF0000"/>
                </a:solidFill>
                <a:latin typeface="Courier New" panose="02070309020205020404" pitchFamily="49" charset="0"/>
                <a:cs typeface="Courier New" panose="02070309020205020404" pitchFamily="49" charset="0"/>
              </a:rPr>
              <a:t>;</a:t>
            </a:r>
            <a:br>
              <a:rPr lang="en-US" sz="1600" dirty="0">
                <a:solidFill>
                  <a:srgbClr val="FF0000"/>
                </a:solidFill>
                <a:latin typeface="Courier New" panose="02070309020205020404" pitchFamily="49" charset="0"/>
                <a:cs typeface="Courier New" panose="02070309020205020404" pitchFamily="49" charset="0"/>
              </a:rPr>
            </a:br>
            <a:r>
              <a:rPr lang="en-US" sz="1600" b="1" dirty="0">
                <a:solidFill>
                  <a:srgbClr val="FF0000"/>
                </a:solidFill>
                <a:latin typeface="Courier New" panose="02070309020205020404" pitchFamily="49" charset="0"/>
                <a:cs typeface="Courier New" panose="02070309020205020404" pitchFamily="49" charset="0"/>
              </a:rPr>
              <a:t>with</a:t>
            </a:r>
            <a:r>
              <a:rPr lang="en-US" sz="1600" dirty="0">
                <a:solidFill>
                  <a:srgbClr val="FF0000"/>
                </a:solidFill>
                <a:latin typeface="Courier New" panose="02070309020205020404" pitchFamily="49" charset="0"/>
                <a:cs typeface="Courier New" panose="02070309020205020404" pitchFamily="49" charset="0"/>
              </a:rPr>
              <a:t> Inst;</a:t>
            </a:r>
            <a:br>
              <a:rPr lang="en-US" sz="1600" dirty="0">
                <a:solidFill>
                  <a:srgbClr val="FF0000"/>
                </a:solidFill>
                <a:latin typeface="Courier New" panose="02070309020205020404" pitchFamily="49" charset="0"/>
                <a:cs typeface="Courier New" panose="02070309020205020404" pitchFamily="49" charset="0"/>
              </a:rPr>
            </a:br>
            <a:r>
              <a:rPr lang="en-US" sz="1600" b="1" dirty="0">
                <a:solidFill>
                  <a:srgbClr val="FF0000"/>
                </a:solidFill>
                <a:latin typeface="Courier New" panose="02070309020205020404" pitchFamily="49" charset="0"/>
                <a:cs typeface="Courier New" panose="02070309020205020404" pitchFamily="49" charset="0"/>
              </a:rPr>
              <a:t>private package </a:t>
            </a:r>
            <a:r>
              <a:rPr lang="en-US" sz="1600" dirty="0" smtClean="0">
                <a:solidFill>
                  <a:srgbClr val="FF0000"/>
                </a:solidFill>
                <a:latin typeface="Courier New" panose="02070309020205020404" pitchFamily="49" charset="0"/>
                <a:cs typeface="Courier New" panose="02070309020205020404" pitchFamily="49" charset="0"/>
              </a:rPr>
              <a:t>Inst.Child </a:t>
            </a:r>
            <a:r>
              <a:rPr lang="en-US" sz="1600" b="1" dirty="0" smtClean="0">
                <a:solidFill>
                  <a:srgbClr val="FF0000"/>
                </a:solidFill>
                <a:latin typeface="Courier New" panose="02070309020205020404" pitchFamily="49" charset="0"/>
                <a:cs typeface="Courier New" panose="02070309020205020404" pitchFamily="49" charset="0"/>
              </a:rPr>
              <a:t>is</a:t>
            </a:r>
            <a:br>
              <a:rPr lang="en-US" sz="1600" b="1" dirty="0" smtClean="0">
                <a:solidFill>
                  <a:srgbClr val="FF0000"/>
                </a:solidFill>
                <a:latin typeface="Courier New" panose="02070309020205020404" pitchFamily="49" charset="0"/>
                <a:cs typeface="Courier New" panose="02070309020205020404" pitchFamily="49" charset="0"/>
              </a:rPr>
            </a:br>
            <a:r>
              <a:rPr lang="en-US" sz="1600" b="1" dirty="0" smtClean="0">
                <a:solidFill>
                  <a:srgbClr val="FF0000"/>
                </a:solidFill>
                <a:latin typeface="Courier New" panose="02070309020205020404" pitchFamily="49" charset="0"/>
                <a:cs typeface="Courier New" panose="02070309020205020404" pitchFamily="49" charset="0"/>
              </a:rPr>
              <a:t>  </a:t>
            </a:r>
            <a:r>
              <a:rPr lang="en-US" sz="1600" b="1" dirty="0">
                <a:solidFill>
                  <a:srgbClr val="FF0000"/>
                </a:solidFill>
                <a:latin typeface="Courier New" panose="02070309020205020404" pitchFamily="49" charset="0"/>
                <a:cs typeface="Courier New" panose="02070309020205020404" pitchFamily="49" charset="0"/>
              </a:rPr>
              <a:t>new </a:t>
            </a:r>
            <a:r>
              <a:rPr lang="en-US" sz="1600" dirty="0" smtClean="0">
                <a:solidFill>
                  <a:srgbClr val="FF0000"/>
                </a:solidFill>
                <a:latin typeface="Courier New" panose="02070309020205020404" pitchFamily="49" charset="0"/>
                <a:cs typeface="Courier New" panose="02070309020205020404" pitchFamily="49" charset="0"/>
              </a:rPr>
              <a:t>Inst.Pchild;</a:t>
            </a:r>
            <a:endParaRPr lang="de-DE" sz="1800" dirty="0">
              <a:solidFill>
                <a:srgbClr val="FFFFFF"/>
              </a:solidFill>
            </a:endParaRPr>
          </a:p>
        </p:txBody>
      </p:sp>
      <p:grpSp>
        <p:nvGrpSpPr>
          <p:cNvPr id="14" name="Gruppieren 13"/>
          <p:cNvGrpSpPr/>
          <p:nvPr/>
        </p:nvGrpSpPr>
        <p:grpSpPr>
          <a:xfrm>
            <a:off x="4574232" y="3429000"/>
            <a:ext cx="429816" cy="2232248"/>
            <a:chOff x="4355976" y="3429000"/>
            <a:chExt cx="429816" cy="2232248"/>
          </a:xfrm>
        </p:grpSpPr>
        <p:cxnSp>
          <p:nvCxnSpPr>
            <p:cNvPr id="9" name="Gerader Verbinder 8"/>
            <p:cNvCxnSpPr/>
            <p:nvPr/>
          </p:nvCxnSpPr>
          <p:spPr bwMode="auto">
            <a:xfrm>
              <a:off x="4355976" y="3429000"/>
              <a:ext cx="0" cy="93610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r Verbinder 10"/>
            <p:cNvCxnSpPr/>
            <p:nvPr/>
          </p:nvCxnSpPr>
          <p:spPr bwMode="auto">
            <a:xfrm>
              <a:off x="4355976" y="4365104"/>
              <a:ext cx="429816"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r Verbinder 12"/>
            <p:cNvCxnSpPr/>
            <p:nvPr/>
          </p:nvCxnSpPr>
          <p:spPr bwMode="auto">
            <a:xfrm>
              <a:off x="4785792" y="4365104"/>
              <a:ext cx="0" cy="129614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Abgerundete rechteckige Legende 14"/>
          <p:cNvSpPr/>
          <p:nvPr/>
        </p:nvSpPr>
        <p:spPr bwMode="auto">
          <a:xfrm>
            <a:off x="5004048" y="5661248"/>
            <a:ext cx="3888432" cy="587152"/>
          </a:xfrm>
          <a:prstGeom prst="wedgeRoundRectCallout">
            <a:avLst>
              <a:gd name="adj1" fmla="val -131518"/>
              <a:gd name="adj2" fmla="val -54301"/>
              <a:gd name="adj3" fmla="val 16667"/>
            </a:avLst>
          </a:prstGeom>
          <a:solidFill>
            <a:srgbClr val="5DD1FF"/>
          </a:solidFill>
          <a:ln w="9525" cap="flat" cmpd="sng" algn="ctr">
            <a:solidFill>
              <a:schemeClr val="accent2">
                <a:lumMod val="50000"/>
              </a:schemeClr>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lang="de-DE" sz="1600" dirty="0" smtClean="0">
                <a:solidFill>
                  <a:srgbClr val="000000"/>
                </a:solidFill>
              </a:rPr>
              <a:t>Ausprägung ist nur in einer </a:t>
            </a:r>
            <a:r>
              <a:rPr lang="de-DE" altLang="de-DE" sz="1600" dirty="0" smtClean="0">
                <a:solidFill>
                  <a:schemeClr val="tx1"/>
                </a:solidFill>
              </a:rPr>
              <a:t>Übersetzungs-einheit </a:t>
            </a:r>
            <a:r>
              <a:rPr lang="de-DE" sz="1600" dirty="0" smtClean="0">
                <a:solidFill>
                  <a:srgbClr val="000000"/>
                </a:solidFill>
              </a:rPr>
              <a:t>der generischen Hierarchie möglich.</a:t>
            </a:r>
          </a:p>
        </p:txBody>
      </p:sp>
    </p:spTree>
    <p:extLst>
      <p:ext uri="{BB962C8B-B14F-4D97-AF65-F5344CB8AC3E}">
        <p14:creationId xmlns:p14="http://schemas.microsoft.com/office/powerpoint/2010/main" val="3002567070"/>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z="1800" dirty="0" smtClean="0"/>
              <a:t>Gegeben sei ein Subsystem, das für einen Klienten Daten produziert. Es besteht aus zwei öffentlichen Paketen </a:t>
            </a:r>
            <a:r>
              <a:rPr lang="de-DE" sz="1600" dirty="0" smtClean="0">
                <a:latin typeface="Courier New" panose="02070309020205020404" pitchFamily="49" charset="0"/>
                <a:cs typeface="Courier New" panose="02070309020205020404" pitchFamily="49" charset="0"/>
              </a:rPr>
              <a:t>Sys</a:t>
            </a:r>
            <a:r>
              <a:rPr lang="de-DE" sz="1800" dirty="0" smtClean="0"/>
              <a:t> und </a:t>
            </a:r>
            <a:r>
              <a:rPr lang="de-DE" sz="1600" dirty="0" smtClean="0">
                <a:latin typeface="Courier New" panose="02070309020205020404" pitchFamily="49" charset="0"/>
                <a:cs typeface="Courier New" panose="02070309020205020404" pitchFamily="49" charset="0"/>
              </a:rPr>
              <a:t>Sys.Consumer</a:t>
            </a:r>
            <a:r>
              <a:rPr lang="de-DE" sz="1800" dirty="0" smtClean="0"/>
              <a:t> und einem internen unsichtbaren Speicherpaket </a:t>
            </a:r>
            <a:r>
              <a:rPr lang="de-DE" sz="1600" dirty="0" smtClean="0">
                <a:latin typeface="Courier New" panose="02070309020205020404" pitchFamily="49" charset="0"/>
                <a:cs typeface="Courier New" panose="02070309020205020404" pitchFamily="49" charset="0"/>
              </a:rPr>
              <a:t>Store</a:t>
            </a:r>
            <a:r>
              <a:rPr lang="de-DE" sz="1800" dirty="0" smtClean="0"/>
              <a:t>. Die Daten werden im Kind </a:t>
            </a:r>
            <a:r>
              <a:rPr lang="de-DE" sz="1600" dirty="0" smtClean="0">
                <a:latin typeface="Courier New" panose="02070309020205020404" pitchFamily="49" charset="0"/>
                <a:cs typeface="Courier New" panose="02070309020205020404" pitchFamily="49" charset="0"/>
              </a:rPr>
              <a:t>Sys.Consumer</a:t>
            </a:r>
            <a:r>
              <a:rPr lang="de-DE" sz="1800" dirty="0" smtClean="0"/>
              <a:t> zur Verfügung gestellt. Siehe einen Prototypen im Ordner </a:t>
            </a:r>
            <a:r>
              <a:rPr lang="de-DE" sz="1800" dirty="0" smtClean="0">
                <a:solidFill>
                  <a:schemeClr val="accent2"/>
                </a:solidFill>
              </a:rPr>
              <a:t>Kode.Gen</a:t>
            </a:r>
            <a:r>
              <a:rPr lang="de-DE" sz="1800" dirty="0" smtClean="0"/>
              <a:t>.</a:t>
            </a:r>
          </a:p>
          <a:p>
            <a:r>
              <a:rPr lang="de-DE" sz="1800" dirty="0" smtClean="0"/>
              <a:t>Aus irgendeinem Grund muss das Subsystem generisch gemacht werden: Alle Pakete werden generisch und erhalten die Vorsilbe </a:t>
            </a:r>
            <a:r>
              <a:rPr lang="de-DE" sz="1600" dirty="0" smtClean="0">
                <a:latin typeface="Courier New" panose="02070309020205020404" pitchFamily="49" charset="0"/>
                <a:cs typeface="Courier New" panose="02070309020205020404" pitchFamily="49" charset="0"/>
              </a:rPr>
              <a:t>Gen</a:t>
            </a:r>
            <a:r>
              <a:rPr lang="de-DE" sz="1800" dirty="0" smtClean="0"/>
              <a:t>_. Leider funktioniert das nicht, denn </a:t>
            </a:r>
            <a:r>
              <a:rPr lang="de-DE" sz="1600" dirty="0" smtClean="0">
                <a:latin typeface="Courier New" panose="02070309020205020404" pitchFamily="49" charset="0"/>
                <a:cs typeface="Courier New" panose="02070309020205020404" pitchFamily="49" charset="0"/>
              </a:rPr>
              <a:t>Gen_Store</a:t>
            </a:r>
            <a:r>
              <a:rPr lang="de-DE" sz="1800" dirty="0" smtClean="0"/>
              <a:t> (ob privat oder nicht) kann als generische Einheit nicht gerufen werden.</a:t>
            </a:r>
          </a:p>
          <a:p>
            <a:pPr marL="1171575"/>
            <a:r>
              <a:rPr lang="de-DE" sz="1600" b="1" dirty="0">
                <a:latin typeface="Courier New" panose="02070309020205020404" pitchFamily="49" charset="0"/>
                <a:cs typeface="Courier New" panose="02070309020205020404" pitchFamily="49" charset="0"/>
              </a:rPr>
              <a:t>with</a:t>
            </a:r>
            <a:r>
              <a:rPr lang="de-DE" sz="1600" dirty="0">
                <a:latin typeface="Courier New" panose="02070309020205020404" pitchFamily="49" charset="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Gen_Sys.Gen_Store;</a:t>
            </a:r>
            <a:br>
              <a:rPr lang="de-DE" sz="1600" dirty="0" smtClean="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package </a:t>
            </a:r>
            <a:r>
              <a:rPr lang="de-DE" sz="1600" b="1" dirty="0">
                <a:latin typeface="Courier New" panose="02070309020205020404" pitchFamily="49" charset="0"/>
                <a:cs typeface="Courier New" panose="02070309020205020404" pitchFamily="49" charset="0"/>
              </a:rPr>
              <a:t>body</a:t>
            </a:r>
            <a:r>
              <a:rPr lang="de-DE" sz="1600" dirty="0">
                <a:latin typeface="Courier New" panose="02070309020205020404" pitchFamily="49" charset="0"/>
                <a:cs typeface="Courier New" panose="02070309020205020404" pitchFamily="49" charset="0"/>
              </a:rPr>
              <a:t> Gen_Sys </a:t>
            </a:r>
            <a:r>
              <a:rPr lang="de-DE" sz="1600" b="1" dirty="0" smtClean="0">
                <a:latin typeface="Courier New" panose="02070309020205020404" pitchFamily="49" charset="0"/>
                <a:cs typeface="Courier New" panose="02070309020205020404" pitchFamily="49" charset="0"/>
              </a:rPr>
              <a:t>is</a:t>
            </a:r>
            <a:br>
              <a:rPr lang="de-DE" sz="1600" b="1" dirty="0" smtClean="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  </a:t>
            </a:r>
            <a:r>
              <a:rPr lang="de-DE" sz="1600" b="1" dirty="0">
                <a:latin typeface="Courier New" panose="02070309020205020404" pitchFamily="49" charset="0"/>
                <a:cs typeface="Courier New" panose="02070309020205020404" pitchFamily="49" charset="0"/>
              </a:rPr>
              <a:t>procedure</a:t>
            </a:r>
            <a:r>
              <a:rPr lang="de-DE" sz="1600" dirty="0">
                <a:latin typeface="Courier New" panose="02070309020205020404" pitchFamily="49" charset="0"/>
                <a:cs typeface="Courier New" panose="02070309020205020404" pitchFamily="49" charset="0"/>
              </a:rPr>
              <a:t> Write </a:t>
            </a:r>
            <a:r>
              <a:rPr lang="de-DE" sz="1600" b="1" dirty="0" smtClean="0">
                <a:latin typeface="Courier New" panose="02070309020205020404" pitchFamily="49" charset="0"/>
                <a:cs typeface="Courier New" panose="02070309020205020404" pitchFamily="49" charset="0"/>
              </a:rPr>
              <a:t>is</a:t>
            </a:r>
            <a:br>
              <a:rPr lang="de-DE" sz="1600" b="1" dirty="0" smtClean="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  begin</a:t>
            </a:r>
            <a:r>
              <a:rPr lang="de-DE" sz="1600" dirty="0" smtClean="0">
                <a:latin typeface="Courier New" panose="02070309020205020404" pitchFamily="49" charset="0"/>
                <a:cs typeface="Courier New" panose="02070309020205020404" pitchFamily="49" charset="0"/>
              </a:rPr>
              <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a:t>
            </a:r>
            <a:r>
              <a:rPr lang="de-DE" sz="1600" dirty="0">
                <a:solidFill>
                  <a:srgbClr val="FF0000"/>
                </a:solidFill>
                <a:latin typeface="Courier New" panose="02070309020205020404" pitchFamily="49" charset="0"/>
                <a:cs typeface="Courier New" panose="02070309020205020404" pitchFamily="49" charset="0"/>
              </a:rPr>
              <a:t>Gen_Store</a:t>
            </a:r>
            <a:r>
              <a:rPr lang="de-DE" sz="1600" dirty="0">
                <a:latin typeface="Courier New" panose="02070309020205020404" pitchFamily="49" charset="0"/>
                <a:cs typeface="Courier New" panose="02070309020205020404" pitchFamily="49" charset="0"/>
              </a:rPr>
              <a:t>.Put (52);  -- </a:t>
            </a:r>
            <a:r>
              <a:rPr lang="de-DE" sz="1600" i="1" dirty="0" smtClean="0">
                <a:solidFill>
                  <a:srgbClr val="FF0000"/>
                </a:solidFill>
                <a:latin typeface="Courier New" panose="02070309020205020404" pitchFamily="49" charset="0"/>
                <a:cs typeface="Courier New" panose="02070309020205020404" pitchFamily="49" charset="0"/>
              </a:rPr>
              <a:t>illegal</a:t>
            </a:r>
            <a:r>
              <a:rPr lang="de-DE" sz="1600" dirty="0" smtClean="0">
                <a:latin typeface="Courier New" panose="02070309020205020404" pitchFamily="49" charset="0"/>
                <a:cs typeface="Courier New" panose="02070309020205020404" pitchFamily="49" charset="0"/>
              </a:rPr>
              <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a:t>
            </a:r>
            <a:r>
              <a:rPr lang="de-DE" sz="1600" b="1" dirty="0">
                <a:latin typeface="Courier New" panose="02070309020205020404" pitchFamily="49" charset="0"/>
                <a:cs typeface="Courier New" panose="02070309020205020404" pitchFamily="49" charset="0"/>
              </a:rPr>
              <a:t>end</a:t>
            </a:r>
            <a:r>
              <a:rPr lang="de-DE" sz="1600" dirty="0">
                <a:latin typeface="Courier New" panose="02070309020205020404" pitchFamily="49" charset="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Write;</a:t>
            </a:r>
            <a:br>
              <a:rPr lang="de-DE" sz="1600" dirty="0" smtClean="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end</a:t>
            </a:r>
            <a:r>
              <a:rPr lang="de-DE" sz="1600" dirty="0" smtClean="0">
                <a:latin typeface="Courier New" panose="02070309020205020404" pitchFamily="49" charset="0"/>
                <a:cs typeface="Courier New" panose="02070309020205020404" pitchFamily="49" charset="0"/>
              </a:rPr>
              <a:t> </a:t>
            </a:r>
            <a:r>
              <a:rPr lang="de-DE" sz="1600" dirty="0">
                <a:latin typeface="Courier New" panose="02070309020205020404" pitchFamily="49" charset="0"/>
                <a:cs typeface="Courier New" panose="02070309020205020404" pitchFamily="49" charset="0"/>
              </a:rPr>
              <a:t>Gen_Sys</a:t>
            </a:r>
            <a:r>
              <a:rPr lang="de-DE" sz="1600" dirty="0" smtClean="0">
                <a:latin typeface="Courier New" panose="02070309020205020404" pitchFamily="49" charset="0"/>
                <a:cs typeface="Courier New" panose="02070309020205020404" pitchFamily="49" charset="0"/>
              </a:rPr>
              <a:t>;</a:t>
            </a:r>
            <a:endParaRPr lang="de-DE" sz="1600" dirty="0">
              <a:latin typeface="Courier New" panose="02070309020205020404" pitchFamily="49" charset="0"/>
              <a:cs typeface="Courier New" panose="02070309020205020404" pitchFamily="49" charset="0"/>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251</a:t>
            </a:fld>
            <a:endParaRPr lang="de-DE" dirty="0"/>
          </a:p>
        </p:txBody>
      </p:sp>
      <p:sp>
        <p:nvSpPr>
          <p:cNvPr id="5" name="Titel 4"/>
          <p:cNvSpPr>
            <a:spLocks noGrp="1"/>
          </p:cNvSpPr>
          <p:nvPr>
            <p:ph type="title"/>
          </p:nvPr>
        </p:nvSpPr>
        <p:spPr/>
        <p:txBody>
          <a:bodyPr/>
          <a:lstStyle/>
          <a:p>
            <a:r>
              <a:rPr lang="de-DE" dirty="0" smtClean="0"/>
              <a:t>Problem</a:t>
            </a:r>
            <a:endParaRPr lang="de-DE" dirty="0"/>
          </a:p>
        </p:txBody>
      </p:sp>
      <p:sp>
        <p:nvSpPr>
          <p:cNvPr id="7" name="Textfeld 6"/>
          <p:cNvSpPr txBox="1"/>
          <p:nvPr/>
        </p:nvSpPr>
        <p:spPr>
          <a:xfrm>
            <a:off x="5724128" y="4509120"/>
            <a:ext cx="2730897" cy="400110"/>
          </a:xfrm>
          <a:prstGeom prst="rect">
            <a:avLst/>
          </a:prstGeom>
          <a:solidFill>
            <a:schemeClr val="accent2">
              <a:lumMod val="20000"/>
              <a:lumOff val="80000"/>
            </a:schemeClr>
          </a:solidFill>
          <a:ln>
            <a:solidFill>
              <a:schemeClr val="accent2"/>
            </a:solidFill>
          </a:ln>
        </p:spPr>
        <p:txBody>
          <a:bodyPr wrap="square" rtlCol="0">
            <a:spAutoFit/>
          </a:bodyPr>
          <a:lstStyle/>
          <a:p>
            <a:pPr algn="ctr"/>
            <a:r>
              <a:rPr lang="de-DE" sz="2000" dirty="0">
                <a:solidFill>
                  <a:schemeClr val="accent2"/>
                </a:solidFill>
              </a:rPr>
              <a:t>Finden Sie eine Lösung</a:t>
            </a:r>
            <a:r>
              <a:rPr lang="de-DE" sz="2000" dirty="0" smtClean="0">
                <a:solidFill>
                  <a:schemeClr val="accent2"/>
                </a:solidFill>
              </a:rPr>
              <a:t>!</a:t>
            </a:r>
            <a:endParaRPr lang="de-DE" sz="2000" dirty="0">
              <a:solidFill>
                <a:schemeClr val="accent2"/>
              </a:solidFill>
            </a:endParaRPr>
          </a:p>
        </p:txBody>
      </p:sp>
    </p:spTree>
    <p:extLst>
      <p:ext uri="{BB962C8B-B14F-4D97-AF65-F5344CB8AC3E}">
        <p14:creationId xmlns:p14="http://schemas.microsoft.com/office/powerpoint/2010/main" val="3615848851"/>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b="1"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252</a:t>
            </a:fld>
            <a:endParaRPr lang="de-DE" altLang="de-DE" sz="2400" dirty="0" smtClean="0"/>
          </a:p>
        </p:txBody>
      </p:sp>
    </p:spTree>
    <p:extLst>
      <p:ext uri="{BB962C8B-B14F-4D97-AF65-F5344CB8AC3E}">
        <p14:creationId xmlns:p14="http://schemas.microsoft.com/office/powerpoint/2010/main" val="848145189"/>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620688"/>
            <a:ext cx="7739063" cy="2957605"/>
          </a:xfrm>
        </p:spPr>
        <p:txBody>
          <a:bodyPr/>
          <a:lstStyle/>
          <a:p>
            <a:r>
              <a:rPr lang="en-GB" sz="3600" dirty="0" smtClean="0"/>
              <a:t>Errors like straw upon the surface flow</a:t>
            </a:r>
            <a:br>
              <a:rPr lang="en-GB" sz="3600" dirty="0" smtClean="0"/>
            </a:br>
            <a:r>
              <a:rPr lang="en-GB" sz="3600" dirty="0" smtClean="0"/>
              <a:t>Who would search for pearls</a:t>
            </a:r>
            <a:br>
              <a:rPr lang="en-GB" sz="3600" dirty="0" smtClean="0"/>
            </a:br>
            <a:r>
              <a:rPr lang="en-GB" sz="3600" dirty="0" smtClean="0"/>
              <a:t>must dive below</a:t>
            </a:r>
            <a:br>
              <a:rPr lang="en-GB" sz="3600" dirty="0" smtClean="0"/>
            </a:br>
            <a:r>
              <a:rPr lang="en-GB" sz="1200" dirty="0" smtClean="0"/>
              <a:t> </a:t>
            </a:r>
            <a:r>
              <a:rPr lang="en-GB" sz="3600" dirty="0" smtClean="0"/>
              <a:t/>
            </a:r>
            <a:br>
              <a:rPr lang="en-GB" sz="3600" dirty="0" smtClean="0"/>
            </a:br>
            <a:r>
              <a:rPr lang="en-GB" sz="3200" dirty="0" smtClean="0"/>
              <a:t>John Dryden (1631-1700)</a:t>
            </a:r>
            <a:endParaRPr lang="en-GB" sz="3200" dirty="0"/>
          </a:p>
        </p:txBody>
      </p:sp>
      <p:sp>
        <p:nvSpPr>
          <p:cNvPr id="3" name="Fußzeilenplatzhalter 2"/>
          <p:cNvSpPr>
            <a:spLocks noGrp="1"/>
          </p:cNvSpPr>
          <p:nvPr>
            <p:ph type="ftr" idx="10"/>
          </p:nvPr>
        </p:nvSpPr>
        <p:spPr/>
        <p:txBody>
          <a:bodyPr/>
          <a:lstStyle/>
          <a:p>
            <a:pPr>
              <a:defRPr/>
            </a:pPr>
            <a:r>
              <a:rPr lang="de-DE" dirty="0" smtClean="0"/>
              <a:t>Ada-Basiskurs © 2024 Grein</a:t>
            </a:r>
            <a:endParaRPr lang="de-DE" dirty="0"/>
          </a:p>
        </p:txBody>
      </p:sp>
      <p:sp>
        <p:nvSpPr>
          <p:cNvPr id="4" name="Foliennummernplatzhalter 3"/>
          <p:cNvSpPr>
            <a:spLocks noGrp="1"/>
          </p:cNvSpPr>
          <p:nvPr>
            <p:ph type="sldNum" idx="11"/>
          </p:nvPr>
        </p:nvSpPr>
        <p:spPr/>
        <p:txBody>
          <a:bodyPr/>
          <a:lstStyle/>
          <a:p>
            <a:pPr>
              <a:defRPr/>
            </a:pPr>
            <a:fld id="{DA1E1920-96A0-4C45-9D55-888EA03B2769}" type="slidenum">
              <a:rPr lang="de-DE" smtClean="0"/>
              <a:pPr>
                <a:defRPr/>
              </a:pPr>
              <a:t>253</a:t>
            </a:fld>
            <a:endParaRPr lang="de-DE" dirty="0"/>
          </a:p>
        </p:txBody>
      </p:sp>
      <p:sp>
        <p:nvSpPr>
          <p:cNvPr id="5" name="Titel 1"/>
          <p:cNvSpPr txBox="1">
            <a:spLocks/>
          </p:cNvSpPr>
          <p:nvPr/>
        </p:nvSpPr>
        <p:spPr bwMode="auto">
          <a:xfrm>
            <a:off x="691074" y="3861048"/>
            <a:ext cx="7739063" cy="206441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lvl1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25146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29718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34290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38862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a:lstStyle>
          <a:p>
            <a:r>
              <a:rPr lang="la-Latn" sz="3600" kern="0" dirty="0" smtClean="0"/>
              <a:t>Errare humanum est</a:t>
            </a:r>
            <a:br>
              <a:rPr lang="la-Latn" sz="3600" kern="0" dirty="0" smtClean="0"/>
            </a:br>
            <a:r>
              <a:rPr lang="la-Latn" sz="3600" kern="0" dirty="0" smtClean="0"/>
              <a:t>sed in </a:t>
            </a:r>
            <a:r>
              <a:rPr lang="la-Latn" sz="3600" kern="0" smtClean="0"/>
              <a:t>errare perseverare </a:t>
            </a:r>
            <a:r>
              <a:rPr lang="la-Latn" sz="3600" kern="0" dirty="0" smtClean="0"/>
              <a:t>diabolicum</a:t>
            </a:r>
          </a:p>
          <a:p>
            <a:r>
              <a:rPr lang="la-Latn" sz="1200" kern="0" dirty="0" smtClean="0"/>
              <a:t/>
            </a:r>
            <a:br>
              <a:rPr lang="la-Latn" sz="1200" kern="0" dirty="0" smtClean="0"/>
            </a:br>
            <a:r>
              <a:rPr lang="la-Latn" sz="3200" kern="0" dirty="0" smtClean="0"/>
              <a:t>Seneca (~1-65),</a:t>
            </a:r>
            <a:r>
              <a:rPr lang="la-Latn" sz="3200" dirty="0" smtClean="0"/>
              <a:t> Epistulae morales VI,57,12</a:t>
            </a:r>
            <a:endParaRPr lang="la-Latn" sz="3200" kern="0" dirty="0"/>
          </a:p>
        </p:txBody>
      </p:sp>
    </p:spTree>
    <p:extLst>
      <p:ext uri="{BB962C8B-B14F-4D97-AF65-F5344CB8AC3E}">
        <p14:creationId xmlns:p14="http://schemas.microsoft.com/office/powerpoint/2010/main" val="2673216240"/>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87497"/>
          </a:xfrm>
        </p:spPr>
        <p:txBody>
          <a:bodyPr/>
          <a:lstStyle/>
          <a:p>
            <a:r>
              <a:rPr lang="de-DE" dirty="0" smtClean="0"/>
              <a:t>Wofür dienen Ausnahmen?</a:t>
            </a:r>
            <a:endParaRPr lang="de-DE" dirty="0"/>
          </a:p>
        </p:txBody>
      </p:sp>
      <p:sp>
        <p:nvSpPr>
          <p:cNvPr id="3" name="Inhaltsplatzhalter 2"/>
          <p:cNvSpPr>
            <a:spLocks noGrp="1"/>
          </p:cNvSpPr>
          <p:nvPr>
            <p:ph idx="1"/>
          </p:nvPr>
        </p:nvSpPr>
        <p:spPr>
          <a:xfrm>
            <a:off x="539552" y="1700810"/>
            <a:ext cx="8064896" cy="4514254"/>
          </a:xfrm>
        </p:spPr>
        <p:txBody>
          <a:bodyPr/>
          <a:lstStyle/>
          <a:p>
            <a:pPr marL="0" indent="0"/>
            <a:r>
              <a:rPr lang="de-DE" sz="1400" dirty="0" smtClean="0">
                <a:solidFill>
                  <a:schemeClr val="accent2"/>
                </a:solidFill>
              </a:rPr>
              <a:t>Eine echte Ausnahmesituation liegt dann vor, wenn der </a:t>
            </a:r>
            <a:r>
              <a:rPr lang="de-DE" sz="1400" i="1" dirty="0" smtClean="0">
                <a:solidFill>
                  <a:schemeClr val="accent2"/>
                </a:solidFill>
              </a:rPr>
              <a:t>Aufgerufene</a:t>
            </a:r>
            <a:r>
              <a:rPr lang="de-DE" sz="1400" dirty="0" smtClean="0">
                <a:solidFill>
                  <a:schemeClr val="accent2"/>
                </a:solidFill>
              </a:rPr>
              <a:t> seine Arbeit aus irgendwelchen externen Gründen, die nicht unter der Kontrolle des Programmierers sind, nicht erledigen kann. </a:t>
            </a:r>
            <a:r>
              <a:rPr lang="de-DE" sz="1400" dirty="0" smtClean="0">
                <a:solidFill>
                  <a:srgbClr val="FF0000"/>
                </a:solidFill>
              </a:rPr>
              <a:t>Alles andere sind Programmierfehler (Bugs), die zwar auch (vordefinierte) Ausnahmen auslösen können, die jedoch behoben werden müssen und in einem korrekten Programm nicht mehr auftreten dürfen.</a:t>
            </a:r>
          </a:p>
          <a:p>
            <a:pPr marL="0" indent="0"/>
            <a:r>
              <a:rPr lang="de-DE" sz="1400" dirty="0" smtClean="0">
                <a:solidFill>
                  <a:schemeClr val="accent2"/>
                </a:solidFill>
              </a:rPr>
              <a:t>Beispiele echter Ausnahmesituationen:</a:t>
            </a:r>
          </a:p>
          <a:p>
            <a:pPr>
              <a:buFont typeface="Arial" panose="020B0604020202020204" pitchFamily="34" charset="0"/>
              <a:buChar char="•"/>
            </a:pPr>
            <a:r>
              <a:rPr lang="de-DE" sz="1400" dirty="0" smtClean="0">
                <a:solidFill>
                  <a:schemeClr val="accent2"/>
                </a:solidFill>
              </a:rPr>
              <a:t>Eine zu öffnende Datei existiert nicht.</a:t>
            </a:r>
          </a:p>
          <a:p>
            <a:pPr>
              <a:buFont typeface="Arial" panose="020B0604020202020204" pitchFamily="34" charset="0"/>
              <a:buChar char="•"/>
            </a:pPr>
            <a:r>
              <a:rPr lang="de-DE" sz="1400" dirty="0" smtClean="0">
                <a:solidFill>
                  <a:schemeClr val="accent2"/>
                </a:solidFill>
              </a:rPr>
              <a:t>Es liegt eine ungültige Eingabe des Benutzers vor.</a:t>
            </a:r>
          </a:p>
          <a:p>
            <a:pPr>
              <a:buFont typeface="Arial" panose="020B0604020202020204" pitchFamily="34" charset="0"/>
              <a:buChar char="•"/>
            </a:pPr>
            <a:r>
              <a:rPr lang="de-DE" sz="1400" dirty="0" smtClean="0">
                <a:solidFill>
                  <a:schemeClr val="accent2"/>
                </a:solidFill>
              </a:rPr>
              <a:t>Ein Sensor liefert einen ungültigen Wert.</a:t>
            </a:r>
          </a:p>
          <a:p>
            <a:pPr>
              <a:buFont typeface="Arial" panose="020B0604020202020204" pitchFamily="34" charset="0"/>
              <a:buChar char="•"/>
            </a:pPr>
            <a:r>
              <a:rPr lang="de-DE" sz="1400" dirty="0" smtClean="0">
                <a:solidFill>
                  <a:schemeClr val="bg2">
                    <a:lumMod val="75000"/>
                  </a:schemeClr>
                </a:solidFill>
              </a:rPr>
              <a:t>Ein anderer Programmteil ist fehlgeschlagen (Tasking)</a:t>
            </a:r>
          </a:p>
          <a:p>
            <a:pPr marL="0" indent="0"/>
            <a:r>
              <a:rPr lang="de-DE" sz="1400" dirty="0" smtClean="0">
                <a:solidFill>
                  <a:schemeClr val="accent2"/>
                </a:solidFill>
              </a:rPr>
              <a:t>Der </a:t>
            </a:r>
            <a:r>
              <a:rPr lang="de-DE" sz="1400" i="1" dirty="0" smtClean="0">
                <a:solidFill>
                  <a:schemeClr val="accent2"/>
                </a:solidFill>
              </a:rPr>
              <a:t>Rufende</a:t>
            </a:r>
            <a:r>
              <a:rPr lang="de-DE" sz="1400" dirty="0" smtClean="0">
                <a:solidFill>
                  <a:schemeClr val="accent2"/>
                </a:solidFill>
              </a:rPr>
              <a:t> muss darüber unterrichtet werden, denn auch er kann nicht fortfahren mit der angefangenen Aufgabe.</a:t>
            </a:r>
          </a:p>
          <a:p>
            <a:pPr marL="0" indent="0"/>
            <a:r>
              <a:rPr lang="de-DE" sz="1400" dirty="0" smtClean="0">
                <a:solidFill>
                  <a:schemeClr val="tx1"/>
                </a:solidFill>
              </a:rPr>
              <a:t>Verwenden Sie Ausnahmen auch nicht zur Ablaufsteuerung (außer in seltenen wohlbegründeten Ausnahmefällen)! Hierzu dienen if-, case- und goto-Anweisungen.</a:t>
            </a:r>
          </a:p>
          <a:p>
            <a:pPr marL="0" lvl="0" indent="0"/>
            <a:r>
              <a:rPr lang="de-DE" sz="1400" dirty="0">
                <a:solidFill>
                  <a:srgbClr val="FF0000"/>
                </a:solidFill>
              </a:rPr>
              <a:t>Beispiele für Bugs:</a:t>
            </a:r>
          </a:p>
          <a:p>
            <a:pPr marL="354013" lvl="0" indent="-354013">
              <a:buFont typeface="Arial" panose="020B0604020202020204" pitchFamily="34" charset="0"/>
              <a:buChar char="•"/>
            </a:pPr>
            <a:r>
              <a:rPr lang="de-DE" sz="1400" dirty="0">
                <a:solidFill>
                  <a:srgbClr val="FF0000"/>
                </a:solidFill>
              </a:rPr>
              <a:t>Dereferenzierung eines null-Zeigers</a:t>
            </a:r>
          </a:p>
          <a:p>
            <a:pPr marL="354013" lvl="0" indent="-354013">
              <a:buFont typeface="Arial" panose="020B0604020202020204" pitchFamily="34" charset="0"/>
              <a:buChar char="•"/>
            </a:pPr>
            <a:r>
              <a:rPr lang="de-DE" sz="1400" dirty="0">
                <a:solidFill>
                  <a:srgbClr val="FF0000"/>
                </a:solidFill>
              </a:rPr>
              <a:t>Zugriff auf eine nicht zur Diskriminante passende </a:t>
            </a:r>
            <a:r>
              <a:rPr lang="de-DE" sz="1400" dirty="0" smtClean="0">
                <a:solidFill>
                  <a:srgbClr val="FF0000"/>
                </a:solidFill>
              </a:rPr>
              <a:t>Komponente</a:t>
            </a:r>
            <a:endParaRPr lang="de-DE" sz="1400" dirty="0">
              <a:solidFill>
                <a:srgbClr val="FF0000"/>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254</a:t>
            </a:fld>
            <a:endParaRPr lang="de-DE" dirty="0"/>
          </a:p>
        </p:txBody>
      </p:sp>
      <p:sp>
        <p:nvSpPr>
          <p:cNvPr id="6" name="Flussdiagramm: Alternativer Prozess 5"/>
          <p:cNvSpPr/>
          <p:nvPr/>
        </p:nvSpPr>
        <p:spPr bwMode="auto">
          <a:xfrm>
            <a:off x="6156176" y="2780928"/>
            <a:ext cx="2232248" cy="1296144"/>
          </a:xfrm>
          <a:prstGeom prst="flowChartAlternateProcess">
            <a:avLst/>
          </a:prstGeom>
          <a:solidFill>
            <a:srgbClr val="FFCCCC"/>
          </a:solid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600" b="0" i="0" u="none" strike="noStrike" cap="none" normalizeH="0" baseline="0" dirty="0" smtClean="0">
                <a:ln>
                  <a:noFill/>
                </a:ln>
                <a:solidFill>
                  <a:srgbClr val="FF0000"/>
                </a:solidFill>
                <a:effectLst/>
                <a:latin typeface="Times New Roman" pitchFamily="18" charset="0"/>
              </a:rPr>
              <a:t>Verwenden Sie </a:t>
            </a:r>
            <a:r>
              <a:rPr kumimoji="0" lang="de-DE" sz="1600" b="0" i="0" u="sng" strike="noStrike" cap="none" normalizeH="0" baseline="0" dirty="0" smtClean="0">
                <a:ln>
                  <a:noFill/>
                </a:ln>
                <a:solidFill>
                  <a:srgbClr val="FF0000"/>
                </a:solidFill>
                <a:effectLst/>
                <a:latin typeface="Times New Roman" pitchFamily="18" charset="0"/>
              </a:rPr>
              <a:t>niemals</a:t>
            </a:r>
            <a:r>
              <a:rPr kumimoji="0" lang="de-DE" sz="1600" b="0" i="0" u="none" strike="noStrike" cap="none" normalizeH="0" baseline="0" dirty="0" smtClean="0">
                <a:ln>
                  <a:noFill/>
                </a:ln>
                <a:solidFill>
                  <a:srgbClr val="FF0000"/>
                </a:solidFill>
                <a:effectLst/>
                <a:latin typeface="Times New Roman" pitchFamily="18" charset="0"/>
              </a:rPr>
              <a:t> die für Bugs vorgesehenen Ausnahmen für andere Zwecke!</a:t>
            </a:r>
          </a:p>
        </p:txBody>
      </p:sp>
    </p:spTree>
    <p:extLst>
      <p:ext uri="{BB962C8B-B14F-4D97-AF65-F5344CB8AC3E}">
        <p14:creationId xmlns:p14="http://schemas.microsoft.com/office/powerpoint/2010/main" val="188442751"/>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Traditionelle Ausnahmemethode:</a:t>
            </a:r>
            <a:br>
              <a:rPr lang="de-DE" dirty="0" smtClean="0"/>
            </a:br>
            <a:r>
              <a:rPr lang="de-DE" dirty="0" smtClean="0"/>
              <a:t>Return Codes</a:t>
            </a:r>
            <a:endParaRPr lang="de-DE" dirty="0"/>
          </a:p>
        </p:txBody>
      </p:sp>
      <p:sp>
        <p:nvSpPr>
          <p:cNvPr id="3" name="Inhaltsplatzhalter 2"/>
          <p:cNvSpPr>
            <a:spLocks noGrp="1"/>
          </p:cNvSpPr>
          <p:nvPr>
            <p:ph idx="1"/>
          </p:nvPr>
        </p:nvSpPr>
        <p:spPr>
          <a:xfrm>
            <a:off x="685800" y="2125216"/>
            <a:ext cx="7739063" cy="3680048"/>
          </a:xfrm>
        </p:spPr>
        <p:txBody>
          <a:bodyPr/>
          <a:lstStyle/>
          <a:p>
            <a:r>
              <a:rPr lang="de-DE" sz="2400" dirty="0" smtClean="0"/>
              <a:t>Warum sind Return-Codes von Übel?</a:t>
            </a:r>
          </a:p>
          <a:p>
            <a:pPr marL="0" indent="0"/>
            <a:r>
              <a:rPr lang="de-DE" sz="2400" dirty="0" smtClean="0"/>
              <a:t>Ausnahmen müssen durch die Aufrufreihenfolge durch-gereicht werden, bis eine passende Stelle gefunden ist, die die Ausnahme sinnvoll behandeln kann.</a:t>
            </a:r>
          </a:p>
          <a:p>
            <a:pPr marL="0" indent="0"/>
            <a:r>
              <a:rPr lang="de-DE" sz="2400" dirty="0" smtClean="0"/>
              <a:t>Return-Codes verunstalten die Spezifikationen der betroffenen Operationen und machen den Kode unleserlich.</a:t>
            </a:r>
          </a:p>
          <a:p>
            <a:pPr marL="0" indent="0"/>
            <a:endParaRPr lang="de-DE" sz="2400" dirty="0"/>
          </a:p>
          <a:p>
            <a:pPr marL="0" indent="0" algn="ctr"/>
            <a:r>
              <a:rPr lang="de-DE" sz="2400" dirty="0" smtClean="0">
                <a:solidFill>
                  <a:srgbClr val="FF0000"/>
                </a:solidFill>
              </a:rPr>
              <a:t>Deshalb werden sie oft einfach ignoriert!</a:t>
            </a:r>
            <a:endParaRPr lang="de-DE" sz="2400" dirty="0">
              <a:solidFill>
                <a:srgbClr val="FF0000"/>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255</a:t>
            </a:fld>
            <a:endParaRPr lang="de-DE" dirty="0"/>
          </a:p>
        </p:txBody>
      </p:sp>
    </p:spTree>
    <p:extLst>
      <p:ext uri="{BB962C8B-B14F-4D97-AF65-F5344CB8AC3E}">
        <p14:creationId xmlns:p14="http://schemas.microsoft.com/office/powerpoint/2010/main" val="2029468805"/>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1"/>
          <p:cNvSpPr>
            <a:spLocks noGrp="1" noChangeArrowheads="1"/>
          </p:cNvSpPr>
          <p:nvPr>
            <p:ph type="title"/>
          </p:nvPr>
        </p:nvSpPr>
        <p:spPr>
          <a:xfrm>
            <a:off x="684213" y="476250"/>
            <a:ext cx="7772400" cy="1008534"/>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Adas Ausnahmen</a:t>
            </a:r>
          </a:p>
        </p:txBody>
      </p:sp>
      <p:sp>
        <p:nvSpPr>
          <p:cNvPr id="158723" name="Rectangle 2"/>
          <p:cNvSpPr>
            <a:spLocks noGrp="1" noChangeArrowheads="1"/>
          </p:cNvSpPr>
          <p:nvPr>
            <p:ph idx="1"/>
          </p:nvPr>
        </p:nvSpPr>
        <p:spPr>
          <a:xfrm>
            <a:off x="685800" y="1484784"/>
            <a:ext cx="7772400" cy="4763616"/>
          </a:xfrm>
        </p:spPr>
        <p:txBody>
          <a:bodyPr/>
          <a:lstStyle/>
          <a:p>
            <a:pPr marL="309563" indent="-309563" eaLnBrk="1" hangingPunct="1">
              <a:spcBef>
                <a:spcPts val="700"/>
              </a:spcBef>
              <a:buFont typeface="Times New Roman" pitchFamily="18" charset="0"/>
              <a:buChar char="•"/>
              <a:tabLst>
                <a:tab pos="715963"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600" dirty="0" smtClean="0"/>
              <a:t>Jede Ausnahme, selbstdefiniert </a:t>
            </a:r>
            <a:r>
              <a:rPr lang="de-DE" altLang="de-DE" sz="1600" dirty="0"/>
              <a:t>zur </a:t>
            </a:r>
            <a:r>
              <a:rPr lang="de-DE" altLang="de-DE" sz="1600" dirty="0" smtClean="0"/>
              <a:t>Fehlerbehandlung oder vordefiniert,</a:t>
            </a:r>
            <a:br>
              <a:rPr lang="de-DE" altLang="de-DE" sz="1600" dirty="0" smtClean="0"/>
            </a:br>
            <a:r>
              <a:rPr lang="de-DE" altLang="de-DE" sz="1600" dirty="0" smtClean="0"/>
              <a:t>	</a:t>
            </a:r>
            <a:r>
              <a:rPr lang="de-DE" altLang="de-DE" sz="1400" dirty="0" smtClean="0">
                <a:solidFill>
                  <a:schemeClr val="accent2"/>
                </a:solidFill>
                <a:latin typeface="Courier New" pitchFamily="49" charset="0"/>
                <a:cs typeface="Courier New" pitchFamily="49" charset="0"/>
              </a:rPr>
              <a:t>Liste_Voll: </a:t>
            </a:r>
            <a:r>
              <a:rPr lang="de-DE" altLang="de-DE" sz="1400" b="1" dirty="0" smtClean="0">
                <a:solidFill>
                  <a:schemeClr val="accent2"/>
                </a:solidFill>
                <a:latin typeface="Courier New" pitchFamily="49" charset="0"/>
                <a:cs typeface="Courier New" pitchFamily="49" charset="0"/>
              </a:rPr>
              <a:t>exception</a:t>
            </a:r>
            <a:r>
              <a:rPr lang="de-DE" altLang="de-DE" sz="1400" dirty="0" smtClean="0">
                <a:solidFill>
                  <a:schemeClr val="accent2"/>
                </a:solidFill>
                <a:latin typeface="Courier New" pitchFamily="49" charset="0"/>
                <a:cs typeface="Courier New" pitchFamily="49" charset="0"/>
              </a:rPr>
              <a:t>;</a:t>
            </a:r>
            <a:br>
              <a:rPr lang="de-DE" altLang="de-DE" sz="1400" dirty="0" smtClean="0">
                <a:solidFill>
                  <a:schemeClr val="accent2"/>
                </a:solidFill>
                <a:latin typeface="Courier New" pitchFamily="49" charset="0"/>
                <a:cs typeface="Courier New" pitchFamily="49" charset="0"/>
              </a:rPr>
            </a:br>
            <a:r>
              <a:rPr lang="de-DE" altLang="de-DE" sz="1600" dirty="0" smtClean="0"/>
              <a:t>wird ausgelöst durch</a:t>
            </a:r>
            <a:br>
              <a:rPr lang="de-DE" altLang="de-DE" sz="1600" dirty="0" smtClean="0"/>
            </a:br>
            <a:r>
              <a:rPr lang="de-DE" altLang="de-DE" sz="1600" dirty="0" smtClean="0"/>
              <a:t>	</a:t>
            </a:r>
            <a:r>
              <a:rPr lang="de-DE" altLang="de-DE" sz="1400" b="1" dirty="0" smtClean="0">
                <a:solidFill>
                  <a:schemeClr val="accent2"/>
                </a:solidFill>
                <a:latin typeface="Courier New" pitchFamily="49" charset="0"/>
                <a:cs typeface="Courier New" pitchFamily="49" charset="0"/>
              </a:rPr>
              <a:t>raise</a:t>
            </a:r>
            <a:r>
              <a:rPr lang="de-DE" altLang="de-DE" sz="1400" dirty="0" smtClean="0">
                <a:solidFill>
                  <a:schemeClr val="accent2"/>
                </a:solidFill>
                <a:latin typeface="Courier New" pitchFamily="49" charset="0"/>
                <a:cs typeface="Courier New" pitchFamily="49" charset="0"/>
              </a:rPr>
              <a:t> Liste_Voll;  -- </a:t>
            </a:r>
            <a:r>
              <a:rPr lang="de-DE" altLang="de-DE" sz="1400" i="1" dirty="0" smtClean="0">
                <a:solidFill>
                  <a:schemeClr val="accent2"/>
                </a:solidFill>
                <a:latin typeface="Courier New" pitchFamily="49" charset="0"/>
                <a:cs typeface="Courier New" pitchFamily="49" charset="0"/>
              </a:rPr>
              <a:t>raise_Anweisung (raise_statement)</a:t>
            </a:r>
            <a:endParaRPr lang="de-DE" altLang="de-DE" sz="1400" i="1" dirty="0" smtClean="0">
              <a:solidFill>
                <a:schemeClr val="accent2"/>
              </a:solidFill>
            </a:endParaRPr>
          </a:p>
          <a:p>
            <a:pPr marL="309563" indent="-309563" eaLnBrk="1" hangingPunct="1">
              <a:spcBef>
                <a:spcPts val="500"/>
              </a:spcBef>
              <a:buFont typeface="Times New Roman" pitchFamily="18" charset="0"/>
              <a:buChar char="•"/>
              <a:tabLst>
                <a:tab pos="715963"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600" dirty="0" smtClean="0"/>
              <a:t>Vordefinierte Ausnahmen</a:t>
            </a:r>
            <a:br>
              <a:rPr lang="de-DE" altLang="de-DE" sz="1600" dirty="0" smtClean="0"/>
            </a:br>
            <a:r>
              <a:rPr lang="de-DE" altLang="de-DE" sz="1600" dirty="0" smtClean="0"/>
              <a:t>	</a:t>
            </a:r>
            <a:r>
              <a:rPr lang="de-DE" altLang="de-DE" sz="1400" dirty="0" smtClean="0">
                <a:latin typeface="Courier New" pitchFamily="49" charset="0"/>
              </a:rPr>
              <a:t>Constraint_Error, Program_Error, Storage_Error; 	</a:t>
            </a:r>
            <a:r>
              <a:rPr lang="de-DE" altLang="de-DE" sz="1400" dirty="0" smtClean="0">
                <a:solidFill>
                  <a:srgbClr val="808080"/>
                </a:solidFill>
                <a:latin typeface="Courier New" pitchFamily="49" charset="0"/>
              </a:rPr>
              <a:t>Tasking_Error</a:t>
            </a:r>
            <a:br>
              <a:rPr lang="de-DE" altLang="de-DE" sz="1400" dirty="0" smtClean="0">
                <a:solidFill>
                  <a:srgbClr val="808080"/>
                </a:solidFill>
                <a:latin typeface="Courier New" pitchFamily="49" charset="0"/>
              </a:rPr>
            </a:br>
            <a:r>
              <a:rPr lang="de-DE" altLang="de-DE" sz="1600" dirty="0" smtClean="0"/>
              <a:t>werden ausgelöst durch fehlerhafte Programmausführung gemäß RM.</a:t>
            </a:r>
          </a:p>
          <a:p>
            <a:pPr marL="309563" indent="-309563" eaLnBrk="1" hangingPunct="1">
              <a:spcBef>
                <a:spcPts val="500"/>
              </a:spcBef>
              <a:buFont typeface="Times New Roman" pitchFamily="18" charset="0"/>
              <a:buChar char="•"/>
              <a:tabLst>
                <a:tab pos="715963"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600" dirty="0" smtClean="0"/>
              <a:t>Ausnahmen werden durchgereicht entlang des Aufrufstapels bis zum nächsten passenden Fehlerbehandler:</a:t>
            </a:r>
            <a:br>
              <a:rPr lang="de-DE" altLang="de-DE" sz="1600" dirty="0" smtClean="0"/>
            </a:br>
            <a:r>
              <a:rPr lang="de-DE" altLang="de-DE" sz="1600" dirty="0" smtClean="0"/>
              <a:t>	</a:t>
            </a:r>
            <a:r>
              <a:rPr lang="de-DE" altLang="de-DE" sz="1400" b="1" dirty="0" smtClean="0">
                <a:solidFill>
                  <a:schemeClr val="accent2"/>
                </a:solidFill>
                <a:latin typeface="Courier New" pitchFamily="49" charset="0"/>
              </a:rPr>
              <a:t>exception  </a:t>
            </a:r>
            <a:r>
              <a:rPr lang="de-DE" altLang="de-DE" sz="1400" dirty="0" smtClean="0">
                <a:solidFill>
                  <a:schemeClr val="accent2"/>
                </a:solidFill>
                <a:latin typeface="Courier New" pitchFamily="49" charset="0"/>
              </a:rPr>
              <a:t>-- </a:t>
            </a:r>
            <a:r>
              <a:rPr lang="de-DE" altLang="de-DE" sz="1400" i="1" dirty="0" smtClean="0">
                <a:solidFill>
                  <a:schemeClr val="accent2"/>
                </a:solidFill>
                <a:latin typeface="Courier New" pitchFamily="49" charset="0"/>
              </a:rPr>
              <a:t>Siehe Folien 83, 98, 99, 143</a:t>
            </a:r>
            <a:r>
              <a:rPr lang="de-DE" altLang="de-DE" sz="1400" b="1" dirty="0" smtClean="0">
                <a:solidFill>
                  <a:schemeClr val="accent2"/>
                </a:solidFill>
                <a:latin typeface="Courier New" pitchFamily="49" charset="0"/>
              </a:rPr>
              <a:t/>
            </a:r>
            <a:br>
              <a:rPr lang="de-DE" altLang="de-DE" sz="1400" b="1" dirty="0" smtClean="0">
                <a:solidFill>
                  <a:schemeClr val="accent2"/>
                </a:solidFill>
                <a:latin typeface="Courier New" pitchFamily="49" charset="0"/>
              </a:rPr>
            </a:br>
            <a:r>
              <a:rPr lang="de-DE" altLang="de-DE" sz="1400" b="1" dirty="0" smtClean="0">
                <a:solidFill>
                  <a:schemeClr val="accent2"/>
                </a:solidFill>
                <a:latin typeface="Courier New" pitchFamily="49" charset="0"/>
              </a:rPr>
              <a:t>	  when</a:t>
            </a:r>
            <a:r>
              <a:rPr lang="de-DE" altLang="de-DE" sz="1400" dirty="0" smtClean="0">
                <a:solidFill>
                  <a:schemeClr val="accent2"/>
                </a:solidFill>
                <a:latin typeface="Courier New" pitchFamily="49" charset="0"/>
              </a:rPr>
              <a:t> Name | … =&gt; Anweisungen;</a:t>
            </a:r>
            <a:br>
              <a:rPr lang="de-DE" altLang="de-DE" sz="1400" dirty="0" smtClean="0">
                <a:solidFill>
                  <a:schemeClr val="accent2"/>
                </a:solidFill>
                <a:latin typeface="Courier New" pitchFamily="49" charset="0"/>
              </a:rPr>
            </a:br>
            <a:r>
              <a:rPr lang="de-DE" altLang="de-DE" sz="1600" dirty="0" smtClean="0"/>
              <a:t>Auf dieser Reise können sie </a:t>
            </a:r>
            <a:r>
              <a:rPr lang="de-DE" altLang="de-DE" sz="1600" dirty="0" smtClean="0">
                <a:solidFill>
                  <a:srgbClr val="FF3399"/>
                </a:solidFill>
              </a:rPr>
              <a:t>anonym</a:t>
            </a:r>
            <a:r>
              <a:rPr lang="de-DE" altLang="de-DE" sz="1600" dirty="0" smtClean="0"/>
              <a:t> werden.</a:t>
            </a:r>
          </a:p>
          <a:p>
            <a:pPr marL="309563" indent="-309563" eaLnBrk="1" hangingPunct="1">
              <a:spcBef>
                <a:spcPts val="700"/>
              </a:spcBef>
              <a:buFont typeface="Times New Roman" pitchFamily="18" charset="0"/>
              <a:buChar char="•"/>
              <a:tabLst>
                <a:tab pos="715963"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600" dirty="0" smtClean="0">
                <a:solidFill>
                  <a:srgbClr val="C00000"/>
                </a:solidFill>
              </a:rPr>
              <a:t>Wenn kein Fehlerbehandler existiert, endet das Programm:</a:t>
            </a:r>
            <a:br>
              <a:rPr lang="de-DE" altLang="de-DE" sz="1600" dirty="0" smtClean="0">
                <a:solidFill>
                  <a:srgbClr val="C00000"/>
                </a:solidFill>
              </a:rPr>
            </a:br>
            <a:r>
              <a:rPr lang="de-DE" altLang="de-DE" sz="1600" dirty="0" smtClean="0">
                <a:solidFill>
                  <a:srgbClr val="C00000"/>
                </a:solidFill>
              </a:rPr>
              <a:t>Ausnahmen können nicht ignoriert werden!</a:t>
            </a:r>
          </a:p>
          <a:p>
            <a:pPr marL="309563" indent="-309563" eaLnBrk="1" hangingPunct="1">
              <a:spcBef>
                <a:spcPts val="700"/>
              </a:spcBef>
              <a:buFont typeface="Times New Roman" pitchFamily="18" charset="0"/>
              <a:buChar char="•"/>
              <a:tabLst>
                <a:tab pos="715963"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600" dirty="0" smtClean="0">
                <a:solidFill>
                  <a:srgbClr val="00B050"/>
                </a:solidFill>
              </a:rPr>
              <a:t>Ada 2012 TC1 fügt einen </a:t>
            </a:r>
            <a:r>
              <a:rPr lang="de-DE" altLang="de-DE" sz="1600" dirty="0" smtClean="0">
                <a:solidFill>
                  <a:schemeClr val="accent3">
                    <a:lumMod val="25000"/>
                  </a:schemeClr>
                </a:solidFill>
              </a:rPr>
              <a:t>Raise_Ausdruck</a:t>
            </a:r>
            <a:r>
              <a:rPr lang="de-DE" altLang="de-DE" sz="1600" dirty="0" smtClean="0">
                <a:solidFill>
                  <a:srgbClr val="00B050"/>
                </a:solidFill>
              </a:rPr>
              <a:t> (raise_expression) hinzu mit fast identischer Syntax. Ein Raise_Ausdruck kann für jeden einzelnen Typ stehen. Beispiel:</a:t>
            </a:r>
            <a:br>
              <a:rPr lang="de-DE" altLang="de-DE" sz="1600" dirty="0" smtClean="0">
                <a:solidFill>
                  <a:srgbClr val="00B050"/>
                </a:solidFill>
              </a:rPr>
            </a:br>
            <a:r>
              <a:rPr lang="de-DE" altLang="de-DE" sz="1400" dirty="0" smtClean="0">
                <a:solidFill>
                  <a:srgbClr val="00B050"/>
                </a:solidFill>
              </a:rPr>
              <a:t>	</a:t>
            </a:r>
            <a:r>
              <a:rPr lang="en-US" altLang="de-DE" sz="1400" b="1" dirty="0" smtClean="0">
                <a:solidFill>
                  <a:srgbClr val="00B050"/>
                </a:solidFill>
              </a:rPr>
              <a:t>return</a:t>
            </a:r>
            <a:r>
              <a:rPr lang="en-US" altLang="de-DE" sz="1400" dirty="0" smtClean="0">
                <a:solidFill>
                  <a:srgbClr val="00B050"/>
                </a:solidFill>
              </a:rPr>
              <a:t> (</a:t>
            </a:r>
            <a:r>
              <a:rPr lang="en-US" altLang="de-DE" sz="1400" b="1" dirty="0" smtClean="0">
                <a:solidFill>
                  <a:srgbClr val="00B050"/>
                </a:solidFill>
              </a:rPr>
              <a:t>raise</a:t>
            </a:r>
            <a:r>
              <a:rPr lang="en-US" altLang="de-DE" sz="1400" dirty="0" smtClean="0">
                <a:solidFill>
                  <a:srgbClr val="00B050"/>
                </a:solidFill>
              </a:rPr>
              <a:t> Error </a:t>
            </a:r>
            <a:r>
              <a:rPr lang="en-US" altLang="de-DE" sz="1400" b="1" dirty="0" smtClean="0">
                <a:solidFill>
                  <a:srgbClr val="00B050"/>
                </a:solidFill>
              </a:rPr>
              <a:t>with</a:t>
            </a:r>
            <a:r>
              <a:rPr lang="en-US" altLang="de-DE" sz="1400" dirty="0" smtClean="0">
                <a:solidFill>
                  <a:srgbClr val="00B050"/>
                </a:solidFill>
              </a:rPr>
              <a:t> "dimension mismatch");  </a:t>
            </a:r>
            <a:r>
              <a:rPr lang="de-DE" altLang="de-DE" sz="1400" dirty="0" smtClean="0">
                <a:solidFill>
                  <a:srgbClr val="00B050"/>
                </a:solidFill>
              </a:rPr>
              <a:t>-- </a:t>
            </a:r>
            <a:r>
              <a:rPr lang="de-DE" altLang="de-DE" sz="1400" i="1" dirty="0" smtClean="0">
                <a:solidFill>
                  <a:srgbClr val="00B050"/>
                </a:solidFill>
              </a:rPr>
              <a:t>kein Return, statt dessen Ausnahme Error</a:t>
            </a:r>
          </a:p>
        </p:txBody>
      </p:sp>
      <p:sp>
        <p:nvSpPr>
          <p:cNvPr id="15872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872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37897DB-2DD7-4E26-B6A5-21B0A30FF9CA}" type="slidenum">
              <a:rPr lang="de-DE" altLang="de-DE" sz="2400" smtClean="0"/>
              <a:pPr eaLnBrk="1" hangingPunct="1">
                <a:spcBef>
                  <a:spcPct val="0"/>
                </a:spcBef>
              </a:pPr>
              <a:t>256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Ausnahmen abfangen und weiterreichen</a:t>
            </a:r>
          </a:p>
        </p:txBody>
      </p:sp>
      <p:sp>
        <p:nvSpPr>
          <p:cNvPr id="159747" name="Rectangle 2"/>
          <p:cNvSpPr>
            <a:spLocks noGrp="1" noChangeArrowheads="1"/>
          </p:cNvSpPr>
          <p:nvPr>
            <p:ph idx="1"/>
          </p:nvPr>
        </p:nvSpPr>
        <p:spPr>
          <a:xfrm>
            <a:off x="685800" y="1900238"/>
            <a:ext cx="7767638" cy="4319587"/>
          </a:xfrm>
        </p:spPr>
        <p:txBody>
          <a:bodyPr/>
          <a:lstStyle/>
          <a:p>
            <a:pPr marL="447675"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function</a:t>
            </a:r>
            <a:r>
              <a:rPr lang="de-DE" altLang="de-DE" sz="1600" dirty="0" smtClean="0">
                <a:latin typeface="Courier New" pitchFamily="49" charset="0"/>
              </a:rPr>
              <a:t> F </a:t>
            </a:r>
            <a:r>
              <a:rPr lang="de-DE" altLang="de-DE" sz="1600" b="1" dirty="0" smtClean="0">
                <a:latin typeface="Courier New" pitchFamily="49" charset="0"/>
              </a:rPr>
              <a:t>return</a:t>
            </a:r>
            <a:r>
              <a:rPr lang="de-DE" altLang="de-DE" sz="1600" dirty="0" smtClean="0">
                <a:latin typeface="Courier New" pitchFamily="49" charset="0"/>
              </a:rPr>
              <a:t> T </a:t>
            </a:r>
            <a:r>
              <a:rPr lang="de-DE" altLang="de-DE" sz="1600" b="1" dirty="0" smtClean="0">
                <a:latin typeface="Courier New" pitchFamily="49" charset="0"/>
              </a:rPr>
              <a:t>is</a:t>
            </a:r>
            <a:br>
              <a:rPr lang="de-DE" altLang="de-DE" sz="1600" b="1" dirty="0" smtClean="0">
                <a:latin typeface="Courier New" pitchFamily="49" charset="0"/>
              </a:rPr>
            </a:br>
            <a:r>
              <a:rPr lang="de-DE" altLang="de-DE" sz="1600" dirty="0" smtClean="0">
                <a:latin typeface="Courier New" pitchFamily="49" charset="0"/>
              </a:rPr>
              <a:t>  … -- </a:t>
            </a:r>
            <a:r>
              <a:rPr lang="de-DE" altLang="de-DE" sz="1600" i="1" dirty="0" smtClean="0">
                <a:solidFill>
                  <a:srgbClr val="FF3399"/>
                </a:solidFill>
                <a:latin typeface="Courier New" pitchFamily="49" charset="0"/>
              </a:rPr>
              <a:t>Ausnahme hier kann nicht in F behandelt werden</a:t>
            </a:r>
            <a:br>
              <a:rPr lang="de-DE" altLang="de-DE" sz="1600" i="1" dirty="0" smtClean="0">
                <a:solidFill>
                  <a:srgbClr val="FF3399"/>
                </a:solidFill>
                <a:latin typeface="Courier New" pitchFamily="49" charset="0"/>
              </a:rPr>
            </a:br>
            <a:r>
              <a:rPr lang="de-DE" altLang="de-DE" sz="1600" b="1" dirty="0" smtClean="0">
                <a:latin typeface="Courier New" pitchFamily="49" charset="0"/>
              </a:rPr>
              <a:t>begin</a:t>
            </a:r>
            <a:br>
              <a:rPr lang="de-DE" altLang="de-DE" sz="1600" b="1" dirty="0" smtClean="0">
                <a:latin typeface="Courier New" pitchFamily="49" charset="0"/>
              </a:rPr>
            </a:br>
            <a:r>
              <a:rPr lang="de-DE" altLang="de-DE" sz="1600" dirty="0" smtClean="0">
                <a:latin typeface="Courier New" pitchFamily="49" charset="0"/>
              </a:rPr>
              <a:t>  … -- </a:t>
            </a:r>
            <a:r>
              <a:rPr lang="de-DE" altLang="de-DE" sz="1600" i="1" dirty="0" smtClean="0">
                <a:solidFill>
                  <a:schemeClr val="accent2"/>
                </a:solidFill>
                <a:latin typeface="Courier New" pitchFamily="49" charset="0"/>
              </a:rPr>
              <a:t>Ausnahme hier kann unten behandelt werden</a:t>
            </a:r>
            <a:br>
              <a:rPr lang="de-DE" altLang="de-DE" sz="1600" i="1" dirty="0" smtClean="0">
                <a:solidFill>
                  <a:schemeClr val="accent2"/>
                </a:solidFill>
                <a:latin typeface="Courier New" pitchFamily="49" charset="0"/>
              </a:rPr>
            </a:br>
            <a:r>
              <a:rPr lang="de-DE" altLang="de-DE" sz="1600" b="1" dirty="0" smtClean="0">
                <a:latin typeface="Courier New" pitchFamily="49" charset="0"/>
              </a:rPr>
              <a:t>exception</a:t>
            </a:r>
            <a:br>
              <a:rPr lang="de-DE" altLang="de-DE" sz="1600" b="1" dirty="0" smtClean="0">
                <a:latin typeface="Courier New" pitchFamily="49" charset="0"/>
              </a:rPr>
            </a:br>
            <a:r>
              <a:rPr lang="de-DE" altLang="de-DE" sz="1600" dirty="0" smtClean="0">
                <a:latin typeface="Courier New" pitchFamily="49" charset="0"/>
              </a:rPr>
              <a:t>  -- </a:t>
            </a:r>
            <a:r>
              <a:rPr lang="de-DE" altLang="de-DE" sz="1600" i="1" dirty="0" smtClean="0">
                <a:solidFill>
                  <a:srgbClr val="C00000"/>
                </a:solidFill>
                <a:latin typeface="Courier New" pitchFamily="49" charset="0"/>
              </a:rPr>
              <a:t>Hier nicht behandelte Ausnahmen werden</a:t>
            </a:r>
            <a:br>
              <a:rPr lang="de-DE" altLang="de-DE" sz="1600" i="1" dirty="0" smtClean="0">
                <a:solidFill>
                  <a:srgbClr val="C00000"/>
                </a:solidFill>
                <a:latin typeface="Courier New" pitchFamily="49" charset="0"/>
              </a:rPr>
            </a:br>
            <a:r>
              <a:rPr lang="de-DE" altLang="de-DE" sz="1600" dirty="0" smtClean="0">
                <a:latin typeface="Courier New" pitchFamily="49" charset="0"/>
              </a:rPr>
              <a:t>  -- </a:t>
            </a:r>
            <a:r>
              <a:rPr lang="de-DE" altLang="de-DE" sz="1600" i="1" dirty="0" smtClean="0">
                <a:solidFill>
                  <a:srgbClr val="C00000"/>
                </a:solidFill>
                <a:latin typeface="Courier New" pitchFamily="49" charset="0"/>
              </a:rPr>
              <a:t>weitergereicht entlang der Aufrufreihenfolge.</a:t>
            </a:r>
            <a:br>
              <a:rPr lang="de-DE" altLang="de-DE" sz="1600" i="1" dirty="0" smtClean="0">
                <a:solidFill>
                  <a:srgbClr val="C00000"/>
                </a:solidFill>
                <a:latin typeface="Courier New" pitchFamily="49" charset="0"/>
              </a:rPr>
            </a:br>
            <a:r>
              <a:rPr lang="de-DE" altLang="de-DE" sz="1600" b="1" dirty="0" smtClean="0">
                <a:latin typeface="Courier New" pitchFamily="49" charset="0"/>
              </a:rPr>
              <a:t>  when</a:t>
            </a:r>
            <a:r>
              <a:rPr lang="de-DE" altLang="de-DE" sz="1600" dirty="0" smtClean="0">
                <a:latin typeface="Courier New" pitchFamily="49" charset="0"/>
              </a:rPr>
              <a:t> Constraint_Error =&gt; …  -- </a:t>
            </a:r>
            <a:r>
              <a:rPr lang="de-DE" altLang="de-DE" sz="1600" i="1" dirty="0" smtClean="0">
                <a:latin typeface="Courier New" pitchFamily="49" charset="0"/>
              </a:rPr>
              <a:t>hier behandeln und</a:t>
            </a:r>
            <a:r>
              <a:rPr lang="de-DE" altLang="de-DE" sz="1600" dirty="0" smtClean="0">
                <a:latin typeface="Courier New" pitchFamily="49" charset="0"/>
              </a:rPr>
              <a:t/>
            </a:r>
            <a:br>
              <a:rPr lang="de-DE" altLang="de-DE" sz="1600" dirty="0" smtClean="0">
                <a:latin typeface="Courier New" pitchFamily="49" charset="0"/>
              </a:rPr>
            </a:br>
            <a:r>
              <a:rPr lang="de-DE" altLang="de-DE" sz="1600" dirty="0" smtClean="0">
                <a:latin typeface="Courier New" pitchFamily="49" charset="0"/>
              </a:rPr>
              <a:t>       </a:t>
            </a:r>
            <a:r>
              <a:rPr lang="de-DE" altLang="de-DE" sz="1600" b="1" dirty="0" smtClean="0">
                <a:latin typeface="Courier New" pitchFamily="49" charset="0"/>
              </a:rPr>
              <a:t>raise </a:t>
            </a:r>
            <a:r>
              <a:rPr lang="de-DE" altLang="de-DE" sz="1600" dirty="0" smtClean="0">
                <a:latin typeface="Courier New" pitchFamily="49" charset="0"/>
              </a:rPr>
              <a:t>[Other_Error];   -- </a:t>
            </a:r>
            <a:r>
              <a:rPr lang="de-DE" altLang="de-DE" sz="1600" i="1" dirty="0" smtClean="0">
                <a:latin typeface="Courier New" pitchFamily="49" charset="0"/>
              </a:rPr>
              <a:t>weiterreichen</a:t>
            </a:r>
            <a:br>
              <a:rPr lang="de-DE" altLang="de-DE" sz="1600" i="1" dirty="0" smtClean="0">
                <a:latin typeface="Courier New" pitchFamily="49" charset="0"/>
              </a:rPr>
            </a:br>
            <a:r>
              <a:rPr lang="de-DE" altLang="de-DE" sz="1600" dirty="0" smtClean="0">
                <a:latin typeface="Courier New" pitchFamily="49" charset="0"/>
              </a:rPr>
              <a:t>  </a:t>
            </a:r>
            <a:r>
              <a:rPr lang="de-DE" altLang="de-DE" sz="1600" b="1" dirty="0" smtClean="0">
                <a:latin typeface="Courier New" pitchFamily="49" charset="0"/>
              </a:rPr>
              <a:t>when</a:t>
            </a:r>
            <a:r>
              <a:rPr lang="de-DE" altLang="de-DE" sz="1600" dirty="0" smtClean="0">
                <a:latin typeface="Courier New" pitchFamily="49" charset="0"/>
              </a:rPr>
              <a:t> </a:t>
            </a:r>
            <a:r>
              <a:rPr lang="de-DE" altLang="de-DE" sz="1600" b="1" dirty="0" smtClean="0">
                <a:latin typeface="Courier New" pitchFamily="49" charset="0"/>
              </a:rPr>
              <a:t>others</a:t>
            </a:r>
            <a:r>
              <a:rPr lang="de-DE" altLang="de-DE" sz="1600" dirty="0" smtClean="0">
                <a:latin typeface="Courier New" pitchFamily="49" charset="0"/>
              </a:rPr>
              <a:t> =&gt; …  -- </a:t>
            </a:r>
            <a:r>
              <a:rPr lang="de-DE" altLang="de-DE" sz="1600" i="1" dirty="0" smtClean="0">
                <a:latin typeface="Courier New" pitchFamily="49" charset="0"/>
              </a:rPr>
              <a:t>alle anderen (auch </a:t>
            </a:r>
            <a:r>
              <a:rPr lang="de-DE" altLang="de-DE" sz="1600" i="1" dirty="0" smtClean="0">
                <a:solidFill>
                  <a:srgbClr val="FF3399"/>
                </a:solidFill>
                <a:latin typeface="Courier New" pitchFamily="49" charset="0"/>
              </a:rPr>
              <a:t>anonyme</a:t>
            </a:r>
            <a:r>
              <a:rPr lang="de-DE" altLang="de-DE" sz="1600" i="1" dirty="0" smtClean="0">
                <a:latin typeface="Courier New" pitchFamily="49" charset="0"/>
              </a:rPr>
              <a:t>)</a:t>
            </a:r>
            <a:br>
              <a:rPr lang="de-DE" altLang="de-DE" sz="1600" i="1" dirty="0" smtClean="0">
                <a:latin typeface="Courier New" pitchFamily="49" charset="0"/>
              </a:rPr>
            </a:br>
            <a:r>
              <a:rPr lang="de-DE" altLang="de-DE" sz="1600" b="1" dirty="0" smtClean="0">
                <a:latin typeface="Courier New" pitchFamily="49" charset="0"/>
              </a:rPr>
              <a:t>end</a:t>
            </a:r>
            <a:r>
              <a:rPr lang="de-DE" altLang="de-DE" sz="1600" dirty="0" smtClean="0">
                <a:latin typeface="Courier New" pitchFamily="49" charset="0"/>
              </a:rPr>
              <a:t> F;</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t>Ausnahmen im Vereinbarungsteil können nicht behandelt werden, da der Ausnahmebehandler davon ausgeht, alle dort vereinbarten Größen existierten schon (seien ausgearbeitet).</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t>Die raise-Anweisung leitet die Ausnahme unter dem angegebenen Namen weiter; wenn keiner angegeben wird, unter demselben.</a:t>
            </a:r>
          </a:p>
        </p:txBody>
      </p:sp>
      <p:sp>
        <p:nvSpPr>
          <p:cNvPr id="15974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974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E541811-C88D-48ED-B5A9-76199BBE3F38}" type="slidenum">
              <a:rPr lang="de-DE" altLang="de-DE" sz="2400" smtClean="0"/>
              <a:pPr eaLnBrk="1" hangingPunct="1">
                <a:spcBef>
                  <a:spcPct val="0"/>
                </a:spcBef>
              </a:pPr>
              <a:t>257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Ausnahmen abfangen (Fortsetzung)</a:t>
            </a:r>
          </a:p>
        </p:txBody>
      </p:sp>
      <p:sp>
        <p:nvSpPr>
          <p:cNvPr id="160771" name="Rectangle 2"/>
          <p:cNvSpPr>
            <a:spLocks noGrp="1" noChangeArrowheads="1"/>
          </p:cNvSpPr>
          <p:nvPr>
            <p:ph idx="1"/>
          </p:nvPr>
        </p:nvSpPr>
        <p:spPr>
          <a:xfrm>
            <a:off x="685800" y="1981200"/>
            <a:ext cx="7767638" cy="4238625"/>
          </a:xfrm>
        </p:spPr>
        <p:txBody>
          <a:bodyPr/>
          <a:lstStyle/>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function</a:t>
            </a:r>
            <a:r>
              <a:rPr lang="de-DE" altLang="de-DE" sz="1800" dirty="0" smtClean="0">
                <a:latin typeface="Courier New" pitchFamily="49" charset="0"/>
              </a:rPr>
              <a:t> F </a:t>
            </a:r>
            <a:r>
              <a:rPr lang="de-DE" altLang="de-DE" sz="1800" b="1" dirty="0" smtClean="0">
                <a:latin typeface="Courier New" pitchFamily="49" charset="0"/>
              </a:rPr>
              <a:t>return</a:t>
            </a:r>
            <a:r>
              <a:rPr lang="de-DE" altLang="de-DE" sz="1800" dirty="0" smtClean="0">
                <a:latin typeface="Courier New" pitchFamily="49" charset="0"/>
              </a:rPr>
              <a:t> T </a:t>
            </a:r>
            <a:r>
              <a:rPr lang="de-DE" altLang="de-DE" sz="1800" b="1" dirty="0" smtClean="0">
                <a:latin typeface="Courier New" pitchFamily="49" charset="0"/>
              </a:rPr>
              <a:t>is</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 -- </a:t>
            </a:r>
            <a:r>
              <a:rPr lang="de-DE" altLang="de-DE" sz="1800" i="1" dirty="0" smtClean="0">
                <a:solidFill>
                  <a:srgbClr val="FF3399"/>
                </a:solidFill>
                <a:latin typeface="Courier New" pitchFamily="49" charset="0"/>
              </a:rPr>
              <a:t>Ausnahme hier kann nicht in F behandelt werden</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begin</a:t>
            </a:r>
            <a:br>
              <a:rPr lang="de-DE" altLang="de-DE" sz="1800" b="1" dirty="0" smtClean="0">
                <a:latin typeface="Courier New" pitchFamily="49" charset="0"/>
              </a:rPr>
            </a:br>
            <a:r>
              <a:rPr lang="de-DE" altLang="de-DE" sz="1800" b="1" dirty="0" smtClean="0">
                <a:latin typeface="Courier New" pitchFamily="49" charset="0"/>
              </a:rPr>
              <a:t>  declare</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  -- </a:t>
            </a:r>
            <a:r>
              <a:rPr lang="de-DE" altLang="de-DE" sz="1800" i="1" dirty="0" smtClean="0">
                <a:solidFill>
                  <a:schemeClr val="accent2"/>
                </a:solidFill>
                <a:latin typeface="Courier New" pitchFamily="49" charset="0"/>
              </a:rPr>
              <a:t>Vereinbarungen, die Ausnahmen auslösen</a:t>
            </a:r>
            <a:br>
              <a:rPr lang="de-DE" altLang="de-DE" sz="1800" i="1" dirty="0" smtClean="0">
                <a:solidFill>
                  <a:schemeClr val="accent2"/>
                </a:solidFill>
                <a:latin typeface="Courier New" pitchFamily="49" charset="0"/>
              </a:rPr>
            </a:br>
            <a:r>
              <a:rPr lang="de-DE" altLang="de-DE" sz="1800" dirty="0" smtClean="0">
                <a:latin typeface="Courier New" pitchFamily="49" charset="0"/>
              </a:rPr>
              <a:t>       -- </a:t>
            </a:r>
            <a:r>
              <a:rPr lang="de-DE" altLang="de-DE" sz="1800" i="1" dirty="0" smtClean="0">
                <a:solidFill>
                  <a:schemeClr val="accent2"/>
                </a:solidFill>
                <a:latin typeface="Courier New" pitchFamily="49" charset="0"/>
              </a:rPr>
              <a:t>könnten, hierher verschieben; sie können</a:t>
            </a:r>
            <a:br>
              <a:rPr lang="de-DE" altLang="de-DE" sz="1800" i="1" dirty="0" smtClean="0">
                <a:solidFill>
                  <a:schemeClr val="accent2"/>
                </a:solidFill>
                <a:latin typeface="Courier New" pitchFamily="49" charset="0"/>
              </a:rPr>
            </a:br>
            <a:r>
              <a:rPr lang="de-DE" altLang="de-DE" sz="1800" i="1" dirty="0" smtClean="0">
                <a:solidFill>
                  <a:schemeClr val="tx1"/>
                </a:solidFill>
                <a:latin typeface="Courier New" pitchFamily="49" charset="0"/>
              </a:rPr>
              <a:t>       --</a:t>
            </a:r>
            <a:r>
              <a:rPr lang="de-DE" altLang="de-DE" sz="1800" i="1" dirty="0" smtClean="0">
                <a:solidFill>
                  <a:schemeClr val="accent2"/>
                </a:solidFill>
                <a:latin typeface="Courier New" pitchFamily="49" charset="0"/>
              </a:rPr>
              <a:t> </a:t>
            </a:r>
            <a:r>
              <a:rPr lang="de-DE" altLang="de-DE" sz="1800" i="1" dirty="0" smtClean="0">
                <a:solidFill>
                  <a:srgbClr val="C00000"/>
                </a:solidFill>
                <a:latin typeface="Courier New" pitchFamily="49" charset="0"/>
              </a:rPr>
              <a:t>unten</a:t>
            </a:r>
            <a:r>
              <a:rPr lang="de-DE" altLang="de-DE" sz="1800" i="1" dirty="0" smtClean="0">
                <a:solidFill>
                  <a:schemeClr val="accent2"/>
                </a:solidFill>
                <a:latin typeface="Courier New" pitchFamily="49" charset="0"/>
              </a:rPr>
              <a:t> behandelt werden</a:t>
            </a:r>
            <a:r>
              <a:rPr lang="de-DE" altLang="de-DE" sz="1800" b="1" i="1" dirty="0" smtClean="0">
                <a:solidFill>
                  <a:schemeClr val="accent2"/>
                </a:solidFill>
                <a:latin typeface="Courier New" pitchFamily="49" charset="0"/>
              </a:rPr>
              <a:t/>
            </a:r>
            <a:br>
              <a:rPr lang="de-DE" altLang="de-DE" sz="1800" b="1" i="1" dirty="0" smtClean="0">
                <a:solidFill>
                  <a:schemeClr val="accent2"/>
                </a:solidFill>
                <a:latin typeface="Courier New" pitchFamily="49" charset="0"/>
              </a:rPr>
            </a:br>
            <a:r>
              <a:rPr lang="de-DE" altLang="de-DE" sz="1800" b="1" dirty="0" smtClean="0">
                <a:latin typeface="Courier New" pitchFamily="49" charset="0"/>
              </a:rPr>
              <a:t>  begin</a:t>
            </a:r>
            <a:br>
              <a:rPr lang="de-DE" altLang="de-DE" sz="1800" b="1" dirty="0" smtClean="0">
                <a:latin typeface="Courier New" pitchFamily="49" charset="0"/>
              </a:rPr>
            </a:br>
            <a:r>
              <a:rPr lang="de-DE" altLang="de-DE" sz="1800" b="1" dirty="0" smtClean="0">
                <a:latin typeface="Courier New" pitchFamily="49" charset="0"/>
              </a:rPr>
              <a:t>    …</a:t>
            </a:r>
          </a:p>
          <a:p>
            <a:pPr marL="0" indent="28575" eaLnBrk="1" hangingPunct="1">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end</a:t>
            </a:r>
            <a:r>
              <a:rPr lang="de-DE" altLang="de-DE" sz="1800" dirty="0" smtClean="0">
                <a:latin typeface="Courier New" pitchFamily="49" charset="0"/>
              </a:rPr>
              <a:t>;  -- </a:t>
            </a:r>
            <a:r>
              <a:rPr lang="de-DE" altLang="de-DE" sz="1800" dirty="0" smtClean="0">
                <a:solidFill>
                  <a:schemeClr val="accent2"/>
                </a:solidFill>
                <a:latin typeface="Courier New" pitchFamily="49" charset="0"/>
              </a:rPr>
              <a:t>Alles Vereinbarte verschwindet hier wieder</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exception</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when</a:t>
            </a:r>
            <a:r>
              <a:rPr lang="de-DE" altLang="de-DE" sz="1800" dirty="0" smtClean="0">
                <a:latin typeface="Courier New" pitchFamily="49" charset="0"/>
              </a:rPr>
              <a:t> … =&gt; …  -- </a:t>
            </a:r>
            <a:r>
              <a:rPr lang="de-DE" altLang="de-DE" sz="1800" i="1" dirty="0" smtClean="0">
                <a:solidFill>
                  <a:srgbClr val="C00000"/>
                </a:solidFill>
                <a:latin typeface="Courier New" pitchFamily="49" charset="0"/>
              </a:rPr>
              <a:t>Ausnahme aus declare-Block behandeln</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F; </a:t>
            </a:r>
          </a:p>
        </p:txBody>
      </p:sp>
      <p:sp>
        <p:nvSpPr>
          <p:cNvPr id="16077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6077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758A3D0-C247-4BD6-9E7D-4359B2035C5E}" type="slidenum">
              <a:rPr lang="de-DE" altLang="de-DE" sz="2400" smtClean="0"/>
              <a:pPr eaLnBrk="1" hangingPunct="1">
                <a:spcBef>
                  <a:spcPct val="0"/>
                </a:spcBef>
              </a:pPr>
              <a:t>258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1"/>
          <p:cNvSpPr>
            <a:spLocks noGrp="1" noChangeArrowheads="1"/>
          </p:cNvSpPr>
          <p:nvPr>
            <p:ph type="title"/>
          </p:nvPr>
        </p:nvSpPr>
        <p:spPr>
          <a:xfrm>
            <a:off x="685800" y="609600"/>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Aufgabe: Fehlerhafte Eingabe abfangen</a:t>
            </a:r>
          </a:p>
        </p:txBody>
      </p:sp>
      <p:sp>
        <p:nvSpPr>
          <p:cNvPr id="161795" name="Rectangle 2"/>
          <p:cNvSpPr>
            <a:spLocks noGrp="1" noChangeArrowheads="1"/>
          </p:cNvSpPr>
          <p:nvPr>
            <p:ph idx="1"/>
          </p:nvPr>
        </p:nvSpPr>
        <p:spPr>
          <a:xfrm>
            <a:off x="611560" y="1981200"/>
            <a:ext cx="7918648" cy="4184650"/>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solidFill>
                  <a:srgbClr val="FF3399"/>
                </a:solidFill>
              </a:rPr>
              <a:t>Fangen Sie fehlerhafte Eingaben im Programm zum Stückeln ab (Folien 148, 192).</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Courier New" pitchFamily="49" charset="0"/>
              </a:rPr>
              <a:t>loop</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Courier New" pitchFamily="49" charset="0"/>
              </a:rPr>
              <a:t>  </a:t>
            </a:r>
            <a:r>
              <a:rPr lang="de-DE" altLang="de-DE" sz="1800" b="1" dirty="0" smtClean="0">
                <a:solidFill>
                  <a:srgbClr val="002060"/>
                </a:solidFill>
                <a:latin typeface="Courier New" pitchFamily="49" charset="0"/>
                <a:cs typeface="Courier New" pitchFamily="49" charset="0"/>
              </a:rPr>
              <a:t>begin  -- </a:t>
            </a:r>
            <a:r>
              <a:rPr lang="de-DE" altLang="de-DE" sz="1800" b="1" i="1" dirty="0" smtClean="0">
                <a:solidFill>
                  <a:srgbClr val="002060"/>
                </a:solidFill>
                <a:latin typeface="Courier New" pitchFamily="49" charset="0"/>
                <a:cs typeface="Courier New" pitchFamily="49" charset="0"/>
              </a:rPr>
              <a:t>Block einfügen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Ada.Text_IO.Put ("Eingabe Betrag &gt; ");</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Integer_Text_IO.Get (Betrag);</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exit when </a:t>
            </a:r>
            <a:r>
              <a:rPr lang="de-DE" altLang="de-DE" sz="1800" dirty="0" smtClean="0">
                <a:latin typeface="Courier New" pitchFamily="49" charset="0"/>
                <a:cs typeface="Courier New" pitchFamily="49" charset="0"/>
              </a:rPr>
              <a:t>Betrag = 0;</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Ergebnis := Stückle (Betrag);</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a:t>
            </a:r>
            <a:r>
              <a:rPr lang="de-DE" altLang="de-DE" sz="1800" b="1" dirty="0" smtClean="0">
                <a:solidFill>
                  <a:srgbClr val="002060"/>
                </a:solidFill>
                <a:latin typeface="Courier New" pitchFamily="49" charset="0"/>
                <a:cs typeface="Courier New" pitchFamily="49" charset="0"/>
              </a:rPr>
              <a:t>exception  -- </a:t>
            </a:r>
            <a:r>
              <a:rPr lang="de-DE" altLang="de-DE" sz="1800" b="1" i="1" dirty="0" smtClean="0">
                <a:solidFill>
                  <a:srgbClr val="002060"/>
                </a:solidFill>
                <a:latin typeface="Courier New" pitchFamily="49" charset="0"/>
                <a:cs typeface="Courier New" pitchFamily="49" charset="0"/>
              </a:rPr>
              <a:t>Wie abfangen?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solidFill>
                  <a:srgbClr val="002060"/>
                </a:solidFill>
                <a:latin typeface="Courier New" pitchFamily="49" charset="0"/>
                <a:cs typeface="Courier New" pitchFamily="49" charset="0"/>
              </a:rPr>
              <a:t>    </a:t>
            </a:r>
            <a:r>
              <a:rPr lang="de-DE" altLang="de-DE" sz="1800" b="1" dirty="0" smtClean="0">
                <a:solidFill>
                  <a:srgbClr val="002060"/>
                </a:solidFill>
                <a:latin typeface="Courier New" pitchFamily="49" charset="0"/>
                <a:cs typeface="Courier New" pitchFamily="49" charset="0"/>
              </a:rPr>
              <a:t>when</a:t>
            </a:r>
            <a:r>
              <a:rPr lang="de-DE" altLang="de-DE" sz="1800" dirty="0" smtClean="0">
                <a:solidFill>
                  <a:srgbClr val="002060"/>
                </a:solidFill>
                <a:latin typeface="Courier New" pitchFamily="49" charset="0"/>
                <a:cs typeface="Courier New" pitchFamily="49" charset="0"/>
              </a:rPr>
              <a:t> </a:t>
            </a:r>
            <a:r>
              <a:rPr lang="de-DE" altLang="de-DE" sz="1800" b="1" dirty="0" smtClean="0">
                <a:solidFill>
                  <a:srgbClr val="002060"/>
                </a:solidFill>
                <a:latin typeface="Courier New" pitchFamily="49" charset="0"/>
                <a:cs typeface="Courier New" pitchFamily="49" charset="0"/>
              </a:rPr>
              <a:t>others</a:t>
            </a:r>
            <a:r>
              <a:rPr lang="de-DE" altLang="de-DE" sz="1800" dirty="0" smtClean="0">
                <a:solidFill>
                  <a:srgbClr val="002060"/>
                </a:solidFill>
                <a:latin typeface="Courier New" pitchFamily="49" charset="0"/>
                <a:cs typeface="Courier New" pitchFamily="49" charset="0"/>
              </a:rPr>
              <a:t> =&gt;</a:t>
            </a:r>
            <a:br>
              <a:rPr lang="de-DE" altLang="de-DE" sz="1800" dirty="0" smtClean="0">
                <a:solidFill>
                  <a:srgbClr val="002060"/>
                </a:solidFill>
                <a:latin typeface="Courier New" pitchFamily="49" charset="0"/>
                <a:cs typeface="Courier New" pitchFamily="49" charset="0"/>
              </a:rPr>
            </a:br>
            <a:r>
              <a:rPr lang="de-DE" altLang="de-DE" sz="1800" dirty="0" smtClean="0">
                <a:solidFill>
                  <a:srgbClr val="002060"/>
                </a:solidFill>
                <a:latin typeface="Courier New" pitchFamily="49" charset="0"/>
                <a:cs typeface="Courier New" pitchFamily="49" charset="0"/>
              </a:rPr>
              <a:t>      </a:t>
            </a:r>
            <a:r>
              <a:rPr lang="en-US" sz="1800" dirty="0">
                <a:latin typeface="Courier New" pitchFamily="49" charset="0"/>
                <a:cs typeface="Courier New" pitchFamily="49" charset="0"/>
              </a:rPr>
              <a:t>Ada.Text_IO.Put_Line </a:t>
            </a:r>
            <a:r>
              <a:rPr lang="en-US" sz="1800" dirty="0" smtClean="0">
                <a:latin typeface="Courier New" pitchFamily="49" charset="0"/>
                <a:cs typeface="Courier New" pitchFamily="49" charset="0"/>
              </a:rPr>
              <a:t>("</a:t>
            </a:r>
            <a:r>
              <a:rPr lang="de-DE" sz="1800" dirty="0" smtClean="0">
                <a:latin typeface="Courier New" pitchFamily="49" charset="0"/>
                <a:cs typeface="Courier New" pitchFamily="49" charset="0"/>
              </a:rPr>
              <a:t>Fehlerhafte Eingabe.</a:t>
            </a:r>
            <a:r>
              <a:rPr lang="en-US" sz="1800" dirty="0" smtClean="0">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solidFill>
                  <a:srgbClr val="002060"/>
                </a:solidFill>
                <a:latin typeface="Courier New" pitchFamily="49" charset="0"/>
                <a:cs typeface="Courier New" pitchFamily="49" charset="0"/>
              </a:rPr>
              <a:t>  </a:t>
            </a:r>
            <a:r>
              <a:rPr lang="de-DE" altLang="de-DE" sz="1800" b="1" dirty="0" smtClean="0">
                <a:solidFill>
                  <a:srgbClr val="002060"/>
                </a:solidFill>
                <a:latin typeface="Courier New" pitchFamily="49" charset="0"/>
                <a:cs typeface="Courier New" pitchFamily="49" charset="0"/>
              </a:rPr>
              <a:t>end</a:t>
            </a:r>
            <a:r>
              <a:rPr lang="de-DE" altLang="de-DE" sz="1800" dirty="0" smtClean="0">
                <a:solidFill>
                  <a:srgbClr val="002060"/>
                </a:solidFill>
                <a:latin typeface="Courier New" pitchFamily="49" charset="0"/>
                <a:cs typeface="Courier New" pitchFamily="49" charset="0"/>
              </a:rPr>
              <a:t>;</a:t>
            </a:r>
            <a:endParaRPr lang="de-DE" altLang="de-DE" sz="1800" b="1" dirty="0" smtClean="0">
              <a:solidFill>
                <a:srgbClr val="002060"/>
              </a:solidFill>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Courier New" pitchFamily="49" charset="0"/>
              </a:rPr>
              <a:t>end</a:t>
            </a:r>
            <a:r>
              <a:rPr lang="de-DE" altLang="de-DE" sz="1800" dirty="0" smtClean="0">
                <a:latin typeface="Courier New" pitchFamily="49" charset="0"/>
                <a:cs typeface="Courier New" pitchFamily="49" charset="0"/>
              </a:rPr>
              <a:t> loop;</a:t>
            </a:r>
          </a:p>
        </p:txBody>
      </p:sp>
      <p:sp>
        <p:nvSpPr>
          <p:cNvPr id="16179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6179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97E68E9-CE4B-4B8B-9272-E381B735C4CE}" type="slidenum">
              <a:rPr lang="de-DE" altLang="de-DE" sz="2400" smtClean="0"/>
              <a:pPr eaLnBrk="1" hangingPunct="1">
                <a:spcBef>
                  <a:spcPct val="0"/>
                </a:spcBef>
              </a:pPr>
              <a:t>259</a:t>
            </a:fld>
            <a:endParaRPr lang="de-DE" altLang="de-DE" sz="2400" dirty="0" smtClean="0"/>
          </a:p>
        </p:txBody>
      </p:sp>
      <p:sp>
        <p:nvSpPr>
          <p:cNvPr id="2" name="Textfeld 1"/>
          <p:cNvSpPr txBox="1"/>
          <p:nvPr/>
        </p:nvSpPr>
        <p:spPr>
          <a:xfrm>
            <a:off x="5508104" y="3905761"/>
            <a:ext cx="3240360" cy="1323439"/>
          </a:xfrm>
          <a:prstGeom prst="rect">
            <a:avLst/>
          </a:prstGeom>
          <a:solidFill>
            <a:srgbClr val="FFEFFF"/>
          </a:solidFill>
          <a:ln w="3175">
            <a:solidFill>
              <a:srgbClr val="FF0000"/>
            </a:solidFill>
          </a:ln>
        </p:spPr>
        <p:txBody>
          <a:bodyPr wrap="square" rtlCol="0">
            <a:spAutoFit/>
          </a:bodyPr>
          <a:lstStyle/>
          <a:p>
            <a:r>
              <a:rPr lang="de-DE" sz="1600" dirty="0" smtClean="0">
                <a:solidFill>
                  <a:srgbClr val="FF0000"/>
                </a:solidFill>
              </a:rPr>
              <a:t>Achtung: Starten Sie das Programm nicht mit GPS!</a:t>
            </a:r>
          </a:p>
          <a:p>
            <a:r>
              <a:rPr lang="de-DE" sz="1600" dirty="0" smtClean="0">
                <a:solidFill>
                  <a:srgbClr val="FF0000"/>
                </a:solidFill>
              </a:rPr>
              <a:t>GPS hängt sich möglicherweise auf.</a:t>
            </a:r>
          </a:p>
          <a:p>
            <a:r>
              <a:rPr lang="de-DE" sz="1600" dirty="0" smtClean="0">
                <a:solidFill>
                  <a:srgbClr val="FF0000"/>
                </a:solidFill>
              </a:rPr>
              <a:t>Verwenden Sie statt dessen ein Kommandofenster.</a:t>
            </a:r>
            <a:endParaRPr lang="de-DE" sz="1600" dirty="0">
              <a:solidFill>
                <a:srgbClr val="FF0000"/>
              </a:solidFill>
            </a:endParaRPr>
          </a:p>
        </p:txBody>
      </p:sp>
      <p:sp>
        <p:nvSpPr>
          <p:cNvPr id="7" name="Textfeld 6"/>
          <p:cNvSpPr txBox="1"/>
          <p:nvPr/>
        </p:nvSpPr>
        <p:spPr>
          <a:xfrm>
            <a:off x="6516216" y="2348880"/>
            <a:ext cx="2376264" cy="1477328"/>
          </a:xfrm>
          <a:prstGeom prst="rect">
            <a:avLst/>
          </a:prstGeom>
          <a:solidFill>
            <a:schemeClr val="accent2">
              <a:lumMod val="20000"/>
              <a:lumOff val="80000"/>
            </a:schemeClr>
          </a:solidFill>
          <a:ln>
            <a:solidFill>
              <a:schemeClr val="accent6"/>
            </a:solidFill>
          </a:ln>
        </p:spPr>
        <p:txBody>
          <a:bodyPr wrap="square" rtlCol="0">
            <a:spAutoFit/>
          </a:bodyPr>
          <a:lstStyle/>
          <a:p>
            <a:r>
              <a:rPr lang="de-DE" sz="1800" dirty="0" smtClean="0">
                <a:solidFill>
                  <a:schemeClr val="accent6">
                    <a:lumMod val="50000"/>
                  </a:schemeClr>
                </a:solidFill>
              </a:rPr>
              <a:t>Geben Sie zuerst eine positive ganze Zahl ein, dann eine negative, und zuletzt eine reelle (mit Dezimalpunkt).</a:t>
            </a:r>
            <a:endParaRPr lang="de-DE" sz="1800" dirty="0">
              <a:solidFill>
                <a:schemeClr val="accent6">
                  <a:lumMod val="50000"/>
                </a:schemeClr>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79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1795">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1795">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1795">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b="1"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26</a:t>
            </a:fld>
            <a:endParaRPr lang="de-DE" altLang="de-DE" sz="2400" dirty="0" smtClean="0"/>
          </a:p>
        </p:txBody>
      </p:sp>
    </p:spTree>
    <p:extLst>
      <p:ext uri="{BB962C8B-B14F-4D97-AF65-F5344CB8AC3E}">
        <p14:creationId xmlns:p14="http://schemas.microsoft.com/office/powerpoint/2010/main" val="498572029"/>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1"/>
          <p:cNvSpPr>
            <a:spLocks noGrp="1" noChangeArrowheads="1"/>
          </p:cNvSpPr>
          <p:nvPr>
            <p:ph type="title"/>
          </p:nvPr>
        </p:nvSpPr>
        <p:spPr>
          <a:xfrm>
            <a:off x="684213" y="333375"/>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Fehlerhafte Eingabe abfangen:</a:t>
            </a:r>
            <a:br>
              <a:rPr lang="de-DE" altLang="de-DE" dirty="0" smtClean="0"/>
            </a:br>
            <a:r>
              <a:rPr lang="de-DE" altLang="de-DE" dirty="0" smtClean="0"/>
              <a:t>1. Versuch</a:t>
            </a:r>
          </a:p>
        </p:txBody>
      </p:sp>
      <p:sp>
        <p:nvSpPr>
          <p:cNvPr id="138243" name="Rectangle 2"/>
          <p:cNvSpPr>
            <a:spLocks noGrp="1" noChangeArrowheads="1"/>
          </p:cNvSpPr>
          <p:nvPr>
            <p:ph idx="1"/>
          </p:nvPr>
        </p:nvSpPr>
        <p:spPr>
          <a:xfrm>
            <a:off x="684213" y="1628775"/>
            <a:ext cx="7772400" cy="4608513"/>
          </a:xfrm>
        </p:spPr>
        <p:txBody>
          <a:bodyPr/>
          <a:lstStyle/>
          <a:p>
            <a:pPr marL="44132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400" b="1" dirty="0" smtClean="0">
                <a:solidFill>
                  <a:srgbClr val="002060"/>
                </a:solidFill>
                <a:latin typeface="Courier New" pitchFamily="49" charset="0"/>
                <a:cs typeface="Courier New" pitchFamily="49" charset="0"/>
              </a:rPr>
              <a:t>exception</a:t>
            </a:r>
            <a:br>
              <a:rPr lang="de-DE" sz="1400" b="1" dirty="0" smtClean="0">
                <a:solidFill>
                  <a:srgbClr val="002060"/>
                </a:solidFill>
                <a:latin typeface="Courier New" pitchFamily="49" charset="0"/>
                <a:cs typeface="Courier New" pitchFamily="49" charset="0"/>
              </a:rPr>
            </a:br>
            <a:r>
              <a:rPr lang="de-DE" sz="1400" b="1" dirty="0" smtClean="0">
                <a:solidFill>
                  <a:srgbClr val="002060"/>
                </a:solidFill>
                <a:latin typeface="Courier New" pitchFamily="49" charset="0"/>
                <a:cs typeface="Courier New" pitchFamily="49" charset="0"/>
              </a:rPr>
              <a:t>  when others</a:t>
            </a:r>
            <a:r>
              <a:rPr lang="de-DE" sz="1400" dirty="0" smtClean="0">
                <a:solidFill>
                  <a:srgbClr val="002060"/>
                </a:solidFill>
                <a:latin typeface="Courier New" pitchFamily="49" charset="0"/>
                <a:cs typeface="Courier New" pitchFamily="49" charset="0"/>
              </a:rPr>
              <a:t> =&gt;</a:t>
            </a:r>
            <a:br>
              <a:rPr lang="de-DE" sz="1400" dirty="0" smtClean="0">
                <a:solidFill>
                  <a:srgbClr val="002060"/>
                </a:solidFill>
                <a:latin typeface="Courier New" pitchFamily="49" charset="0"/>
                <a:cs typeface="Courier New" pitchFamily="49" charset="0"/>
              </a:rPr>
            </a:br>
            <a:r>
              <a:rPr lang="de-DE" sz="1400" dirty="0" smtClean="0">
                <a:solidFill>
                  <a:srgbClr val="002060"/>
                </a:solidFill>
                <a:latin typeface="Courier New" pitchFamily="49" charset="0"/>
                <a:cs typeface="Courier New" pitchFamily="49" charset="0"/>
              </a:rPr>
              <a:t>   </a:t>
            </a:r>
            <a:r>
              <a:rPr lang="de-DE" sz="1400" dirty="0" smtClean="0">
                <a:latin typeface="Courier New" pitchFamily="49" charset="0"/>
                <a:cs typeface="Courier New" pitchFamily="49" charset="0"/>
              </a:rPr>
              <a:t> Ada.Text_IO.Put_Line ("Fehlerhafte Eingabe.");</a:t>
            </a:r>
            <a:r>
              <a:rPr lang="de-DE" sz="1400" dirty="0" smtClean="0">
                <a:solidFill>
                  <a:srgbClr val="002060"/>
                </a:solidFill>
                <a:latin typeface="Courier New" pitchFamily="49" charset="0"/>
                <a:cs typeface="Courier New" pitchFamily="49" charset="0"/>
              </a:rPr>
              <a:t/>
            </a:r>
            <a:br>
              <a:rPr lang="de-DE" sz="1400" dirty="0" smtClean="0">
                <a:solidFill>
                  <a:srgbClr val="002060"/>
                </a:solidFill>
                <a:latin typeface="Courier New" pitchFamily="49" charset="0"/>
                <a:cs typeface="Courier New" pitchFamily="49" charset="0"/>
              </a:rPr>
            </a:br>
            <a:r>
              <a:rPr lang="de-DE" sz="1400" b="1" dirty="0" smtClean="0">
                <a:solidFill>
                  <a:srgbClr val="002060"/>
                </a:solidFill>
                <a:latin typeface="Courier New" pitchFamily="49" charset="0"/>
                <a:cs typeface="Courier New" pitchFamily="49" charset="0"/>
              </a:rPr>
              <a:t>end</a:t>
            </a:r>
            <a:r>
              <a:rPr lang="de-DE" sz="1400" dirty="0" smtClean="0">
                <a:solidFill>
                  <a:srgbClr val="002060"/>
                </a:solidFill>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600" dirty="0" smtClean="0"/>
              <a:t>Es gibt verschiedene Fehlerarten im Programm zum Stückeln:</a:t>
            </a:r>
          </a:p>
          <a:p>
            <a:pPr eaLnBrk="1" hangingPunct="1">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72000" algn="l"/>
                <a:tab pos="5046663" algn="l"/>
                <a:tab pos="5495925" algn="l"/>
                <a:tab pos="5945188" algn="l"/>
                <a:tab pos="6394450" algn="l"/>
                <a:tab pos="6843713" algn="l"/>
                <a:tab pos="7292975" algn="l"/>
                <a:tab pos="7742238" algn="l"/>
                <a:tab pos="8191500" algn="l"/>
                <a:tab pos="8640763" algn="l"/>
              </a:tabLst>
              <a:defRPr/>
            </a:pPr>
            <a:r>
              <a:rPr lang="de-DE" sz="1400" dirty="0" smtClean="0">
                <a:solidFill>
                  <a:srgbClr val="FF3399"/>
                </a:solidFill>
                <a:latin typeface="Courier New" pitchFamily="49" charset="0"/>
                <a:cs typeface="Courier New" pitchFamily="49" charset="0"/>
              </a:rPr>
              <a:t>Constraint_Error</a:t>
            </a:r>
            <a:r>
              <a:rPr lang="de-DE" sz="1600" dirty="0" smtClean="0"/>
              <a:t> z.B. bei Eingabe eines negativen Wertes (-5).</a:t>
            </a:r>
            <a:br>
              <a:rPr lang="de-DE" sz="1600" dirty="0" smtClean="0"/>
            </a:br>
            <a:r>
              <a:rPr lang="de-DE" sz="1400" dirty="0" smtClean="0">
                <a:latin typeface="Courier New" panose="02070309020205020404" pitchFamily="49" charset="0"/>
                <a:cs typeface="Courier New" panose="02070309020205020404" pitchFamily="49" charset="0"/>
              </a:rPr>
              <a:t>Integer_Text_IO</a:t>
            </a:r>
            <a:r>
              <a:rPr lang="de-DE" sz="1600" dirty="0" smtClean="0"/>
              <a:t> akzeptiert negative Werte, bei Zuweisung zu</a:t>
            </a:r>
            <a:br>
              <a:rPr lang="de-DE" sz="1600" dirty="0" smtClean="0"/>
            </a:br>
            <a:r>
              <a:rPr lang="de-DE" sz="1600" dirty="0" smtClean="0"/>
              <a:t>Subtyp </a:t>
            </a:r>
            <a:r>
              <a:rPr lang="de-DE" sz="1400" dirty="0" smtClean="0">
                <a:latin typeface="Courier New" panose="02070309020205020404" pitchFamily="49" charset="0"/>
                <a:cs typeface="Courier New" panose="02070309020205020404" pitchFamily="49" charset="0"/>
              </a:rPr>
              <a:t>Natural</a:t>
            </a:r>
            <a:r>
              <a:rPr lang="de-DE" sz="1600" dirty="0" smtClean="0"/>
              <a:t> wird allerdings die Ausnahme ausgelöst.</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600" dirty="0" smtClean="0"/>
              <a:t>Hier funktioniert </a:t>
            </a:r>
            <a:r>
              <a:rPr lang="de-DE" sz="1600" dirty="0"/>
              <a:t>diese Art der Fehlerbehandlung und wir können einen neuen Wert eingeben</a:t>
            </a:r>
            <a:r>
              <a:rPr lang="de-DE" sz="1600" dirty="0" smtClean="0"/>
              <a:t>.</a:t>
            </a:r>
          </a:p>
          <a:p>
            <a:pPr lvl="0" eaLnBrk="1" hangingPunct="1">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400" dirty="0" smtClean="0">
                <a:solidFill>
                  <a:srgbClr val="FF3399"/>
                </a:solidFill>
                <a:latin typeface="Courier New" pitchFamily="49" charset="0"/>
                <a:cs typeface="Courier New" pitchFamily="49" charset="0"/>
              </a:rPr>
              <a:t>Data_Error</a:t>
            </a:r>
            <a:r>
              <a:rPr lang="de-DE" sz="1600" dirty="0" smtClean="0">
                <a:solidFill>
                  <a:srgbClr val="FF3399"/>
                </a:solidFill>
              </a:rPr>
              <a:t> </a:t>
            </a:r>
            <a:r>
              <a:rPr lang="de-DE" sz="1600" dirty="0" smtClean="0"/>
              <a:t>bei Eingabe einer ungültigen Zeichenfolge (2.).</a:t>
            </a: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Integer_Text_IO</a:t>
            </a:r>
            <a:r>
              <a:rPr lang="de-DE" sz="1600" dirty="0"/>
              <a:t> akzeptiert </a:t>
            </a:r>
            <a:r>
              <a:rPr lang="de-DE" sz="1600" dirty="0" smtClean="0"/>
              <a:t>nur ganzzahlige Werte</a:t>
            </a:r>
            <a:r>
              <a:rPr lang="de-DE" sz="1600" dirty="0"/>
              <a:t>, </a:t>
            </a:r>
            <a:r>
              <a:rPr lang="de-DE" sz="1600" dirty="0" smtClean="0"/>
              <a:t>daher </a:t>
            </a:r>
            <a:r>
              <a:rPr lang="de-DE" sz="1600" dirty="0"/>
              <a:t>die Ausnahme </a:t>
            </a:r>
            <a:r>
              <a:rPr lang="de-DE" sz="1400" dirty="0" smtClean="0">
                <a:latin typeface="Courier New" panose="02070309020205020404" pitchFamily="49" charset="0"/>
                <a:cs typeface="Courier New" panose="02070309020205020404" pitchFamily="49" charset="0"/>
              </a:rPr>
              <a:t>Data_Error</a:t>
            </a:r>
            <a:r>
              <a:rPr lang="de-DE" sz="1600" dirty="0" smtClean="0"/>
              <a:t>.</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600" dirty="0" smtClean="0"/>
              <a:t>Im zweiten Fall bekommen wir eine unendliche Schleife, die über den Bildschirm rast. Warum?</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400" dirty="0" smtClean="0">
                <a:solidFill>
                  <a:srgbClr val="FF0000"/>
                </a:solidFill>
                <a:latin typeface="Courier New" pitchFamily="49" charset="0"/>
                <a:cs typeface="Courier New" pitchFamily="49" charset="0"/>
              </a:rPr>
              <a:t>  </a:t>
            </a:r>
            <a:r>
              <a:rPr lang="de-DE" sz="1400" dirty="0">
                <a:solidFill>
                  <a:srgbClr val="FF0000"/>
                </a:solidFill>
                <a:latin typeface="Courier New" pitchFamily="49" charset="0"/>
                <a:cs typeface="Courier New" pitchFamily="49" charset="0"/>
              </a:rPr>
              <a:t>Eingabe Betrag &gt; </a:t>
            </a:r>
            <a:r>
              <a:rPr lang="de-DE" sz="1400" dirty="0" smtClean="0">
                <a:solidFill>
                  <a:srgbClr val="FF0000"/>
                </a:solidFill>
                <a:latin typeface="Courier New" pitchFamily="49" charset="0"/>
                <a:cs typeface="Courier New" pitchFamily="49" charset="0"/>
              </a:rPr>
              <a:t>Fehlerhafte Eingabe.</a:t>
            </a:r>
            <a:br>
              <a:rPr lang="de-DE" sz="1400" dirty="0" smtClean="0">
                <a:solidFill>
                  <a:srgbClr val="FF0000"/>
                </a:solidFill>
                <a:latin typeface="Courier New" pitchFamily="49" charset="0"/>
                <a:cs typeface="Courier New" pitchFamily="49" charset="0"/>
              </a:rPr>
            </a:br>
            <a:r>
              <a:rPr lang="de-DE" sz="1400" dirty="0" smtClean="0">
                <a:solidFill>
                  <a:srgbClr val="FF0000"/>
                </a:solidFill>
                <a:latin typeface="Courier New" pitchFamily="49" charset="0"/>
                <a:cs typeface="Courier New" pitchFamily="49" charset="0"/>
              </a:rPr>
              <a:t>  </a:t>
            </a:r>
            <a:r>
              <a:rPr lang="de-DE" sz="1400" dirty="0">
                <a:solidFill>
                  <a:srgbClr val="FF0000"/>
                </a:solidFill>
                <a:latin typeface="Courier New" pitchFamily="49" charset="0"/>
                <a:cs typeface="Courier New" pitchFamily="49" charset="0"/>
              </a:rPr>
              <a:t>Eingabe Betrag &gt; </a:t>
            </a:r>
            <a:r>
              <a:rPr lang="de-DE" sz="1400" dirty="0" smtClean="0">
                <a:solidFill>
                  <a:srgbClr val="FF0000"/>
                </a:solidFill>
                <a:latin typeface="Courier New" pitchFamily="49" charset="0"/>
                <a:cs typeface="Courier New" pitchFamily="49" charset="0"/>
              </a:rPr>
              <a:t>Fehlerhafte Eingabe.</a:t>
            </a:r>
            <a:br>
              <a:rPr lang="de-DE" sz="1400" dirty="0" smtClean="0">
                <a:solidFill>
                  <a:srgbClr val="FF0000"/>
                </a:solidFill>
                <a:latin typeface="Courier New" pitchFamily="49" charset="0"/>
                <a:cs typeface="Courier New" pitchFamily="49" charset="0"/>
              </a:rPr>
            </a:br>
            <a:r>
              <a:rPr lang="de-DE" sz="1400" dirty="0" smtClean="0">
                <a:solidFill>
                  <a:srgbClr val="FF0000"/>
                </a:solidFill>
                <a:latin typeface="Courier New" pitchFamily="49" charset="0"/>
                <a:cs typeface="Courier New" pitchFamily="49" charset="0"/>
              </a:rPr>
              <a:t>  </a:t>
            </a:r>
            <a:r>
              <a:rPr lang="de-DE" sz="1400" dirty="0">
                <a:solidFill>
                  <a:srgbClr val="FF0000"/>
                </a:solidFill>
                <a:latin typeface="Courier New" pitchFamily="49" charset="0"/>
                <a:cs typeface="Courier New" pitchFamily="49" charset="0"/>
              </a:rPr>
              <a:t>Eingabe Betrag &gt; </a:t>
            </a:r>
            <a:r>
              <a:rPr lang="de-DE" sz="1400" dirty="0" smtClean="0">
                <a:solidFill>
                  <a:srgbClr val="FF0000"/>
                </a:solidFill>
                <a:latin typeface="Courier New" pitchFamily="49" charset="0"/>
                <a:cs typeface="Courier New" pitchFamily="49" charset="0"/>
              </a:rPr>
              <a:t>Fehlerhafte Eingabe. </a:t>
            </a:r>
            <a:r>
              <a:rPr lang="de-DE" sz="1400" dirty="0" smtClean="0">
                <a:solidFill>
                  <a:schemeClr val="tx1"/>
                </a:solidFill>
                <a:latin typeface="Courier New" pitchFamily="49" charset="0"/>
                <a:cs typeface="Courier New" pitchFamily="49" charset="0"/>
              </a:rPr>
              <a:t>&lt;und so weiter&gt;</a:t>
            </a:r>
            <a:endParaRPr lang="de-DE" sz="1400" dirty="0" smtClean="0">
              <a:solidFill>
                <a:schemeClr val="tx1"/>
              </a:solidFill>
            </a:endParaRPr>
          </a:p>
        </p:txBody>
      </p:sp>
      <p:sp>
        <p:nvSpPr>
          <p:cNvPr id="16282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6282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8F49EF7-BB3E-4958-B6D9-74F1D27D501C}" type="slidenum">
              <a:rPr lang="de-DE" altLang="de-DE" sz="2400" smtClean="0"/>
              <a:pPr eaLnBrk="1" hangingPunct="1">
                <a:spcBef>
                  <a:spcPct val="0"/>
                </a:spcBef>
              </a:pPr>
              <a:t>260</a:t>
            </a:fld>
            <a:endParaRPr lang="de-DE" altLang="de-DE" sz="2400" dirty="0" smtClean="0"/>
          </a:p>
        </p:txBody>
      </p:sp>
      <p:sp>
        <p:nvSpPr>
          <p:cNvPr id="2" name="Textfeld 1"/>
          <p:cNvSpPr txBox="1"/>
          <p:nvPr/>
        </p:nvSpPr>
        <p:spPr>
          <a:xfrm>
            <a:off x="6661150" y="2564904"/>
            <a:ext cx="2015306" cy="1169551"/>
          </a:xfrm>
          <a:prstGeom prst="rect">
            <a:avLst/>
          </a:prstGeom>
          <a:solidFill>
            <a:srgbClr val="E6CDB4"/>
          </a:solidFill>
          <a:ln>
            <a:solidFill>
              <a:srgbClr val="663300"/>
            </a:solidFill>
          </a:ln>
        </p:spPr>
        <p:txBody>
          <a:bodyPr wrap="square" rtlCol="0">
            <a:spAutoFit/>
          </a:bodyPr>
          <a:lstStyle/>
          <a:p>
            <a:r>
              <a:rPr lang="de-DE" sz="1400" dirty="0" smtClean="0">
                <a:solidFill>
                  <a:srgbClr val="663300"/>
                </a:solidFill>
              </a:rPr>
              <a:t>Ersetzen Sie </a:t>
            </a:r>
            <a:r>
              <a:rPr lang="de-DE" sz="1200" kern="0" dirty="0">
                <a:solidFill>
                  <a:srgbClr val="663300"/>
                </a:solidFill>
                <a:latin typeface="Courier New" panose="02070309020205020404" pitchFamily="49" charset="0"/>
                <a:cs typeface="Courier New" panose="02070309020205020404" pitchFamily="49" charset="0"/>
              </a:rPr>
              <a:t>Integer</a:t>
            </a:r>
            <a:r>
              <a:rPr lang="de-DE" sz="1200" kern="0" dirty="0" smtClean="0">
                <a:solidFill>
                  <a:srgbClr val="663300"/>
                </a:solidFill>
                <a:latin typeface="Courier New" panose="02070309020205020404" pitchFamily="49" charset="0"/>
                <a:cs typeface="Courier New" panose="02070309020205020404" pitchFamily="49" charset="0"/>
              </a:rPr>
              <a:t>_</a:t>
            </a:r>
            <a:br>
              <a:rPr lang="de-DE" sz="1200" kern="0" dirty="0" smtClean="0">
                <a:solidFill>
                  <a:srgbClr val="663300"/>
                </a:solidFill>
                <a:latin typeface="Courier New" panose="02070309020205020404" pitchFamily="49" charset="0"/>
                <a:cs typeface="Courier New" panose="02070309020205020404" pitchFamily="49" charset="0"/>
              </a:rPr>
            </a:br>
            <a:r>
              <a:rPr lang="de-DE" sz="1200" kern="0" dirty="0" smtClean="0">
                <a:solidFill>
                  <a:srgbClr val="663300"/>
                </a:solidFill>
                <a:latin typeface="Courier New" panose="02070309020205020404" pitchFamily="49" charset="0"/>
                <a:cs typeface="Courier New" panose="02070309020205020404" pitchFamily="49" charset="0"/>
              </a:rPr>
              <a:t>Text_I</a:t>
            </a:r>
            <a:r>
              <a:rPr lang="de-DE" sz="1200" kern="0" dirty="0" smtClean="0">
                <a:solidFill>
                  <a:srgbClr val="000000"/>
                </a:solidFill>
                <a:latin typeface="Courier New" panose="02070309020205020404" pitchFamily="49" charset="0"/>
                <a:cs typeface="Courier New" panose="02070309020205020404" pitchFamily="49" charset="0"/>
              </a:rPr>
              <a:t>O</a:t>
            </a:r>
            <a:r>
              <a:rPr lang="de-DE" sz="1400" dirty="0" smtClean="0">
                <a:solidFill>
                  <a:srgbClr val="663300"/>
                </a:solidFill>
              </a:rPr>
              <a:t> durch eine Aus-prägung von </a:t>
            </a:r>
            <a:r>
              <a:rPr lang="de-DE" sz="1200" kern="0" dirty="0" smtClean="0">
                <a:solidFill>
                  <a:srgbClr val="663300"/>
                </a:solidFill>
                <a:latin typeface="Courier New" panose="02070309020205020404" pitchFamily="49" charset="0"/>
                <a:cs typeface="Courier New" panose="02070309020205020404" pitchFamily="49" charset="0"/>
              </a:rPr>
              <a:t>Text_IO</a:t>
            </a:r>
            <a:r>
              <a:rPr lang="de-DE" sz="1400" kern="0" dirty="0" smtClean="0">
                <a:solidFill>
                  <a:srgbClr val="000000"/>
                </a:solidFill>
                <a:latin typeface="+mn-lt"/>
                <a:cs typeface="Courier New" panose="02070309020205020404" pitchFamily="49" charset="0"/>
              </a:rPr>
              <a:t> </a:t>
            </a:r>
            <a:r>
              <a:rPr lang="de-DE" sz="1400" dirty="0" smtClean="0">
                <a:solidFill>
                  <a:srgbClr val="663300"/>
                </a:solidFill>
                <a:latin typeface="+mn-lt"/>
              </a:rPr>
              <a:t>mit</a:t>
            </a:r>
            <a:r>
              <a:rPr lang="de-DE" sz="1400" dirty="0" smtClean="0">
                <a:solidFill>
                  <a:srgbClr val="663300"/>
                </a:solidFill>
              </a:rPr>
              <a:t> </a:t>
            </a:r>
            <a:r>
              <a:rPr lang="de-DE" sz="1200" kern="0" dirty="0" smtClean="0">
                <a:solidFill>
                  <a:srgbClr val="663300"/>
                </a:solidFill>
                <a:latin typeface="Courier New" panose="02070309020205020404" pitchFamily="49" charset="0"/>
                <a:cs typeface="Courier New" panose="02070309020205020404" pitchFamily="49" charset="0"/>
              </a:rPr>
              <a:t>Natural</a:t>
            </a:r>
            <a:r>
              <a:rPr lang="de-DE" sz="1400" dirty="0" smtClean="0">
                <a:solidFill>
                  <a:srgbClr val="663300"/>
                </a:solidFill>
              </a:rPr>
              <a:t> und sehen Sie, was geschieht</a:t>
            </a:r>
            <a:r>
              <a:rPr lang="de-DE" sz="1400" dirty="0">
                <a:solidFill>
                  <a:srgbClr val="663300"/>
                </a:solidFill>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824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824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824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8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824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82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1"/>
          <p:cNvSpPr>
            <a:spLocks noGrp="1" noChangeArrowheads="1"/>
          </p:cNvSpPr>
          <p:nvPr>
            <p:ph type="title"/>
          </p:nvPr>
        </p:nvSpPr>
        <p:spPr>
          <a:xfrm>
            <a:off x="685800" y="609600"/>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Fehlerhafte Eingabe abfangen:</a:t>
            </a:r>
            <a:br>
              <a:rPr lang="de-DE" altLang="de-DE" dirty="0" smtClean="0"/>
            </a:br>
            <a:r>
              <a:rPr lang="de-DE" altLang="de-DE" dirty="0" smtClean="0"/>
              <a:t>Grund der unendlichen Schleife</a:t>
            </a:r>
          </a:p>
        </p:txBody>
      </p:sp>
      <p:sp>
        <p:nvSpPr>
          <p:cNvPr id="163843" name="Rectangle 2"/>
          <p:cNvSpPr>
            <a:spLocks noGrp="1" noChangeArrowheads="1"/>
          </p:cNvSpPr>
          <p:nvPr>
            <p:ph idx="1"/>
          </p:nvPr>
        </p:nvSpPr>
        <p:spPr>
          <a:xfrm>
            <a:off x="684213" y="1989138"/>
            <a:ext cx="7772400" cy="4103687"/>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t>Zeichen werden eines nach dem anderen eingelesen und zwar solange, wie der Eingabestrom der Syntax einer ganzen Zahl folgt. Im Beispiel wird somit zuerst die 2 gelesen; das nächste Zeichen, der Dezimalpunkt, bricht die Eingabe ab, da das kein gültiges Zeichen in einer ganzen Zahl ist, und bleibt im Eingabestrom stehen.</a:t>
            </a:r>
            <a:br>
              <a:rPr lang="de-DE" altLang="de-DE" sz="2000" dirty="0" smtClean="0"/>
            </a:br>
            <a:r>
              <a:rPr lang="de-DE" altLang="de-DE" sz="2000" dirty="0" smtClean="0"/>
              <a:t>Was Sie also wirklich bekommen, ist:</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solidFill>
                  <a:schemeClr val="accent2"/>
                </a:solidFill>
                <a:latin typeface="Courier New" pitchFamily="49" charset="0"/>
                <a:cs typeface="Courier New" pitchFamily="49" charset="0"/>
              </a:rPr>
              <a:t>  Eingabe Betrag &gt; 2.</a:t>
            </a:r>
            <a:r>
              <a:rPr lang="de-DE" altLang="de-DE" sz="1800" i="1" dirty="0" smtClean="0">
                <a:solidFill>
                  <a:schemeClr val="accent2"/>
                </a:solidFill>
                <a:latin typeface="Courier New" pitchFamily="49" charset="0"/>
                <a:cs typeface="Courier New" pitchFamily="49" charset="0"/>
              </a:rPr>
              <a:t>&lt;Return&gt;</a:t>
            </a:r>
            <a:r>
              <a:rPr lang="de-DE" altLang="de-DE" sz="1800" dirty="0" smtClean="0">
                <a:solidFill>
                  <a:schemeClr val="accent2"/>
                </a:solidFill>
                <a:latin typeface="Courier New" pitchFamily="49" charset="0"/>
                <a:cs typeface="Courier New" pitchFamily="49" charset="0"/>
              </a:rPr>
              <a:t/>
            </a:r>
            <a:br>
              <a:rPr lang="de-DE" altLang="de-DE" sz="1800" dirty="0" smtClean="0">
                <a:solidFill>
                  <a:schemeClr val="accent2"/>
                </a:solidFill>
                <a:latin typeface="Courier New" pitchFamily="49" charset="0"/>
                <a:cs typeface="Courier New" pitchFamily="49" charset="0"/>
              </a:rPr>
            </a:br>
            <a:r>
              <a:rPr lang="de-DE" altLang="de-DE" sz="1800" dirty="0" smtClean="0">
                <a:solidFill>
                  <a:schemeClr val="accent2"/>
                </a:solidFill>
                <a:latin typeface="Courier New" pitchFamily="49" charset="0"/>
                <a:cs typeface="Courier New" pitchFamily="49" charset="0"/>
              </a:rPr>
              <a:t>  </a:t>
            </a:r>
            <a:r>
              <a:rPr lang="de-DE" altLang="de-DE" sz="1800" i="1" dirty="0" smtClean="0">
                <a:solidFill>
                  <a:schemeClr val="accent2"/>
                </a:solidFill>
                <a:latin typeface="Courier New" pitchFamily="49" charset="0"/>
                <a:cs typeface="Courier New" pitchFamily="49" charset="0"/>
              </a:rPr>
              <a:t>&lt;Ausgabe von Stückle für den Wert 2&gt;</a:t>
            </a:r>
            <a:br>
              <a:rPr lang="de-DE" altLang="de-DE" sz="1800" i="1" dirty="0" smtClean="0">
                <a:solidFill>
                  <a:schemeClr val="accent2"/>
                </a:solidFill>
                <a:latin typeface="Courier New" pitchFamily="49" charset="0"/>
                <a:cs typeface="Courier New" pitchFamily="49" charset="0"/>
              </a:rPr>
            </a:br>
            <a:r>
              <a:rPr lang="de-DE" altLang="de-DE" sz="1800" dirty="0" smtClean="0">
                <a:solidFill>
                  <a:schemeClr val="accent2"/>
                </a:solidFill>
                <a:latin typeface="Courier New" pitchFamily="49" charset="0"/>
                <a:cs typeface="Courier New" pitchFamily="49" charset="0"/>
              </a:rPr>
              <a:t>  </a:t>
            </a:r>
            <a:r>
              <a:rPr lang="de-DE" altLang="de-DE" sz="1800" dirty="0" smtClean="0">
                <a:solidFill>
                  <a:srgbClr val="FF0000"/>
                </a:solidFill>
                <a:latin typeface="Courier New" pitchFamily="49" charset="0"/>
                <a:cs typeface="Courier New" pitchFamily="49" charset="0"/>
              </a:rPr>
              <a:t>Eingabe Betrag &gt; </a:t>
            </a:r>
            <a:r>
              <a:rPr lang="de-DE" altLang="de-DE" sz="1800" i="1" dirty="0" smtClean="0">
                <a:solidFill>
                  <a:srgbClr val="FF0000"/>
                </a:solidFill>
                <a:latin typeface="Courier New" pitchFamily="49" charset="0"/>
                <a:cs typeface="Courier New" pitchFamily="49" charset="0"/>
              </a:rPr>
              <a:t>&lt;Data_Error beim Versuch, den Punkt</a:t>
            </a:r>
            <a:br>
              <a:rPr lang="de-DE" altLang="de-DE" sz="1800" i="1" dirty="0" smtClean="0">
                <a:solidFill>
                  <a:srgbClr val="FF0000"/>
                </a:solidFill>
                <a:latin typeface="Courier New" pitchFamily="49" charset="0"/>
                <a:cs typeface="Courier New" pitchFamily="49" charset="0"/>
              </a:rPr>
            </a:br>
            <a:r>
              <a:rPr lang="de-DE" altLang="de-DE" sz="1800" i="1" dirty="0" smtClean="0">
                <a:solidFill>
                  <a:srgbClr val="FF0000"/>
                </a:solidFill>
                <a:latin typeface="Courier New" pitchFamily="49" charset="0"/>
                <a:cs typeface="Courier New" pitchFamily="49" charset="0"/>
              </a:rPr>
              <a:t>                    zu lesen&gt;</a:t>
            </a:r>
            <a:r>
              <a:rPr lang="de-DE" altLang="de-DE" sz="1800" dirty="0" smtClean="0">
                <a:solidFill>
                  <a:srgbClr val="FF0000"/>
                </a:solidFill>
                <a:latin typeface="Courier New" pitchFamily="49" charset="0"/>
                <a:cs typeface="Courier New" pitchFamily="49" charset="0"/>
              </a:rPr>
              <a:t>Fehlerhafte Eingabe.</a:t>
            </a:r>
            <a:br>
              <a:rPr lang="de-DE" altLang="de-DE" sz="1800" dirty="0" smtClean="0">
                <a:solidFill>
                  <a:srgbClr val="FF0000"/>
                </a:solidFill>
                <a:latin typeface="Courier New" pitchFamily="49" charset="0"/>
                <a:cs typeface="Courier New" pitchFamily="49" charset="0"/>
              </a:rPr>
            </a:br>
            <a:r>
              <a:rPr lang="de-DE" altLang="de-DE" sz="1800" dirty="0" smtClean="0">
                <a:solidFill>
                  <a:srgbClr val="FF0000"/>
                </a:solidFill>
                <a:latin typeface="Courier New" pitchFamily="49" charset="0"/>
                <a:cs typeface="Courier New" pitchFamily="49" charset="0"/>
              </a:rPr>
              <a:t>  Eingabe Betrag &gt; </a:t>
            </a:r>
            <a:r>
              <a:rPr lang="de-DE" altLang="de-DE" sz="1800" i="1" dirty="0" smtClean="0">
                <a:solidFill>
                  <a:srgbClr val="FF0000"/>
                </a:solidFill>
                <a:latin typeface="Courier New" pitchFamily="49" charset="0"/>
                <a:cs typeface="Courier New" pitchFamily="49" charset="0"/>
              </a:rPr>
              <a:t>&lt;Data_Error&gt;</a:t>
            </a:r>
            <a:r>
              <a:rPr lang="de-DE" altLang="de-DE" sz="1800" dirty="0" smtClean="0">
                <a:solidFill>
                  <a:srgbClr val="FF0000"/>
                </a:solidFill>
                <a:latin typeface="Courier New" pitchFamily="49" charset="0"/>
                <a:cs typeface="Courier New" pitchFamily="49" charset="0"/>
              </a:rPr>
              <a:t>Fehlerhafte Eingabe.</a:t>
            </a:r>
            <a:br>
              <a:rPr lang="de-DE" altLang="de-DE" sz="1800" dirty="0" smtClean="0">
                <a:solidFill>
                  <a:srgbClr val="FF0000"/>
                </a:solidFill>
                <a:latin typeface="Courier New" pitchFamily="49" charset="0"/>
                <a:cs typeface="Courier New" pitchFamily="49" charset="0"/>
              </a:rPr>
            </a:br>
            <a:r>
              <a:rPr lang="de-DE" altLang="de-DE" sz="1800" dirty="0" smtClean="0">
                <a:solidFill>
                  <a:srgbClr val="FF0000"/>
                </a:solidFill>
                <a:latin typeface="Courier New" pitchFamily="49" charset="0"/>
                <a:cs typeface="Courier New" pitchFamily="49" charset="0"/>
              </a:rPr>
              <a:t>  Eingabe Betrag &gt; </a:t>
            </a:r>
            <a:r>
              <a:rPr lang="de-DE" altLang="de-DE" sz="1800" i="1" dirty="0" smtClean="0">
                <a:solidFill>
                  <a:srgbClr val="FF0000"/>
                </a:solidFill>
                <a:latin typeface="Courier New" pitchFamily="49" charset="0"/>
                <a:cs typeface="Courier New" pitchFamily="49" charset="0"/>
              </a:rPr>
              <a:t>&lt;Data_Error&gt;</a:t>
            </a:r>
            <a:r>
              <a:rPr lang="de-DE" altLang="de-DE" sz="1800" dirty="0" smtClean="0">
                <a:solidFill>
                  <a:srgbClr val="FF0000"/>
                </a:solidFill>
                <a:latin typeface="Courier New" pitchFamily="49" charset="0"/>
                <a:cs typeface="Courier New" pitchFamily="49" charset="0"/>
              </a:rPr>
              <a:t>Fehlerhafte Eingabe.</a:t>
            </a:r>
            <a:br>
              <a:rPr lang="de-DE" altLang="de-DE" sz="1800" dirty="0" smtClean="0">
                <a:solidFill>
                  <a:srgbClr val="FF0000"/>
                </a:solidFill>
                <a:latin typeface="Courier New" pitchFamily="49" charset="0"/>
                <a:cs typeface="Courier New" pitchFamily="49" charset="0"/>
              </a:rPr>
            </a:br>
            <a:r>
              <a:rPr lang="de-DE" altLang="de-DE" sz="1800" dirty="0" smtClean="0">
                <a:solidFill>
                  <a:srgbClr val="FF0000"/>
                </a:solidFill>
                <a:latin typeface="Courier New" pitchFamily="49" charset="0"/>
                <a:cs typeface="Courier New" pitchFamily="49" charset="0"/>
              </a:rPr>
              <a:t>  </a:t>
            </a:r>
            <a:r>
              <a:rPr lang="de-DE" altLang="de-DE" sz="1800" dirty="0" smtClean="0">
                <a:solidFill>
                  <a:schemeClr val="tx1"/>
                </a:solidFill>
                <a:latin typeface="Courier New" pitchFamily="49" charset="0"/>
                <a:cs typeface="Courier New" pitchFamily="49" charset="0"/>
              </a:rPr>
              <a:t>&lt;und so weiter&gt;</a:t>
            </a:r>
            <a:endParaRPr lang="de-DE" altLang="de-DE" sz="1800" dirty="0" smtClean="0">
              <a:solidFill>
                <a:schemeClr val="tx1"/>
              </a:solidFill>
            </a:endParaRPr>
          </a:p>
        </p:txBody>
      </p:sp>
      <p:sp>
        <p:nvSpPr>
          <p:cNvPr id="16384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6384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1A42970-BFA7-4FB4-B53A-9BDEEAB7B221}" type="slidenum">
              <a:rPr lang="de-DE" altLang="de-DE" sz="2400" smtClean="0"/>
              <a:pPr eaLnBrk="1" hangingPunct="1">
                <a:spcBef>
                  <a:spcPct val="0"/>
                </a:spcBef>
              </a:pPr>
              <a:t>261</a:t>
            </a:fld>
            <a:endParaRPr lang="de-DE" altLang="de-DE" sz="2400" dirty="0" smtClean="0"/>
          </a:p>
        </p:txBody>
      </p:sp>
    </p:spTree>
  </p:cSld>
  <p:clrMapOvr>
    <a:masterClrMapping/>
  </p:clrMapOvr>
  <p:transition spd="med"/>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1"/>
          <p:cNvSpPr>
            <a:spLocks noGrp="1" noChangeArrowheads="1"/>
          </p:cNvSpPr>
          <p:nvPr>
            <p:ph type="title"/>
          </p:nvPr>
        </p:nvSpPr>
        <p:spPr>
          <a:xfrm>
            <a:off x="685800" y="609600"/>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Fehlerhafte Eingabe abfangen:</a:t>
            </a:r>
            <a:br>
              <a:rPr lang="de-DE" altLang="de-DE" dirty="0" smtClean="0"/>
            </a:br>
            <a:r>
              <a:rPr lang="de-DE" altLang="de-DE" dirty="0" smtClean="0"/>
              <a:t>Lösung </a:t>
            </a:r>
          </a:p>
        </p:txBody>
      </p:sp>
      <p:sp>
        <p:nvSpPr>
          <p:cNvPr id="164867" name="Rectangle 2"/>
          <p:cNvSpPr>
            <a:spLocks noGrp="1" noChangeArrowheads="1"/>
          </p:cNvSpPr>
          <p:nvPr>
            <p:ph idx="1"/>
          </p:nvPr>
        </p:nvSpPr>
        <p:spPr>
          <a:xfrm>
            <a:off x="684213" y="2205038"/>
            <a:ext cx="7772400" cy="3744242"/>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solidFill>
                  <a:srgbClr val="C00000"/>
                </a:solidFill>
                <a:latin typeface="Courier New" pitchFamily="49" charset="0"/>
                <a:cs typeface="Courier New" pitchFamily="49" charset="0"/>
              </a:rPr>
              <a:t>Ada.Text_IO.Skip_Line</a:t>
            </a:r>
            <a:r>
              <a:rPr lang="de-DE" altLang="de-DE" sz="2400" dirty="0" smtClean="0">
                <a:solidFill>
                  <a:srgbClr val="C00000"/>
                </a:solidFill>
              </a:rPr>
              <a:t> löscht den Rest der Zeile im Fehlerfall.</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solidFill>
                  <a:srgbClr val="002060"/>
                </a:solidFill>
                <a:latin typeface="Courier New" pitchFamily="49" charset="0"/>
                <a:cs typeface="Courier New" pitchFamily="49" charset="0"/>
              </a:rPr>
              <a:t>  exception</a:t>
            </a:r>
            <a:br>
              <a:rPr lang="de-DE" altLang="de-DE" sz="1800" b="1" dirty="0" smtClean="0">
                <a:solidFill>
                  <a:srgbClr val="002060"/>
                </a:solidFill>
                <a:latin typeface="Courier New" pitchFamily="49" charset="0"/>
                <a:cs typeface="Courier New" pitchFamily="49" charset="0"/>
              </a:rPr>
            </a:br>
            <a:r>
              <a:rPr lang="de-DE" altLang="de-DE" sz="1800" b="1" dirty="0" smtClean="0">
                <a:solidFill>
                  <a:srgbClr val="002060"/>
                </a:solidFill>
                <a:latin typeface="Courier New" pitchFamily="49" charset="0"/>
                <a:cs typeface="Courier New" pitchFamily="49" charset="0"/>
              </a:rPr>
              <a:t>    when </a:t>
            </a:r>
            <a:r>
              <a:rPr lang="de-DE" altLang="de-DE" sz="1800" dirty="0" smtClean="0">
                <a:solidFill>
                  <a:srgbClr val="002060"/>
                </a:solidFill>
                <a:latin typeface="Courier New" pitchFamily="49" charset="0"/>
                <a:cs typeface="Courier New" pitchFamily="49" charset="0"/>
              </a:rPr>
              <a:t>Constraint_Error =&gt;</a:t>
            </a:r>
            <a:br>
              <a:rPr lang="de-DE" altLang="de-DE" sz="1800" dirty="0" smtClean="0">
                <a:solidFill>
                  <a:srgbClr val="002060"/>
                </a:solidFill>
                <a:latin typeface="Courier New" pitchFamily="49" charset="0"/>
                <a:cs typeface="Courier New" pitchFamily="49" charset="0"/>
              </a:rPr>
            </a:br>
            <a:r>
              <a:rPr lang="de-DE" altLang="de-DE" sz="1800" dirty="0" smtClean="0">
                <a:solidFill>
                  <a:srgbClr val="002060"/>
                </a:solidFill>
                <a:latin typeface="Courier New" pitchFamily="49" charset="0"/>
                <a:cs typeface="Courier New" pitchFamily="49" charset="0"/>
              </a:rPr>
              <a:t>     </a:t>
            </a:r>
            <a:r>
              <a:rPr lang="de-DE" altLang="de-DE" sz="1800" dirty="0" smtClean="0">
                <a:latin typeface="Courier New" pitchFamily="49" charset="0"/>
                <a:cs typeface="Courier New" pitchFamily="49" charset="0"/>
              </a:rPr>
              <a:t> Ada.Text_IO.Put_Line ("Fehlerhafte Eingabe.");</a:t>
            </a:r>
            <a:r>
              <a:rPr lang="de-DE" altLang="de-DE" sz="1800" b="1" dirty="0" smtClean="0">
                <a:solidFill>
                  <a:srgbClr val="002060"/>
                </a:solidFill>
                <a:latin typeface="Courier New" pitchFamily="49" charset="0"/>
                <a:cs typeface="Courier New" pitchFamily="49" charset="0"/>
              </a:rPr>
              <a:t/>
            </a:r>
            <a:br>
              <a:rPr lang="de-DE" altLang="de-DE" sz="1800" b="1" dirty="0" smtClean="0">
                <a:solidFill>
                  <a:srgbClr val="002060"/>
                </a:solidFill>
                <a:latin typeface="Courier New" pitchFamily="49" charset="0"/>
                <a:cs typeface="Courier New" pitchFamily="49" charset="0"/>
              </a:rPr>
            </a:br>
            <a:r>
              <a:rPr lang="de-DE" altLang="de-DE" sz="1800" dirty="0" smtClean="0">
                <a:solidFill>
                  <a:srgbClr val="002060"/>
                </a:solidFill>
                <a:latin typeface="Courier New" pitchFamily="49" charset="0"/>
                <a:cs typeface="Courier New" pitchFamily="49" charset="0"/>
              </a:rPr>
              <a:t>    </a:t>
            </a:r>
            <a:r>
              <a:rPr lang="de-DE" altLang="de-DE" sz="1800" b="1" dirty="0" smtClean="0">
                <a:solidFill>
                  <a:srgbClr val="C00000"/>
                </a:solidFill>
                <a:latin typeface="Courier New" pitchFamily="49" charset="0"/>
                <a:cs typeface="Courier New" pitchFamily="49" charset="0"/>
              </a:rPr>
              <a:t>when</a:t>
            </a:r>
            <a:r>
              <a:rPr lang="de-DE" altLang="de-DE" sz="1800" dirty="0" smtClean="0">
                <a:solidFill>
                  <a:srgbClr val="C00000"/>
                </a:solidFill>
                <a:latin typeface="Courier New" pitchFamily="49" charset="0"/>
                <a:cs typeface="Courier New" pitchFamily="49" charset="0"/>
              </a:rPr>
              <a:t> Ada.Text_IO.Data_Error =&gt;</a:t>
            </a:r>
            <a:br>
              <a:rPr lang="de-DE" altLang="de-DE" sz="1800" dirty="0" smtClean="0">
                <a:solidFill>
                  <a:srgbClr val="C00000"/>
                </a:solidFill>
                <a:latin typeface="Courier New" pitchFamily="49" charset="0"/>
                <a:cs typeface="Courier New" pitchFamily="49" charset="0"/>
              </a:rPr>
            </a:br>
            <a:r>
              <a:rPr lang="de-DE" altLang="de-DE" sz="1800" dirty="0" smtClean="0">
                <a:solidFill>
                  <a:srgbClr val="C00000"/>
                </a:solidFill>
                <a:latin typeface="Courier New" pitchFamily="49" charset="0"/>
                <a:cs typeface="Courier New" pitchFamily="49" charset="0"/>
              </a:rPr>
              <a:t>      </a:t>
            </a:r>
            <a:r>
              <a:rPr lang="de-DE" altLang="de-DE" sz="1800" dirty="0">
                <a:solidFill>
                  <a:srgbClr val="C00000"/>
                </a:solidFill>
                <a:latin typeface="Courier New" pitchFamily="49" charset="0"/>
                <a:cs typeface="Courier New" pitchFamily="49" charset="0"/>
              </a:rPr>
              <a:t>Ada.Text_IO.Skip_Line</a:t>
            </a:r>
            <a:r>
              <a:rPr lang="de-DE" altLang="de-DE" sz="1800" dirty="0" smtClean="0">
                <a:solidFill>
                  <a:srgbClr val="C00000"/>
                </a:solidFill>
                <a:latin typeface="Courier New" pitchFamily="49" charset="0"/>
                <a:cs typeface="Courier New" pitchFamily="49" charset="0"/>
              </a:rPr>
              <a:t>;</a:t>
            </a:r>
            <a:br>
              <a:rPr lang="de-DE" altLang="de-DE" sz="1800" dirty="0" smtClean="0">
                <a:solidFill>
                  <a:srgbClr val="C00000"/>
                </a:solidFill>
                <a:latin typeface="Courier New" pitchFamily="49" charset="0"/>
                <a:cs typeface="Courier New" pitchFamily="49" charset="0"/>
              </a:rPr>
            </a:br>
            <a:r>
              <a:rPr lang="de-DE" altLang="de-DE" sz="1800" dirty="0" smtClean="0">
                <a:solidFill>
                  <a:srgbClr val="002060"/>
                </a:solidFill>
                <a:latin typeface="Courier New" pitchFamily="49" charset="0"/>
                <a:cs typeface="Courier New" pitchFamily="49" charset="0"/>
              </a:rPr>
              <a:t>     </a:t>
            </a:r>
            <a:r>
              <a:rPr lang="de-DE" altLang="de-DE" sz="1800" dirty="0" smtClean="0">
                <a:latin typeface="Courier New" pitchFamily="49" charset="0"/>
                <a:cs typeface="Courier New" pitchFamily="49" charset="0"/>
              </a:rPr>
              <a:t> Ada.Text_IO.Put_Line ("Fehlerhafte Eingabe.");</a:t>
            </a:r>
            <a:r>
              <a:rPr lang="de-DE" altLang="de-DE" sz="1800" dirty="0" smtClean="0">
                <a:solidFill>
                  <a:srgbClr val="002060"/>
                </a:solidFill>
                <a:latin typeface="Courier New" pitchFamily="49" charset="0"/>
                <a:cs typeface="Courier New" pitchFamily="49" charset="0"/>
              </a:rPr>
              <a:t/>
            </a:r>
            <a:br>
              <a:rPr lang="de-DE" altLang="de-DE" sz="1800" dirty="0" smtClean="0">
                <a:solidFill>
                  <a:srgbClr val="002060"/>
                </a:solidFill>
                <a:latin typeface="Courier New" pitchFamily="49" charset="0"/>
                <a:cs typeface="Courier New" pitchFamily="49" charset="0"/>
              </a:rPr>
            </a:br>
            <a:r>
              <a:rPr lang="de-DE" altLang="de-DE" sz="1800" dirty="0" smtClean="0">
                <a:solidFill>
                  <a:srgbClr val="002060"/>
                </a:solidFill>
                <a:latin typeface="Courier New" pitchFamily="49" charset="0"/>
                <a:cs typeface="Courier New" pitchFamily="49" charset="0"/>
              </a:rPr>
              <a:t>  </a:t>
            </a:r>
            <a:r>
              <a:rPr lang="de-DE" altLang="de-DE" sz="1800" b="1" dirty="0" smtClean="0">
                <a:solidFill>
                  <a:srgbClr val="002060"/>
                </a:solidFill>
                <a:latin typeface="Courier New" pitchFamily="49" charset="0"/>
                <a:cs typeface="Courier New" pitchFamily="49" charset="0"/>
              </a:rPr>
              <a:t>end</a:t>
            </a:r>
            <a:r>
              <a:rPr lang="de-DE" altLang="de-DE" sz="1800" dirty="0" smtClean="0">
                <a:solidFill>
                  <a:srgbClr val="002060"/>
                </a:solidFill>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solidFill>
                  <a:schemeClr val="tx1"/>
                </a:solidFill>
                <a:cs typeface="Courier New" pitchFamily="49" charset="0"/>
              </a:rPr>
              <a:t>Versuchen Sie als Eingabe: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cs typeface="Courier New" pitchFamily="49" charset="0"/>
              </a:rPr>
              <a:t>  Eingabe </a:t>
            </a:r>
            <a:r>
              <a:rPr lang="de-DE" altLang="de-DE" sz="2000" dirty="0">
                <a:latin typeface="Courier New" pitchFamily="49" charset="0"/>
                <a:cs typeface="Courier New" pitchFamily="49" charset="0"/>
              </a:rPr>
              <a:t>Betrag </a:t>
            </a:r>
            <a:r>
              <a:rPr lang="de-DE" altLang="de-DE" sz="2000" dirty="0" smtClean="0">
                <a:latin typeface="Courier New" pitchFamily="49" charset="0"/>
                <a:cs typeface="Courier New" pitchFamily="49" charset="0"/>
              </a:rPr>
              <a:t>&gt; 1815 888.88 -42 2.0&lt;Return&gt;</a:t>
            </a:r>
            <a:endParaRPr lang="de-DE" altLang="de-DE" sz="2000" dirty="0" smtClean="0">
              <a:cs typeface="Courier New" pitchFamily="49" charset="0"/>
            </a:endParaRPr>
          </a:p>
        </p:txBody>
      </p:sp>
      <p:sp>
        <p:nvSpPr>
          <p:cNvPr id="16486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6486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0E196B8-8149-4272-884A-B1269BD10792}" type="slidenum">
              <a:rPr lang="de-DE" altLang="de-DE" sz="2400" smtClean="0"/>
              <a:pPr eaLnBrk="1" hangingPunct="1">
                <a:spcBef>
                  <a:spcPct val="0"/>
                </a:spcBef>
              </a:pPr>
              <a:t>262</a:t>
            </a:fld>
            <a:endParaRPr lang="de-DE" altLang="de-DE" sz="2400" dirty="0" smtClean="0"/>
          </a:p>
        </p:txBody>
      </p:sp>
      <p:grpSp>
        <p:nvGrpSpPr>
          <p:cNvPr id="5" name="Gruppieren 4"/>
          <p:cNvGrpSpPr/>
          <p:nvPr/>
        </p:nvGrpSpPr>
        <p:grpSpPr>
          <a:xfrm>
            <a:off x="6228184" y="2721114"/>
            <a:ext cx="2526694" cy="707886"/>
            <a:chOff x="6228184" y="2721114"/>
            <a:chExt cx="2526694" cy="707886"/>
          </a:xfrm>
        </p:grpSpPr>
        <p:sp>
          <p:nvSpPr>
            <p:cNvPr id="2" name="Textfeld 1">
              <a:hlinkClick r:id="rId3" action="ppaction://hlinksldjump"/>
            </p:cNvPr>
            <p:cNvSpPr txBox="1"/>
            <p:nvPr/>
          </p:nvSpPr>
          <p:spPr>
            <a:xfrm>
              <a:off x="6228184" y="2721114"/>
              <a:ext cx="2088232" cy="707886"/>
            </a:xfrm>
            <a:prstGeom prst="rect">
              <a:avLst/>
            </a:prstGeom>
            <a:solidFill>
              <a:srgbClr val="FFAAAA"/>
            </a:solidFill>
            <a:ln w="19050">
              <a:solidFill>
                <a:srgbClr val="FF3399"/>
              </a:solidFill>
            </a:ln>
          </p:spPr>
          <p:txBody>
            <a:bodyPr wrap="square" rtlCol="0">
              <a:spAutoFit/>
            </a:bodyPr>
            <a:lstStyle/>
            <a:p>
              <a:pPr algn="ctr"/>
              <a:r>
                <a:rPr lang="de-DE" sz="2000" dirty="0" smtClean="0">
                  <a:solidFill>
                    <a:srgbClr val="FF3399"/>
                  </a:solidFill>
                </a:rPr>
                <a:t>Vorsicht:</a:t>
              </a:r>
            </a:p>
            <a:p>
              <a:pPr algn="ctr"/>
              <a:r>
                <a:rPr lang="de-DE" sz="2000" dirty="0" smtClean="0">
                  <a:solidFill>
                    <a:srgbClr val="FF3399"/>
                  </a:solidFill>
                </a:rPr>
                <a:t>Bösartige </a:t>
              </a:r>
              <a:r>
                <a:rPr lang="de-DE" sz="2000" dirty="0">
                  <a:solidFill>
                    <a:srgbClr val="FF3399"/>
                  </a:solidFill>
                </a:rPr>
                <a:t>Angriffe</a:t>
              </a:r>
            </a:p>
          </p:txBody>
        </p:sp>
        <p:sp>
          <p:nvSpPr>
            <p:cNvPr id="3" name="Interaktive Schaltfläche: Informationen 2">
              <a:hlinkClick r:id="rId3" action="ppaction://hlinksldjump" highlightClick="1"/>
            </p:cNvPr>
            <p:cNvSpPr/>
            <p:nvPr/>
          </p:nvSpPr>
          <p:spPr bwMode="auto">
            <a:xfrm>
              <a:off x="8319011" y="2721114"/>
              <a:ext cx="435867" cy="325760"/>
            </a:xfrm>
            <a:prstGeom prst="actionButtonInformation">
              <a:avLst/>
            </a:prstGeom>
            <a:solidFill>
              <a:srgbClr val="FF99CC"/>
            </a:solidFill>
            <a:ln w="19050" cap="flat" cmpd="sng" algn="ctr">
              <a:solidFill>
                <a:srgbClr val="FF339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el 1"/>
          <p:cNvSpPr>
            <a:spLocks noGrp="1"/>
          </p:cNvSpPr>
          <p:nvPr>
            <p:ph type="title"/>
          </p:nvPr>
        </p:nvSpPr>
        <p:spPr>
          <a:xfrm>
            <a:off x="684213" y="333375"/>
            <a:ext cx="7739062" cy="1433513"/>
          </a:xfrm>
        </p:spPr>
        <p:txBody>
          <a:bodyPr/>
          <a:lstStyle/>
          <a:p>
            <a:r>
              <a:rPr lang="de-DE" altLang="de-DE" dirty="0" smtClean="0"/>
              <a:t>Parameter und globale Variablen bei Ausnahmen</a:t>
            </a:r>
          </a:p>
        </p:txBody>
      </p:sp>
      <p:sp>
        <p:nvSpPr>
          <p:cNvPr id="165891" name="Inhaltsplatzhalter 2"/>
          <p:cNvSpPr>
            <a:spLocks noGrp="1"/>
          </p:cNvSpPr>
          <p:nvPr>
            <p:ph idx="1"/>
          </p:nvPr>
        </p:nvSpPr>
        <p:spPr>
          <a:xfrm>
            <a:off x="684213" y="1773238"/>
            <a:ext cx="7739062" cy="4535487"/>
          </a:xfrm>
        </p:spPr>
        <p:txBody>
          <a:bodyPr/>
          <a:lstStyle/>
          <a:p>
            <a:pPr marL="0" indent="0"/>
            <a:r>
              <a:rPr lang="de-DE" altLang="de-DE" sz="1800" dirty="0" smtClean="0">
                <a:cs typeface="Courier New" pitchFamily="49" charset="0"/>
              </a:rPr>
              <a:t>Das Ergebnis bei Ausnahmen in Unterprogrammaufrufen hängt von der Art der Parameterübergabe ab (Kopie bzw. Referenz). Zusammen mit den erlaubten Optimierungen gemäß RM 11.6 bedeutet das allerhöchste </a:t>
            </a:r>
            <a:r>
              <a:rPr lang="de-DE" altLang="de-DE" sz="1800" dirty="0" smtClean="0">
                <a:solidFill>
                  <a:srgbClr val="FF3399"/>
                </a:solidFill>
                <a:cs typeface="Courier New" pitchFamily="49" charset="0"/>
              </a:rPr>
              <a:t>Vorsicht</a:t>
            </a:r>
            <a:r>
              <a:rPr lang="de-DE" altLang="de-DE" sz="1800" dirty="0" smtClean="0">
                <a:cs typeface="Courier New" pitchFamily="49" charset="0"/>
              </a:rPr>
              <a:t> bei Annahmen über die Werte aktueller Parameter oder globaler Größen </a:t>
            </a:r>
            <a:r>
              <a:rPr lang="de-DE" altLang="de-DE" sz="1800" dirty="0" smtClean="0">
                <a:solidFill>
                  <a:srgbClr val="FF3399"/>
                </a:solidFill>
                <a:cs typeface="Courier New" pitchFamily="49" charset="0"/>
              </a:rPr>
              <a:t>nach dem Auftreten einer Ausnahme</a:t>
            </a:r>
            <a:r>
              <a:rPr lang="de-DE" altLang="de-DE" sz="1800" dirty="0" smtClean="0">
                <a:cs typeface="Courier New" pitchFamily="49" charset="0"/>
              </a:rPr>
              <a:t>.</a:t>
            </a:r>
            <a:br>
              <a:rPr lang="de-DE" altLang="de-DE" sz="1800" dirty="0" smtClean="0">
                <a:cs typeface="Courier New" pitchFamily="49" charset="0"/>
              </a:rPr>
            </a:br>
            <a:r>
              <a:rPr lang="de-DE" altLang="de-DE" sz="1600" b="1" dirty="0" smtClean="0">
                <a:latin typeface="Courier New" pitchFamily="49" charset="0"/>
                <a:cs typeface="Courier New" pitchFamily="49" charset="0"/>
              </a:rPr>
              <a:t>  procedure</a:t>
            </a:r>
            <a:r>
              <a:rPr lang="de-DE" altLang="de-DE" sz="1600" dirty="0" smtClean="0">
                <a:latin typeface="Courier New" pitchFamily="49" charset="0"/>
                <a:cs typeface="Courier New" pitchFamily="49" charset="0"/>
              </a:rPr>
              <a:t> Ausnahme </a:t>
            </a:r>
            <a:r>
              <a:rPr lang="de-DE" altLang="de-DE" sz="1600" b="1" dirty="0" smtClean="0">
                <a:latin typeface="Courier New" pitchFamily="49" charset="0"/>
                <a:cs typeface="Courier New" pitchFamily="49" charset="0"/>
              </a:rPr>
              <a:t>is</a:t>
            </a:r>
            <a:br>
              <a:rPr lang="de-DE" altLang="de-DE" sz="1600" b="1" dirty="0" smtClean="0">
                <a:latin typeface="Courier New" pitchFamily="49" charset="0"/>
                <a:cs typeface="Courier New" pitchFamily="49" charset="0"/>
              </a:rPr>
            </a:br>
            <a:r>
              <a:rPr lang="de-DE" altLang="de-DE" sz="1600" b="1" dirty="0" smtClean="0">
                <a:latin typeface="Courier New" pitchFamily="49" charset="0"/>
                <a:cs typeface="Courier New" pitchFamily="49" charset="0"/>
              </a:rPr>
              <a:t>    </a:t>
            </a:r>
            <a:r>
              <a:rPr lang="de-DE" altLang="de-DE" sz="1600" dirty="0" smtClean="0">
                <a:solidFill>
                  <a:schemeClr val="accent2"/>
                </a:solidFill>
                <a:latin typeface="Courier New" pitchFamily="49" charset="0"/>
                <a:cs typeface="Courier New" pitchFamily="49" charset="0"/>
              </a:rPr>
              <a:t>A</a:t>
            </a:r>
            <a:r>
              <a:rPr lang="de-DE" altLang="de-DE" sz="1600" dirty="0" smtClean="0">
                <a:latin typeface="Courier New" pitchFamily="49" charset="0"/>
                <a:cs typeface="Courier New" pitchFamily="49" charset="0"/>
              </a:rPr>
              <a:t>, </a:t>
            </a:r>
            <a:r>
              <a:rPr lang="de-DE" altLang="de-DE" sz="1600" dirty="0" smtClean="0">
                <a:solidFill>
                  <a:srgbClr val="CC3300"/>
                </a:solidFill>
                <a:latin typeface="Courier New" pitchFamily="49" charset="0"/>
                <a:cs typeface="Courier New" pitchFamily="49" charset="0"/>
              </a:rPr>
              <a:t>B</a:t>
            </a:r>
            <a:r>
              <a:rPr lang="de-DE" altLang="de-DE" sz="1600" dirty="0" smtClean="0">
                <a:latin typeface="Courier New" pitchFamily="49" charset="0"/>
                <a:cs typeface="Courier New" pitchFamily="49" charset="0"/>
              </a:rPr>
              <a:t>: Integer := 0;</a:t>
            </a:r>
            <a:br>
              <a:rPr lang="de-DE" altLang="de-DE" sz="1600" dirty="0" smtClean="0">
                <a:latin typeface="Courier New" pitchFamily="49" charset="0"/>
                <a:cs typeface="Courier New" pitchFamily="49" charset="0"/>
              </a:rPr>
            </a:br>
            <a:r>
              <a:rPr lang="de-DE" altLang="de-DE" sz="1600" b="1" dirty="0" smtClean="0">
                <a:latin typeface="Courier New" pitchFamily="49" charset="0"/>
                <a:cs typeface="Courier New" pitchFamily="49" charset="0"/>
              </a:rPr>
              <a:t>   </a:t>
            </a: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procedure</a:t>
            </a:r>
            <a:r>
              <a:rPr lang="de-DE" altLang="de-DE" sz="1600" dirty="0" smtClean="0">
                <a:latin typeface="Courier New" pitchFamily="49" charset="0"/>
                <a:cs typeface="Courier New" pitchFamily="49" charset="0"/>
              </a:rPr>
              <a:t> Tu_Was (</a:t>
            </a:r>
            <a:r>
              <a:rPr lang="de-DE" altLang="de-DE" sz="1600" dirty="0" smtClean="0">
                <a:solidFill>
                  <a:srgbClr val="663300"/>
                </a:solidFill>
                <a:latin typeface="Courier New" pitchFamily="49" charset="0"/>
                <a:cs typeface="Courier New" pitchFamily="49" charset="0"/>
              </a:rPr>
              <a:t>X</a:t>
            </a: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in</a:t>
            </a: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out</a:t>
            </a:r>
            <a:r>
              <a:rPr lang="de-DE" altLang="de-DE" sz="1600" dirty="0" smtClean="0">
                <a:latin typeface="Courier New" pitchFamily="49" charset="0"/>
                <a:cs typeface="Courier New" pitchFamily="49" charset="0"/>
              </a:rPr>
              <a:t> Integer) </a:t>
            </a:r>
            <a:r>
              <a:rPr lang="de-DE" altLang="de-DE" sz="1600" b="1" dirty="0" smtClean="0">
                <a:latin typeface="Courier New" pitchFamily="49" charset="0"/>
                <a:cs typeface="Courier New" pitchFamily="49" charset="0"/>
              </a:rPr>
              <a:t>is</a:t>
            </a:r>
            <a:br>
              <a:rPr lang="de-DE" altLang="de-DE" sz="1600" b="1" dirty="0" smtClean="0">
                <a:latin typeface="Courier New" pitchFamily="49" charset="0"/>
                <a:cs typeface="Courier New" pitchFamily="49" charset="0"/>
              </a:rPr>
            </a:br>
            <a:r>
              <a:rPr lang="de-DE" altLang="de-DE" sz="1600" b="1" dirty="0" smtClean="0">
                <a:latin typeface="Courier New" pitchFamily="49" charset="0"/>
                <a:cs typeface="Courier New" pitchFamily="49" charset="0"/>
              </a:rPr>
              <a:t>   </a:t>
            </a: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begin</a:t>
            </a:r>
            <a:r>
              <a:rPr lang="de-DE" altLang="de-DE" sz="1600" dirty="0" smtClean="0">
                <a:latin typeface="Courier New" pitchFamily="49" charset="0"/>
                <a:cs typeface="Courier New" pitchFamily="49" charset="0"/>
              </a:rPr>
              <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a:t>
            </a:r>
            <a:r>
              <a:rPr lang="de-DE" altLang="de-DE" sz="1600" dirty="0" smtClean="0">
                <a:solidFill>
                  <a:schemeClr val="accent2"/>
                </a:solidFill>
                <a:latin typeface="Courier New" pitchFamily="49" charset="0"/>
                <a:cs typeface="Courier New" pitchFamily="49" charset="0"/>
              </a:rPr>
              <a:t>A</a:t>
            </a:r>
            <a:r>
              <a:rPr lang="de-DE" altLang="de-DE" sz="1600" dirty="0" smtClean="0">
                <a:latin typeface="Courier New" pitchFamily="49" charset="0"/>
                <a:cs typeface="Courier New" pitchFamily="49" charset="0"/>
              </a:rPr>
              <a:t> := 1;  </a:t>
            </a:r>
            <a:r>
              <a:rPr lang="de-DE" altLang="de-DE" sz="1600" dirty="0" smtClean="0">
                <a:solidFill>
                  <a:srgbClr val="663300"/>
                </a:solidFill>
                <a:latin typeface="Courier New" pitchFamily="49" charset="0"/>
                <a:cs typeface="Courier New" pitchFamily="49" charset="0"/>
              </a:rPr>
              <a:t>X</a:t>
            </a:r>
            <a:r>
              <a:rPr lang="de-DE" altLang="de-DE" sz="1600" dirty="0" smtClean="0">
                <a:latin typeface="Courier New" pitchFamily="49" charset="0"/>
                <a:cs typeface="Courier New" pitchFamily="49" charset="0"/>
              </a:rPr>
              <a:t> := 1;</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a:t>
            </a:r>
            <a:r>
              <a:rPr lang="de-DE" altLang="de-DE" sz="1600" b="1" dirty="0" smtClean="0">
                <a:solidFill>
                  <a:srgbClr val="FF3399"/>
                </a:solidFill>
                <a:latin typeface="Courier New" pitchFamily="49" charset="0"/>
                <a:cs typeface="Courier New" pitchFamily="49" charset="0"/>
              </a:rPr>
              <a:t>raise</a:t>
            </a:r>
            <a:r>
              <a:rPr lang="de-DE" altLang="de-DE" sz="1600" dirty="0" smtClean="0">
                <a:solidFill>
                  <a:srgbClr val="FF3399"/>
                </a:solidFill>
                <a:latin typeface="Courier New" pitchFamily="49" charset="0"/>
                <a:cs typeface="Courier New" pitchFamily="49" charset="0"/>
              </a:rPr>
              <a:t> Program_Error;  -- </a:t>
            </a:r>
            <a:r>
              <a:rPr lang="de-DE" altLang="de-DE" sz="1600" i="1" dirty="0" smtClean="0">
                <a:solidFill>
                  <a:srgbClr val="FF3399"/>
                </a:solidFill>
                <a:latin typeface="Courier New" pitchFamily="49" charset="0"/>
                <a:cs typeface="Courier New" pitchFamily="49" charset="0"/>
              </a:rPr>
              <a:t>abnorme Beendigung</a:t>
            </a:r>
            <a:r>
              <a:rPr lang="de-DE" altLang="de-DE" sz="1600" dirty="0" smtClean="0">
                <a:solidFill>
                  <a:srgbClr val="FF3399"/>
                </a:solidFill>
                <a:latin typeface="Courier New" pitchFamily="49" charset="0"/>
                <a:cs typeface="Courier New" pitchFamily="49" charset="0"/>
              </a:rPr>
              <a:t/>
            </a:r>
            <a:br>
              <a:rPr lang="de-DE" altLang="de-DE" sz="1600" dirty="0" smtClean="0">
                <a:solidFill>
                  <a:srgbClr val="FF3399"/>
                </a:solidFill>
                <a:latin typeface="Courier New" pitchFamily="49" charset="0"/>
                <a:cs typeface="Courier New" pitchFamily="49" charset="0"/>
              </a:rPr>
            </a:br>
            <a:r>
              <a:rPr lang="de-DE" altLang="de-DE" sz="1600" dirty="0" smtClean="0">
                <a:solidFill>
                  <a:srgbClr val="FF3399"/>
                </a:solidFill>
                <a:latin typeface="Courier New" pitchFamily="49" charset="0"/>
                <a:cs typeface="Courier New" pitchFamily="49" charset="0"/>
              </a:rPr>
              <a:t>  </a:t>
            </a: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end</a:t>
            </a:r>
            <a:r>
              <a:rPr lang="de-DE" altLang="de-DE" sz="1600" dirty="0" smtClean="0">
                <a:latin typeface="Courier New" pitchFamily="49" charset="0"/>
                <a:cs typeface="Courier New" pitchFamily="49" charset="0"/>
              </a:rPr>
              <a:t> Tu_Was;</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begin</a:t>
            </a:r>
            <a:br>
              <a:rPr lang="de-DE" altLang="de-DE" sz="1600" b="1" dirty="0" smtClean="0">
                <a:latin typeface="Courier New" pitchFamily="49" charset="0"/>
                <a:cs typeface="Courier New" pitchFamily="49" charset="0"/>
              </a:rPr>
            </a:br>
            <a:r>
              <a:rPr lang="de-DE" altLang="de-DE" sz="1600" b="1" dirty="0" smtClean="0">
                <a:latin typeface="Courier New" pitchFamily="49" charset="0"/>
                <a:cs typeface="Courier New" pitchFamily="49" charset="0"/>
              </a:rPr>
              <a:t>   </a:t>
            </a:r>
            <a:r>
              <a:rPr lang="de-DE" altLang="de-DE" sz="1600" dirty="0" smtClean="0">
                <a:latin typeface="Courier New" pitchFamily="49" charset="0"/>
                <a:cs typeface="Courier New" pitchFamily="49" charset="0"/>
              </a:rPr>
              <a:t> Tu_Was (</a:t>
            </a:r>
            <a:r>
              <a:rPr lang="de-DE" altLang="de-DE" sz="1600" dirty="0" smtClean="0">
                <a:solidFill>
                  <a:srgbClr val="CC3300"/>
                </a:solidFill>
                <a:latin typeface="Courier New" pitchFamily="49" charset="0"/>
                <a:cs typeface="Courier New" pitchFamily="49" charset="0"/>
              </a:rPr>
              <a:t>B</a:t>
            </a:r>
            <a:r>
              <a:rPr lang="de-DE" altLang="de-DE" sz="1600" dirty="0" smtClean="0">
                <a:latin typeface="Courier New" pitchFamily="49" charset="0"/>
                <a:cs typeface="Courier New" pitchFamily="49" charset="0"/>
              </a:rPr>
              <a:t>);</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exception</a:t>
            </a:r>
            <a:br>
              <a:rPr lang="de-DE" altLang="de-DE" sz="1600" b="1" dirty="0" smtClean="0">
                <a:latin typeface="Courier New" pitchFamily="49" charset="0"/>
                <a:cs typeface="Courier New" pitchFamily="49" charset="0"/>
              </a:rPr>
            </a:br>
            <a:r>
              <a:rPr lang="de-DE" altLang="de-DE" sz="1600" b="1" dirty="0" smtClean="0">
                <a:latin typeface="Courier New" pitchFamily="49" charset="0"/>
                <a:cs typeface="Courier New" pitchFamily="49" charset="0"/>
              </a:rPr>
              <a:t>   </a:t>
            </a: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when</a:t>
            </a:r>
            <a:r>
              <a:rPr lang="de-DE" altLang="de-DE" sz="1600" dirty="0" smtClean="0">
                <a:latin typeface="Courier New" pitchFamily="49" charset="0"/>
                <a:cs typeface="Courier New" pitchFamily="49" charset="0"/>
              </a:rPr>
              <a:t> Program_Error =&gt;   -- </a:t>
            </a:r>
            <a:r>
              <a:rPr lang="de-DE" altLang="de-DE" sz="1600" i="1" dirty="0" smtClean="0">
                <a:solidFill>
                  <a:srgbClr val="FF3399"/>
                </a:solidFill>
                <a:latin typeface="Courier New" pitchFamily="49" charset="0"/>
                <a:cs typeface="Courier New" pitchFamily="49" charset="0"/>
              </a:rPr>
              <a:t>0 oder 1            0</a:t>
            </a:r>
            <a:r>
              <a:rPr lang="de-DE" altLang="de-DE" sz="1600" dirty="0" smtClean="0">
                <a:latin typeface="Courier New" pitchFamily="49" charset="0"/>
                <a:cs typeface="Courier New" pitchFamily="49" charset="0"/>
              </a:rPr>
              <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Put_Line (Integer'Image (</a:t>
            </a:r>
            <a:r>
              <a:rPr lang="de-DE" altLang="de-DE" sz="1600" dirty="0" smtClean="0">
                <a:solidFill>
                  <a:schemeClr val="accent2"/>
                </a:solidFill>
                <a:latin typeface="Courier New" pitchFamily="49" charset="0"/>
                <a:cs typeface="Courier New" pitchFamily="49" charset="0"/>
              </a:rPr>
              <a:t>A</a:t>
            </a:r>
            <a:r>
              <a:rPr lang="de-DE" altLang="de-DE" sz="1600" dirty="0" smtClean="0">
                <a:latin typeface="Courier New" pitchFamily="49" charset="0"/>
                <a:cs typeface="Courier New" pitchFamily="49" charset="0"/>
              </a:rPr>
              <a:t>) &amp; Integer'Image (</a:t>
            </a:r>
            <a:r>
              <a:rPr lang="de-DE" altLang="de-DE" sz="1600" dirty="0" smtClean="0">
                <a:solidFill>
                  <a:srgbClr val="CC3300"/>
                </a:solidFill>
                <a:latin typeface="Courier New" pitchFamily="49" charset="0"/>
                <a:cs typeface="Courier New" pitchFamily="49" charset="0"/>
              </a:rPr>
              <a:t>B</a:t>
            </a:r>
            <a:r>
              <a:rPr lang="de-DE" altLang="de-DE" sz="1600" dirty="0" smtClean="0">
                <a:latin typeface="Courier New" pitchFamily="49" charset="0"/>
                <a:cs typeface="Courier New" pitchFamily="49" charset="0"/>
              </a:rPr>
              <a:t>));</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end</a:t>
            </a:r>
            <a:r>
              <a:rPr lang="de-DE" altLang="de-DE" sz="1600" dirty="0" smtClean="0">
                <a:latin typeface="Courier New" pitchFamily="49" charset="0"/>
                <a:cs typeface="Courier New" pitchFamily="49" charset="0"/>
              </a:rPr>
              <a:t> Ausnahme;</a:t>
            </a:r>
          </a:p>
        </p:txBody>
      </p:sp>
      <p:sp>
        <p:nvSpPr>
          <p:cNvPr id="165892"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65893"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652E45B-8987-4F40-BE11-35C75C087726}" type="slidenum">
              <a:rPr lang="de-DE" altLang="de-DE" sz="2400" smtClean="0"/>
              <a:pPr eaLnBrk="1" hangingPunct="1">
                <a:spcBef>
                  <a:spcPct val="0"/>
                </a:spcBef>
              </a:pPr>
              <a:t>263</a:t>
            </a:fld>
            <a:endParaRPr lang="de-DE" altLang="de-DE" sz="2400" dirty="0" smtClean="0"/>
          </a:p>
        </p:txBody>
      </p:sp>
      <p:sp>
        <p:nvSpPr>
          <p:cNvPr id="2" name="Abgerundete rechteckige Legende 1"/>
          <p:cNvSpPr/>
          <p:nvPr/>
        </p:nvSpPr>
        <p:spPr bwMode="auto">
          <a:xfrm>
            <a:off x="4390877" y="4797152"/>
            <a:ext cx="3060848" cy="504056"/>
          </a:xfrm>
          <a:prstGeom prst="wedgeRoundRectCallout">
            <a:avLst>
              <a:gd name="adj1" fmla="val -110455"/>
              <a:gd name="adj2" fmla="val -79225"/>
              <a:gd name="adj3" fmla="val 16667"/>
            </a:avLst>
          </a:prstGeom>
          <a:solidFill>
            <a:srgbClr val="FFCCFF"/>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r>
              <a:rPr kumimoji="0" lang="de-DE" sz="1400" b="0" i="0" u="none" strike="noStrike" cap="none" normalizeH="0" baseline="0" dirty="0" smtClean="0">
                <a:ln>
                  <a:noFill/>
                </a:ln>
                <a:solidFill>
                  <a:schemeClr val="tx1"/>
                </a:solidFill>
                <a:effectLst/>
              </a:rPr>
              <a:t>Cop</a:t>
            </a:r>
            <a:r>
              <a:rPr lang="de-DE" sz="1400" dirty="0" smtClean="0">
                <a:solidFill>
                  <a:schemeClr val="tx1"/>
                </a:solidFill>
              </a:rPr>
              <a:t>y out von </a:t>
            </a:r>
            <a:r>
              <a:rPr lang="de-DE" sz="1200" dirty="0" smtClean="0">
                <a:solidFill>
                  <a:schemeClr val="tx1"/>
                </a:solidFill>
                <a:latin typeface="Courier New" panose="02070309020205020404" pitchFamily="49" charset="0"/>
                <a:cs typeface="Courier New" panose="02070309020205020404" pitchFamily="49" charset="0"/>
              </a:rPr>
              <a:t>X</a:t>
            </a:r>
            <a:r>
              <a:rPr lang="de-DE" sz="1400" dirty="0" smtClean="0">
                <a:solidFill>
                  <a:schemeClr val="tx1"/>
                </a:solidFill>
              </a:rPr>
              <a:t> wird nicht ausgeführt: </a:t>
            </a:r>
            <a:r>
              <a:rPr lang="de-DE" sz="1200" dirty="0" smtClean="0">
                <a:solidFill>
                  <a:schemeClr val="tx1"/>
                </a:solidFill>
                <a:latin typeface="Courier New" panose="02070309020205020404" pitchFamily="49" charset="0"/>
                <a:cs typeface="Courier New" panose="02070309020205020404" pitchFamily="49" charset="0"/>
              </a:rPr>
              <a:t>B</a:t>
            </a:r>
            <a:r>
              <a:rPr lang="de-DE" sz="1400" dirty="0" smtClean="0">
                <a:solidFill>
                  <a:schemeClr val="tx1"/>
                </a:solidFill>
              </a:rPr>
              <a:t> bleibt unverändert.</a:t>
            </a:r>
            <a:endParaRPr kumimoji="0" lang="de-DE" sz="1400" b="0" i="0" u="none" strike="noStrike" cap="none" normalizeH="0" baseline="0" dirty="0" smtClean="0">
              <a:ln>
                <a:noFill/>
              </a:ln>
              <a:solidFill>
                <a:schemeClr val="tx1"/>
              </a:solidFill>
              <a:effectLst/>
            </a:endParaRPr>
          </a:p>
        </p:txBody>
      </p:sp>
      <p:sp>
        <p:nvSpPr>
          <p:cNvPr id="3" name="Abgerundete rechteckige Legende 2"/>
          <p:cNvSpPr/>
          <p:nvPr/>
        </p:nvSpPr>
        <p:spPr bwMode="auto">
          <a:xfrm>
            <a:off x="6372200" y="2996952"/>
            <a:ext cx="2304256" cy="1296144"/>
          </a:xfrm>
          <a:prstGeom prst="wedgeRoundRectCallout">
            <a:avLst>
              <a:gd name="adj1" fmla="val -148300"/>
              <a:gd name="adj2" fmla="val 64567"/>
              <a:gd name="adj3" fmla="val 16667"/>
            </a:avLst>
          </a:prstGeom>
          <a:solidFill>
            <a:srgbClr val="FFCCFF"/>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rgbClr val="FF0000"/>
                </a:solidFill>
                <a:effectLst/>
                <a:latin typeface="Times New Roman" pitchFamily="18" charset="0"/>
              </a:rPr>
              <a:t>Übersetzer erkennt die unbedingte Auslösung einer Ausnahme</a:t>
            </a:r>
            <a:r>
              <a:rPr kumimoji="0" lang="de-DE" sz="1400" b="0" i="0" u="none" strike="noStrike" cap="none" normalizeH="0" dirty="0" smtClean="0">
                <a:ln>
                  <a:noFill/>
                </a:ln>
                <a:solidFill>
                  <a:srgbClr val="FF0000"/>
                </a:solidFill>
                <a:effectLst/>
                <a:latin typeface="Times New Roman" pitchFamily="18" charset="0"/>
              </a:rPr>
              <a:t> und darf daher alle anderen Anweisungen wegoptimieren:</a:t>
            </a:r>
          </a:p>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400" dirty="0" smtClean="0">
                <a:solidFill>
                  <a:srgbClr val="FF0000"/>
                </a:solidFill>
              </a:rPr>
              <a:t>Was also geschieht mit A?</a:t>
            </a:r>
            <a:endParaRPr kumimoji="0" lang="de-DE" sz="1400" b="0" i="0" u="none" strike="noStrike" cap="none" normalizeH="0" baseline="0" dirty="0" smtClean="0">
              <a:ln>
                <a:noFill/>
              </a:ln>
              <a:solidFill>
                <a:srgbClr val="FF0000"/>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92488"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b="1"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264</a:t>
            </a:fld>
            <a:endParaRPr lang="de-DE" altLang="de-DE" sz="2400" dirty="0" smtClean="0"/>
          </a:p>
        </p:txBody>
      </p:sp>
    </p:spTree>
    <p:extLst>
      <p:ext uri="{BB962C8B-B14F-4D97-AF65-F5344CB8AC3E}">
        <p14:creationId xmlns:p14="http://schemas.microsoft.com/office/powerpoint/2010/main" val="3950577272"/>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Übersetzungsreihenfolge</a:t>
            </a:r>
          </a:p>
        </p:txBody>
      </p:sp>
      <p:sp>
        <p:nvSpPr>
          <p:cNvPr id="167939" name="Rectangle 2"/>
          <p:cNvSpPr>
            <a:spLocks noGrp="1" noChangeArrowheads="1"/>
          </p:cNvSpPr>
          <p:nvPr>
            <p:ph idx="1"/>
          </p:nvPr>
        </p:nvSpPr>
        <p:spPr>
          <a:xfrm>
            <a:off x="685800" y="1916583"/>
            <a:ext cx="7772400" cy="4176713"/>
          </a:xfrm>
        </p:spPr>
        <p:txBody>
          <a:bodyPr/>
          <a:lstStyle/>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Grundsatz:</a:t>
            </a:r>
            <a:br>
              <a:rPr lang="de-DE" altLang="de-DE" sz="2000" dirty="0" smtClean="0"/>
            </a:br>
            <a:r>
              <a:rPr lang="de-DE" altLang="de-DE" sz="2000" dirty="0" smtClean="0"/>
              <a:t>Alles muss vor seiner Verwendung vereinbart und damit bekannt sein.</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Daraus ergibt sich eine </a:t>
            </a:r>
            <a:r>
              <a:rPr lang="de-DE" altLang="de-DE" sz="2000" i="1" dirty="0" smtClean="0"/>
              <a:t>teilgeordnete</a:t>
            </a:r>
            <a:r>
              <a:rPr lang="de-DE" altLang="de-DE" sz="2000" dirty="0" smtClean="0"/>
              <a:t> Übersetzungsreihenfolge:</a:t>
            </a:r>
            <a:br>
              <a:rPr lang="de-DE" altLang="de-DE" sz="2000" dirty="0" smtClean="0"/>
            </a:br>
            <a:r>
              <a:rPr lang="de-DE" altLang="de-DE" sz="900" dirty="0" smtClean="0"/>
              <a:t> </a:t>
            </a:r>
            <a:r>
              <a:rPr lang="de-DE" altLang="de-DE" sz="2000" dirty="0" smtClean="0"/>
              <a:t/>
            </a:r>
            <a:br>
              <a:rPr lang="de-DE" altLang="de-DE" sz="2000" dirty="0" smtClean="0"/>
            </a:br>
            <a:r>
              <a:rPr lang="de-DE" altLang="de-DE" sz="1800" b="1" dirty="0" smtClean="0">
                <a:latin typeface="Courier New" pitchFamily="49" charset="0"/>
              </a:rPr>
              <a:t>with</a:t>
            </a:r>
            <a:r>
              <a:rPr lang="de-DE" altLang="de-DE" sz="1800" dirty="0" smtClean="0">
                <a:latin typeface="Courier New" pitchFamily="49" charset="0"/>
              </a:rPr>
              <a:t> A;</a:t>
            </a:r>
            <a:br>
              <a:rPr lang="de-DE" altLang="de-DE" sz="1800" dirty="0" smtClean="0">
                <a:latin typeface="Courier New" pitchFamily="49" charset="0"/>
              </a:rPr>
            </a:br>
            <a:r>
              <a:rPr lang="de-DE" altLang="de-DE" sz="1800" b="1" dirty="0" smtClean="0">
                <a:latin typeface="Courier New" pitchFamily="49" charset="0"/>
              </a:rPr>
              <a:t>package</a:t>
            </a:r>
            <a:r>
              <a:rPr lang="de-DE" altLang="de-DE" sz="1800" dirty="0" smtClean="0">
                <a:latin typeface="Courier New" pitchFamily="49" charset="0"/>
              </a:rPr>
              <a:t> B </a:t>
            </a:r>
            <a:r>
              <a:rPr lang="de-DE" altLang="de-DE" sz="1800" b="1" dirty="0" smtClean="0">
                <a:latin typeface="Courier New" pitchFamily="49" charset="0"/>
              </a:rPr>
              <a:t>is</a:t>
            </a:r>
            <a:r>
              <a:rPr lang="de-DE" altLang="de-DE" sz="1800" dirty="0" smtClean="0">
                <a:latin typeface="Courier New" pitchFamily="49" charset="0"/>
              </a:rPr>
              <a:t> ...</a:t>
            </a:r>
            <a:br>
              <a:rPr lang="de-DE" altLang="de-DE" sz="1800" dirty="0" smtClean="0">
                <a:latin typeface="Courier New" pitchFamily="49" charset="0"/>
              </a:rPr>
            </a:br>
            <a:r>
              <a:rPr lang="de-DE" altLang="de-DE" sz="900" dirty="0" smtClean="0">
                <a:latin typeface="Courier New" pitchFamily="49" charset="0"/>
              </a:rPr>
              <a:t> </a:t>
            </a:r>
            <a:r>
              <a:rPr lang="de-DE" altLang="de-DE" sz="2000" dirty="0" smtClean="0">
                <a:latin typeface="Courier New" pitchFamily="49" charset="0"/>
              </a:rPr>
              <a:t/>
            </a:r>
            <a:br>
              <a:rPr lang="de-DE" altLang="de-DE" sz="2000" dirty="0" smtClean="0">
                <a:latin typeface="Courier New" pitchFamily="49" charset="0"/>
              </a:rPr>
            </a:br>
            <a:r>
              <a:rPr lang="de-DE" altLang="de-DE" sz="2000" dirty="0"/>
              <a:t>Die </a:t>
            </a:r>
            <a:r>
              <a:rPr lang="de-DE" altLang="de-DE" sz="2000" i="1" dirty="0"/>
              <a:t>Spezifikation</a:t>
            </a:r>
            <a:r>
              <a:rPr lang="de-DE" altLang="de-DE" sz="2000" dirty="0"/>
              <a:t> </a:t>
            </a:r>
            <a:r>
              <a:rPr lang="de-DE" altLang="de-DE" sz="2000" dirty="0" smtClean="0">
                <a:latin typeface="Courier New" pitchFamily="49" charset="0"/>
              </a:rPr>
              <a:t>A</a:t>
            </a:r>
            <a:r>
              <a:rPr lang="de-DE" altLang="de-DE" sz="2000" dirty="0" smtClean="0"/>
              <a:t> von muss vor </a:t>
            </a:r>
            <a:r>
              <a:rPr lang="de-DE" altLang="de-DE" sz="2000" dirty="0" smtClean="0">
                <a:latin typeface="Courier New" pitchFamily="49" charset="0"/>
              </a:rPr>
              <a:t>B</a:t>
            </a:r>
            <a:r>
              <a:rPr lang="de-DE" altLang="de-DE" sz="2000" dirty="0" smtClean="0"/>
              <a:t> übersetzt werden. Daher sind keine Zyklen erlaubt:</a:t>
            </a:r>
            <a:br>
              <a:rPr lang="de-DE" altLang="de-DE" sz="2000" dirty="0" smtClean="0"/>
            </a:br>
            <a:r>
              <a:rPr lang="de-DE" altLang="de-DE" sz="900" dirty="0" smtClean="0"/>
              <a:t> </a:t>
            </a:r>
            <a:r>
              <a:rPr lang="de-DE" altLang="de-DE" sz="2000" dirty="0" smtClean="0"/>
              <a:t/>
            </a:r>
            <a:br>
              <a:rPr lang="de-DE" altLang="de-DE" sz="2000" dirty="0" smtClean="0"/>
            </a:br>
            <a:r>
              <a:rPr lang="de-DE" altLang="de-DE" sz="1800" b="1" dirty="0" smtClean="0">
                <a:latin typeface="Courier New" pitchFamily="49" charset="0"/>
              </a:rPr>
              <a:t>with</a:t>
            </a:r>
            <a:r>
              <a:rPr lang="de-DE" altLang="de-DE" sz="1800" dirty="0" smtClean="0">
                <a:latin typeface="Courier New" pitchFamily="49" charset="0"/>
              </a:rPr>
              <a:t> B;</a:t>
            </a:r>
            <a:br>
              <a:rPr lang="de-DE" altLang="de-DE" sz="1800" dirty="0" smtClean="0">
                <a:latin typeface="Courier New" pitchFamily="49" charset="0"/>
              </a:rPr>
            </a:br>
            <a:r>
              <a:rPr lang="de-DE" altLang="de-DE" sz="1800" b="1" dirty="0" smtClean="0">
                <a:latin typeface="Courier New" pitchFamily="49" charset="0"/>
              </a:rPr>
              <a:t>package</a:t>
            </a:r>
            <a:r>
              <a:rPr lang="de-DE" altLang="de-DE" sz="1800" dirty="0" smtClean="0">
                <a:latin typeface="Courier New" pitchFamily="49" charset="0"/>
              </a:rPr>
              <a:t> A </a:t>
            </a:r>
            <a:r>
              <a:rPr lang="de-DE" altLang="de-DE" sz="1800" b="1" dirty="0" smtClean="0">
                <a:latin typeface="Courier New" pitchFamily="49" charset="0"/>
              </a:rPr>
              <a:t>is</a:t>
            </a:r>
            <a:r>
              <a:rPr lang="de-DE" altLang="de-DE" sz="1800" dirty="0" smtClean="0">
                <a:latin typeface="Courier New" pitchFamily="49" charset="0"/>
              </a:rPr>
              <a:t> ...  -- </a:t>
            </a:r>
            <a:r>
              <a:rPr lang="de-DE" altLang="de-DE" sz="1800" dirty="0" smtClean="0">
                <a:solidFill>
                  <a:srgbClr val="FF0000"/>
                </a:solidFill>
                <a:latin typeface="Wingdings" pitchFamily="2" charset="2"/>
              </a:rPr>
              <a:t></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Die Übersetzungsreihenfolge legt der Compiler automatisch fest.</a:t>
            </a:r>
            <a:br>
              <a:rPr lang="de-DE" altLang="de-DE" sz="2000" dirty="0" smtClean="0"/>
            </a:br>
            <a:r>
              <a:rPr lang="de-DE" altLang="de-DE" sz="2000" dirty="0" smtClean="0">
                <a:solidFill>
                  <a:srgbClr val="FF0000"/>
                </a:solidFill>
              </a:rPr>
              <a:t>Kein make-File!</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solidFill>
                  <a:schemeClr val="tx1"/>
                </a:solidFill>
              </a:rPr>
              <a:t>Zur </a:t>
            </a:r>
            <a:r>
              <a:rPr lang="de-DE" altLang="de-DE" sz="2000" i="1" dirty="0" smtClean="0">
                <a:solidFill>
                  <a:schemeClr val="tx1"/>
                </a:solidFill>
              </a:rPr>
              <a:t>Übersetzungszeit</a:t>
            </a:r>
            <a:r>
              <a:rPr lang="de-DE" altLang="de-DE" sz="2000" dirty="0" smtClean="0">
                <a:solidFill>
                  <a:schemeClr val="tx1"/>
                </a:solidFill>
              </a:rPr>
              <a:t> wird eine Größe vereinbart. Zur </a:t>
            </a:r>
            <a:r>
              <a:rPr lang="de-DE" altLang="de-DE" sz="2000" i="1" dirty="0" smtClean="0">
                <a:solidFill>
                  <a:schemeClr val="tx1"/>
                </a:solidFill>
              </a:rPr>
              <a:t>Laufzeit</a:t>
            </a:r>
            <a:r>
              <a:rPr lang="de-DE" altLang="de-DE" sz="2000" dirty="0" smtClean="0">
                <a:solidFill>
                  <a:schemeClr val="tx1"/>
                </a:solidFill>
              </a:rPr>
              <a:t> erzeugt die Ausarbeitung der Vereinbarung die Größe.</a:t>
            </a:r>
          </a:p>
        </p:txBody>
      </p:sp>
      <p:sp>
        <p:nvSpPr>
          <p:cNvPr id="16794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6794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127D17F-5627-4770-AD8C-D694E1DDD2E2}" type="slidenum">
              <a:rPr lang="de-DE" altLang="de-DE" sz="2400" smtClean="0"/>
              <a:pPr eaLnBrk="1" hangingPunct="1">
                <a:spcBef>
                  <a:spcPct val="0"/>
                </a:spcBef>
              </a:pPr>
              <a:t>265</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Zyklen über Rümpfe sind erlaubt</a:t>
            </a:r>
          </a:p>
        </p:txBody>
      </p:sp>
      <p:sp>
        <p:nvSpPr>
          <p:cNvPr id="168963" name="Rectangle 2"/>
          <p:cNvSpPr>
            <a:spLocks noGrp="1" noChangeArrowheads="1"/>
          </p:cNvSpPr>
          <p:nvPr>
            <p:ph idx="1"/>
          </p:nvPr>
        </p:nvSpPr>
        <p:spPr>
          <a:xfrm>
            <a:off x="685800" y="1981200"/>
            <a:ext cx="7772400" cy="4114800"/>
          </a:xfrm>
        </p:spPr>
        <p:txBody>
          <a:bodyPr/>
          <a:lstStyle/>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latin typeface="Courier New" pitchFamily="49" charset="0"/>
              </a:rPr>
              <a:t>package</a:t>
            </a:r>
            <a:r>
              <a:rPr lang="de-DE" altLang="de-DE" sz="2400" dirty="0" smtClean="0">
                <a:latin typeface="Courier New" pitchFamily="49" charset="0"/>
              </a:rPr>
              <a:t> A </a:t>
            </a:r>
            <a:r>
              <a:rPr lang="de-DE" altLang="de-DE" sz="2400" b="1" dirty="0" smtClean="0">
                <a:latin typeface="Courier New" pitchFamily="49" charset="0"/>
              </a:rPr>
              <a:t>is</a:t>
            </a:r>
            <a:r>
              <a:rPr lang="de-DE" altLang="de-DE" sz="2400" dirty="0" smtClean="0">
                <a:latin typeface="Courier New" pitchFamily="49" charset="0"/>
              </a:rPr>
              <a:t> ...;</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400" dirty="0" smtClean="0">
              <a:latin typeface="Courier New" pitchFamily="49" charset="0"/>
            </a:endParaRP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latin typeface="Courier New" pitchFamily="49" charset="0"/>
              </a:rPr>
              <a:t>package</a:t>
            </a:r>
            <a:r>
              <a:rPr lang="de-DE" altLang="de-DE" sz="2400" dirty="0" smtClean="0">
                <a:latin typeface="Courier New" pitchFamily="49" charset="0"/>
              </a:rPr>
              <a:t> B </a:t>
            </a:r>
            <a:r>
              <a:rPr lang="de-DE" altLang="de-DE" sz="2400" b="1" dirty="0" smtClean="0">
                <a:latin typeface="Courier New" pitchFamily="49" charset="0"/>
              </a:rPr>
              <a:t>is</a:t>
            </a:r>
            <a:r>
              <a:rPr lang="de-DE" altLang="de-DE" sz="2400" dirty="0" smtClean="0">
                <a:latin typeface="Courier New" pitchFamily="49" charset="0"/>
              </a:rPr>
              <a:t> ...;</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400" dirty="0" smtClean="0">
              <a:latin typeface="Courier New" pitchFamily="49" charset="0"/>
            </a:endParaRP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latin typeface="Courier New" pitchFamily="49" charset="0"/>
              </a:rPr>
              <a:t>with</a:t>
            </a:r>
            <a:r>
              <a:rPr lang="de-DE" altLang="de-DE" sz="2400" dirty="0" smtClean="0">
                <a:latin typeface="Courier New" pitchFamily="49" charset="0"/>
              </a:rPr>
              <a:t> B;</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latin typeface="Courier New" pitchFamily="49" charset="0"/>
              </a:rPr>
              <a:t>package body</a:t>
            </a:r>
            <a:r>
              <a:rPr lang="de-DE" altLang="de-DE" sz="2400" dirty="0" smtClean="0">
                <a:latin typeface="Courier New" pitchFamily="49" charset="0"/>
              </a:rPr>
              <a:t> A </a:t>
            </a:r>
            <a:r>
              <a:rPr lang="de-DE" altLang="de-DE" sz="2400" b="1" dirty="0" smtClean="0">
                <a:latin typeface="Courier New" pitchFamily="49" charset="0"/>
              </a:rPr>
              <a:t>is</a:t>
            </a:r>
            <a:r>
              <a:rPr lang="de-DE" altLang="de-DE" sz="2400" dirty="0" smtClean="0">
                <a:latin typeface="Courier New" pitchFamily="49" charset="0"/>
              </a:rPr>
              <a:t> ...  -- </a:t>
            </a:r>
            <a:r>
              <a:rPr lang="de-DE" altLang="de-DE" sz="2400" i="1" dirty="0" smtClean="0">
                <a:latin typeface="Courier New" pitchFamily="49" charset="0"/>
              </a:rPr>
              <a:t>OK</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400" b="1" dirty="0" smtClean="0">
              <a:latin typeface="Courier New" pitchFamily="49" charset="0"/>
            </a:endParaRP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latin typeface="Courier New" pitchFamily="49" charset="0"/>
              </a:rPr>
              <a:t>with</a:t>
            </a:r>
            <a:r>
              <a:rPr lang="de-DE" altLang="de-DE" sz="2400" dirty="0" smtClean="0">
                <a:latin typeface="Courier New" pitchFamily="49" charset="0"/>
              </a:rPr>
              <a:t> A;</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b="1" dirty="0" smtClean="0">
                <a:latin typeface="Courier New" pitchFamily="49" charset="0"/>
              </a:rPr>
              <a:t>package body</a:t>
            </a:r>
            <a:r>
              <a:rPr lang="de-DE" altLang="de-DE" sz="2400" dirty="0" smtClean="0">
                <a:latin typeface="Courier New" pitchFamily="49" charset="0"/>
              </a:rPr>
              <a:t> B </a:t>
            </a:r>
            <a:r>
              <a:rPr lang="de-DE" altLang="de-DE" sz="2400" b="1" dirty="0" smtClean="0">
                <a:latin typeface="Courier New" pitchFamily="49" charset="0"/>
              </a:rPr>
              <a:t>is</a:t>
            </a:r>
            <a:r>
              <a:rPr lang="de-DE" altLang="de-DE" sz="2400" dirty="0" smtClean="0">
                <a:latin typeface="Courier New" pitchFamily="49" charset="0"/>
              </a:rPr>
              <a:t> ...  -- </a:t>
            </a:r>
            <a:r>
              <a:rPr lang="de-DE" altLang="de-DE" sz="2400" i="1" dirty="0" smtClean="0">
                <a:latin typeface="Courier New" pitchFamily="49" charset="0"/>
              </a:rPr>
              <a:t>OK</a:t>
            </a:r>
          </a:p>
        </p:txBody>
      </p:sp>
      <p:sp>
        <p:nvSpPr>
          <p:cNvPr id="16896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6896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FFAD5DE-983D-4FC7-BE1C-F093FAD0AE12}" type="slidenum">
              <a:rPr lang="de-DE" altLang="de-DE" sz="2400" smtClean="0"/>
              <a:pPr eaLnBrk="1" hangingPunct="1">
                <a:spcBef>
                  <a:spcPct val="0"/>
                </a:spcBef>
              </a:pPr>
              <a:t>266</a:t>
            </a:fld>
            <a:endParaRPr lang="de-DE" altLang="de-DE" sz="2400" dirty="0" smtClean="0"/>
          </a:p>
        </p:txBody>
      </p:sp>
      <p:sp>
        <p:nvSpPr>
          <p:cNvPr id="2" name="Geschweifte Klammer rechts 1"/>
          <p:cNvSpPr/>
          <p:nvPr/>
        </p:nvSpPr>
        <p:spPr bwMode="auto">
          <a:xfrm>
            <a:off x="4391980" y="1893888"/>
            <a:ext cx="396044" cy="1535112"/>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7" name="Geschweifte Klammer rechts 6"/>
          <p:cNvSpPr/>
          <p:nvPr/>
        </p:nvSpPr>
        <p:spPr bwMode="auto">
          <a:xfrm>
            <a:off x="6300191" y="3933056"/>
            <a:ext cx="379619" cy="1967160"/>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3" name="Textfeld 2"/>
          <p:cNvSpPr txBox="1"/>
          <p:nvPr/>
        </p:nvSpPr>
        <p:spPr>
          <a:xfrm>
            <a:off x="5220072" y="2204864"/>
            <a:ext cx="3024336" cy="830997"/>
          </a:xfrm>
          <a:prstGeom prst="rect">
            <a:avLst/>
          </a:prstGeom>
          <a:noFill/>
        </p:spPr>
        <p:txBody>
          <a:bodyPr wrap="square" rtlCol="0">
            <a:spAutoFit/>
          </a:bodyPr>
          <a:lstStyle/>
          <a:p>
            <a:pPr algn="ctr"/>
            <a:r>
              <a:rPr lang="de-DE" dirty="0" smtClean="0">
                <a:solidFill>
                  <a:schemeClr val="tx1"/>
                </a:solidFill>
              </a:rPr>
              <a:t>Übersetzt in beliebiger Reihenfolge</a:t>
            </a:r>
            <a:endParaRPr lang="de-DE" dirty="0">
              <a:solidFill>
                <a:schemeClr val="tx1"/>
              </a:solidFill>
            </a:endParaRPr>
          </a:p>
        </p:txBody>
      </p:sp>
      <p:sp>
        <p:nvSpPr>
          <p:cNvPr id="9" name="Textfeld 8"/>
          <p:cNvSpPr txBox="1"/>
          <p:nvPr/>
        </p:nvSpPr>
        <p:spPr>
          <a:xfrm>
            <a:off x="6839817" y="4293096"/>
            <a:ext cx="1692623" cy="1200329"/>
          </a:xfrm>
          <a:prstGeom prst="rect">
            <a:avLst/>
          </a:prstGeom>
          <a:noFill/>
        </p:spPr>
        <p:txBody>
          <a:bodyPr wrap="square" rtlCol="0">
            <a:spAutoFit/>
          </a:bodyPr>
          <a:lstStyle/>
          <a:p>
            <a:pPr algn="ctr"/>
            <a:r>
              <a:rPr lang="de-DE" dirty="0" smtClean="0">
                <a:solidFill>
                  <a:schemeClr val="tx1"/>
                </a:solidFill>
              </a:rPr>
              <a:t>Übersetzt in beliebiger Reihenfolge</a:t>
            </a:r>
            <a:endParaRPr lang="de-DE"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Ausarbeitung (Elaboration)</a:t>
            </a:r>
          </a:p>
        </p:txBody>
      </p:sp>
      <p:sp>
        <p:nvSpPr>
          <p:cNvPr id="169987" name="Rectangle 2"/>
          <p:cNvSpPr>
            <a:spLocks noGrp="1" noChangeArrowheads="1"/>
          </p:cNvSpPr>
          <p:nvPr>
            <p:ph idx="1"/>
          </p:nvPr>
        </p:nvSpPr>
        <p:spPr>
          <a:xfrm>
            <a:off x="685800" y="1981200"/>
            <a:ext cx="7772400" cy="4256088"/>
          </a:xfrm>
        </p:spPr>
        <p:txBody>
          <a:bodyPr/>
          <a:lstStyle/>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Die Ausführung eines Programmteils besteht aus drei Schritten:</a:t>
            </a:r>
            <a:br>
              <a:rPr lang="de-DE" altLang="de-DE" sz="2400" dirty="0" smtClean="0"/>
            </a:br>
            <a:r>
              <a:rPr lang="de-DE" altLang="de-DE" sz="2400" dirty="0" smtClean="0"/>
              <a:t>- Ausarbeiten der Deklarationen (u. a. Anlegen der</a:t>
            </a:r>
            <a:br>
              <a:rPr lang="de-DE" altLang="de-DE" sz="2400" dirty="0" smtClean="0"/>
            </a:br>
            <a:r>
              <a:rPr lang="de-DE" altLang="de-DE" sz="2400" dirty="0" smtClean="0"/>
              <a:t>  Variablen und deren Initialisierung)</a:t>
            </a:r>
            <a:br>
              <a:rPr lang="de-DE" altLang="de-DE" sz="2400" dirty="0" smtClean="0"/>
            </a:br>
            <a:r>
              <a:rPr lang="de-DE" altLang="de-DE" sz="2400" dirty="0" smtClean="0"/>
              <a:t>- Ausführung der Anweisungen</a:t>
            </a:r>
            <a:r>
              <a:rPr lang="en-US" altLang="de-DE" sz="2400" dirty="0"/>
              <a:t/>
            </a:r>
            <a:br>
              <a:rPr lang="en-US" altLang="de-DE" sz="2400" dirty="0"/>
            </a:br>
            <a:r>
              <a:rPr lang="en-US" altLang="de-DE" sz="2400" dirty="0"/>
              <a:t>- </a:t>
            </a:r>
            <a:r>
              <a:rPr lang="de-DE" altLang="de-DE" sz="2400" dirty="0" smtClean="0"/>
              <a:t>Vernichtung der Objekte</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i="1" dirty="0" smtClean="0"/>
              <a:t>Elaboration Check</a:t>
            </a:r>
            <a:r>
              <a:rPr lang="de-DE" altLang="de-DE" sz="2400" dirty="0" smtClean="0"/>
              <a:t/>
            </a:r>
            <a:br>
              <a:rPr lang="de-DE" altLang="de-DE" sz="2400" dirty="0" smtClean="0"/>
            </a:br>
            <a:r>
              <a:rPr lang="de-DE" altLang="de-DE" sz="2400" dirty="0" smtClean="0"/>
              <a:t>Vor Ausführung der Anweisungen muss überprüft werden, ob die Deklarationen auch ausgearbeitet worden sind.</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Der Binder legt eine Ausarbeitungsreihenfolge aller Bibliothekseinheiten für das gesamte Programm fest.</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Es kann sein, dass er keine mögliche Reihenfolge findet.</a:t>
            </a:r>
          </a:p>
        </p:txBody>
      </p:sp>
      <p:sp>
        <p:nvSpPr>
          <p:cNvPr id="16998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6998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17A2C56-2C77-423A-9911-29630F689149}" type="slidenum">
              <a:rPr lang="de-DE" altLang="de-DE" sz="2400" smtClean="0"/>
              <a:pPr eaLnBrk="1" hangingPunct="1">
                <a:spcBef>
                  <a:spcPct val="0"/>
                </a:spcBef>
              </a:pPr>
              <a:t>267</a:t>
            </a:fld>
            <a:endParaRPr lang="de-DE" altLang="de-DE" sz="2400" dirty="0" smtClean="0"/>
          </a:p>
        </p:txBody>
      </p:sp>
      <p:sp>
        <p:nvSpPr>
          <p:cNvPr id="6" name="Textfeld 5"/>
          <p:cNvSpPr txBox="1"/>
          <p:nvPr/>
        </p:nvSpPr>
        <p:spPr>
          <a:xfrm>
            <a:off x="6444208" y="3123545"/>
            <a:ext cx="1656184" cy="1169551"/>
          </a:xfrm>
          <a:prstGeom prst="rect">
            <a:avLst/>
          </a:prstGeom>
          <a:solidFill>
            <a:srgbClr val="FFE2A7"/>
          </a:solidFill>
        </p:spPr>
        <p:txBody>
          <a:bodyPr wrap="square" rtlCol="0">
            <a:spAutoFit/>
          </a:bodyPr>
          <a:lstStyle/>
          <a:p>
            <a:r>
              <a:rPr lang="en-US" sz="1400" b="1" dirty="0" smtClean="0">
                <a:solidFill>
                  <a:srgbClr val="CC3300"/>
                </a:solidFill>
              </a:rPr>
              <a:t>declare</a:t>
            </a:r>
            <a:r>
              <a:rPr lang="en-US" sz="1400" dirty="0" smtClean="0">
                <a:solidFill>
                  <a:srgbClr val="CC3300"/>
                </a:solidFill>
              </a:rPr>
              <a:t/>
            </a:r>
            <a:br>
              <a:rPr lang="en-US" sz="1400" dirty="0" smtClean="0">
                <a:solidFill>
                  <a:srgbClr val="CC3300"/>
                </a:solidFill>
              </a:rPr>
            </a:br>
            <a:r>
              <a:rPr lang="en-US" sz="1400" dirty="0" smtClean="0">
                <a:solidFill>
                  <a:srgbClr val="CC3300"/>
                </a:solidFill>
              </a:rPr>
              <a:t>  -- </a:t>
            </a:r>
            <a:r>
              <a:rPr lang="de-DE" sz="1400" i="1" dirty="0" smtClean="0">
                <a:solidFill>
                  <a:srgbClr val="CC3300"/>
                </a:solidFill>
              </a:rPr>
              <a:t>Ausarbeitung</a:t>
            </a:r>
            <a:r>
              <a:rPr lang="en-US" sz="1400" dirty="0" smtClean="0">
                <a:solidFill>
                  <a:srgbClr val="CC3300"/>
                </a:solidFill>
              </a:rPr>
              <a:t/>
            </a:r>
            <a:br>
              <a:rPr lang="en-US" sz="1400" dirty="0" smtClean="0">
                <a:solidFill>
                  <a:srgbClr val="CC3300"/>
                </a:solidFill>
              </a:rPr>
            </a:br>
            <a:r>
              <a:rPr lang="en-US" sz="1400" b="1" dirty="0" smtClean="0">
                <a:solidFill>
                  <a:srgbClr val="CC3300"/>
                </a:solidFill>
              </a:rPr>
              <a:t>begin</a:t>
            </a:r>
            <a:r>
              <a:rPr lang="en-US" sz="1400" dirty="0" smtClean="0">
                <a:solidFill>
                  <a:srgbClr val="CC3300"/>
                </a:solidFill>
              </a:rPr>
              <a:t/>
            </a:r>
            <a:br>
              <a:rPr lang="en-US" sz="1400" dirty="0" smtClean="0">
                <a:solidFill>
                  <a:srgbClr val="CC3300"/>
                </a:solidFill>
              </a:rPr>
            </a:br>
            <a:r>
              <a:rPr lang="en-US" sz="1400" dirty="0" smtClean="0">
                <a:solidFill>
                  <a:srgbClr val="CC3300"/>
                </a:solidFill>
              </a:rPr>
              <a:t>  -- </a:t>
            </a:r>
            <a:r>
              <a:rPr lang="de-DE" sz="1400" i="1" dirty="0" smtClean="0">
                <a:solidFill>
                  <a:srgbClr val="CC3300"/>
                </a:solidFill>
              </a:rPr>
              <a:t>Ausführung</a:t>
            </a:r>
          </a:p>
          <a:p>
            <a:r>
              <a:rPr lang="en-US" sz="1400" b="1" dirty="0" smtClean="0">
                <a:solidFill>
                  <a:srgbClr val="CC3300"/>
                </a:solidFill>
              </a:rPr>
              <a:t>end</a:t>
            </a:r>
            <a:r>
              <a:rPr lang="en-US" sz="1400" dirty="0" smtClean="0">
                <a:solidFill>
                  <a:srgbClr val="CC3300"/>
                </a:solidFill>
              </a:rPr>
              <a:t>;  -- </a:t>
            </a:r>
            <a:r>
              <a:rPr lang="de-DE" sz="1400" i="1" dirty="0" smtClean="0">
                <a:solidFill>
                  <a:srgbClr val="CC3300"/>
                </a:solidFill>
              </a:rPr>
              <a:t>Vernichtung</a:t>
            </a:r>
            <a:endParaRPr lang="de-DE" sz="1400" i="1" dirty="0">
              <a:solidFill>
                <a:srgbClr val="CC33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Elaborationsprüfung</a:t>
            </a:r>
          </a:p>
        </p:txBody>
      </p:sp>
      <p:sp>
        <p:nvSpPr>
          <p:cNvPr id="171011" name="Rectangle 2"/>
          <p:cNvSpPr>
            <a:spLocks noGrp="1" noChangeArrowheads="1"/>
          </p:cNvSpPr>
          <p:nvPr>
            <p:ph idx="1"/>
          </p:nvPr>
        </p:nvSpPr>
        <p:spPr>
          <a:xfrm>
            <a:off x="685800" y="1900238"/>
            <a:ext cx="7767638" cy="4319587"/>
          </a:xfrm>
        </p:spPr>
        <p:txBody>
          <a:bodyPr/>
          <a:lstStyle/>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a:t>
            </a:r>
            <a:r>
              <a:rPr lang="de-DE" altLang="de-DE" sz="1800" dirty="0" smtClean="0">
                <a:latin typeface="Courier New" pitchFamily="49" charset="0"/>
              </a:rPr>
              <a:t> P </a:t>
            </a:r>
            <a:r>
              <a:rPr lang="de-DE" altLang="de-DE" sz="1800" b="1" dirty="0" smtClean="0">
                <a:latin typeface="Courier New" pitchFamily="49" charset="0"/>
              </a:rPr>
              <a:t>is</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function</a:t>
            </a:r>
            <a:r>
              <a:rPr lang="de-DE" altLang="de-DE" sz="1800" dirty="0" smtClean="0">
                <a:latin typeface="Courier New" pitchFamily="49" charset="0"/>
              </a:rPr>
              <a:t> F </a:t>
            </a:r>
            <a:r>
              <a:rPr lang="de-DE" altLang="de-DE" sz="1800" b="1" dirty="0" smtClean="0">
                <a:latin typeface="Courier New" pitchFamily="49" charset="0"/>
              </a:rPr>
              <a:t>return</a:t>
            </a:r>
            <a:r>
              <a:rPr lang="de-DE" altLang="de-DE" sz="1800" dirty="0" smtClean="0">
                <a:latin typeface="Courier New" pitchFamily="49" charset="0"/>
              </a:rPr>
              <a:t> Integer;</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P;</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600" b="1" dirty="0" smtClean="0">
              <a:latin typeface="Courier New" pitchFamily="49" charset="0"/>
            </a:endParaRP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with</a:t>
            </a:r>
            <a:r>
              <a:rPr lang="de-DE" altLang="de-DE" sz="1800" dirty="0" smtClean="0">
                <a:latin typeface="Courier New" pitchFamily="49" charset="0"/>
              </a:rPr>
              <a:t> P;</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a:t>
            </a:r>
            <a:r>
              <a:rPr lang="de-DE" altLang="de-DE" sz="1800" dirty="0" smtClean="0">
                <a:latin typeface="Courier New" pitchFamily="49" charset="0"/>
              </a:rPr>
              <a:t> Q </a:t>
            </a:r>
            <a:r>
              <a:rPr lang="de-DE" altLang="de-DE" sz="1800" b="1" dirty="0" smtClean="0">
                <a:latin typeface="Courier New" pitchFamily="49" charset="0"/>
              </a:rPr>
              <a:t>is</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C: </a:t>
            </a:r>
            <a:r>
              <a:rPr lang="de-DE" altLang="de-DE" sz="1800" b="1" dirty="0" smtClean="0">
                <a:latin typeface="Courier New" pitchFamily="49" charset="0"/>
              </a:rPr>
              <a:t>constant</a:t>
            </a:r>
            <a:r>
              <a:rPr lang="de-DE" altLang="de-DE" sz="1800" dirty="0" smtClean="0">
                <a:latin typeface="Courier New" pitchFamily="49" charset="0"/>
              </a:rPr>
              <a:t> Integer := P.F;</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Q;</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Die Elaborationsreihenfolge ebenso wie die Übersetzungsreihenfolge ist nicht vollständig festgelegt, doch es gibt strengere Abhängigkeiten. Die Spezifikationen der Einheiten in der Kontextklausel müssen zuerst elaboriert werden; die Rümpfe können später folgen.</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Bei der Elaboration von </a:t>
            </a:r>
            <a:r>
              <a:rPr lang="de-DE" altLang="de-DE" sz="2000" dirty="0" smtClean="0">
                <a:latin typeface="Courier New" panose="02070309020205020404" pitchFamily="49" charset="0"/>
                <a:cs typeface="Courier New" panose="02070309020205020404" pitchFamily="49" charset="0"/>
              </a:rPr>
              <a:t>Q</a:t>
            </a:r>
            <a:r>
              <a:rPr lang="de-DE" altLang="de-DE" sz="2000" dirty="0" smtClean="0"/>
              <a:t> wird die Konstante </a:t>
            </a:r>
            <a:r>
              <a:rPr lang="de-DE" altLang="de-DE" sz="2000" dirty="0" smtClean="0">
                <a:latin typeface="Courier New" panose="02070309020205020404" pitchFamily="49" charset="0"/>
                <a:cs typeface="Courier New" panose="02070309020205020404" pitchFamily="49" charset="0"/>
              </a:rPr>
              <a:t>C</a:t>
            </a:r>
            <a:r>
              <a:rPr lang="de-DE" altLang="de-DE" sz="2000" dirty="0" smtClean="0"/>
              <a:t> angelegt und dazu die Funktion </a:t>
            </a:r>
            <a:r>
              <a:rPr lang="de-DE" altLang="de-DE" sz="2000" dirty="0" smtClean="0">
                <a:latin typeface="Courier New" panose="02070309020205020404" pitchFamily="49" charset="0"/>
                <a:cs typeface="Courier New" panose="02070309020205020404" pitchFamily="49" charset="0"/>
              </a:rPr>
              <a:t>F</a:t>
            </a:r>
            <a:r>
              <a:rPr lang="de-DE" altLang="de-DE" sz="2000" dirty="0" smtClean="0"/>
              <a:t> aufgerufen. Das bedeutet einen </a:t>
            </a:r>
            <a:r>
              <a:rPr lang="de-DE" altLang="de-DE" sz="2000" i="1" dirty="0" smtClean="0"/>
              <a:t>Elaboration Check</a:t>
            </a:r>
            <a:r>
              <a:rPr lang="de-DE" altLang="de-DE" sz="2000" dirty="0" smtClean="0"/>
              <a:t>, der fehlschlägt, wenn der </a:t>
            </a:r>
            <a:r>
              <a:rPr lang="de-DE" altLang="de-DE" sz="2000" dirty="0" smtClean="0">
                <a:solidFill>
                  <a:schemeClr val="accent2"/>
                </a:solidFill>
              </a:rPr>
              <a:t>Rumpf</a:t>
            </a:r>
            <a:r>
              <a:rPr lang="de-DE" altLang="de-DE" sz="2000" dirty="0" smtClean="0"/>
              <a:t> von </a:t>
            </a:r>
            <a:r>
              <a:rPr lang="de-DE" altLang="de-DE" sz="2000" dirty="0" smtClean="0">
                <a:latin typeface="Courier New" panose="02070309020205020404" pitchFamily="49" charset="0"/>
                <a:cs typeface="Courier New" panose="02070309020205020404" pitchFamily="49" charset="0"/>
              </a:rPr>
              <a:t>P</a:t>
            </a:r>
            <a:r>
              <a:rPr lang="de-DE" altLang="de-DE" sz="2000" dirty="0" smtClean="0"/>
              <a:t> noch nicht elaboriert ist.</a:t>
            </a:r>
          </a:p>
        </p:txBody>
      </p:sp>
      <p:sp>
        <p:nvSpPr>
          <p:cNvPr id="17101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7101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6F45801-86DE-43F9-BDD1-9C3944E45341}" type="slidenum">
              <a:rPr lang="de-DE" altLang="de-DE" sz="2400" smtClean="0"/>
              <a:pPr eaLnBrk="1" hangingPunct="1">
                <a:spcBef>
                  <a:spcPct val="0"/>
                </a:spcBef>
              </a:pPr>
              <a:t>268</a:t>
            </a:fld>
            <a:endParaRPr lang="de-DE" altLang="de-DE" sz="2400" dirty="0" smtClean="0"/>
          </a:p>
        </p:txBody>
      </p:sp>
      <p:sp>
        <p:nvSpPr>
          <p:cNvPr id="2" name="Textfeld 1"/>
          <p:cNvSpPr txBox="1"/>
          <p:nvPr/>
        </p:nvSpPr>
        <p:spPr>
          <a:xfrm>
            <a:off x="5436096" y="2420888"/>
            <a:ext cx="3168352" cy="1200329"/>
          </a:xfrm>
          <a:prstGeom prst="rect">
            <a:avLst/>
          </a:prstGeom>
          <a:solidFill>
            <a:srgbClr val="FFDAA3"/>
          </a:solidFill>
          <a:ln>
            <a:solidFill>
              <a:srgbClr val="FF6600"/>
            </a:solidFill>
          </a:ln>
        </p:spPr>
        <p:txBody>
          <a:bodyPr wrap="square" rtlCol="0">
            <a:spAutoFit/>
          </a:bodyPr>
          <a:lstStyle/>
          <a:p>
            <a:r>
              <a:rPr lang="de-DE" sz="1800" dirty="0" smtClean="0">
                <a:solidFill>
                  <a:srgbClr val="FF6600"/>
                </a:solidFill>
              </a:rPr>
              <a:t>Die Elaborationsreihenfolge ist ein signifikantes Problem in C++ und Java, das sogenannte </a:t>
            </a:r>
            <a:r>
              <a:rPr lang="en-US" sz="1800" i="1" dirty="0" smtClean="0">
                <a:solidFill>
                  <a:srgbClr val="FF6600"/>
                </a:solidFill>
              </a:rPr>
              <a:t>static initialization order fiasco</a:t>
            </a:r>
            <a:r>
              <a:rPr lang="de-DE" sz="1800" dirty="0" smtClean="0">
                <a:solidFill>
                  <a:srgbClr val="FF6600"/>
                </a:solidFill>
              </a:rPr>
              <a:t>.</a:t>
            </a:r>
            <a:endParaRPr lang="de-DE" sz="1800" dirty="0">
              <a:solidFill>
                <a:srgbClr val="FF660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Pragmas zur Elaborationskontrolle</a:t>
            </a:r>
          </a:p>
        </p:txBody>
      </p:sp>
      <p:sp>
        <p:nvSpPr>
          <p:cNvPr id="101378" name="Rectangle 2"/>
          <p:cNvSpPr>
            <a:spLocks noGrp="1" noChangeArrowheads="1"/>
          </p:cNvSpPr>
          <p:nvPr>
            <p:ph idx="1"/>
          </p:nvPr>
        </p:nvSpPr>
        <p:spPr>
          <a:xfrm>
            <a:off x="685800" y="1981200"/>
            <a:ext cx="7767638" cy="4270375"/>
          </a:xfrm>
        </p:spPr>
        <p:txBody>
          <a:bodyPr/>
          <a:lstStyle/>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a:t>
            </a:r>
            <a:r>
              <a:rPr lang="de-DE" altLang="de-DE" sz="1800" dirty="0" smtClean="0">
                <a:latin typeface="Courier New" pitchFamily="49" charset="0"/>
              </a:rPr>
              <a:t> P </a:t>
            </a:r>
            <a:r>
              <a:rPr lang="de-DE" altLang="de-DE" sz="1800" b="1" dirty="0" smtClean="0">
                <a:latin typeface="Courier New" pitchFamily="49" charset="0"/>
              </a:rPr>
              <a:t>is</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a:t>
            </a:r>
            <a:r>
              <a:rPr lang="de-DE" altLang="de-DE" sz="1800" b="1" dirty="0" smtClean="0">
                <a:solidFill>
                  <a:schemeClr val="hlink"/>
                </a:solidFill>
                <a:latin typeface="Courier New" pitchFamily="49" charset="0"/>
              </a:rPr>
              <a:t>pragma </a:t>
            </a:r>
            <a:r>
              <a:rPr lang="de-DE" altLang="de-DE" sz="1800" dirty="0" smtClean="0">
                <a:solidFill>
                  <a:schemeClr val="hlink"/>
                </a:solidFill>
                <a:latin typeface="Courier New" pitchFamily="49" charset="0"/>
              </a:rPr>
              <a:t>Elaborate_Body;  -- </a:t>
            </a:r>
            <a:r>
              <a:rPr lang="de-DE" altLang="de-DE" sz="1800" i="1" dirty="0" smtClean="0">
                <a:solidFill>
                  <a:schemeClr val="hlink"/>
                </a:solidFill>
                <a:latin typeface="Courier New" pitchFamily="49" charset="0"/>
              </a:rPr>
              <a:t>entweder</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function</a:t>
            </a:r>
            <a:r>
              <a:rPr lang="de-DE" altLang="de-DE" sz="1800" dirty="0" smtClean="0">
                <a:latin typeface="Courier New" pitchFamily="49" charset="0"/>
              </a:rPr>
              <a:t> F </a:t>
            </a:r>
            <a:r>
              <a:rPr lang="de-DE" altLang="de-DE" sz="1800" b="1" dirty="0" smtClean="0">
                <a:latin typeface="Courier New" pitchFamily="49" charset="0"/>
              </a:rPr>
              <a:t>return</a:t>
            </a:r>
            <a:r>
              <a:rPr lang="de-DE" altLang="de-DE" sz="1800" dirty="0" smtClean="0">
                <a:latin typeface="Courier New" pitchFamily="49" charset="0"/>
              </a:rPr>
              <a:t> Integer;</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P;</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600" b="1" dirty="0" smtClean="0">
              <a:latin typeface="Courier New" pitchFamily="49" charset="0"/>
            </a:endParaRP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with</a:t>
            </a:r>
            <a:r>
              <a:rPr lang="de-DE" altLang="de-DE" sz="1800" dirty="0" smtClean="0">
                <a:latin typeface="Courier New" pitchFamily="49" charset="0"/>
              </a:rPr>
              <a:t> P;</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solidFill>
                  <a:srgbClr val="9966FF"/>
                </a:solidFill>
                <a:latin typeface="Courier New" pitchFamily="49" charset="0"/>
              </a:rPr>
              <a:t>pragma </a:t>
            </a:r>
            <a:r>
              <a:rPr lang="de-DE" altLang="de-DE" sz="1800" dirty="0" smtClean="0">
                <a:solidFill>
                  <a:srgbClr val="9966FF"/>
                </a:solidFill>
                <a:latin typeface="Courier New" pitchFamily="49" charset="0"/>
              </a:rPr>
              <a:t>Elaborate (P);  -- </a:t>
            </a:r>
            <a:r>
              <a:rPr lang="de-DE" altLang="de-DE" sz="1800" i="1" dirty="0" smtClean="0">
                <a:solidFill>
                  <a:srgbClr val="9966FF"/>
                </a:solidFill>
                <a:latin typeface="Courier New" pitchFamily="49" charset="0"/>
              </a:rPr>
              <a:t>oder</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a:t>
            </a:r>
            <a:r>
              <a:rPr lang="de-DE" altLang="de-DE" sz="1800" dirty="0" smtClean="0">
                <a:latin typeface="Courier New" pitchFamily="49" charset="0"/>
              </a:rPr>
              <a:t> Q </a:t>
            </a:r>
            <a:r>
              <a:rPr lang="de-DE" altLang="de-DE" sz="1800" b="1" dirty="0" smtClean="0">
                <a:latin typeface="Courier New" pitchFamily="49" charset="0"/>
              </a:rPr>
              <a:t>is</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C: </a:t>
            </a:r>
            <a:r>
              <a:rPr lang="de-DE" altLang="de-DE" sz="1800" b="1" dirty="0" smtClean="0">
                <a:latin typeface="Courier New" pitchFamily="49" charset="0"/>
              </a:rPr>
              <a:t>constant</a:t>
            </a:r>
            <a:r>
              <a:rPr lang="de-DE" altLang="de-DE" sz="1800" dirty="0" smtClean="0">
                <a:latin typeface="Courier New" pitchFamily="49" charset="0"/>
              </a:rPr>
              <a:t> Integer := P.F;</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Q;</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600" dirty="0" smtClean="0">
              <a:latin typeface="Courier New" pitchFamily="49" charset="0"/>
            </a:endParaRP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solidFill>
                  <a:schemeClr val="hlink"/>
                </a:solidFill>
                <a:latin typeface="Courier New" pitchFamily="49" charset="0"/>
              </a:rPr>
              <a:t>Elaborate_Body</a:t>
            </a:r>
            <a:r>
              <a:rPr lang="de-DE" altLang="de-DE" sz="2000" dirty="0" smtClean="0"/>
              <a:t> ist vorzuziehen, da nur in </a:t>
            </a:r>
            <a:r>
              <a:rPr lang="de-DE" altLang="de-DE" sz="1800" dirty="0" smtClean="0">
                <a:latin typeface="Courier New" pitchFamily="49" charset="0"/>
              </a:rPr>
              <a:t>P</a:t>
            </a:r>
            <a:r>
              <a:rPr lang="de-DE" altLang="de-DE" sz="2000" dirty="0" smtClean="0"/>
              <a:t> erforderlich. Das ist allerdings nicht immer möglich (siehe z.B. Folie 266).</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Alternativ muss </a:t>
            </a:r>
            <a:r>
              <a:rPr lang="de-DE" altLang="de-DE" sz="1800" dirty="0" smtClean="0">
                <a:solidFill>
                  <a:srgbClr val="9966FF"/>
                </a:solidFill>
                <a:latin typeface="Courier New" pitchFamily="49" charset="0"/>
              </a:rPr>
              <a:t>Elaborate</a:t>
            </a:r>
            <a:r>
              <a:rPr lang="de-DE" altLang="de-DE" sz="2000" dirty="0" smtClean="0"/>
              <a:t> überall da gefordert werden, wo Operationen aus </a:t>
            </a:r>
            <a:r>
              <a:rPr lang="de-DE" altLang="de-DE" sz="1800" dirty="0" smtClean="0">
                <a:latin typeface="Courier New" pitchFamily="49" charset="0"/>
              </a:rPr>
              <a:t>P</a:t>
            </a:r>
            <a:r>
              <a:rPr lang="de-DE" altLang="de-DE" sz="2000" dirty="0" smtClean="0"/>
              <a:t> zur Elaborationszeit aufgerufen werden.</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solidFill>
                  <a:srgbClr val="C00000"/>
                </a:solidFill>
              </a:rPr>
              <a:t>Weitere Pragmas zur Elaborationskontrolle sind verfügbar.</a:t>
            </a:r>
          </a:p>
        </p:txBody>
      </p:sp>
      <p:sp>
        <p:nvSpPr>
          <p:cNvPr id="17203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7203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F9F29C8-45FF-4E96-9509-614238DD6063}" type="slidenum">
              <a:rPr lang="de-DE" altLang="de-DE" sz="2400" smtClean="0"/>
              <a:pPr eaLnBrk="1" hangingPunct="1">
                <a:spcBef>
                  <a:spcPct val="0"/>
                </a:spcBef>
              </a:pPr>
              <a:t>269</a:t>
            </a:fld>
            <a:endParaRPr lang="de-DE" altLang="de-DE" sz="2400" dirty="0" smtClean="0"/>
          </a:p>
        </p:txBody>
      </p:sp>
      <p:sp>
        <p:nvSpPr>
          <p:cNvPr id="6" name="Textfeld 5"/>
          <p:cNvSpPr txBox="1"/>
          <p:nvPr/>
        </p:nvSpPr>
        <p:spPr>
          <a:xfrm>
            <a:off x="7271865" y="5909846"/>
            <a:ext cx="1260575" cy="338554"/>
          </a:xfrm>
          <a:prstGeom prst="rect">
            <a:avLst/>
          </a:prstGeom>
          <a:solidFill>
            <a:srgbClr val="31DBE3"/>
          </a:solidFill>
          <a:ln>
            <a:solidFill>
              <a:srgbClr val="0070C0"/>
            </a:solidFill>
          </a:ln>
        </p:spPr>
        <p:txBody>
          <a:bodyPr wrap="square" rtlCol="0">
            <a:spAutoFit/>
          </a:bodyPr>
          <a:lstStyle/>
          <a:p>
            <a:r>
              <a:rPr lang="de-DE" sz="1600" dirty="0" smtClean="0">
                <a:solidFill>
                  <a:schemeClr val="tx1"/>
                </a:solidFill>
              </a:rPr>
              <a:t>Siehe Kode</a:t>
            </a:r>
            <a:endParaRPr lang="de-DE" sz="16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1378">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1378">
                                            <p:txEl>
                                              <p:pRg st="11" end="1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1378">
                                            <p:txEl>
                                              <p:pRg st="1" end="1"/>
                                            </p:txEl>
                                          </p:spTgt>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101378">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1378">
                                            <p:txEl>
                                              <p:pRg st="12" end="1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1378">
                                            <p:txEl>
                                              <p:pRg st="13" end="1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1378">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692696"/>
            <a:ext cx="7739063" cy="1433513"/>
          </a:xfrm>
        </p:spPr>
        <p:txBody>
          <a:bodyPr/>
          <a:lstStyle/>
          <a:p>
            <a:r>
              <a:rPr lang="de-DE" dirty="0" smtClean="0"/>
              <a:t>Typen &amp; Typen</a:t>
            </a:r>
            <a:endParaRPr lang="de-DE" dirty="0"/>
          </a:p>
        </p:txBody>
      </p:sp>
      <p:sp>
        <p:nvSpPr>
          <p:cNvPr id="3" name="Inhaltsplatzhalter 2"/>
          <p:cNvSpPr>
            <a:spLocks noGrp="1"/>
          </p:cNvSpPr>
          <p:nvPr>
            <p:ph idx="1"/>
          </p:nvPr>
        </p:nvSpPr>
        <p:spPr>
          <a:xfrm>
            <a:off x="685800" y="2636913"/>
            <a:ext cx="7739063" cy="2592288"/>
          </a:xfrm>
        </p:spPr>
        <p:txBody>
          <a:bodyPr/>
          <a:lstStyle/>
          <a:p>
            <a:pPr marL="0" indent="0"/>
            <a:r>
              <a:rPr lang="en-GB" sz="2800" dirty="0"/>
              <a:t>Poor is the power of the lead that becomes bullets compared to the power of the hot metal that becomes types</a:t>
            </a:r>
            <a:r>
              <a:rPr lang="en-GB" sz="2800" dirty="0" smtClean="0"/>
              <a:t>.</a:t>
            </a:r>
          </a:p>
          <a:p>
            <a:pPr marL="0" indent="0"/>
            <a:r>
              <a:rPr lang="en-GB" sz="2800" dirty="0" smtClean="0"/>
              <a:t>Georg </a:t>
            </a:r>
            <a:r>
              <a:rPr lang="en-GB" sz="2800" dirty="0"/>
              <a:t>Brandes, critic and scholar </a:t>
            </a:r>
            <a:r>
              <a:rPr lang="en-GB" sz="2800" dirty="0" smtClean="0"/>
              <a:t>(1842-1927)</a:t>
            </a:r>
            <a:endParaRPr lang="de-DE" sz="28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27</a:t>
            </a:fld>
            <a:endParaRPr lang="de-DE" dirty="0"/>
          </a:p>
        </p:txBody>
      </p:sp>
    </p:spTree>
    <p:extLst>
      <p:ext uri="{BB962C8B-B14F-4D97-AF65-F5344CB8AC3E}">
        <p14:creationId xmlns:p14="http://schemas.microsoft.com/office/powerpoint/2010/main" val="790014772"/>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b="1"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270</a:t>
            </a:fld>
            <a:endParaRPr lang="de-DE" altLang="de-DE" sz="2400" dirty="0" smtClean="0"/>
          </a:p>
        </p:txBody>
      </p:sp>
    </p:spTree>
    <p:extLst>
      <p:ext uri="{BB962C8B-B14F-4D97-AF65-F5344CB8AC3E}">
        <p14:creationId xmlns:p14="http://schemas.microsoft.com/office/powerpoint/2010/main" val="3122874902"/>
      </p:ext>
    </p:extLst>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1"/>
          <p:cNvSpPr>
            <a:spLocks noGrp="1" noChangeArrowheads="1"/>
          </p:cNvSpPr>
          <p:nvPr>
            <p:ph type="title"/>
          </p:nvPr>
        </p:nvSpPr>
        <p:spPr>
          <a:xfrm>
            <a:off x="685800" y="476250"/>
            <a:ext cx="7772400" cy="127635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4000" dirty="0" smtClean="0"/>
              <a:t>Zugriffstypen (Zeiger, Pointer)</a:t>
            </a:r>
            <a:br>
              <a:rPr lang="de-DE" altLang="de-DE" sz="4000" dirty="0" smtClean="0"/>
            </a:br>
            <a:r>
              <a:rPr lang="de-DE" altLang="de-DE" sz="4000" dirty="0" smtClean="0"/>
              <a:t>und Ada.Containers</a:t>
            </a:r>
          </a:p>
        </p:txBody>
      </p:sp>
      <p:sp>
        <p:nvSpPr>
          <p:cNvPr id="174083" name="Rectangle 2"/>
          <p:cNvSpPr>
            <a:spLocks noGrp="1" noChangeArrowheads="1"/>
          </p:cNvSpPr>
          <p:nvPr>
            <p:ph idx="1"/>
          </p:nvPr>
        </p:nvSpPr>
        <p:spPr>
          <a:xfrm>
            <a:off x="685800" y="1844675"/>
            <a:ext cx="7772400" cy="4248150"/>
          </a:xfrm>
        </p:spPr>
        <p:txBody>
          <a:bodyPr/>
          <a:lstStyle/>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Zugriffstypen und ihre Objekte sollten in Ada selten benötigt werden; ab Ada 2005 noch seltener, denn seither gibt es die </a:t>
            </a:r>
            <a:r>
              <a:rPr lang="de-DE" altLang="de-DE" sz="2400" dirty="0" smtClean="0">
                <a:solidFill>
                  <a:schemeClr val="accent2"/>
                </a:solidFill>
              </a:rPr>
              <a:t>Container-Bibliothek RM A.18</a:t>
            </a:r>
            <a:r>
              <a:rPr lang="de-DE" altLang="de-DE" sz="2400" dirty="0" smtClean="0"/>
              <a:t>, deren vortrefflichstes Ziel es ist, die </a:t>
            </a:r>
            <a:r>
              <a:rPr lang="de-DE" altLang="de-DE" sz="2400" i="1" dirty="0" smtClean="0"/>
              <a:t>dynamische Speicherverwaltung </a:t>
            </a:r>
            <a:r>
              <a:rPr lang="de-DE" altLang="de-DE" sz="2400" dirty="0" smtClean="0"/>
              <a:t>vor dem Anwender zu verbergen.</a:t>
            </a:r>
            <a:endParaRPr lang="de-DE" altLang="de-DE" sz="800" dirty="0" smtClean="0"/>
          </a:p>
          <a:p>
            <a:pPr lvl="1" eaLnBrk="1" hangingPunct="1">
              <a:lnSpc>
                <a:spcPct val="90000"/>
              </a:lnSpc>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Es gibt Container in definiter, indefiniter und in beschränkter (</a:t>
            </a:r>
            <a:r>
              <a:rPr lang="de-DE" altLang="de-DE" sz="2400" i="1" dirty="0" smtClean="0"/>
              <a:t>bounded</a:t>
            </a:r>
            <a:r>
              <a:rPr lang="de-DE" altLang="de-DE" sz="2400" dirty="0" smtClean="0"/>
              <a:t>) Form. Letztere ist auch verwendbar, wenn keine dynamische Speicherverwaltung erlaubt ist.</a:t>
            </a:r>
          </a:p>
          <a:p>
            <a:pPr lvl="1" eaLnBrk="1" hangingPunct="1">
              <a:lnSpc>
                <a:spcPct val="90000"/>
              </a:lnSpc>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Alle Spezifikationen sind so weit wie möglich identisch, so dass sehr leicht ein Container gegen einen anderen ausgetauscht werden kann.</a:t>
            </a:r>
          </a:p>
        </p:txBody>
      </p:sp>
      <p:sp>
        <p:nvSpPr>
          <p:cNvPr id="17408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7408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E1FA518-825D-421B-9163-B3EEF926368F}" type="slidenum">
              <a:rPr lang="de-DE" altLang="de-DE" sz="2400" smtClean="0"/>
              <a:pPr eaLnBrk="1" hangingPunct="1">
                <a:spcBef>
                  <a:spcPct val="0"/>
                </a:spcBef>
              </a:pPr>
              <a:t>271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de-DE" dirty="0" smtClean="0"/>
              <a:t>Ada.Container</a:t>
            </a:r>
            <a:endParaRPr lang="de-DE" dirty="0"/>
          </a:p>
        </p:txBody>
      </p:sp>
      <p:sp>
        <p:nvSpPr>
          <p:cNvPr id="3" name="Inhaltsplatzhalter 2"/>
          <p:cNvSpPr>
            <a:spLocks noGrp="1"/>
          </p:cNvSpPr>
          <p:nvPr>
            <p:ph idx="1"/>
          </p:nvPr>
        </p:nvSpPr>
        <p:spPr>
          <a:xfrm>
            <a:off x="683568" y="1897063"/>
            <a:ext cx="7739063" cy="4340249"/>
          </a:xfrm>
        </p:spPr>
        <p:txBody>
          <a:bodyPr/>
          <a:lstStyle/>
          <a:p>
            <a:pPr marL="0" indent="0"/>
            <a:r>
              <a:rPr lang="de-DE" sz="2100" dirty="0" smtClean="0"/>
              <a:t>Die </a:t>
            </a:r>
            <a:r>
              <a:rPr lang="de-DE" sz="2100" dirty="0"/>
              <a:t>C</a:t>
            </a:r>
            <a:r>
              <a:rPr lang="de-DE" sz="2100" dirty="0" smtClean="0"/>
              <a:t>ontainer sind so entworfen, dass sie genau so sicher sind wie die äquivalenten Operationen auf Reihungen. Sie beinhalten Überprü-fungen zur Übersetzungs- sowie Laufzeit, um riskantem Verhalten vorzubeugen (sogenannte </a:t>
            </a:r>
            <a:r>
              <a:rPr lang="de-DE" sz="2100" i="1" dirty="0" smtClean="0"/>
              <a:t>tampering checks</a:t>
            </a:r>
            <a:r>
              <a:rPr lang="de-DE" sz="2100" dirty="0" smtClean="0"/>
              <a:t>).</a:t>
            </a:r>
          </a:p>
          <a:p>
            <a:pPr marL="0" indent="0"/>
            <a:r>
              <a:rPr lang="de-DE" sz="2100" dirty="0" smtClean="0"/>
              <a:t>Dieses hohe Niveau der Sicherheit und Leistung mag nicht für alle Anwendungen angebracht sein; in solchen Fällen müssen Sie ihre eigenen Datenstrukturen schreiben, anstatt die Container zu ver-wenden. </a:t>
            </a:r>
            <a:r>
              <a:rPr lang="de-DE" sz="2100" dirty="0" smtClean="0">
                <a:solidFill>
                  <a:srgbClr val="FF0000"/>
                </a:solidFill>
              </a:rPr>
              <a:t>[Aber messen sie vorher!]</a:t>
            </a:r>
          </a:p>
          <a:p>
            <a:pPr marL="0" indent="0"/>
            <a:r>
              <a:rPr lang="de-DE" sz="2100" dirty="0" smtClean="0"/>
              <a:t>Es ist ganz gewiss nicht möglich, dass die Container alle Anwender unter allen Umständen befriedigen. Es gibt eine Reihe von Zielkon-flikten; Ada neigt zur Sicherheit (während viele andere Sprachen Risiken eingehen in der Jagd nach dem letzten Fitzelchen der Perfor-manz).</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272</a:t>
            </a:fld>
            <a:endParaRPr lang="de-DE" dirty="0"/>
          </a:p>
        </p:txBody>
      </p:sp>
      <p:sp>
        <p:nvSpPr>
          <p:cNvPr id="6" name="Interaktive Schaltfläche: Informationen 5">
            <a:hlinkClick r:id="rId2" action="ppaction://hlinksldjump" highlightClick="1"/>
          </p:cNvPr>
          <p:cNvSpPr/>
          <p:nvPr/>
        </p:nvSpPr>
        <p:spPr bwMode="auto">
          <a:xfrm>
            <a:off x="5724128" y="2924944"/>
            <a:ext cx="288032" cy="288032"/>
          </a:xfrm>
          <a:prstGeom prst="actionButtonInformation">
            <a:avLst/>
          </a:prstGeom>
          <a:solidFill>
            <a:srgbClr val="FFA143"/>
          </a:solidFill>
          <a:ln w="9525" cap="flat" cmpd="sng" algn="ctr">
            <a:solidFill>
              <a:srgbClr val="66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52638245"/>
      </p:ext>
    </p:extLst>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el 1"/>
          <p:cNvSpPr>
            <a:spLocks noGrp="1"/>
          </p:cNvSpPr>
          <p:nvPr>
            <p:ph type="title"/>
          </p:nvPr>
        </p:nvSpPr>
        <p:spPr>
          <a:xfrm>
            <a:off x="685800" y="463551"/>
            <a:ext cx="7739063" cy="1093242"/>
          </a:xfrm>
        </p:spPr>
        <p:txBody>
          <a:bodyPr/>
          <a:lstStyle/>
          <a:p>
            <a:r>
              <a:rPr lang="de-DE" altLang="de-DE" dirty="0" smtClean="0"/>
              <a:t>Adas Zugriffstypen</a:t>
            </a:r>
          </a:p>
        </p:txBody>
      </p:sp>
      <p:sp>
        <p:nvSpPr>
          <p:cNvPr id="3" name="Inhaltsplatzhalter 2"/>
          <p:cNvSpPr>
            <a:spLocks noGrp="1"/>
          </p:cNvSpPr>
          <p:nvPr>
            <p:ph idx="1"/>
          </p:nvPr>
        </p:nvSpPr>
        <p:spPr>
          <a:xfrm>
            <a:off x="613792" y="1556793"/>
            <a:ext cx="7918648" cy="4680495"/>
          </a:xfrm>
        </p:spPr>
        <p:txBody>
          <a:bodyPr/>
          <a:lstStyle/>
          <a:p>
            <a:pPr marL="0" indent="0">
              <a:defRPr/>
            </a:pPr>
            <a:r>
              <a:rPr lang="de-DE" sz="2400" dirty="0" smtClean="0"/>
              <a:t>Adas Zugriffstypen sind so konstruiert, dass sie nie auf Objekte zeigen können, die eine kürzere Lebensdauer als sie selbst haben.</a:t>
            </a:r>
          </a:p>
          <a:p>
            <a:pPr marL="0" indent="0">
              <a:defRPr/>
            </a:pPr>
            <a:r>
              <a:rPr lang="de-DE" sz="2400" dirty="0" smtClean="0"/>
              <a:t>Solche hängenden Zeiger (</a:t>
            </a:r>
            <a:r>
              <a:rPr lang="de-DE" sz="2400" i="1" dirty="0" smtClean="0"/>
              <a:t>dangling pointers</a:t>
            </a:r>
            <a:r>
              <a:rPr lang="de-DE" sz="2400" dirty="0" smtClean="0"/>
              <a:t>) können nur durch Operationen erzeugt werden, die den Namensbestandteil </a:t>
            </a:r>
            <a:r>
              <a:rPr lang="de-DE" sz="2000" dirty="0" smtClean="0">
                <a:latin typeface="Courier New" pitchFamily="49" charset="0"/>
                <a:cs typeface="Courier New" pitchFamily="49" charset="0"/>
              </a:rPr>
              <a:t>Unchecked</a:t>
            </a:r>
            <a:r>
              <a:rPr lang="de-DE" sz="2400" dirty="0" smtClean="0"/>
              <a:t> tragen.</a:t>
            </a:r>
          </a:p>
          <a:p>
            <a:pPr marL="457200" indent="-457200">
              <a:buFont typeface="Arial" pitchFamily="34" charset="0"/>
              <a:buChar char="•"/>
              <a:defRPr/>
            </a:pPr>
            <a:r>
              <a:rPr lang="de-DE" sz="2000" dirty="0" smtClean="0">
                <a:solidFill>
                  <a:srgbClr val="FF3399"/>
                </a:solidFill>
                <a:latin typeface="Courier New" pitchFamily="49" charset="0"/>
                <a:cs typeface="Courier New" pitchFamily="49" charset="0"/>
              </a:rPr>
              <a:t>Unchecked</a:t>
            </a:r>
            <a:r>
              <a:rPr lang="de-DE" sz="2000" dirty="0" smtClean="0">
                <a:latin typeface="Courier New" pitchFamily="49" charset="0"/>
                <a:cs typeface="Courier New" pitchFamily="49" charset="0"/>
              </a:rPr>
              <a:t>_Deallocation</a:t>
            </a:r>
          </a:p>
          <a:p>
            <a:pPr marL="457200" indent="-457200">
              <a:buFont typeface="Arial" pitchFamily="34" charset="0"/>
              <a:buChar char="•"/>
              <a:defRPr/>
            </a:pPr>
            <a:r>
              <a:rPr lang="de-DE" sz="2000" dirty="0" smtClean="0">
                <a:latin typeface="Courier New" pitchFamily="49" charset="0"/>
                <a:cs typeface="Courier New" pitchFamily="49" charset="0"/>
              </a:rPr>
              <a:t>'</a:t>
            </a:r>
            <a:r>
              <a:rPr lang="de-DE" sz="2000" dirty="0" smtClean="0">
                <a:solidFill>
                  <a:srgbClr val="FF3399"/>
                </a:solidFill>
                <a:latin typeface="Courier New" pitchFamily="49" charset="0"/>
                <a:cs typeface="Courier New" pitchFamily="49" charset="0"/>
              </a:rPr>
              <a:t>Unchecked</a:t>
            </a:r>
            <a:r>
              <a:rPr lang="de-DE" sz="2000" dirty="0" smtClean="0">
                <a:latin typeface="Courier New" pitchFamily="49" charset="0"/>
                <a:cs typeface="Courier New" pitchFamily="49" charset="0"/>
              </a:rPr>
              <a:t>_Access</a:t>
            </a:r>
          </a:p>
          <a:p>
            <a:pPr marL="0" indent="0">
              <a:defRPr/>
            </a:pPr>
            <a:r>
              <a:rPr lang="de-DE" sz="2400" dirty="0" smtClean="0">
                <a:solidFill>
                  <a:srgbClr val="C00000"/>
                </a:solidFill>
              </a:rPr>
              <a:t>Wenn Sie jemals Zeiger verwenden müssen, verstecken Sie sie vor dem Benutzer Ihres Kodes; enthüllen Sie sie nicht öffentlich. Zwingen Sie </a:t>
            </a:r>
            <a:r>
              <a:rPr lang="de-DE" sz="2400" dirty="0">
                <a:solidFill>
                  <a:srgbClr val="C00000"/>
                </a:solidFill>
              </a:rPr>
              <a:t>nicht </a:t>
            </a:r>
            <a:r>
              <a:rPr lang="de-DE" sz="2400" dirty="0" smtClean="0">
                <a:solidFill>
                  <a:srgbClr val="C00000"/>
                </a:solidFill>
              </a:rPr>
              <a:t>den Benutzer, am Speicher-management herumzufummeln.</a:t>
            </a:r>
            <a:endParaRPr lang="de-DE" sz="2400" dirty="0">
              <a:solidFill>
                <a:srgbClr val="C00000"/>
              </a:solidFill>
            </a:endParaRPr>
          </a:p>
          <a:p>
            <a:pPr marL="457200" indent="-457200">
              <a:buFont typeface="Arial" pitchFamily="34" charset="0"/>
              <a:buChar char="•"/>
              <a:defRPr/>
            </a:pPr>
            <a:endParaRPr lang="de-DE" sz="2000" dirty="0">
              <a:latin typeface="Courier New" pitchFamily="49" charset="0"/>
              <a:cs typeface="Courier New" pitchFamily="49" charset="0"/>
            </a:endParaRPr>
          </a:p>
        </p:txBody>
      </p:sp>
      <p:sp>
        <p:nvSpPr>
          <p:cNvPr id="175108"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75109"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676CF1C-0984-4DC3-A316-B3F531694D8F}" type="slidenum">
              <a:rPr lang="de-DE" altLang="de-DE" sz="2400" smtClean="0"/>
              <a:pPr eaLnBrk="1" hangingPunct="1">
                <a:spcBef>
                  <a:spcPct val="0"/>
                </a:spcBef>
              </a:pPr>
              <a:t>273</a:t>
            </a:fld>
            <a:endParaRPr lang="de-DE" altLang="de-DE" sz="2400" dirty="0" smtClean="0"/>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ige Legende 1"/>
          <p:cNvSpPr/>
          <p:nvPr/>
        </p:nvSpPr>
        <p:spPr bwMode="auto">
          <a:xfrm>
            <a:off x="7179622" y="3573004"/>
            <a:ext cx="1517344" cy="288044"/>
          </a:xfrm>
          <a:prstGeom prst="wedgeRectCallout">
            <a:avLst>
              <a:gd name="adj1" fmla="val 6640"/>
              <a:gd name="adj2" fmla="val 819365"/>
            </a:avLst>
          </a:prstGeom>
          <a:solidFill>
            <a:srgbClr val="FFCCFF"/>
          </a:solidFill>
          <a:ln w="9525" cap="flat" cmpd="sng" algn="ctr">
            <a:solidFill>
              <a:srgbClr val="FF3399"/>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rgbClr val="FF3399"/>
                </a:solidFill>
                <a:effectLst/>
                <a:latin typeface="Times New Roman" pitchFamily="18" charset="0"/>
              </a:rPr>
              <a:t>Siehe Folien 222ff</a:t>
            </a:r>
          </a:p>
        </p:txBody>
      </p:sp>
      <p:sp>
        <p:nvSpPr>
          <p:cNvPr id="176130" name="Rectangle 2"/>
          <p:cNvSpPr>
            <a:spLocks noGrp="1" noChangeArrowheads="1"/>
          </p:cNvSpPr>
          <p:nvPr>
            <p:ph type="title"/>
          </p:nvPr>
        </p:nvSpPr>
        <p:spPr>
          <a:xfrm>
            <a:off x="685800" y="609600"/>
            <a:ext cx="7772400" cy="10192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Arten von Zugriffstypen</a:t>
            </a:r>
          </a:p>
        </p:txBody>
      </p:sp>
      <p:sp>
        <p:nvSpPr>
          <p:cNvPr id="176131" name="Rectangle 3"/>
          <p:cNvSpPr>
            <a:spLocks noGrp="1" noChangeArrowheads="1"/>
          </p:cNvSpPr>
          <p:nvPr>
            <p:ph idx="1"/>
          </p:nvPr>
        </p:nvSpPr>
        <p:spPr>
          <a:xfrm>
            <a:off x="611560" y="1628800"/>
            <a:ext cx="7915705" cy="4608488"/>
          </a:xfrm>
        </p:spPr>
        <p:txBody>
          <a:bodyPr/>
          <a:lstStyle/>
          <a:p>
            <a:pPr marL="0" indent="0" eaLnBrk="1" hangingPunct="1">
              <a:lnSpc>
                <a:spcPct val="80000"/>
              </a:lnSpc>
              <a:spcBef>
                <a:spcPts val="7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Drei Arten von Objekt-Zeigern:</a:t>
            </a:r>
          </a:p>
          <a:p>
            <a:pPr marL="465138" lvl="1" indent="-285750" eaLnBrk="1" hangingPunct="1">
              <a:lnSpc>
                <a:spcPct val="80000"/>
              </a:lnSpc>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i="1" dirty="0" smtClean="0">
                <a:solidFill>
                  <a:srgbClr val="0070C0"/>
                </a:solidFill>
              </a:rPr>
              <a:t>Ada 83</a:t>
            </a:r>
            <a:r>
              <a:rPr lang="de-DE" altLang="de-DE" sz="2400" dirty="0" smtClean="0">
                <a:solidFill>
                  <a:srgbClr val="0070C0"/>
                </a:solidFill>
              </a:rPr>
              <a:t> </a:t>
            </a:r>
            <a:r>
              <a:rPr lang="de-DE" altLang="de-DE" sz="2400" dirty="0" smtClean="0"/>
              <a:t>Dynamische Speicherzuweisung:</a:t>
            </a:r>
            <a:r>
              <a:rPr lang="de-DE" altLang="de-DE" sz="1800" dirty="0" smtClean="0"/>
              <a:t/>
            </a:r>
            <a:br>
              <a:rPr lang="de-DE" altLang="de-DE" sz="1800" dirty="0" smtClean="0"/>
            </a:br>
            <a:r>
              <a:rPr lang="de-DE" altLang="de-DE" sz="2000" b="1" dirty="0" smtClean="0">
                <a:latin typeface="Courier New" pitchFamily="49" charset="0"/>
              </a:rPr>
              <a:t>type</a:t>
            </a:r>
            <a:r>
              <a:rPr lang="de-DE" altLang="de-DE" sz="2000" dirty="0" smtClean="0">
                <a:latin typeface="Courier New" pitchFamily="49" charset="0"/>
              </a:rPr>
              <a:t> </a:t>
            </a:r>
            <a:r>
              <a:rPr lang="de-DE" altLang="de-DE" sz="2000" dirty="0" smtClean="0">
                <a:solidFill>
                  <a:schemeClr val="accent2"/>
                </a:solidFill>
                <a:latin typeface="Courier New" pitchFamily="49" charset="0"/>
              </a:rPr>
              <a:t>Dynamisch</a:t>
            </a:r>
            <a:r>
              <a:rPr lang="de-DE" altLang="de-DE" sz="2000" dirty="0" smtClean="0">
                <a:latin typeface="Courier New" pitchFamily="49" charset="0"/>
              </a:rPr>
              <a:t> </a:t>
            </a:r>
            <a:r>
              <a:rPr lang="de-DE" altLang="de-DE" sz="2000" b="1" dirty="0" smtClean="0">
                <a:latin typeface="Courier New" pitchFamily="49" charset="0"/>
              </a:rPr>
              <a:t>is access</a:t>
            </a:r>
            <a:r>
              <a:rPr lang="de-DE" altLang="de-DE" sz="2000" dirty="0" smtClean="0">
                <a:latin typeface="Courier New" pitchFamily="49" charset="0"/>
              </a:rPr>
              <a:t> </a:t>
            </a:r>
            <a:r>
              <a:rPr lang="de-DE" altLang="de-DE" sz="2000" dirty="0" smtClean="0">
                <a:solidFill>
                  <a:srgbClr val="FF3399"/>
                </a:solidFill>
                <a:latin typeface="Courier New" pitchFamily="49" charset="0"/>
              </a:rPr>
              <a:t>Typname</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latin typeface="Courier New" pitchFamily="49" charset="0"/>
              </a:rPr>
              <a:t>Pointer: </a:t>
            </a:r>
            <a:r>
              <a:rPr lang="de-DE" altLang="de-DE" sz="2000" dirty="0" smtClean="0">
                <a:solidFill>
                  <a:schemeClr val="accent2"/>
                </a:solidFill>
                <a:latin typeface="Courier New" pitchFamily="49" charset="0"/>
              </a:rPr>
              <a:t>Dynamisch</a:t>
            </a:r>
            <a:r>
              <a:rPr lang="de-DE" altLang="de-DE" sz="2000" dirty="0" smtClean="0">
                <a:latin typeface="Courier New" pitchFamily="49" charset="0"/>
              </a:rPr>
              <a:t> := </a:t>
            </a:r>
            <a:r>
              <a:rPr lang="de-DE" altLang="de-DE" sz="2000" b="1" dirty="0" smtClean="0">
                <a:latin typeface="Courier New" pitchFamily="49" charset="0"/>
              </a:rPr>
              <a:t>new</a:t>
            </a:r>
            <a:r>
              <a:rPr lang="de-DE" altLang="de-DE" sz="2000" dirty="0" smtClean="0">
                <a:latin typeface="Courier New" pitchFamily="49" charset="0"/>
              </a:rPr>
              <a:t> </a:t>
            </a:r>
            <a:r>
              <a:rPr lang="de-DE" altLang="de-DE" sz="2000" dirty="0" smtClean="0">
                <a:solidFill>
                  <a:srgbClr val="FF3399"/>
                </a:solidFill>
                <a:latin typeface="Courier New" pitchFamily="49" charset="0"/>
              </a:rPr>
              <a:t>Typname</a:t>
            </a:r>
            <a:r>
              <a:rPr lang="de-DE" altLang="de-DE" sz="2000" dirty="0" smtClean="0">
                <a:solidFill>
                  <a:schemeClr val="tx1"/>
                </a:solidFill>
                <a:latin typeface="Courier New" pitchFamily="49" charset="0"/>
              </a:rPr>
              <a:t>[</a:t>
            </a:r>
            <a:r>
              <a:rPr lang="de-DE" altLang="de-DE" sz="2000" dirty="0" smtClean="0">
                <a:solidFill>
                  <a:srgbClr val="663300"/>
                </a:solidFill>
                <a:latin typeface="Courier New" pitchFamily="49" charset="0"/>
                <a:cs typeface="Courier New" pitchFamily="49" charset="0"/>
              </a:rPr>
              <a:t>'(Wert)</a:t>
            </a:r>
            <a:r>
              <a:rPr lang="de-DE" altLang="de-DE" sz="2000" dirty="0" smtClean="0">
                <a:solidFill>
                  <a:schemeClr val="tx1"/>
                </a:solidFill>
                <a:latin typeface="Courier New" pitchFamily="49" charset="0"/>
                <a:cs typeface="Courier New" pitchFamily="49" charset="0"/>
              </a:rPr>
              <a:t>]</a:t>
            </a:r>
            <a:r>
              <a:rPr lang="de-DE" altLang="de-DE" sz="2000" dirty="0" smtClean="0">
                <a:latin typeface="Courier New" pitchFamily="49" charset="0"/>
              </a:rPr>
              <a:t>;</a:t>
            </a:r>
            <a:br>
              <a:rPr lang="de-DE" altLang="de-DE" sz="2000" dirty="0" smtClean="0">
                <a:latin typeface="Courier New" pitchFamily="49" charset="0"/>
              </a:rPr>
            </a:br>
            <a:r>
              <a:rPr lang="de-DE" altLang="de-DE" sz="2400" dirty="0" smtClean="0"/>
              <a:t>Ist nicht genügend Speicherplatz verfügbar, wird die Ausnahme </a:t>
            </a:r>
            <a:r>
              <a:rPr lang="de-DE" altLang="de-DE" sz="2000" dirty="0" smtClean="0">
                <a:solidFill>
                  <a:srgbClr val="FF0000"/>
                </a:solidFill>
                <a:latin typeface="Courier New" pitchFamily="49" charset="0"/>
                <a:cs typeface="Courier New" pitchFamily="49" charset="0"/>
              </a:rPr>
              <a:t>Storage_Error</a:t>
            </a:r>
            <a:r>
              <a:rPr lang="de-DE" altLang="de-DE" sz="2400" dirty="0" smtClean="0"/>
              <a:t> ausgelöst.</a:t>
            </a:r>
            <a:endParaRPr lang="de-DE" altLang="de-DE" sz="2000" dirty="0" smtClean="0">
              <a:latin typeface="Courier New" pitchFamily="49" charset="0"/>
            </a:endParaRPr>
          </a:p>
          <a:p>
            <a:pPr marL="465138" lvl="1" indent="-285750" eaLnBrk="1" hangingPunct="1">
              <a:lnSpc>
                <a:spcPct val="80000"/>
              </a:lnSpc>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i="1" dirty="0" smtClean="0">
                <a:solidFill>
                  <a:srgbClr val="0070C0"/>
                </a:solidFill>
              </a:rPr>
              <a:t>Ada 95</a:t>
            </a:r>
            <a:r>
              <a:rPr lang="de-DE" altLang="de-DE" sz="2400" dirty="0" smtClean="0">
                <a:solidFill>
                  <a:srgbClr val="0070C0"/>
                </a:solidFill>
              </a:rPr>
              <a:t> </a:t>
            </a:r>
            <a:r>
              <a:rPr lang="de-DE" altLang="de-DE" sz="2400" dirty="0" smtClean="0"/>
              <a:t>Alias:</a:t>
            </a:r>
            <a:r>
              <a:rPr lang="de-DE" altLang="de-DE" sz="1800" dirty="0" smtClean="0"/>
              <a:t/>
            </a:r>
            <a:br>
              <a:rPr lang="de-DE" altLang="de-DE" sz="1800" dirty="0" smtClean="0"/>
            </a:br>
            <a:r>
              <a:rPr lang="de-DE" altLang="de-DE" sz="2000" b="1" dirty="0" smtClean="0">
                <a:latin typeface="Courier New" pitchFamily="49" charset="0"/>
              </a:rPr>
              <a:t>type</a:t>
            </a:r>
            <a:r>
              <a:rPr lang="de-DE" altLang="de-DE" sz="2000" dirty="0" smtClean="0">
                <a:latin typeface="Courier New" pitchFamily="49" charset="0"/>
              </a:rPr>
              <a:t> </a:t>
            </a:r>
            <a:r>
              <a:rPr lang="de-DE" altLang="de-DE" sz="2000" dirty="0" smtClean="0">
                <a:solidFill>
                  <a:schemeClr val="accent2"/>
                </a:solidFill>
                <a:latin typeface="Courier New" pitchFamily="49" charset="0"/>
              </a:rPr>
              <a:t>Allgemein</a:t>
            </a:r>
            <a:r>
              <a:rPr lang="de-DE" altLang="de-DE" sz="2000" dirty="0" smtClean="0">
                <a:latin typeface="Courier New" pitchFamily="49" charset="0"/>
              </a:rPr>
              <a:t> </a:t>
            </a:r>
            <a:r>
              <a:rPr lang="de-DE" altLang="de-DE" sz="2000" b="1" dirty="0" smtClean="0">
                <a:latin typeface="Courier New" pitchFamily="49" charset="0"/>
              </a:rPr>
              <a:t>is </a:t>
            </a:r>
            <a:r>
              <a:rPr lang="en-US" altLang="de-DE" sz="2000" b="1" dirty="0">
                <a:latin typeface="Courier New" pitchFamily="49" charset="0"/>
              </a:rPr>
              <a:t>access </a:t>
            </a:r>
            <a:r>
              <a:rPr lang="en-US" sz="2000" b="1" dirty="0">
                <a:highlight>
                  <a:srgbClr val="FFFF00"/>
                </a:highlight>
                <a:latin typeface="Courier New" panose="02070309020205020404" pitchFamily="49" charset="0"/>
                <a:ea typeface="Times New Roman" panose="02020603050405020304" pitchFamily="18" charset="0"/>
              </a:rPr>
              <a:t>all</a:t>
            </a:r>
            <a:r>
              <a:rPr lang="en-US" altLang="de-DE" sz="2000" b="1" dirty="0">
                <a:latin typeface="Courier New" pitchFamily="49" charset="0"/>
              </a:rPr>
              <a:t> </a:t>
            </a:r>
            <a:r>
              <a:rPr lang="de-DE" altLang="de-DE" sz="2000" dirty="0" smtClean="0">
                <a:solidFill>
                  <a:srgbClr val="FF3399"/>
                </a:solidFill>
                <a:latin typeface="Courier New" pitchFamily="49" charset="0"/>
              </a:rPr>
              <a:t>Typname</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solidFill>
                  <a:srgbClr val="CC3300"/>
                </a:solidFill>
                <a:latin typeface="Courier New" pitchFamily="49" charset="0"/>
              </a:rPr>
              <a:t>Variable</a:t>
            </a:r>
            <a:r>
              <a:rPr lang="de-DE" altLang="de-DE" sz="2000" dirty="0" smtClean="0">
                <a:latin typeface="Courier New" pitchFamily="49" charset="0"/>
              </a:rPr>
              <a:t>: </a:t>
            </a:r>
            <a:r>
              <a:rPr lang="en-US" sz="2000" b="1" dirty="0">
                <a:highlight>
                  <a:srgbClr val="FFFF00"/>
                </a:highlight>
                <a:latin typeface="Courier New" panose="02070309020205020404" pitchFamily="49" charset="0"/>
              </a:rPr>
              <a:t>aliased</a:t>
            </a:r>
            <a:r>
              <a:rPr lang="de-DE" altLang="de-DE" sz="2000" dirty="0" smtClean="0">
                <a:latin typeface="Courier New" pitchFamily="49" charset="0"/>
              </a:rPr>
              <a:t> </a:t>
            </a:r>
            <a:r>
              <a:rPr lang="de-DE" altLang="de-DE" sz="2000" dirty="0" smtClean="0">
                <a:solidFill>
                  <a:srgbClr val="FF3399"/>
                </a:solidFill>
                <a:latin typeface="Courier New" pitchFamily="49" charset="0"/>
              </a:rPr>
              <a:t>Typname</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latin typeface="Courier New" pitchFamily="49" charset="0"/>
              </a:rPr>
              <a:t>Pointer: </a:t>
            </a:r>
            <a:r>
              <a:rPr lang="de-DE" altLang="de-DE" sz="2000" dirty="0" smtClean="0">
                <a:solidFill>
                  <a:schemeClr val="accent2"/>
                </a:solidFill>
                <a:latin typeface="Courier New" pitchFamily="49" charset="0"/>
              </a:rPr>
              <a:t>Allgemein</a:t>
            </a:r>
            <a:r>
              <a:rPr lang="de-DE" altLang="de-DE" sz="2000" dirty="0" smtClean="0">
                <a:latin typeface="Courier New" pitchFamily="49" charset="0"/>
              </a:rPr>
              <a:t> := </a:t>
            </a:r>
            <a:r>
              <a:rPr lang="de-DE" altLang="de-DE" sz="2000" dirty="0" smtClean="0">
                <a:solidFill>
                  <a:srgbClr val="CC3300"/>
                </a:solidFill>
                <a:latin typeface="Courier New" pitchFamily="49" charset="0"/>
              </a:rPr>
              <a:t>Variable</a:t>
            </a:r>
            <a:r>
              <a:rPr lang="de-DE" altLang="de-DE" sz="2000" dirty="0" smtClean="0">
                <a:latin typeface="Courier New" pitchFamily="49" charset="0"/>
                <a:cs typeface="Courier New" pitchFamily="49" charset="0"/>
              </a:rPr>
              <a:t>'</a:t>
            </a:r>
            <a:r>
              <a:rPr lang="de-DE" altLang="de-DE" sz="2000" dirty="0" smtClean="0">
                <a:solidFill>
                  <a:srgbClr val="663300"/>
                </a:solidFill>
                <a:latin typeface="Courier New" pitchFamily="49" charset="0"/>
              </a:rPr>
              <a:t>Access</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latin typeface="Courier New" pitchFamily="49" charset="0"/>
              </a:rPr>
              <a:t>Pointer: </a:t>
            </a:r>
            <a:r>
              <a:rPr lang="de-DE" altLang="de-DE" sz="2000" dirty="0" smtClean="0">
                <a:solidFill>
                  <a:schemeClr val="accent2"/>
                </a:solidFill>
                <a:latin typeface="Courier New" pitchFamily="49" charset="0"/>
              </a:rPr>
              <a:t>Allgemein</a:t>
            </a:r>
            <a:r>
              <a:rPr lang="de-DE" altLang="de-DE" sz="2000" dirty="0" smtClean="0">
                <a:latin typeface="Courier New" pitchFamily="49" charset="0"/>
              </a:rPr>
              <a:t> := </a:t>
            </a:r>
            <a:r>
              <a:rPr lang="de-DE" altLang="de-DE" sz="2000" b="1" dirty="0" smtClean="0">
                <a:latin typeface="Courier New" pitchFamily="49" charset="0"/>
              </a:rPr>
              <a:t>new</a:t>
            </a:r>
            <a:r>
              <a:rPr lang="de-DE" altLang="de-DE" sz="2000" dirty="0" smtClean="0">
                <a:latin typeface="Courier New" pitchFamily="49" charset="0"/>
              </a:rPr>
              <a:t> </a:t>
            </a:r>
            <a:r>
              <a:rPr lang="de-DE" altLang="de-DE" sz="2000" dirty="0" smtClean="0">
                <a:solidFill>
                  <a:srgbClr val="FF3399"/>
                </a:solidFill>
                <a:latin typeface="Courier New" pitchFamily="49" charset="0"/>
              </a:rPr>
              <a:t>Typname</a:t>
            </a:r>
            <a:r>
              <a:rPr lang="de-DE" altLang="de-DE" sz="2000" dirty="0" smtClean="0">
                <a:solidFill>
                  <a:schemeClr val="tx1"/>
                </a:solidFill>
                <a:latin typeface="Courier New" pitchFamily="49" charset="0"/>
              </a:rPr>
              <a:t>[</a:t>
            </a:r>
            <a:r>
              <a:rPr lang="de-DE" altLang="de-DE" sz="2000" dirty="0" smtClean="0">
                <a:solidFill>
                  <a:srgbClr val="663300"/>
                </a:solidFill>
                <a:latin typeface="Courier New" pitchFamily="49" charset="0"/>
                <a:cs typeface="Courier New" pitchFamily="49" charset="0"/>
              </a:rPr>
              <a:t>'(Wert)</a:t>
            </a:r>
            <a:r>
              <a:rPr lang="de-DE" altLang="de-DE" sz="2000" dirty="0" smtClean="0">
                <a:solidFill>
                  <a:schemeClr val="tx1"/>
                </a:solidFill>
                <a:latin typeface="Courier New" pitchFamily="49" charset="0"/>
                <a:cs typeface="Courier New" pitchFamily="49" charset="0"/>
              </a:rPr>
              <a:t>]</a:t>
            </a:r>
            <a:r>
              <a:rPr lang="de-DE" altLang="de-DE" sz="2000" dirty="0" smtClean="0">
                <a:latin typeface="Courier New" pitchFamily="49" charset="0"/>
              </a:rPr>
              <a:t>;</a:t>
            </a:r>
          </a:p>
          <a:p>
            <a:pPr marL="465138" lvl="1" indent="-285750" eaLnBrk="1" hangingPunct="1">
              <a:lnSpc>
                <a:spcPct val="80000"/>
              </a:lnSpc>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i="1" dirty="0" smtClean="0">
                <a:solidFill>
                  <a:srgbClr val="0070C0"/>
                </a:solidFill>
              </a:rPr>
              <a:t>Ada 95</a:t>
            </a:r>
            <a:r>
              <a:rPr lang="de-DE" altLang="de-DE" sz="2400" dirty="0" smtClean="0">
                <a:solidFill>
                  <a:srgbClr val="0070C0"/>
                </a:solidFill>
              </a:rPr>
              <a:t> </a:t>
            </a:r>
            <a:r>
              <a:rPr lang="de-DE" altLang="de-DE" sz="2400" dirty="0" smtClean="0"/>
              <a:t>Nur Lesen:</a:t>
            </a:r>
            <a:r>
              <a:rPr lang="de-DE" altLang="de-DE" sz="1800" dirty="0" smtClean="0"/>
              <a:t/>
            </a:r>
            <a:br>
              <a:rPr lang="de-DE" altLang="de-DE" sz="1800" dirty="0" smtClean="0"/>
            </a:br>
            <a:r>
              <a:rPr lang="de-DE" altLang="de-DE" sz="2000" b="1" dirty="0" smtClean="0">
                <a:latin typeface="Courier New" pitchFamily="49" charset="0"/>
              </a:rPr>
              <a:t>type</a:t>
            </a:r>
            <a:r>
              <a:rPr lang="de-DE" altLang="de-DE" sz="2000" dirty="0" smtClean="0">
                <a:latin typeface="Courier New" pitchFamily="49" charset="0"/>
              </a:rPr>
              <a:t> Bezeichner </a:t>
            </a:r>
            <a:r>
              <a:rPr lang="de-DE" altLang="de-DE" sz="2000" b="1" dirty="0" smtClean="0">
                <a:latin typeface="Courier New" pitchFamily="49" charset="0"/>
              </a:rPr>
              <a:t>is access </a:t>
            </a:r>
            <a:r>
              <a:rPr lang="en-US" sz="2000" b="1" dirty="0">
                <a:highlight>
                  <a:srgbClr val="FFFF00"/>
                </a:highlight>
                <a:latin typeface="Courier New" panose="02070309020205020404" pitchFamily="49" charset="0"/>
                <a:ea typeface="Times New Roman" panose="02020603050405020304" pitchFamily="18" charset="0"/>
              </a:rPr>
              <a:t>constant</a:t>
            </a:r>
            <a:r>
              <a:rPr lang="de-DE" altLang="de-DE" sz="2000" dirty="0" smtClean="0">
                <a:latin typeface="Courier New" pitchFamily="49" charset="0"/>
              </a:rPr>
              <a:t> </a:t>
            </a:r>
            <a:r>
              <a:rPr lang="de-DE" altLang="de-DE" sz="2000" dirty="0" smtClean="0">
                <a:solidFill>
                  <a:srgbClr val="FF3399"/>
                </a:solidFill>
                <a:latin typeface="Courier New" pitchFamily="49" charset="0"/>
              </a:rPr>
              <a:t>Typname</a:t>
            </a:r>
            <a:r>
              <a:rPr lang="de-DE" altLang="de-DE" sz="2000" dirty="0" smtClean="0">
                <a:latin typeface="Courier New" pitchFamily="49" charset="0"/>
              </a:rPr>
              <a:t>;</a:t>
            </a:r>
            <a:br>
              <a:rPr lang="de-DE" altLang="de-DE" sz="2000" dirty="0" smtClean="0">
                <a:latin typeface="Courier New" pitchFamily="49" charset="0"/>
              </a:rPr>
            </a:br>
            <a:r>
              <a:rPr lang="de-DE" altLang="de-DE" sz="2400" dirty="0" smtClean="0"/>
              <a:t>Letzterer kann auf Variable und auf Konstanten zugreifen.</a:t>
            </a:r>
          </a:p>
          <a:p>
            <a:pPr marL="179388" lvl="1" indent="0" eaLnBrk="1" hangingPunct="1">
              <a:lnSpc>
                <a:spcPct val="80000"/>
              </a:lnSpc>
              <a:spcBef>
                <a:spcPts val="50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Wird bei der Allokation (</a:t>
            </a:r>
            <a:r>
              <a:rPr lang="de-DE" altLang="de-DE" sz="2000" b="1" dirty="0" smtClean="0">
                <a:latin typeface="Courier New" panose="02070309020205020404" pitchFamily="49" charset="0"/>
                <a:cs typeface="Courier New" panose="02070309020205020404" pitchFamily="49" charset="0"/>
              </a:rPr>
              <a:t>new</a:t>
            </a:r>
            <a:r>
              <a:rPr lang="de-DE" altLang="de-DE" sz="2400" dirty="0" smtClean="0"/>
              <a:t>) kein </a:t>
            </a:r>
            <a:r>
              <a:rPr lang="de-DE" altLang="de-DE" sz="2000" dirty="0" smtClean="0">
                <a:solidFill>
                  <a:srgbClr val="663300"/>
                </a:solidFill>
                <a:latin typeface="Courier New" panose="02070309020205020404" pitchFamily="49" charset="0"/>
                <a:cs typeface="Courier New" panose="02070309020205020404" pitchFamily="49" charset="0"/>
              </a:rPr>
              <a:t>Wert</a:t>
            </a:r>
            <a:r>
              <a:rPr lang="de-DE" altLang="de-DE" sz="2400" dirty="0" smtClean="0">
                <a:solidFill>
                  <a:srgbClr val="663300"/>
                </a:solidFill>
              </a:rPr>
              <a:t> </a:t>
            </a:r>
            <a:r>
              <a:rPr lang="de-DE" altLang="de-DE" sz="2400" dirty="0" smtClean="0"/>
              <a:t>angegeben, wird </a:t>
            </a:r>
            <a:r>
              <a:rPr lang="de-DE" altLang="de-DE" sz="2400" dirty="0"/>
              <a:t>das </a:t>
            </a:r>
            <a:r>
              <a:rPr lang="de-DE" altLang="de-DE" sz="2400" dirty="0" smtClean="0"/>
              <a:t>Objekt, auf das </a:t>
            </a:r>
            <a:r>
              <a:rPr lang="de-DE" altLang="de-DE" sz="2000" dirty="0" smtClean="0">
                <a:latin typeface="Courier New" panose="02070309020205020404" pitchFamily="49" charset="0"/>
                <a:cs typeface="Courier New" panose="02070309020205020404" pitchFamily="49" charset="0"/>
              </a:rPr>
              <a:t>Pointer</a:t>
            </a:r>
            <a:r>
              <a:rPr lang="de-DE" altLang="de-DE" sz="2400" dirty="0" smtClean="0"/>
              <a:t> zeigt, initialisiert gemäß </a:t>
            </a:r>
            <a:r>
              <a:rPr lang="de-DE" altLang="de-DE" sz="2000" dirty="0">
                <a:solidFill>
                  <a:srgbClr val="FF3399"/>
                </a:solidFill>
                <a:latin typeface="Courier New" pitchFamily="49" charset="0"/>
                <a:ea typeface="+mn-ea"/>
                <a:cs typeface="+mn-cs"/>
              </a:rPr>
              <a:t>Typname</a:t>
            </a:r>
            <a:r>
              <a:rPr lang="de-DE" altLang="de-DE" sz="2400" dirty="0" smtClean="0"/>
              <a:t>.</a:t>
            </a:r>
          </a:p>
        </p:txBody>
      </p:sp>
      <p:sp>
        <p:nvSpPr>
          <p:cNvPr id="17613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7613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835424D-6699-42AC-8E9F-0C90FBA0AE79}" type="slidenum">
              <a:rPr lang="de-DE" altLang="de-DE" sz="2400" smtClean="0"/>
              <a:pPr eaLnBrk="1" hangingPunct="1">
                <a:spcBef>
                  <a:spcPct val="0"/>
                </a:spcBef>
              </a:pPr>
              <a:t>274</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5" name="Rectangle 2"/>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Beispiele von generellen Zeigern</a:t>
            </a:r>
          </a:p>
        </p:txBody>
      </p:sp>
      <p:sp>
        <p:nvSpPr>
          <p:cNvPr id="163843" name="Rectangle 3"/>
          <p:cNvSpPr>
            <a:spLocks noGrp="1" noChangeArrowheads="1"/>
          </p:cNvSpPr>
          <p:nvPr>
            <p:ph idx="1"/>
          </p:nvPr>
        </p:nvSpPr>
        <p:spPr>
          <a:xfrm>
            <a:off x="685800" y="1842542"/>
            <a:ext cx="7772400" cy="4322762"/>
          </a:xfrm>
        </p:spPr>
        <p:txBody>
          <a:bodyPr/>
          <a:lstStyle/>
          <a:p>
            <a:pPr marL="0" lvl="1" indent="0" eaLnBrk="1" hangingPunct="1">
              <a:lnSpc>
                <a:spcPct val="80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b="1" dirty="0" smtClean="0">
                <a:latin typeface="Courier New" pitchFamily="49" charset="0"/>
              </a:rPr>
              <a:t>type</a:t>
            </a:r>
            <a:r>
              <a:rPr lang="de-DE" sz="2000" dirty="0" smtClean="0">
                <a:latin typeface="Courier New" pitchFamily="49" charset="0"/>
              </a:rPr>
              <a:t> Allgemein </a:t>
            </a:r>
            <a:r>
              <a:rPr lang="de-DE" sz="2000" b="1" dirty="0" smtClean="0">
                <a:latin typeface="Courier New" pitchFamily="49" charset="0"/>
              </a:rPr>
              <a:t>is access all     </a:t>
            </a:r>
            <a:r>
              <a:rPr lang="de-DE" sz="2000" dirty="0" smtClean="0">
                <a:latin typeface="Courier New" pitchFamily="49" charset="0"/>
              </a:rPr>
              <a:t> Typname;</a:t>
            </a:r>
            <a:br>
              <a:rPr lang="de-DE" sz="2000" dirty="0" smtClean="0">
                <a:latin typeface="Courier New" pitchFamily="49" charset="0"/>
              </a:rPr>
            </a:br>
            <a:r>
              <a:rPr lang="de-DE" sz="2000" b="1" dirty="0" smtClean="0">
                <a:latin typeface="Courier New" pitchFamily="49" charset="0"/>
              </a:rPr>
              <a:t>type</a:t>
            </a:r>
            <a:r>
              <a:rPr lang="de-DE" sz="2000" dirty="0" smtClean="0">
                <a:latin typeface="Courier New" pitchFamily="49" charset="0"/>
              </a:rPr>
              <a:t> Leser     </a:t>
            </a:r>
            <a:r>
              <a:rPr lang="de-DE" sz="2000" b="1" dirty="0" smtClean="0">
                <a:latin typeface="Courier New" pitchFamily="49" charset="0"/>
              </a:rPr>
              <a:t>is access constant</a:t>
            </a:r>
            <a:r>
              <a:rPr lang="de-DE" sz="2000" dirty="0" smtClean="0">
                <a:latin typeface="Courier New" pitchFamily="49" charset="0"/>
              </a:rPr>
              <a:t> Typname;</a:t>
            </a:r>
          </a:p>
          <a:p>
            <a:pPr marL="0" indent="0" eaLnBrk="1" hangingPunct="1">
              <a:lnSpc>
                <a:spcPct val="80000"/>
              </a:lnSpc>
              <a:spcBef>
                <a:spcPts val="7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dirty="0" smtClean="0">
                <a:latin typeface="Courier New" pitchFamily="49" charset="0"/>
              </a:rPr>
              <a:t>Variable : </a:t>
            </a:r>
            <a:r>
              <a:rPr lang="en-US" sz="2000" b="1" dirty="0" smtClean="0">
                <a:highlight>
                  <a:srgbClr val="FFFF00"/>
                </a:highlight>
                <a:latin typeface="Courier New" panose="02070309020205020404" pitchFamily="49" charset="0"/>
              </a:rPr>
              <a:t>aliased</a:t>
            </a:r>
            <a:r>
              <a:rPr lang="de-DE" sz="2000" dirty="0" smtClean="0">
                <a:latin typeface="Courier New" pitchFamily="49" charset="0"/>
              </a:rPr>
              <a:t>          Typname;</a:t>
            </a:r>
            <a:br>
              <a:rPr lang="de-DE" sz="2000" dirty="0" smtClean="0">
                <a:latin typeface="Courier New" pitchFamily="49" charset="0"/>
              </a:rPr>
            </a:br>
            <a:r>
              <a:rPr lang="de-DE" sz="2000" dirty="0" smtClean="0">
                <a:latin typeface="Courier New" pitchFamily="49" charset="0"/>
              </a:rPr>
              <a:t>Konstante: </a:t>
            </a:r>
            <a:r>
              <a:rPr lang="en-US" sz="2000" b="1" dirty="0">
                <a:highlight>
                  <a:srgbClr val="FFFF00"/>
                </a:highlight>
                <a:latin typeface="Courier New" panose="02070309020205020404" pitchFamily="49" charset="0"/>
              </a:rPr>
              <a:t>aliased</a:t>
            </a:r>
            <a:r>
              <a:rPr lang="de-DE" sz="2000" dirty="0" smtClean="0">
                <a:latin typeface="Courier New" pitchFamily="49" charset="0"/>
              </a:rPr>
              <a:t> </a:t>
            </a:r>
            <a:r>
              <a:rPr lang="de-DE" sz="2000" b="1" dirty="0" smtClean="0">
                <a:latin typeface="Courier New" pitchFamily="49" charset="0"/>
              </a:rPr>
              <a:t>constant</a:t>
            </a:r>
            <a:r>
              <a:rPr lang="de-DE" sz="2000" dirty="0" smtClean="0">
                <a:latin typeface="Courier New" pitchFamily="49" charset="0"/>
              </a:rPr>
              <a:t> Typname := …;</a:t>
            </a:r>
          </a:p>
          <a:p>
            <a:pPr marL="0" indent="0" eaLnBrk="1" hangingPunct="1">
              <a:lnSpc>
                <a:spcPct val="80000"/>
              </a:lnSpc>
              <a:spcBef>
                <a:spcPts val="7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dirty="0" smtClean="0">
                <a:latin typeface="Courier New" pitchFamily="49" charset="0"/>
              </a:rPr>
              <a:t>AV:          Allgemein := Variable</a:t>
            </a:r>
            <a:r>
              <a:rPr lang="de-DE" sz="2000" dirty="0" smtClean="0">
                <a:latin typeface="Courier New" pitchFamily="49" charset="0"/>
                <a:cs typeface="Courier New" pitchFamily="49" charset="0"/>
              </a:rPr>
              <a:t>'</a:t>
            </a:r>
            <a:r>
              <a:rPr lang="de-DE" sz="2000" dirty="0" smtClean="0">
                <a:latin typeface="Courier New" pitchFamily="49" charset="0"/>
              </a:rPr>
              <a:t>Access;</a:t>
            </a:r>
            <a:br>
              <a:rPr lang="de-DE" sz="2000" dirty="0" smtClean="0">
                <a:latin typeface="Courier New" pitchFamily="49" charset="0"/>
              </a:rPr>
            </a:br>
            <a:r>
              <a:rPr lang="de-DE" sz="2000" dirty="0" smtClean="0">
                <a:solidFill>
                  <a:schemeClr val="tx1"/>
                </a:solidFill>
                <a:latin typeface="Courier New" pitchFamily="49" charset="0"/>
              </a:rPr>
              <a:t>KV</a:t>
            </a:r>
            <a:r>
              <a:rPr lang="de-DE" sz="2000" dirty="0" smtClean="0">
                <a:latin typeface="Courier New" pitchFamily="49" charset="0"/>
              </a:rPr>
              <a:t>: </a:t>
            </a:r>
            <a:r>
              <a:rPr lang="de-DE" sz="2000" b="1" dirty="0" smtClean="0">
                <a:latin typeface="Courier New" pitchFamily="49" charset="0"/>
              </a:rPr>
              <a:t>constant</a:t>
            </a:r>
            <a:r>
              <a:rPr lang="de-DE" sz="2000" dirty="0" smtClean="0">
                <a:latin typeface="Courier New" pitchFamily="49" charset="0"/>
              </a:rPr>
              <a:t> Allgemein := Variable</a:t>
            </a:r>
            <a:r>
              <a:rPr lang="de-DE" sz="2000" dirty="0" smtClean="0">
                <a:latin typeface="Courier New" pitchFamily="49" charset="0"/>
                <a:cs typeface="Courier New" pitchFamily="49" charset="0"/>
              </a:rPr>
              <a:t>'</a:t>
            </a:r>
            <a:r>
              <a:rPr lang="de-DE" sz="2000" dirty="0" smtClean="0">
                <a:latin typeface="Courier New" pitchFamily="49" charset="0"/>
              </a:rPr>
              <a:t>Access;</a:t>
            </a:r>
          </a:p>
          <a:p>
            <a:pPr marL="0" indent="0" eaLnBrk="1" hangingPunct="1">
              <a:lnSpc>
                <a:spcPct val="80000"/>
              </a:lnSpc>
              <a:spcBef>
                <a:spcPts val="7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dirty="0" smtClean="0">
                <a:solidFill>
                  <a:srgbClr val="FF0000"/>
                </a:solidFill>
                <a:latin typeface="Courier New" pitchFamily="49" charset="0"/>
              </a:rPr>
              <a:t>AK: Allgemein := Konstante</a:t>
            </a:r>
            <a:r>
              <a:rPr lang="de-DE" sz="2000" dirty="0" smtClean="0">
                <a:solidFill>
                  <a:srgbClr val="FF0000"/>
                </a:solidFill>
                <a:latin typeface="Courier New" pitchFamily="49" charset="0"/>
                <a:cs typeface="Courier New" pitchFamily="49" charset="0"/>
              </a:rPr>
              <a:t>'</a:t>
            </a:r>
            <a:r>
              <a:rPr lang="de-DE" sz="2000" dirty="0" smtClean="0">
                <a:solidFill>
                  <a:srgbClr val="FF0000"/>
                </a:solidFill>
                <a:latin typeface="Courier New" pitchFamily="49" charset="0"/>
              </a:rPr>
              <a:t>Access;  -- </a:t>
            </a:r>
            <a:r>
              <a:rPr lang="de-DE" sz="2000" i="1" dirty="0" smtClean="0">
                <a:solidFill>
                  <a:srgbClr val="FF0000"/>
                </a:solidFill>
                <a:latin typeface="Courier New" pitchFamily="49" charset="0"/>
              </a:rPr>
              <a:t>illegal</a:t>
            </a:r>
            <a:br>
              <a:rPr lang="de-DE" sz="2000" i="1" dirty="0" smtClean="0">
                <a:solidFill>
                  <a:srgbClr val="FF0000"/>
                </a:solidFill>
                <a:latin typeface="Courier New" pitchFamily="49" charset="0"/>
              </a:rPr>
            </a:br>
            <a:r>
              <a:rPr lang="de-DE" sz="2000" dirty="0" smtClean="0">
                <a:solidFill>
                  <a:schemeClr val="accent2"/>
                </a:solidFill>
                <a:latin typeface="Courier New" pitchFamily="49" charset="0"/>
              </a:rPr>
              <a:t>LV: Leser     := Variable </a:t>
            </a:r>
            <a:r>
              <a:rPr lang="de-DE" sz="2000" dirty="0" smtClean="0">
                <a:solidFill>
                  <a:schemeClr val="accent2"/>
                </a:solidFill>
                <a:latin typeface="Courier New" pitchFamily="49" charset="0"/>
                <a:cs typeface="Courier New" pitchFamily="49" charset="0"/>
              </a:rPr>
              <a:t>'</a:t>
            </a:r>
            <a:r>
              <a:rPr lang="de-DE" sz="2000" dirty="0" smtClean="0">
                <a:solidFill>
                  <a:schemeClr val="accent2"/>
                </a:solidFill>
                <a:latin typeface="Courier New" pitchFamily="49" charset="0"/>
              </a:rPr>
              <a:t>Access;  -- </a:t>
            </a:r>
            <a:r>
              <a:rPr lang="de-DE" sz="2000" i="1" dirty="0" smtClean="0">
                <a:solidFill>
                  <a:schemeClr val="accent2"/>
                </a:solidFill>
                <a:latin typeface="Courier New" pitchFamily="49" charset="0"/>
              </a:rPr>
              <a:t>OK</a:t>
            </a:r>
          </a:p>
          <a:p>
            <a:pPr marL="0" indent="0" eaLnBrk="1" hangingPunct="1">
              <a:lnSpc>
                <a:spcPct val="80000"/>
              </a:lnSpc>
              <a:spcBef>
                <a:spcPts val="7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dirty="0" smtClean="0">
                <a:solidFill>
                  <a:schemeClr val="tx1"/>
                </a:solidFill>
                <a:latin typeface="Courier New" pitchFamily="49" charset="0"/>
              </a:rPr>
              <a:t>LK:          Leser := </a:t>
            </a:r>
            <a:r>
              <a:rPr lang="de-DE" sz="2000" dirty="0" smtClean="0">
                <a:latin typeface="Courier New" pitchFamily="49" charset="0"/>
              </a:rPr>
              <a:t>Konstante</a:t>
            </a:r>
            <a:r>
              <a:rPr lang="de-DE" sz="2000" dirty="0" smtClean="0">
                <a:latin typeface="Courier New" pitchFamily="49" charset="0"/>
                <a:cs typeface="Courier New" pitchFamily="49" charset="0"/>
              </a:rPr>
              <a:t>'</a:t>
            </a:r>
            <a:r>
              <a:rPr lang="de-DE" sz="2000" dirty="0" smtClean="0">
                <a:latin typeface="Courier New" pitchFamily="49" charset="0"/>
              </a:rPr>
              <a:t>Access;</a:t>
            </a:r>
            <a:br>
              <a:rPr lang="de-DE" sz="2000" dirty="0" smtClean="0">
                <a:latin typeface="Courier New" pitchFamily="49" charset="0"/>
              </a:rPr>
            </a:br>
            <a:r>
              <a:rPr lang="de-DE" sz="2000" dirty="0" smtClean="0">
                <a:latin typeface="Courier New" pitchFamily="49" charset="0"/>
              </a:rPr>
              <a:t>K</a:t>
            </a:r>
            <a:r>
              <a:rPr lang="de-DE" sz="2000" dirty="0">
                <a:solidFill>
                  <a:schemeClr val="tx1"/>
                </a:solidFill>
                <a:latin typeface="Courier New" pitchFamily="49" charset="0"/>
              </a:rPr>
              <a:t>K</a:t>
            </a:r>
            <a:r>
              <a:rPr lang="de-DE" sz="2000" dirty="0" smtClean="0">
                <a:solidFill>
                  <a:schemeClr val="tx1"/>
                </a:solidFill>
                <a:latin typeface="Courier New" pitchFamily="49" charset="0"/>
              </a:rPr>
              <a:t>: </a:t>
            </a:r>
            <a:r>
              <a:rPr lang="de-DE" sz="2000" b="1" dirty="0" smtClean="0">
                <a:solidFill>
                  <a:schemeClr val="tx1"/>
                </a:solidFill>
                <a:latin typeface="Courier New" pitchFamily="49" charset="0"/>
              </a:rPr>
              <a:t>constant</a:t>
            </a:r>
            <a:r>
              <a:rPr lang="de-DE" sz="2000" dirty="0" smtClean="0">
                <a:solidFill>
                  <a:schemeClr val="tx1"/>
                </a:solidFill>
                <a:latin typeface="Courier New" pitchFamily="49" charset="0"/>
              </a:rPr>
              <a:t> Leser := </a:t>
            </a:r>
            <a:r>
              <a:rPr lang="de-DE" sz="2000" dirty="0" smtClean="0">
                <a:latin typeface="Courier New" pitchFamily="49" charset="0"/>
              </a:rPr>
              <a:t>Konstante</a:t>
            </a:r>
            <a:r>
              <a:rPr lang="de-DE" sz="2000" dirty="0" smtClean="0">
                <a:latin typeface="Courier New" pitchFamily="49" charset="0"/>
                <a:cs typeface="Courier New" pitchFamily="49" charset="0"/>
              </a:rPr>
              <a:t>'</a:t>
            </a:r>
            <a:r>
              <a:rPr lang="de-DE" sz="2000" dirty="0" smtClean="0">
                <a:latin typeface="Courier New" pitchFamily="49" charset="0"/>
              </a:rPr>
              <a:t>Access;</a:t>
            </a:r>
            <a:endParaRPr lang="de-DE" sz="2000" dirty="0">
              <a:solidFill>
                <a:schemeClr val="tx1"/>
              </a:solidFill>
              <a:latin typeface="Courier New" pitchFamily="49" charset="0"/>
            </a:endParaRPr>
          </a:p>
          <a:p>
            <a:pPr eaLnBrk="1" hangingPunct="1">
              <a:lnSpc>
                <a:spcPct val="80000"/>
              </a:lnSpc>
              <a:spcBef>
                <a:spcPts val="700"/>
              </a:spcBef>
              <a:buClrTx/>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dirty="0" smtClean="0">
                <a:latin typeface="Courier New" pitchFamily="49" charset="0"/>
              </a:rPr>
              <a:t>AV</a:t>
            </a:r>
            <a:r>
              <a:rPr lang="de-DE" sz="2400" dirty="0" smtClean="0">
                <a:solidFill>
                  <a:schemeClr val="tx1"/>
                </a:solidFill>
              </a:rPr>
              <a:t>       lesend und schreibend auf beliebige Variablen</a:t>
            </a:r>
          </a:p>
          <a:p>
            <a:pPr eaLnBrk="1" hangingPunct="1">
              <a:lnSpc>
                <a:spcPct val="80000"/>
              </a:lnSpc>
              <a:spcBef>
                <a:spcPts val="700"/>
              </a:spcBef>
              <a:buClrTx/>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dirty="0" smtClean="0">
                <a:solidFill>
                  <a:schemeClr val="tx1"/>
                </a:solidFill>
                <a:latin typeface="Courier New" pitchFamily="49" charset="0"/>
              </a:rPr>
              <a:t>K</a:t>
            </a:r>
            <a:r>
              <a:rPr lang="de-DE" sz="2000" dirty="0">
                <a:latin typeface="Courier New" pitchFamily="49" charset="0"/>
              </a:rPr>
              <a:t>V</a:t>
            </a:r>
            <a:r>
              <a:rPr lang="de-DE" sz="2000" dirty="0" smtClean="0">
                <a:latin typeface="Courier New" pitchFamily="49" charset="0"/>
              </a:rPr>
              <a:t>   </a:t>
            </a:r>
            <a:r>
              <a:rPr lang="de-DE" sz="2400" dirty="0" smtClean="0">
                <a:solidFill>
                  <a:schemeClr val="tx1"/>
                </a:solidFill>
              </a:rPr>
              <a:t> lesend und schreibend nur auf diese Variable</a:t>
            </a:r>
          </a:p>
          <a:p>
            <a:pPr eaLnBrk="1" hangingPunct="1">
              <a:lnSpc>
                <a:spcPct val="80000"/>
              </a:lnSpc>
              <a:spcBef>
                <a:spcPts val="700"/>
              </a:spcBef>
              <a:buClrTx/>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dirty="0" smtClean="0">
                <a:solidFill>
                  <a:schemeClr val="tx1"/>
                </a:solidFill>
                <a:latin typeface="Courier New" pitchFamily="49" charset="0"/>
              </a:rPr>
              <a:t>LK</a:t>
            </a:r>
            <a:r>
              <a:rPr lang="de-DE" sz="2400" dirty="0" smtClean="0">
                <a:solidFill>
                  <a:schemeClr val="tx1"/>
                </a:solidFill>
              </a:rPr>
              <a:t>, </a:t>
            </a:r>
            <a:r>
              <a:rPr lang="de-DE" sz="2000" dirty="0" smtClean="0">
                <a:solidFill>
                  <a:schemeClr val="tx1"/>
                </a:solidFill>
                <a:latin typeface="Courier New" pitchFamily="49" charset="0"/>
              </a:rPr>
              <a:t>LV</a:t>
            </a:r>
            <a:r>
              <a:rPr lang="de-DE" sz="2400" dirty="0" smtClean="0">
                <a:solidFill>
                  <a:schemeClr val="tx1"/>
                </a:solidFill>
              </a:rPr>
              <a:t> lesend auf beliebige Konstanten und Variablen</a:t>
            </a:r>
          </a:p>
          <a:p>
            <a:pPr eaLnBrk="1" hangingPunct="1">
              <a:lnSpc>
                <a:spcPct val="80000"/>
              </a:lnSpc>
              <a:spcBef>
                <a:spcPts val="700"/>
              </a:spcBef>
              <a:buClrTx/>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dirty="0" smtClean="0">
                <a:latin typeface="Courier New" pitchFamily="49" charset="0"/>
              </a:rPr>
              <a:t>K</a:t>
            </a:r>
            <a:r>
              <a:rPr lang="de-DE" sz="2000" dirty="0">
                <a:solidFill>
                  <a:schemeClr val="tx1"/>
                </a:solidFill>
                <a:latin typeface="Courier New" pitchFamily="49" charset="0"/>
              </a:rPr>
              <a:t>K</a:t>
            </a:r>
            <a:r>
              <a:rPr lang="de-DE" sz="2400" dirty="0" smtClean="0">
                <a:solidFill>
                  <a:schemeClr val="tx1"/>
                </a:solidFill>
              </a:rPr>
              <a:t>       lesend nur auf diese Konstante (Variable).</a:t>
            </a:r>
            <a:endParaRPr lang="de-DE" sz="2400" dirty="0">
              <a:solidFill>
                <a:srgbClr val="FF0000"/>
              </a:solidFill>
            </a:endParaRPr>
          </a:p>
        </p:txBody>
      </p:sp>
      <p:sp>
        <p:nvSpPr>
          <p:cNvPr id="177157"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77158"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418B08F-F5E7-44B3-AFEB-09DFC63D4251}" type="slidenum">
              <a:rPr lang="de-DE" altLang="de-DE" sz="2400" smtClean="0"/>
              <a:pPr eaLnBrk="1" hangingPunct="1">
                <a:spcBef>
                  <a:spcPct val="0"/>
                </a:spcBef>
              </a:pPr>
              <a:t>275</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Attribut </a:t>
            </a:r>
            <a:r>
              <a:rPr lang="de-DE" sz="4000" b="1" dirty="0" smtClean="0">
                <a:latin typeface="Courier New" panose="02070309020205020404" pitchFamily="49" charset="0"/>
                <a:cs typeface="Courier New" panose="02070309020205020404" pitchFamily="49" charset="0"/>
              </a:rPr>
              <a:t>Access</a:t>
            </a:r>
            <a:endParaRPr lang="de-DE" sz="4000" b="1" dirty="0">
              <a:latin typeface="Courier New" panose="02070309020205020404" pitchFamily="49" charset="0"/>
              <a:cs typeface="Courier New" panose="02070309020205020404" pitchFamily="49" charset="0"/>
            </a:endParaRPr>
          </a:p>
        </p:txBody>
      </p:sp>
      <p:sp>
        <p:nvSpPr>
          <p:cNvPr id="3" name="Inhaltsplatzhalter 2"/>
          <p:cNvSpPr>
            <a:spLocks noGrp="1"/>
          </p:cNvSpPr>
          <p:nvPr>
            <p:ph idx="1"/>
          </p:nvPr>
        </p:nvSpPr>
        <p:spPr>
          <a:xfrm>
            <a:off x="685800" y="1897064"/>
            <a:ext cx="7739063" cy="4318000"/>
          </a:xfrm>
        </p:spPr>
        <p:txBody>
          <a:bodyPr/>
          <a:lstStyle/>
          <a:p>
            <a:pPr marL="0" indent="0"/>
            <a:r>
              <a:rPr lang="de-DE" sz="2200" dirty="0" smtClean="0">
                <a:solidFill>
                  <a:schemeClr val="tx1"/>
                </a:solidFill>
                <a:latin typeface="Times New Roman" pitchFamily="18" charset="0"/>
              </a:rPr>
              <a:t>Auf dynamisch erzeugte Objekte gibt es gewöhnlich mehrere Zugriffspfade.</a:t>
            </a:r>
          </a:p>
          <a:p>
            <a:pPr marL="0" indent="0"/>
            <a:r>
              <a:rPr lang="de-DE" sz="2200" dirty="0" smtClean="0">
                <a:solidFill>
                  <a:schemeClr val="tx1"/>
                </a:solidFill>
                <a:latin typeface="Times New Roman" pitchFamily="18" charset="0"/>
              </a:rPr>
              <a:t>Das kann auch für normal vereinbarte Objekte gelten. Sobald das Access-Attribut </a:t>
            </a:r>
            <a:r>
              <a:rPr lang="de-DE" sz="2200" dirty="0">
                <a:solidFill>
                  <a:schemeClr val="tx1"/>
                </a:solidFill>
                <a:latin typeface="Times New Roman" pitchFamily="18" charset="0"/>
              </a:rPr>
              <a:t>auf </a:t>
            </a:r>
            <a:r>
              <a:rPr lang="de-DE" sz="2200" dirty="0" smtClean="0">
                <a:solidFill>
                  <a:schemeClr val="tx1"/>
                </a:solidFill>
                <a:latin typeface="Times New Roman" pitchFamily="18" charset="0"/>
              </a:rPr>
              <a:t>ein solches Objekt angewendet wird, gibt es mehrere Zugriffspfade darauf (Aliasierung). Daher ist es notwendig, solche Objekte mit dem Schlüsselwort </a:t>
            </a:r>
            <a:r>
              <a:rPr lang="de-DE" sz="2000" b="1" dirty="0" smtClean="0">
                <a:solidFill>
                  <a:schemeClr val="tx1"/>
                </a:solidFill>
                <a:latin typeface="Courier New" panose="02070309020205020404" pitchFamily="49" charset="0"/>
                <a:cs typeface="Courier New" panose="02070309020205020404" pitchFamily="49" charset="0"/>
              </a:rPr>
              <a:t>aliased</a:t>
            </a:r>
            <a:r>
              <a:rPr lang="de-DE" sz="2200" dirty="0" smtClean="0">
                <a:solidFill>
                  <a:schemeClr val="tx1"/>
                </a:solidFill>
                <a:latin typeface="Times New Roman" pitchFamily="18" charset="0"/>
              </a:rPr>
              <a:t> zu versehen. Das hat zweifache Wirkung:</a:t>
            </a:r>
          </a:p>
          <a:p>
            <a:pPr marL="457200" indent="-457200">
              <a:buFont typeface="Arial" panose="020B0604020202020204" pitchFamily="34" charset="0"/>
              <a:buChar char="•"/>
            </a:pPr>
            <a:r>
              <a:rPr lang="de-DE" sz="2200" u="sng" dirty="0" smtClean="0">
                <a:solidFill>
                  <a:schemeClr val="tx1"/>
                </a:solidFill>
                <a:latin typeface="Times New Roman" pitchFamily="18" charset="0"/>
              </a:rPr>
              <a:t>Für den Programmierer:</a:t>
            </a:r>
            <a:r>
              <a:rPr lang="de-DE" sz="2200" dirty="0" smtClean="0">
                <a:solidFill>
                  <a:schemeClr val="tx1"/>
                </a:solidFill>
                <a:latin typeface="Times New Roman" pitchFamily="18" charset="0"/>
              </a:rPr>
              <a:t> </a:t>
            </a:r>
            <a:r>
              <a:rPr lang="de-DE" sz="2200" dirty="0" smtClean="0">
                <a:solidFill>
                  <a:schemeClr val="tx1"/>
                </a:solidFill>
              </a:rPr>
              <a:t>Macht ihn aufmerksam, dass es mehrere Zugriffspfade geben kann.</a:t>
            </a:r>
          </a:p>
          <a:p>
            <a:pPr marL="457200" indent="-457200">
              <a:buFont typeface="Arial" panose="020B0604020202020204" pitchFamily="34" charset="0"/>
              <a:buChar char="•"/>
            </a:pPr>
            <a:r>
              <a:rPr lang="de-DE" sz="2200" u="sng" dirty="0" smtClean="0">
                <a:solidFill>
                  <a:schemeClr val="tx1"/>
                </a:solidFill>
                <a:latin typeface="Times New Roman" pitchFamily="18" charset="0"/>
              </a:rPr>
              <a:t>Für den Übersetzer:</a:t>
            </a:r>
            <a:r>
              <a:rPr lang="de-DE" sz="2200" dirty="0" smtClean="0">
                <a:solidFill>
                  <a:schemeClr val="tx1"/>
                </a:solidFill>
                <a:latin typeface="Times New Roman" pitchFamily="18" charset="0"/>
              </a:rPr>
              <a:t> Das Objekt ist an einer solchen Adresse anzulegen, auf die ein Zeiger des passenden Typs zugreifen kann.</a:t>
            </a:r>
            <a:endParaRPr lang="de-DE" sz="2200" dirty="0">
              <a:solidFill>
                <a:schemeClr val="tx1"/>
              </a:solidFill>
              <a:latin typeface="Times New Roman" pitchFamily="18"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276</a:t>
            </a:fld>
            <a:endParaRPr lang="de-DE" dirty="0"/>
          </a:p>
        </p:txBody>
      </p:sp>
    </p:spTree>
    <p:extLst>
      <p:ext uri="{BB962C8B-B14F-4D97-AF65-F5344CB8AC3E}">
        <p14:creationId xmlns:p14="http://schemas.microsoft.com/office/powerpoint/2010/main" val="2274829375"/>
      </p:ext>
    </p:extLst>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Speicherzuweisung und Dereferenzierung</a:t>
            </a:r>
          </a:p>
        </p:txBody>
      </p:sp>
      <p:sp>
        <p:nvSpPr>
          <p:cNvPr id="186371" name="Rectangle 2"/>
          <p:cNvSpPr>
            <a:spLocks noGrp="1" noChangeArrowheads="1"/>
          </p:cNvSpPr>
          <p:nvPr>
            <p:ph idx="1"/>
          </p:nvPr>
        </p:nvSpPr>
        <p:spPr>
          <a:xfrm>
            <a:off x="611560" y="2205038"/>
            <a:ext cx="7920235" cy="4032250"/>
          </a:xfrm>
        </p:spPr>
        <p:txBody>
          <a:bodyPr/>
          <a:lstStyle/>
          <a:p>
            <a:pPr marL="309563" indent="-309563" eaLnBrk="1" hangingPunct="1">
              <a:lnSpc>
                <a:spcPct val="8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Speicherzuweisung</a:t>
            </a:r>
            <a:r>
              <a:rPr lang="de-DE" altLang="de-DE" sz="1800" dirty="0" smtClean="0"/>
              <a:t/>
            </a:r>
            <a:br>
              <a:rPr lang="de-DE" altLang="de-DE" sz="1800" dirty="0" smtClean="0"/>
            </a:br>
            <a:r>
              <a:rPr lang="de-DE" altLang="de-DE" sz="2000" dirty="0" smtClean="0">
                <a:latin typeface="Courier New" pitchFamily="49" charset="0"/>
              </a:rPr>
              <a:t>Pointer := </a:t>
            </a:r>
            <a:r>
              <a:rPr lang="de-DE" altLang="de-DE" sz="2000" b="1" dirty="0" smtClean="0">
                <a:latin typeface="Courier New" pitchFamily="49" charset="0"/>
              </a:rPr>
              <a:t>new</a:t>
            </a:r>
            <a:r>
              <a:rPr lang="de-DE" altLang="de-DE" sz="2000" dirty="0" smtClean="0">
                <a:latin typeface="Courier New" pitchFamily="49" charset="0"/>
              </a:rPr>
              <a:t> Typname</a:t>
            </a:r>
            <a:r>
              <a:rPr lang="de-DE" altLang="de-DE" sz="2000" dirty="0" smtClean="0">
                <a:solidFill>
                  <a:srgbClr val="CC3300"/>
                </a:solidFill>
                <a:latin typeface="Courier New" pitchFamily="49" charset="0"/>
                <a:cs typeface="Courier New" pitchFamily="49" charset="0"/>
              </a:rPr>
              <a:t>'(Wert)</a:t>
            </a:r>
            <a:r>
              <a:rPr lang="de-DE" altLang="de-DE" sz="2000" dirty="0" smtClean="0">
                <a:latin typeface="Courier New" pitchFamily="49" charset="0"/>
                <a:cs typeface="Courier New" pitchFamily="49" charset="0"/>
              </a:rPr>
              <a:t>;  -- </a:t>
            </a:r>
            <a:r>
              <a:rPr lang="de-DE" altLang="de-DE" sz="2000" i="1" dirty="0" smtClean="0">
                <a:latin typeface="Courier New" pitchFamily="49" charset="0"/>
                <a:cs typeface="Courier New" pitchFamily="49" charset="0"/>
              </a:rPr>
              <a:t>Wert optional</a:t>
            </a: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Dereferenzierung</a:t>
            </a:r>
            <a:br>
              <a:rPr lang="de-DE" altLang="de-DE" sz="2400" dirty="0" smtClean="0"/>
            </a:br>
            <a:r>
              <a:rPr lang="de-DE" altLang="de-DE" sz="2000" dirty="0" smtClean="0">
                <a:latin typeface="Courier New" pitchFamily="49" charset="0"/>
              </a:rPr>
              <a:t>Pointer.</a:t>
            </a:r>
            <a:r>
              <a:rPr lang="de-DE" altLang="de-DE" sz="2000" b="1" dirty="0" smtClean="0">
                <a:latin typeface="Courier New" pitchFamily="49" charset="0"/>
              </a:rPr>
              <a:t>all</a:t>
            </a:r>
            <a:endParaRPr lang="de-DE" altLang="de-DE" sz="2000" dirty="0" smtClean="0"/>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Implizite Dereferenzierung von Komponenten</a:t>
            </a:r>
            <a:br>
              <a:rPr lang="de-DE" altLang="de-DE" sz="2400" dirty="0" smtClean="0"/>
            </a:br>
            <a:r>
              <a:rPr lang="de-DE" altLang="de-DE" sz="2000" dirty="0" smtClean="0">
                <a:latin typeface="Courier New" pitchFamily="49" charset="0"/>
              </a:rPr>
              <a:t>Pointer.</a:t>
            </a:r>
            <a:r>
              <a:rPr lang="de-DE" altLang="de-DE" sz="2000" b="1" dirty="0" smtClean="0">
                <a:latin typeface="Courier New" pitchFamily="49" charset="0"/>
              </a:rPr>
              <a:t>all</a:t>
            </a:r>
            <a:r>
              <a:rPr lang="de-DE" altLang="de-DE" sz="2000" dirty="0" smtClean="0">
                <a:latin typeface="Courier New" pitchFamily="49" charset="0"/>
              </a:rPr>
              <a:t>.Komponente </a:t>
            </a:r>
            <a:r>
              <a:rPr lang="de-DE" altLang="de-DE" sz="2000" dirty="0" smtClean="0">
                <a:latin typeface="Courier New" pitchFamily="49" charset="0"/>
                <a:sym typeface="Wingdings" pitchFamily="2" charset="2"/>
              </a:rPr>
              <a:t></a:t>
            </a:r>
            <a:r>
              <a:rPr lang="de-DE" altLang="de-DE" sz="2000" dirty="0" smtClean="0">
                <a:latin typeface="Courier New" pitchFamily="49" charset="0"/>
              </a:rPr>
              <a:t> Pointer.Komponente</a:t>
            </a:r>
            <a:br>
              <a:rPr lang="de-DE" altLang="de-DE" sz="2000" dirty="0" smtClean="0">
                <a:latin typeface="Courier New" pitchFamily="49" charset="0"/>
              </a:rPr>
            </a:br>
            <a:r>
              <a:rPr lang="de-DE" altLang="de-DE" sz="2000" dirty="0" smtClean="0">
                <a:latin typeface="Courier New" pitchFamily="49" charset="0"/>
              </a:rPr>
              <a:t>Pointer.</a:t>
            </a:r>
            <a:r>
              <a:rPr lang="de-DE" altLang="de-DE" sz="2000" b="1" dirty="0" smtClean="0">
                <a:latin typeface="Courier New" pitchFamily="49" charset="0"/>
              </a:rPr>
              <a:t>all</a:t>
            </a:r>
            <a:r>
              <a:rPr lang="de-DE" altLang="de-DE" sz="2000" dirty="0" smtClean="0">
                <a:latin typeface="Courier New" pitchFamily="49" charset="0"/>
              </a:rPr>
              <a:t>(3)         </a:t>
            </a:r>
            <a:r>
              <a:rPr lang="de-DE" altLang="de-DE" sz="2000" dirty="0" smtClean="0">
                <a:latin typeface="Courier New" pitchFamily="49" charset="0"/>
                <a:sym typeface="Wingdings" pitchFamily="2" charset="2"/>
              </a:rPr>
              <a:t></a:t>
            </a:r>
            <a:r>
              <a:rPr lang="de-DE" altLang="de-DE" sz="2000" dirty="0" smtClean="0">
                <a:latin typeface="Courier New" pitchFamily="49" charset="0"/>
              </a:rPr>
              <a:t> Pointer (3)</a:t>
            </a:r>
            <a:endParaRPr lang="de-DE" altLang="de-DE" sz="2000" dirty="0" smtClean="0">
              <a:latin typeface="Courier New" pitchFamily="49" charset="0"/>
              <a:cs typeface="Courier New" pitchFamily="49" charset="0"/>
            </a:endParaRPr>
          </a:p>
          <a:p>
            <a:pPr marL="309563" indent="-309563" eaLnBrk="1" hangingPunct="1">
              <a:lnSpc>
                <a:spcPct val="8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cs typeface="Courier New" pitchFamily="49" charset="0"/>
              </a:rPr>
              <a:t>Gar</a:t>
            </a:r>
            <a:r>
              <a:rPr lang="de-DE" altLang="de-DE" sz="2400" dirty="0" smtClean="0"/>
              <a:t>bage Collection? </a:t>
            </a:r>
            <a:br>
              <a:rPr lang="de-DE" altLang="de-DE" sz="2400" dirty="0" smtClean="0"/>
            </a:br>
            <a:r>
              <a:rPr lang="de-DE" altLang="de-DE" sz="2000" dirty="0" smtClean="0">
                <a:latin typeface="Courier New" pitchFamily="49" charset="0"/>
              </a:rPr>
              <a:t>P := </a:t>
            </a:r>
            <a:r>
              <a:rPr lang="de-DE" altLang="de-DE" sz="2000" b="1" dirty="0" smtClean="0">
                <a:latin typeface="Courier New" pitchFamily="49" charset="0"/>
              </a:rPr>
              <a:t>new</a:t>
            </a:r>
            <a:r>
              <a:rPr lang="de-DE" altLang="de-DE" sz="2000" dirty="0" smtClean="0">
                <a:latin typeface="Courier New" pitchFamily="49" charset="0"/>
              </a:rPr>
              <a:t> Integer;  -- </a:t>
            </a:r>
            <a:r>
              <a:rPr lang="de-DE" altLang="de-DE" sz="2000" i="1" dirty="0" smtClean="0">
                <a:solidFill>
                  <a:srgbClr val="FF3399"/>
                </a:solidFill>
                <a:latin typeface="Courier New" pitchFamily="49" charset="0"/>
              </a:rPr>
              <a:t>*</a:t>
            </a:r>
            <a:r>
              <a:rPr lang="de-DE" altLang="de-DE" sz="2000" i="1" dirty="0" smtClean="0">
                <a:latin typeface="Courier New" pitchFamily="49" charset="0"/>
              </a:rPr>
              <a:t/>
            </a:r>
            <a:br>
              <a:rPr lang="de-DE" altLang="de-DE" sz="2000" i="1" dirty="0" smtClean="0">
                <a:latin typeface="Courier New" pitchFamily="49" charset="0"/>
              </a:rPr>
            </a:br>
            <a:r>
              <a:rPr lang="de-DE" altLang="de-DE" sz="2000" dirty="0" smtClean="0">
                <a:latin typeface="Courier New" pitchFamily="49" charset="0"/>
              </a:rPr>
              <a:t>Q := </a:t>
            </a:r>
            <a:r>
              <a:rPr lang="de-DE" altLang="de-DE" sz="2000" b="1" dirty="0" smtClean="0">
                <a:latin typeface="Courier New" pitchFamily="49" charset="0"/>
              </a:rPr>
              <a:t>new</a:t>
            </a:r>
            <a:r>
              <a:rPr lang="de-DE" altLang="de-DE" sz="2000" dirty="0" smtClean="0">
                <a:latin typeface="Courier New" pitchFamily="49" charset="0"/>
              </a:rPr>
              <a:t> Integer;</a:t>
            </a:r>
            <a:br>
              <a:rPr lang="de-DE" altLang="de-DE" sz="2000" dirty="0" smtClean="0">
                <a:latin typeface="Courier New" pitchFamily="49" charset="0"/>
              </a:rPr>
            </a:br>
            <a:r>
              <a:rPr lang="de-DE" altLang="de-DE" sz="2000" dirty="0" smtClean="0">
                <a:solidFill>
                  <a:srgbClr val="FF3399"/>
                </a:solidFill>
                <a:latin typeface="Courier New" pitchFamily="49" charset="0"/>
              </a:rPr>
              <a:t>P := Q;  -- </a:t>
            </a:r>
            <a:r>
              <a:rPr lang="de-DE" altLang="de-DE" sz="2000" i="1" dirty="0" smtClean="0">
                <a:solidFill>
                  <a:srgbClr val="FF3399"/>
                </a:solidFill>
                <a:latin typeface="Courier New" pitchFamily="49" charset="0"/>
              </a:rPr>
              <a:t>Was passiert mit *?</a:t>
            </a:r>
          </a:p>
          <a:p>
            <a:pPr marL="0" indent="0" eaLnBrk="1" hangingPunct="1">
              <a:lnSpc>
                <a:spcPct val="80000"/>
              </a:lnSpc>
              <a:spcBef>
                <a:spcPts val="6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solidFill>
                  <a:schemeClr val="tx1"/>
                </a:solidFill>
              </a:rPr>
              <a:t>Es existiert keine Ada-Implementierung mit einem Speicher-bereiniger. (Grund sind Realzeit-Anwendungen.)</a:t>
            </a:r>
          </a:p>
        </p:txBody>
      </p:sp>
      <p:sp>
        <p:nvSpPr>
          <p:cNvPr id="18637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8637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7B90C16-BF6B-40BE-ADE9-C406BB3218FC}" type="slidenum">
              <a:rPr lang="de-DE" altLang="de-DE" sz="2400" smtClean="0"/>
              <a:pPr eaLnBrk="1" hangingPunct="1">
                <a:spcBef>
                  <a:spcPct val="0"/>
                </a:spcBef>
              </a:pPr>
              <a:t>277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Speicherplatzverlust</a:t>
            </a:r>
            <a:endParaRPr lang="de-DE" dirty="0"/>
          </a:p>
        </p:txBody>
      </p:sp>
      <p:sp>
        <p:nvSpPr>
          <p:cNvPr id="3" name="Inhaltsplatzhalter 2"/>
          <p:cNvSpPr>
            <a:spLocks noGrp="1"/>
          </p:cNvSpPr>
          <p:nvPr>
            <p:ph idx="1"/>
          </p:nvPr>
        </p:nvSpPr>
        <p:spPr>
          <a:xfrm>
            <a:off x="685800" y="2204864"/>
            <a:ext cx="7739063" cy="4010199"/>
          </a:xfrm>
        </p:spPr>
        <p:txBody>
          <a:bodyPr/>
          <a:lstStyle/>
          <a:p>
            <a:pPr marL="0" indent="0"/>
            <a:r>
              <a:rPr lang="en-GB" sz="2800" dirty="0" smtClean="0"/>
              <a:t>So </a:t>
            </a:r>
            <a:r>
              <a:rPr lang="en-GB" sz="2800" dirty="0"/>
              <a:t>if I understand 'The Matrix Reloaded' correctly, the Matrix is basically a Microsoft operating system – it runs for a while and then crashes and reboots. By design, no less. Neo is just a memory leak that's too hard to fix, so they left him in. … The users don't complain because they're packed in slush and kept sedated</a:t>
            </a:r>
            <a:r>
              <a:rPr lang="en-GB" sz="2800" dirty="0" smtClean="0"/>
              <a:t>.</a:t>
            </a:r>
          </a:p>
          <a:p>
            <a:pPr marL="0" indent="0"/>
            <a:r>
              <a:rPr lang="en-GB" sz="1400" dirty="0"/>
              <a:t/>
            </a:r>
            <a:br>
              <a:rPr lang="en-GB" sz="1400" dirty="0"/>
            </a:br>
            <a:r>
              <a:rPr lang="en-GB" sz="2800" dirty="0"/>
              <a:t>Marin D. </a:t>
            </a:r>
            <a:r>
              <a:rPr lang="en-GB" sz="2800" dirty="0" smtClean="0"/>
              <a:t>Condic</a:t>
            </a:r>
            <a:endParaRPr lang="de-DE" sz="28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278</a:t>
            </a:fld>
            <a:endParaRPr lang="de-DE" dirty="0"/>
          </a:p>
        </p:txBody>
      </p:sp>
    </p:spTree>
    <p:extLst>
      <p:ext uri="{BB962C8B-B14F-4D97-AF65-F5344CB8AC3E}">
        <p14:creationId xmlns:p14="http://schemas.microsoft.com/office/powerpoint/2010/main" val="1996363488"/>
      </p:ext>
    </p:ext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Lebenszeit dynamisch angelegter Objekte</a:t>
            </a:r>
            <a:endParaRPr lang="de-DE" dirty="0"/>
          </a:p>
        </p:txBody>
      </p:sp>
      <p:sp>
        <p:nvSpPr>
          <p:cNvPr id="3" name="Inhaltsplatzhalter 2"/>
          <p:cNvSpPr>
            <a:spLocks noGrp="1"/>
          </p:cNvSpPr>
          <p:nvPr>
            <p:ph idx="1"/>
          </p:nvPr>
        </p:nvSpPr>
        <p:spPr/>
        <p:txBody>
          <a:bodyPr/>
          <a:lstStyle/>
          <a:p>
            <a:pPr marL="0" indent="0"/>
            <a:r>
              <a:rPr lang="de-DE" sz="2400" dirty="0" smtClean="0"/>
              <a:t>Wenn der Geltungsbereich eines Zugriffstyps verlassen wird, werden alle noch angelegten Objekte in beliebiger Reihen-folge finalisiert, das heißt, sie hören auf zu existieren.</a:t>
            </a:r>
          </a:p>
          <a:p>
            <a:pPr marL="0" indent="0"/>
            <a:r>
              <a:rPr lang="de-DE" sz="2400" dirty="0" smtClean="0"/>
              <a:t>Der zugehörige </a:t>
            </a:r>
            <a:r>
              <a:rPr lang="de-DE" sz="2400" dirty="0" smtClean="0">
                <a:solidFill>
                  <a:srgbClr val="FF0000"/>
                </a:solidFill>
              </a:rPr>
              <a:t>Speicherplatz</a:t>
            </a:r>
            <a:r>
              <a:rPr lang="de-DE" sz="2400" dirty="0" smtClean="0"/>
              <a:t> wird jedoch </a:t>
            </a:r>
            <a:r>
              <a:rPr lang="de-DE" sz="2400" dirty="0" smtClean="0">
                <a:solidFill>
                  <a:srgbClr val="FF0000"/>
                </a:solidFill>
              </a:rPr>
              <a:t>nicht freigegeben</a:t>
            </a:r>
            <a:r>
              <a:rPr lang="de-DE" sz="2400" dirty="0" smtClean="0"/>
              <a:t>, außer wenn das Attribut </a:t>
            </a:r>
            <a:r>
              <a:rPr lang="de-DE" sz="2000" dirty="0" smtClean="0">
                <a:latin typeface="Courier New" panose="02070309020205020404" pitchFamily="49" charset="0"/>
                <a:cs typeface="Courier New" panose="02070309020205020404" pitchFamily="49" charset="0"/>
              </a:rPr>
              <a:t>Storage_Size</a:t>
            </a:r>
            <a:r>
              <a:rPr lang="de-DE" sz="2400" dirty="0" smtClean="0"/>
              <a:t> für den Zugriffstyp definiert ist (siehe Folie 283).</a:t>
            </a:r>
          </a:p>
          <a:p>
            <a:pPr marL="0" indent="0"/>
            <a:r>
              <a:rPr lang="de-DE" sz="2400" dirty="0" smtClean="0"/>
              <a:t>Beachten Sie also: </a:t>
            </a:r>
            <a:r>
              <a:rPr lang="de-DE" sz="2400" dirty="0" smtClean="0">
                <a:solidFill>
                  <a:srgbClr val="996600"/>
                </a:solidFill>
              </a:rPr>
              <a:t>Deallokation und Finalisierung sind unterschiedliche Konzepte.</a:t>
            </a:r>
          </a:p>
          <a:p>
            <a:pPr marL="0" indent="0"/>
            <a:r>
              <a:rPr lang="de-DE" sz="2400" dirty="0" smtClean="0"/>
              <a:t>Zur </a:t>
            </a:r>
            <a:r>
              <a:rPr lang="de-DE" sz="2400" dirty="0" smtClean="0">
                <a:solidFill>
                  <a:schemeClr val="accent2"/>
                </a:solidFill>
              </a:rPr>
              <a:t>gezielten Speicherfreigabe </a:t>
            </a:r>
            <a:r>
              <a:rPr lang="de-DE" sz="2400" dirty="0" smtClean="0"/>
              <a:t>gibt es die generische Einheit </a:t>
            </a:r>
            <a:r>
              <a:rPr lang="de-DE" altLang="de-DE" sz="2000" dirty="0">
                <a:solidFill>
                  <a:srgbClr val="C00000"/>
                </a:solidFill>
                <a:latin typeface="Courier New" pitchFamily="49" charset="0"/>
              </a:rPr>
              <a:t>Unchecked</a:t>
            </a:r>
            <a:r>
              <a:rPr lang="de-DE" altLang="de-DE" sz="2000" dirty="0">
                <a:latin typeface="Courier New" pitchFamily="49" charset="0"/>
              </a:rPr>
              <a:t>_Deallocation</a:t>
            </a:r>
            <a:r>
              <a:rPr lang="de-DE" sz="2400" dirty="0" smtClean="0"/>
              <a:t>.</a:t>
            </a:r>
            <a:endParaRPr 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279</a:t>
            </a:fld>
            <a:endParaRPr lang="de-DE" dirty="0"/>
          </a:p>
        </p:txBody>
      </p:sp>
    </p:spTree>
    <p:extLst>
      <p:ext uri="{BB962C8B-B14F-4D97-AF65-F5344CB8AC3E}">
        <p14:creationId xmlns:p14="http://schemas.microsoft.com/office/powerpoint/2010/main" val="27720500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685800" y="417513"/>
            <a:ext cx="7772400" cy="1201737"/>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Was ist ein Typ?</a:t>
            </a:r>
          </a:p>
        </p:txBody>
      </p:sp>
      <p:sp>
        <p:nvSpPr>
          <p:cNvPr id="15363" name="Rectangle 2"/>
          <p:cNvSpPr>
            <a:spLocks noGrp="1" noChangeArrowheads="1"/>
          </p:cNvSpPr>
          <p:nvPr>
            <p:ph idx="1"/>
          </p:nvPr>
        </p:nvSpPr>
        <p:spPr>
          <a:xfrm>
            <a:off x="666709" y="1763242"/>
            <a:ext cx="7772400" cy="4474046"/>
          </a:xfrm>
        </p:spPr>
        <p:txBody>
          <a:bodyPr/>
          <a:lstStyle/>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300" dirty="0" smtClean="0"/>
              <a:t>Ein </a:t>
            </a:r>
            <a:r>
              <a:rPr lang="de-DE" altLang="de-DE" sz="2300" b="1" dirty="0" smtClean="0"/>
              <a:t>Typ</a:t>
            </a:r>
            <a:r>
              <a:rPr lang="de-DE" altLang="de-DE" sz="2300" dirty="0" smtClean="0"/>
              <a:t> ist die Menge aller Werte, die Objekte dieses Typs annehmen können, zusammen mit den </a:t>
            </a:r>
            <a:r>
              <a:rPr lang="de-DE" altLang="de-DE" sz="2300" b="1" dirty="0" smtClean="0"/>
              <a:t>Operationen</a:t>
            </a:r>
            <a:r>
              <a:rPr lang="de-DE" altLang="de-DE" sz="2300" dirty="0" smtClean="0"/>
              <a:t> darauf.</a:t>
            </a:r>
            <a:br>
              <a:rPr lang="de-DE" altLang="de-DE" sz="2300" dirty="0" smtClean="0"/>
            </a:br>
            <a:r>
              <a:rPr lang="de-DE" altLang="de-DE" sz="2000" dirty="0" smtClean="0"/>
              <a:t>(Das ist eine sehr alte Idee, die jedoch von einigen der derzeit verwendeten Sprachen nicht oder nur in Ansätzen unterstützt wird.)</a:t>
            </a:r>
          </a:p>
          <a:p>
            <a:pPr marL="309563" indent="-309563" eaLnBrk="1" hangingPunct="1">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300" dirty="0" smtClean="0"/>
              <a:t>Manche Typen haben nur einen Wert. Dann kann der Typ selbst anonym bleiben.</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300" dirty="0" smtClean="0"/>
              <a:t>Mittels </a:t>
            </a:r>
            <a:r>
              <a:rPr lang="de-DE" altLang="de-DE" sz="2300" b="1" dirty="0" smtClean="0"/>
              <a:t>Attributen</a:t>
            </a:r>
            <a:r>
              <a:rPr lang="de-DE" altLang="de-DE" sz="2300" dirty="0" smtClean="0"/>
              <a:t> und (ab Ada 2012) </a:t>
            </a:r>
            <a:r>
              <a:rPr lang="de-DE" altLang="de-DE" sz="2300" b="1" dirty="0" smtClean="0"/>
              <a:t>Aspekten</a:t>
            </a:r>
            <a:r>
              <a:rPr lang="de-DE" altLang="de-DE" sz="2300" dirty="0" smtClean="0"/>
              <a:t> können Eigenschaften eines Typs abgefragt oder auch definiert werden.</a:t>
            </a:r>
            <a:br>
              <a:rPr lang="de-DE" altLang="de-DE" sz="2300" dirty="0" smtClean="0"/>
            </a:br>
            <a:r>
              <a:rPr lang="de-DE" altLang="de-DE" sz="2300" dirty="0" smtClean="0"/>
              <a:t>(Beispielsweise die Größe, das ist Anzahl der Bits.)</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300" dirty="0" smtClean="0"/>
              <a:t>Es ist ein nur zum </a:t>
            </a:r>
            <a:r>
              <a:rPr lang="de-DE" altLang="de-DE" sz="2300" b="1" dirty="0" smtClean="0"/>
              <a:t>Übersetzungszeitpunkt</a:t>
            </a:r>
            <a:r>
              <a:rPr lang="de-DE" altLang="de-DE" sz="2300" dirty="0" smtClean="0"/>
              <a:t> relevantes Konstrukt.</a:t>
            </a:r>
          </a:p>
        </p:txBody>
      </p:sp>
      <p:sp>
        <p:nvSpPr>
          <p:cNvPr id="1536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36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B6EE36C-7730-4F9E-8247-C9CB7EABA091}" type="slidenum">
              <a:rPr lang="de-DE" altLang="de-DE" sz="2400" smtClean="0"/>
              <a:pPr eaLnBrk="1" hangingPunct="1">
                <a:spcBef>
                  <a:spcPct val="0"/>
                </a:spcBef>
              </a:pPr>
              <a:t>28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685800" y="463550"/>
            <a:ext cx="7739063" cy="1236663"/>
          </a:xfrm>
        </p:spPr>
        <p:txBody>
          <a:bodyPr/>
          <a:lstStyle/>
          <a:p>
            <a:pPr eaLnBrk="1" hangingPunct="1"/>
            <a:r>
              <a:rPr lang="de-DE" altLang="de-DE" dirty="0" smtClean="0"/>
              <a:t>Speicherfreigabe</a:t>
            </a:r>
          </a:p>
        </p:txBody>
      </p:sp>
      <p:sp>
        <p:nvSpPr>
          <p:cNvPr id="187395" name="Rectangle 3"/>
          <p:cNvSpPr>
            <a:spLocks noGrp="1" noChangeArrowheads="1"/>
          </p:cNvSpPr>
          <p:nvPr>
            <p:ph idx="1"/>
          </p:nvPr>
        </p:nvSpPr>
        <p:spPr>
          <a:xfrm>
            <a:off x="684213" y="1773238"/>
            <a:ext cx="7739062" cy="4392612"/>
          </a:xfrm>
        </p:spPr>
        <p:txBody>
          <a:bodyPr/>
          <a:lstStyle/>
          <a:p>
            <a:pPr marL="0" indent="0" eaLnBrk="1" hangingPunct="1">
              <a:lnSpc>
                <a:spcPct val="90000"/>
              </a:lnSpc>
            </a:pPr>
            <a:r>
              <a:rPr lang="de-DE" altLang="de-DE" sz="1800" b="1" dirty="0" smtClean="0">
                <a:latin typeface="Courier New" pitchFamily="49" charset="0"/>
              </a:rPr>
              <a:t>generic</a:t>
            </a:r>
            <a:br>
              <a:rPr lang="de-DE" altLang="de-DE" sz="1800" b="1" dirty="0" smtClean="0">
                <a:latin typeface="Courier New" pitchFamily="49" charset="0"/>
              </a:rPr>
            </a:br>
            <a:r>
              <a:rPr lang="de-DE" altLang="de-DE" sz="1800" b="1" dirty="0" smtClean="0">
                <a:latin typeface="Courier New" pitchFamily="49" charset="0"/>
              </a:rPr>
              <a:t>  type </a:t>
            </a:r>
            <a:r>
              <a:rPr lang="de-DE" altLang="de-DE" sz="1800" dirty="0" smtClean="0">
                <a:latin typeface="Courier New" pitchFamily="49" charset="0"/>
              </a:rPr>
              <a:t>Object(&lt;&gt;) </a:t>
            </a:r>
            <a:r>
              <a:rPr lang="de-DE" altLang="de-DE" sz="1800" b="1" dirty="0" smtClean="0">
                <a:latin typeface="Courier New" pitchFamily="49" charset="0"/>
              </a:rPr>
              <a:t>is limited private</a:t>
            </a:r>
            <a:r>
              <a:rPr lang="de-DE" altLang="de-DE" sz="1800" dirty="0" smtClean="0">
                <a:latin typeface="Courier New" pitchFamily="49" charset="0"/>
              </a:rPr>
              <a:t>;</a:t>
            </a:r>
            <a:br>
              <a:rPr lang="de-DE" altLang="de-DE" sz="1800" dirty="0" smtClean="0">
                <a:latin typeface="Courier New" pitchFamily="49" charset="0"/>
              </a:rPr>
            </a:br>
            <a:r>
              <a:rPr lang="de-DE" altLang="de-DE" sz="1800" b="1" dirty="0" smtClean="0">
                <a:latin typeface="Courier New" pitchFamily="49" charset="0"/>
              </a:rPr>
              <a:t>  type </a:t>
            </a:r>
            <a:r>
              <a:rPr lang="de-DE" altLang="de-DE" sz="1800" dirty="0" smtClean="0">
                <a:latin typeface="Courier New" pitchFamily="49" charset="0"/>
              </a:rPr>
              <a:t>Name </a:t>
            </a:r>
            <a:r>
              <a:rPr lang="de-DE" altLang="de-DE" sz="1800" b="1" dirty="0" smtClean="0">
                <a:latin typeface="Courier New" pitchFamily="49" charset="0"/>
              </a:rPr>
              <a:t>is access </a:t>
            </a:r>
            <a:r>
              <a:rPr lang="de-DE" altLang="de-DE" sz="1800" dirty="0" smtClean="0">
                <a:latin typeface="Courier New" pitchFamily="49" charset="0"/>
              </a:rPr>
              <a:t>Object;</a:t>
            </a:r>
            <a:br>
              <a:rPr lang="de-DE" altLang="de-DE" sz="1800" dirty="0" smtClean="0">
                <a:latin typeface="Courier New" pitchFamily="49" charset="0"/>
              </a:rPr>
            </a:br>
            <a:r>
              <a:rPr lang="de-DE" altLang="de-DE" sz="1800" b="1" dirty="0" smtClean="0">
                <a:latin typeface="Courier New" pitchFamily="49" charset="0"/>
              </a:rPr>
              <a:t>procedure </a:t>
            </a:r>
            <a:r>
              <a:rPr lang="de-DE" altLang="de-DE" sz="1800" dirty="0" smtClean="0">
                <a:latin typeface="Courier New" pitchFamily="49" charset="0"/>
              </a:rPr>
              <a:t>Ada.</a:t>
            </a:r>
            <a:r>
              <a:rPr lang="de-DE" altLang="de-DE" sz="1800" dirty="0" smtClean="0">
                <a:solidFill>
                  <a:srgbClr val="C00000"/>
                </a:solidFill>
                <a:latin typeface="Courier New" pitchFamily="49" charset="0"/>
              </a:rPr>
              <a:t>Unchecked</a:t>
            </a:r>
            <a:r>
              <a:rPr lang="de-DE" altLang="de-DE" sz="1800" dirty="0" smtClean="0">
                <a:latin typeface="Courier New" pitchFamily="49" charset="0"/>
              </a:rPr>
              <a:t>_Deallocation (X: </a:t>
            </a:r>
            <a:r>
              <a:rPr lang="de-DE" altLang="de-DE" sz="1800" b="1" dirty="0" smtClean="0">
                <a:latin typeface="Courier New" pitchFamily="49" charset="0"/>
              </a:rPr>
              <a:t>in out </a:t>
            </a:r>
            <a:r>
              <a:rPr lang="de-DE" altLang="de-DE" sz="1800" dirty="0" smtClean="0">
                <a:latin typeface="Courier New" pitchFamily="49" charset="0"/>
              </a:rPr>
              <a:t>Name);</a:t>
            </a:r>
          </a:p>
          <a:p>
            <a:pPr marL="0" indent="0" eaLnBrk="1" hangingPunct="1">
              <a:lnSpc>
                <a:spcPct val="90000"/>
              </a:lnSpc>
            </a:pPr>
            <a:endParaRPr lang="de-DE" altLang="de-DE" sz="400" dirty="0" smtClean="0">
              <a:latin typeface="Courier New" pitchFamily="49" charset="0"/>
            </a:endParaRPr>
          </a:p>
          <a:p>
            <a:pPr marL="0" indent="0" eaLnBrk="1" hangingPunct="1">
              <a:lnSpc>
                <a:spcPct val="90000"/>
              </a:lnSpc>
            </a:pPr>
            <a:r>
              <a:rPr lang="de-DE" altLang="de-DE" sz="1800" b="1" dirty="0" smtClean="0">
                <a:latin typeface="Courier New" pitchFamily="49" charset="0"/>
              </a:rPr>
              <a:t>type</a:t>
            </a:r>
            <a:r>
              <a:rPr lang="de-DE" altLang="de-DE" sz="1800" dirty="0" smtClean="0">
                <a:latin typeface="Courier New" pitchFamily="49" charset="0"/>
              </a:rPr>
              <a:t> Access_Integer </a:t>
            </a:r>
            <a:r>
              <a:rPr lang="de-DE" altLang="de-DE" sz="1800" b="1" dirty="0" smtClean="0">
                <a:latin typeface="Courier New" pitchFamily="49" charset="0"/>
              </a:rPr>
              <a:t>is access</a:t>
            </a:r>
            <a:r>
              <a:rPr lang="de-DE" altLang="de-DE" sz="1800" dirty="0" smtClean="0">
                <a:latin typeface="Courier New" pitchFamily="49" charset="0"/>
              </a:rPr>
              <a:t> Integer;</a:t>
            </a:r>
          </a:p>
          <a:p>
            <a:pPr marL="0" indent="0" eaLnBrk="1" hangingPunct="1">
              <a:lnSpc>
                <a:spcPct val="90000"/>
              </a:lnSpc>
            </a:pPr>
            <a:r>
              <a:rPr lang="de-DE" altLang="de-DE" sz="1800" b="1" dirty="0" smtClean="0">
                <a:latin typeface="Courier New" pitchFamily="49" charset="0"/>
              </a:rPr>
              <a:t>procedure </a:t>
            </a:r>
            <a:r>
              <a:rPr lang="de-DE" altLang="de-DE" sz="1800" dirty="0" smtClean="0">
                <a:latin typeface="Courier New" pitchFamily="49" charset="0"/>
              </a:rPr>
              <a:t>Free </a:t>
            </a:r>
            <a:r>
              <a:rPr lang="de-DE" altLang="de-DE" sz="1800" b="1" dirty="0" smtClean="0">
                <a:latin typeface="Courier New" pitchFamily="49" charset="0"/>
              </a:rPr>
              <a:t>is new </a:t>
            </a:r>
            <a:r>
              <a:rPr lang="de-DE" altLang="de-DE" sz="1800" dirty="0" smtClean="0">
                <a:latin typeface="Courier New" pitchFamily="49" charset="0"/>
              </a:rPr>
              <a:t>Ada.Unchecked_Deallocation</a:t>
            </a:r>
            <a:br>
              <a:rPr lang="de-DE" altLang="de-DE" sz="1800" dirty="0" smtClean="0">
                <a:latin typeface="Courier New" pitchFamily="49" charset="0"/>
              </a:rPr>
            </a:br>
            <a:r>
              <a:rPr lang="de-DE" altLang="de-DE" sz="1800" dirty="0" smtClean="0">
                <a:latin typeface="Courier New" pitchFamily="49" charset="0"/>
              </a:rPr>
              <a:t>  (Object =&gt; Integer, Name =&gt; Access_Integer);</a:t>
            </a:r>
          </a:p>
          <a:p>
            <a:pPr marL="0" indent="0" eaLnBrk="1" hangingPunct="1">
              <a:lnSpc>
                <a:spcPct val="90000"/>
              </a:lnSpc>
            </a:pPr>
            <a:r>
              <a:rPr lang="de-DE" altLang="de-DE" sz="1800" dirty="0" smtClean="0">
                <a:latin typeface="Courier New" pitchFamily="49" charset="0"/>
              </a:rPr>
              <a:t>P, Q: Access_Integer := new Integer;</a:t>
            </a:r>
          </a:p>
          <a:p>
            <a:pPr marL="0" indent="0" eaLnBrk="1" hangingPunct="1">
              <a:lnSpc>
                <a:spcPct val="90000"/>
              </a:lnSpc>
            </a:pPr>
            <a:r>
              <a:rPr lang="de-DE" altLang="de-DE" sz="1800" dirty="0" smtClean="0">
                <a:latin typeface="Courier New" pitchFamily="49" charset="0"/>
              </a:rPr>
              <a:t>P := Q;    -- </a:t>
            </a:r>
            <a:r>
              <a:rPr lang="de-DE" altLang="de-DE" sz="1800" i="1" dirty="0" smtClean="0">
                <a:latin typeface="Courier New" pitchFamily="49" charset="0"/>
              </a:rPr>
              <a:t>worauf P zeigte, ist verloren</a:t>
            </a:r>
            <a:br>
              <a:rPr lang="de-DE" altLang="de-DE" sz="1800" i="1" dirty="0" smtClean="0">
                <a:latin typeface="Courier New" pitchFamily="49" charset="0"/>
              </a:rPr>
            </a:br>
            <a:r>
              <a:rPr lang="de-DE" altLang="de-DE" sz="1800" dirty="0" smtClean="0">
                <a:latin typeface="Courier New" pitchFamily="49" charset="0"/>
              </a:rPr>
              <a:t>Free (P);  -- </a:t>
            </a:r>
            <a:r>
              <a:rPr lang="de-DE" altLang="de-DE" sz="1800" i="1" dirty="0" smtClean="0">
                <a:latin typeface="Courier New" pitchFamily="49" charset="0"/>
              </a:rPr>
              <a:t>jetzt ist P = </a:t>
            </a:r>
            <a:r>
              <a:rPr lang="de-DE" altLang="de-DE" sz="1800" b="1" i="1" dirty="0" smtClean="0">
                <a:latin typeface="Courier New" pitchFamily="49" charset="0"/>
              </a:rPr>
              <a:t>null</a:t>
            </a:r>
            <a:br>
              <a:rPr lang="de-DE" altLang="de-DE" sz="1800" b="1" i="1" dirty="0" smtClean="0">
                <a:latin typeface="Courier New" pitchFamily="49" charset="0"/>
              </a:rPr>
            </a:br>
            <a:r>
              <a:rPr lang="de-DE" altLang="de-DE" sz="1800" dirty="0" smtClean="0">
                <a:solidFill>
                  <a:srgbClr val="FF0000"/>
                </a:solidFill>
                <a:latin typeface="Courier New" pitchFamily="49" charset="0"/>
              </a:rPr>
              <a:t>… Q.</a:t>
            </a:r>
            <a:r>
              <a:rPr lang="de-DE" altLang="de-DE" sz="1800" b="1" dirty="0" smtClean="0">
                <a:solidFill>
                  <a:srgbClr val="FF0000"/>
                </a:solidFill>
                <a:latin typeface="Courier New" pitchFamily="49" charset="0"/>
              </a:rPr>
              <a:t>all </a:t>
            </a:r>
            <a:r>
              <a:rPr lang="de-DE" altLang="de-DE" sz="1800" dirty="0" smtClean="0">
                <a:solidFill>
                  <a:srgbClr val="FF0000"/>
                </a:solidFill>
                <a:latin typeface="Courier New" pitchFamily="49" charset="0"/>
              </a:rPr>
              <a:t>…  -- </a:t>
            </a:r>
            <a:r>
              <a:rPr lang="de-DE" altLang="de-DE" sz="1800" i="1" dirty="0" smtClean="0">
                <a:solidFill>
                  <a:srgbClr val="FF0000"/>
                </a:solidFill>
                <a:latin typeface="Courier New" pitchFamily="49" charset="0"/>
              </a:rPr>
              <a:t>Q zeigt auf ein undefiniertes Objekt</a:t>
            </a:r>
          </a:p>
          <a:p>
            <a:pPr marL="0" indent="0" eaLnBrk="1" hangingPunct="1">
              <a:lnSpc>
                <a:spcPct val="90000"/>
              </a:lnSpc>
            </a:pPr>
            <a:r>
              <a:rPr lang="de-DE" altLang="de-DE" sz="2000" dirty="0" smtClean="0"/>
              <a:t>Die Container-Bibliothek verhindert solche Fallen.</a:t>
            </a:r>
          </a:p>
          <a:p>
            <a:pPr marL="0" indent="0" eaLnBrk="1" hangingPunct="1">
              <a:lnSpc>
                <a:spcPct val="90000"/>
              </a:lnSpc>
            </a:pPr>
            <a:r>
              <a:rPr lang="de-DE" altLang="de-DE" sz="2000" dirty="0" smtClean="0">
                <a:solidFill>
                  <a:schemeClr val="accent2"/>
                </a:solidFill>
              </a:rPr>
              <a:t>Smart Pointer </a:t>
            </a:r>
            <a:r>
              <a:rPr lang="de-DE" altLang="de-DE" sz="2000" dirty="0" smtClean="0"/>
              <a:t>(mit Referenzzählung) bieten eine weitere Möglichkeit (siehe Ada-Kode (Folie 1); verwenden etikettierte Typen, </a:t>
            </a:r>
            <a:r>
              <a:rPr lang="de-DE" altLang="de-DE" sz="2000" i="1" dirty="0" smtClean="0"/>
              <a:t>tagged types</a:t>
            </a:r>
            <a:r>
              <a:rPr lang="de-DE" altLang="de-DE" sz="2000" dirty="0" smtClean="0"/>
              <a:t>).</a:t>
            </a:r>
          </a:p>
        </p:txBody>
      </p:sp>
      <p:sp>
        <p:nvSpPr>
          <p:cNvPr id="18739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8739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B34C4A9-DFBB-4EAD-AA73-F4322A4492B0}" type="slidenum">
              <a:rPr lang="de-DE" altLang="de-DE" sz="2400" smtClean="0"/>
              <a:pPr eaLnBrk="1" hangingPunct="1">
                <a:spcBef>
                  <a:spcPct val="0"/>
                </a:spcBef>
              </a:pPr>
              <a:t>280</a:t>
            </a:fld>
            <a:endParaRPr lang="de-DE" altLang="de-DE" sz="2400" dirty="0" smtClean="0"/>
          </a:p>
        </p:txBody>
      </p: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685800" y="463550"/>
            <a:ext cx="7739063" cy="1236663"/>
          </a:xfrm>
        </p:spPr>
        <p:txBody>
          <a:bodyPr/>
          <a:lstStyle/>
          <a:p>
            <a:pPr eaLnBrk="1" hangingPunct="1"/>
            <a:r>
              <a:rPr lang="de-DE" altLang="de-DE" dirty="0" smtClean="0"/>
              <a:t>Speicherfreigabe (Fortsetzung)</a:t>
            </a:r>
          </a:p>
        </p:txBody>
      </p:sp>
      <p:sp>
        <p:nvSpPr>
          <p:cNvPr id="188419" name="Rectangle 3"/>
          <p:cNvSpPr>
            <a:spLocks noGrp="1" noChangeArrowheads="1"/>
          </p:cNvSpPr>
          <p:nvPr>
            <p:ph idx="1"/>
          </p:nvPr>
        </p:nvSpPr>
        <p:spPr>
          <a:xfrm>
            <a:off x="539552" y="1700212"/>
            <a:ext cx="7992887" cy="4393084"/>
          </a:xfrm>
        </p:spPr>
        <p:txBody>
          <a:bodyPr/>
          <a:lstStyle/>
          <a:p>
            <a:pPr marL="0" indent="0" eaLnBrk="1" hangingPunct="1">
              <a:lnSpc>
                <a:spcPct val="90000"/>
              </a:lnSpc>
            </a:pPr>
            <a:r>
              <a:rPr lang="de-DE" altLang="de-DE" sz="2200" dirty="0" smtClean="0">
                <a:latin typeface="Courier New" pitchFamily="49" charset="0"/>
                <a:cs typeface="Courier New" pitchFamily="49" charset="0"/>
              </a:rPr>
              <a:t>Unchecked_Deallocation</a:t>
            </a:r>
            <a:r>
              <a:rPr lang="de-DE" altLang="de-DE" sz="2200" dirty="0" smtClean="0"/>
              <a:t> finalisiert das Objekt und gibt den Speicherplatz frei. Der entsprechende Zeiger erhält den Wert </a:t>
            </a:r>
            <a:r>
              <a:rPr lang="de-DE" altLang="de-DE" sz="2000" b="1" dirty="0" smtClean="0">
                <a:latin typeface="Courier New" panose="02070309020205020404" pitchFamily="49" charset="0"/>
                <a:cs typeface="Courier New" panose="02070309020205020404" pitchFamily="49" charset="0"/>
              </a:rPr>
              <a:t>null</a:t>
            </a:r>
            <a:r>
              <a:rPr lang="de-DE" altLang="de-DE" sz="2200" dirty="0" smtClean="0"/>
              <a:t>. Aber Achtung: Dereferenzierung anderer Zeiger, die auf dasselbe nicht mehr existente Objekt zeigen, ist danach </a:t>
            </a:r>
            <a:r>
              <a:rPr lang="de-DE" altLang="de-DE" sz="2200" dirty="0" smtClean="0">
                <a:solidFill>
                  <a:srgbClr val="FF0000"/>
                </a:solidFill>
              </a:rPr>
              <a:t>fehlerhaft</a:t>
            </a:r>
            <a:r>
              <a:rPr lang="de-DE" altLang="de-DE" sz="2200" dirty="0" smtClean="0"/>
              <a:t> (</a:t>
            </a:r>
            <a:r>
              <a:rPr lang="de-DE" altLang="de-DE" sz="2200" i="1" dirty="0" smtClean="0">
                <a:solidFill>
                  <a:srgbClr val="FF0000"/>
                </a:solidFill>
              </a:rPr>
              <a:t>erroneous</a:t>
            </a:r>
            <a:r>
              <a:rPr lang="de-DE" altLang="de-DE" sz="2200" dirty="0" smtClean="0"/>
              <a:t>).</a:t>
            </a:r>
          </a:p>
          <a:p>
            <a:pPr marL="0" indent="0" eaLnBrk="1" hangingPunct="1">
              <a:lnSpc>
                <a:spcPct val="90000"/>
              </a:lnSpc>
            </a:pPr>
            <a:r>
              <a:rPr lang="de-DE" altLang="de-DE" sz="2200" dirty="0" smtClean="0">
                <a:latin typeface="Courier New" pitchFamily="49" charset="0"/>
                <a:cs typeface="Courier New" pitchFamily="49" charset="0"/>
              </a:rPr>
              <a:t>UD</a:t>
            </a:r>
            <a:r>
              <a:rPr lang="de-DE" altLang="de-DE" sz="2200" dirty="0" smtClean="0"/>
              <a:t> mit einem anderen Typ als mit dem, mit dem der Speicher angelegt wurde, ist </a:t>
            </a:r>
            <a:r>
              <a:rPr lang="de-DE" altLang="de-DE" sz="2200" i="1" dirty="0" smtClean="0">
                <a:solidFill>
                  <a:srgbClr val="FF0000"/>
                </a:solidFill>
              </a:rPr>
              <a:t>erroneous</a:t>
            </a:r>
            <a:r>
              <a:rPr lang="de-DE" altLang="de-DE" sz="2200" dirty="0" smtClean="0"/>
              <a:t>.</a:t>
            </a:r>
          </a:p>
          <a:p>
            <a:pPr marL="0" indent="0" eaLnBrk="1" hangingPunct="1">
              <a:lnSpc>
                <a:spcPct val="90000"/>
              </a:lnSpc>
            </a:pPr>
            <a:r>
              <a:rPr lang="de-DE" altLang="de-DE" sz="2200" dirty="0" smtClean="0"/>
              <a:t>Also Vorsicht!</a:t>
            </a:r>
          </a:p>
          <a:p>
            <a:pPr marL="0" indent="0" eaLnBrk="1" hangingPunct="1">
              <a:lnSpc>
                <a:spcPct val="90000"/>
              </a:lnSpc>
            </a:pPr>
            <a:r>
              <a:rPr lang="de-DE" altLang="de-DE" sz="2200" dirty="0" smtClean="0"/>
              <a:t>Ab </a:t>
            </a:r>
            <a:r>
              <a:rPr lang="de-DE" altLang="de-DE" sz="2200" dirty="0" smtClean="0">
                <a:solidFill>
                  <a:schemeClr val="accent2"/>
                </a:solidFill>
              </a:rPr>
              <a:t>Ada 2012 </a:t>
            </a:r>
            <a:r>
              <a:rPr lang="de-DE" altLang="de-DE" sz="2200" dirty="0" smtClean="0"/>
              <a:t>gibt es sogenannte Subpools, die dazu verwendet werden können, ganze Speicherbereiche auf einmal freizugeben.</a:t>
            </a:r>
          </a:p>
          <a:p>
            <a:pPr marL="0" indent="0" eaLnBrk="1" hangingPunct="1">
              <a:lnSpc>
                <a:spcPct val="90000"/>
              </a:lnSpc>
            </a:pPr>
            <a:r>
              <a:rPr lang="de-DE" altLang="de-DE" sz="2200" dirty="0" smtClean="0"/>
              <a:t>(Ada verbietet nicht die Implementierung eines </a:t>
            </a:r>
            <a:r>
              <a:rPr lang="de-DE" altLang="de-DE" sz="2200" i="1" dirty="0" smtClean="0"/>
              <a:t>Garbage Collector</a:t>
            </a:r>
            <a:r>
              <a:rPr lang="de-DE" altLang="de-DE" sz="2200" dirty="0" smtClean="0"/>
              <a:t>s, nur gibt es keinen Übersetzer, der über einen verfügt. Grund ist die Verwendung in Echtzeitsystemen, die ein GC empfindlich durcheinander brächte.)</a:t>
            </a:r>
          </a:p>
        </p:txBody>
      </p:sp>
      <p:sp>
        <p:nvSpPr>
          <p:cNvPr id="18842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8842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194165F-79ED-4D96-B08D-C403C897A651}" type="slidenum">
              <a:rPr lang="de-DE" altLang="de-DE" sz="2400" smtClean="0"/>
              <a:pPr eaLnBrk="1" hangingPunct="1">
                <a:spcBef>
                  <a:spcPct val="0"/>
                </a:spcBef>
              </a:pPr>
              <a:t>281</a:t>
            </a:fld>
            <a:endParaRPr lang="de-DE" altLang="de-DE" sz="2400" dirty="0" smtClean="0"/>
          </a:p>
        </p:txBody>
      </p:sp>
    </p:spTree>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1"/>
          <p:cNvSpPr>
            <a:spLocks noGrp="1" noChangeArrowheads="1"/>
          </p:cNvSpPr>
          <p:nvPr>
            <p:ph type="title"/>
          </p:nvPr>
        </p:nvSpPr>
        <p:spPr>
          <a:xfrm>
            <a:off x="685800" y="476250"/>
            <a:ext cx="7772400" cy="127635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Pool-spezifische und</a:t>
            </a:r>
            <a:br>
              <a:rPr lang="de-DE" altLang="de-DE" dirty="0" smtClean="0"/>
            </a:br>
            <a:r>
              <a:rPr lang="de-DE" altLang="de-DE" dirty="0" smtClean="0"/>
              <a:t>generelle Zeiger</a:t>
            </a:r>
          </a:p>
        </p:txBody>
      </p:sp>
      <p:sp>
        <p:nvSpPr>
          <p:cNvPr id="178179" name="Rectangle 2"/>
          <p:cNvSpPr>
            <a:spLocks noGrp="1" noChangeArrowheads="1"/>
          </p:cNvSpPr>
          <p:nvPr>
            <p:ph idx="1"/>
          </p:nvPr>
        </p:nvSpPr>
        <p:spPr>
          <a:xfrm>
            <a:off x="685800" y="1981200"/>
            <a:ext cx="7772400" cy="4256088"/>
          </a:xfrm>
        </p:spPr>
        <p:txBody>
          <a:bodyPr/>
          <a:lstStyle/>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300" dirty="0" smtClean="0"/>
              <a:t>In </a:t>
            </a:r>
            <a:r>
              <a:rPr lang="de-DE" altLang="de-DE" sz="2300" dirty="0" smtClean="0">
                <a:solidFill>
                  <a:schemeClr val="accent2"/>
                </a:solidFill>
              </a:rPr>
              <a:t>Ada 83 </a:t>
            </a:r>
            <a:r>
              <a:rPr lang="de-DE" altLang="de-DE" sz="2300" dirty="0" smtClean="0"/>
              <a:t>können Zeiger nur für </a:t>
            </a:r>
            <a:r>
              <a:rPr lang="de-DE" altLang="de-DE" sz="2300" i="1" dirty="0" smtClean="0"/>
              <a:t>dynamische Speicher-verwaltung </a:t>
            </a:r>
            <a:r>
              <a:rPr lang="de-DE" altLang="de-DE" sz="2300" dirty="0" smtClean="0"/>
              <a:t>eingesetzt werden. In </a:t>
            </a:r>
            <a:r>
              <a:rPr lang="de-DE" altLang="de-DE" sz="2300" dirty="0" smtClean="0">
                <a:solidFill>
                  <a:schemeClr val="accent2"/>
                </a:solidFill>
              </a:rPr>
              <a:t>Ada 95 </a:t>
            </a:r>
            <a:r>
              <a:rPr lang="de-DE" altLang="de-DE" sz="2300" dirty="0" smtClean="0"/>
              <a:t>heißen diese Zeiger </a:t>
            </a:r>
            <a:r>
              <a:rPr lang="de-DE" altLang="de-DE" sz="2300" i="1" dirty="0" smtClean="0"/>
              <a:t>pool-spezifisch</a:t>
            </a:r>
            <a:r>
              <a:rPr lang="de-DE" altLang="de-DE" sz="2300" dirty="0" smtClean="0"/>
              <a:t>.</a:t>
            </a:r>
            <a:br>
              <a:rPr lang="de-DE" altLang="de-DE" sz="2300" dirty="0" smtClean="0"/>
            </a:br>
            <a:r>
              <a:rPr lang="de-DE" altLang="de-DE" sz="2300" dirty="0" smtClean="0"/>
              <a:t>Sie legen die Objekte in sogenannten Storage-Pools ab, die ab </a:t>
            </a:r>
            <a:r>
              <a:rPr lang="de-DE" altLang="de-DE" sz="2300" dirty="0" smtClean="0">
                <a:solidFill>
                  <a:schemeClr val="accent2"/>
                </a:solidFill>
              </a:rPr>
              <a:t>Ada 95 </a:t>
            </a:r>
            <a:r>
              <a:rPr lang="de-DE" altLang="de-DE" sz="2300" dirty="0" smtClean="0"/>
              <a:t>auch vom Anwender festgelegt werden können.</a:t>
            </a: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300" dirty="0" smtClean="0">
                <a:solidFill>
                  <a:schemeClr val="accent2"/>
                </a:solidFill>
              </a:rPr>
              <a:t>Ada 95 </a:t>
            </a:r>
            <a:r>
              <a:rPr lang="de-DE" altLang="de-DE" sz="2300" dirty="0" smtClean="0"/>
              <a:t>fügt dem generelle Zeiger hinzu, die auf alle Alias-Objekte zeigen können.</a:t>
            </a: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300" dirty="0" smtClean="0"/>
              <a:t>Pool-spezifische Zeiger können nicht ineinander umge-wandelt werden (außer durch </a:t>
            </a:r>
            <a:r>
              <a:rPr lang="de-DE" altLang="de-DE" sz="2000" dirty="0" smtClean="0">
                <a:solidFill>
                  <a:srgbClr val="FF3399"/>
                </a:solidFill>
                <a:latin typeface="Courier New" pitchFamily="49" charset="0"/>
                <a:cs typeface="Courier New" pitchFamily="49" charset="0"/>
              </a:rPr>
              <a:t>Unchecked_</a:t>
            </a:r>
            <a:r>
              <a:rPr lang="de-DE" altLang="de-DE" sz="2000" dirty="0" smtClean="0">
                <a:latin typeface="Courier New" pitchFamily="49" charset="0"/>
                <a:cs typeface="Courier New" pitchFamily="49" charset="0"/>
              </a:rPr>
              <a:t>Conversion</a:t>
            </a:r>
            <a:r>
              <a:rPr lang="de-DE" altLang="de-DE" sz="2300" dirty="0" smtClean="0"/>
              <a:t>). Aber denken Sie daran: </a:t>
            </a:r>
            <a:r>
              <a:rPr lang="en-US" altLang="de-DE" sz="2000" dirty="0">
                <a:solidFill>
                  <a:srgbClr val="FF3399"/>
                </a:solidFill>
                <a:latin typeface="Courier New" pitchFamily="49" charset="0"/>
                <a:cs typeface="Courier New" pitchFamily="49" charset="0"/>
              </a:rPr>
              <a:t>Unchecked</a:t>
            </a:r>
            <a:r>
              <a:rPr lang="en-US" altLang="de-DE" sz="2000" dirty="0">
                <a:latin typeface="Courier New" pitchFamily="49" charset="0"/>
                <a:cs typeface="Courier New" pitchFamily="49" charset="0"/>
              </a:rPr>
              <a:t>_Deallocation</a:t>
            </a:r>
            <a:r>
              <a:rPr lang="de-DE" altLang="de-DE" sz="2300" dirty="0" smtClean="0"/>
              <a:t> mit einem anderen Typ als dem für Allokation verwendeten ist </a:t>
            </a:r>
            <a:r>
              <a:rPr lang="de-DE" altLang="de-DE" sz="2300" dirty="0" smtClean="0">
                <a:solidFill>
                  <a:srgbClr val="FF0000"/>
                </a:solidFill>
              </a:rPr>
              <a:t>fehlerhaft</a:t>
            </a:r>
            <a:r>
              <a:rPr lang="de-DE" altLang="de-DE" sz="2300" dirty="0" smtClean="0">
                <a:solidFill>
                  <a:schemeClr val="tx1"/>
                </a:solidFill>
              </a:rPr>
              <a:t> (sie könnten unterschiedliche Pools verwenden).</a:t>
            </a: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300" dirty="0" smtClean="0"/>
              <a:t>Generelle Zeiger können unter gewissen Regeln ineinander umgewandelt werden (Zugriffsprüfung und Zugriffsebene).</a:t>
            </a:r>
            <a:endParaRPr lang="de-DE" altLang="de-DE" sz="2300" dirty="0" smtClean="0">
              <a:cs typeface="Courier New" pitchFamily="49" charset="0"/>
            </a:endParaRPr>
          </a:p>
        </p:txBody>
      </p:sp>
      <p:sp>
        <p:nvSpPr>
          <p:cNvPr id="17818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7818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FC7F840-28FD-4347-A63A-F8C59FF8CB7D}" type="slidenum">
              <a:rPr lang="de-DE" altLang="de-DE" sz="2400" smtClean="0"/>
              <a:pPr eaLnBrk="1" hangingPunct="1">
                <a:spcBef>
                  <a:spcPct val="0"/>
                </a:spcBef>
              </a:pPr>
              <a:t>282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defRPr/>
            </a:pPr>
            <a:r>
              <a:rPr lang="de-DE" dirty="0" smtClean="0">
                <a:latin typeface="+mn-lt"/>
                <a:cs typeface="Courier New" pitchFamily="49" charset="0"/>
              </a:rPr>
              <a:t>Attribut </a:t>
            </a:r>
            <a:r>
              <a:rPr lang="de-DE" dirty="0" smtClean="0">
                <a:latin typeface="Courier New" pitchFamily="49" charset="0"/>
                <a:cs typeface="Courier New" pitchFamily="49" charset="0"/>
              </a:rPr>
              <a:t>Storage_Size</a:t>
            </a:r>
            <a:endParaRPr lang="de-DE" dirty="0">
              <a:latin typeface="Courier New" pitchFamily="49" charset="0"/>
              <a:cs typeface="Courier New" pitchFamily="49" charset="0"/>
            </a:endParaRPr>
          </a:p>
        </p:txBody>
      </p:sp>
      <p:sp>
        <p:nvSpPr>
          <p:cNvPr id="3" name="Inhaltsplatzhalter 2"/>
          <p:cNvSpPr>
            <a:spLocks noGrp="1"/>
          </p:cNvSpPr>
          <p:nvPr>
            <p:ph idx="1"/>
          </p:nvPr>
        </p:nvSpPr>
        <p:spPr>
          <a:xfrm>
            <a:off x="613792" y="1916113"/>
            <a:ext cx="7918648" cy="4298950"/>
          </a:xfrm>
        </p:spPr>
        <p:txBody>
          <a:bodyPr/>
          <a:lstStyle/>
          <a:p>
            <a:pPr marL="0" indent="0">
              <a:tabLst>
                <a:tab pos="711200" algn="l"/>
              </a:tabLst>
              <a:defRPr/>
            </a:pPr>
            <a:r>
              <a:rPr lang="de-DE" sz="1900" dirty="0" smtClean="0"/>
              <a:t>Für dynamische Speicherverwaltung kann das Attribut </a:t>
            </a:r>
            <a:r>
              <a:rPr lang="de-DE" sz="1700" dirty="0" smtClean="0">
                <a:latin typeface="Courier New" pitchFamily="49" charset="0"/>
                <a:cs typeface="Courier New" pitchFamily="49" charset="0"/>
              </a:rPr>
              <a:t>Storage_Size</a:t>
            </a:r>
            <a:r>
              <a:rPr lang="de-DE" sz="1900" dirty="0" smtClean="0"/>
              <a:t> definiert werden – Ada 2012 benutzt neue Aspekt-Syntax. Es besagt, wieviel Speicherplatz in Einheiten von Speicherelementen für Allokationen mit diesem Zugriffstyp verfügbar ist. Für den Wert 0 ist folglich keine Allokation zulässig.</a:t>
            </a:r>
          </a:p>
          <a:p>
            <a:pPr marL="0" indent="0">
              <a:tabLst>
                <a:tab pos="711200" algn="l"/>
              </a:tabLst>
              <a:defRPr/>
            </a:pPr>
            <a:r>
              <a:rPr lang="de-DE" sz="1900" dirty="0" smtClean="0"/>
              <a:t>Die Größe eines Speicherelements ist implementierungsabhängig und definiert in Paket </a:t>
            </a:r>
            <a:r>
              <a:rPr lang="de-DE" sz="1700" dirty="0" smtClean="0">
                <a:latin typeface="Courier New" pitchFamily="49" charset="0"/>
                <a:cs typeface="Courier New" pitchFamily="49" charset="0"/>
              </a:rPr>
              <a:t>System.Storage_Elements</a:t>
            </a:r>
            <a:r>
              <a:rPr lang="de-DE" sz="1900" dirty="0" smtClean="0"/>
              <a:t>.</a:t>
            </a:r>
          </a:p>
          <a:p>
            <a:pPr marL="0" indent="0"/>
            <a:r>
              <a:rPr lang="de-DE" sz="1900" dirty="0" smtClean="0"/>
              <a:t>Wird der Geltungsbereich eines solchen Zugriffstyps verlassen, werden alle noch angelegten Objekte in beliebiger Reihenfolge finalisiert und der zugehörige </a:t>
            </a:r>
            <a:r>
              <a:rPr lang="de-DE" sz="1900" dirty="0" smtClean="0">
                <a:solidFill>
                  <a:schemeClr val="accent2"/>
                </a:solidFill>
              </a:rPr>
              <a:t>Speicherplatz (der Pool) freigegeben</a:t>
            </a:r>
            <a:r>
              <a:rPr lang="de-DE" sz="1900" dirty="0" smtClean="0"/>
              <a:t>.</a:t>
            </a:r>
          </a:p>
          <a:p>
            <a:pPr marL="261938" indent="-261938">
              <a:buFont typeface="Arial" pitchFamily="34" charset="0"/>
              <a:buChar char="•"/>
              <a:tabLst>
                <a:tab pos="1800225" algn="l"/>
              </a:tabLst>
              <a:defRPr/>
            </a:pPr>
            <a:r>
              <a:rPr lang="de-DE" sz="1800" dirty="0" smtClean="0"/>
              <a:t>Ada 83:	</a:t>
            </a:r>
            <a:r>
              <a:rPr lang="de-DE" sz="1600" b="1" dirty="0" smtClean="0">
                <a:latin typeface="Courier New" pitchFamily="49" charset="0"/>
              </a:rPr>
              <a:t>type</a:t>
            </a:r>
            <a:r>
              <a:rPr lang="de-DE" sz="1600" dirty="0" smtClean="0">
                <a:latin typeface="Courier New" pitchFamily="49" charset="0"/>
              </a:rPr>
              <a:t> </a:t>
            </a:r>
            <a:r>
              <a:rPr lang="de-DE" sz="1600" dirty="0" smtClean="0">
                <a:solidFill>
                  <a:schemeClr val="tx1"/>
                </a:solidFill>
                <a:latin typeface="Courier New" pitchFamily="49" charset="0"/>
              </a:rPr>
              <a:t>Dynamisch </a:t>
            </a:r>
            <a:r>
              <a:rPr lang="de-DE" sz="1600" b="1" dirty="0" smtClean="0">
                <a:latin typeface="Courier New" pitchFamily="49" charset="0"/>
              </a:rPr>
              <a:t>is access</a:t>
            </a:r>
            <a:r>
              <a:rPr lang="de-DE" sz="1600" dirty="0" smtClean="0">
                <a:latin typeface="Courier New" pitchFamily="49" charset="0"/>
              </a:rPr>
              <a:t> </a:t>
            </a:r>
            <a:r>
              <a:rPr lang="de-DE" sz="1600" dirty="0" smtClean="0">
                <a:solidFill>
                  <a:schemeClr val="tx1"/>
                </a:solidFill>
                <a:latin typeface="Courier New" pitchFamily="49" charset="0"/>
              </a:rPr>
              <a:t>Typname</a:t>
            </a:r>
            <a:r>
              <a:rPr lang="de-DE" sz="1600" dirty="0" smtClean="0">
                <a:latin typeface="Courier New" pitchFamily="49" charset="0"/>
              </a:rPr>
              <a:t>;</a:t>
            </a:r>
            <a:br>
              <a:rPr lang="de-DE" sz="1600" dirty="0" smtClean="0">
                <a:latin typeface="Courier New" pitchFamily="49" charset="0"/>
              </a:rPr>
            </a:br>
            <a:r>
              <a:rPr lang="de-DE" sz="1600" dirty="0">
                <a:latin typeface="Courier New" pitchFamily="49" charset="0"/>
              </a:rPr>
              <a:t>	</a:t>
            </a:r>
            <a:r>
              <a:rPr lang="de-DE" sz="1600" b="1" dirty="0" smtClean="0">
                <a:latin typeface="Courier New" pitchFamily="49" charset="0"/>
              </a:rPr>
              <a:t>for</a:t>
            </a:r>
            <a:r>
              <a:rPr lang="de-DE" sz="1600" dirty="0" smtClean="0">
                <a:latin typeface="Courier New" pitchFamily="49" charset="0"/>
              </a:rPr>
              <a:t> Dynamisch'Storage_Size </a:t>
            </a:r>
            <a:r>
              <a:rPr lang="de-DE" sz="1600" b="1" dirty="0" smtClean="0">
                <a:latin typeface="Courier New" pitchFamily="49" charset="0"/>
              </a:rPr>
              <a:t>use</a:t>
            </a:r>
            <a:r>
              <a:rPr lang="de-DE" sz="1600" dirty="0" smtClean="0">
                <a:latin typeface="Courier New" pitchFamily="49" charset="0"/>
              </a:rPr>
              <a:t> 0;</a:t>
            </a:r>
          </a:p>
          <a:p>
            <a:pPr marL="261938" indent="-261938">
              <a:buFont typeface="Arial" pitchFamily="34" charset="0"/>
              <a:buChar char="•"/>
              <a:tabLst>
                <a:tab pos="1800225" algn="l"/>
              </a:tabLst>
              <a:defRPr/>
            </a:pPr>
            <a:r>
              <a:rPr lang="de-DE" sz="1800" dirty="0" smtClean="0"/>
              <a:t>Ada 2012:</a:t>
            </a:r>
            <a:r>
              <a:rPr lang="de-DE" sz="1600" dirty="0" smtClean="0"/>
              <a:t>	</a:t>
            </a:r>
            <a:r>
              <a:rPr lang="de-DE" sz="1600" b="1" dirty="0" smtClean="0">
                <a:latin typeface="Courier New" pitchFamily="49" charset="0"/>
              </a:rPr>
              <a:t>type</a:t>
            </a:r>
            <a:r>
              <a:rPr lang="de-DE" sz="1600" dirty="0" smtClean="0">
                <a:latin typeface="Courier New" pitchFamily="49" charset="0"/>
              </a:rPr>
              <a:t> </a:t>
            </a:r>
            <a:r>
              <a:rPr lang="de-DE" sz="1600" dirty="0" smtClean="0">
                <a:solidFill>
                  <a:schemeClr val="tx1"/>
                </a:solidFill>
                <a:latin typeface="Courier New" pitchFamily="49" charset="0"/>
              </a:rPr>
              <a:t>Dynamisch </a:t>
            </a:r>
            <a:r>
              <a:rPr lang="de-DE" sz="1600" b="1" dirty="0" smtClean="0">
                <a:latin typeface="Courier New" pitchFamily="49" charset="0"/>
              </a:rPr>
              <a:t>is access</a:t>
            </a:r>
            <a:r>
              <a:rPr lang="de-DE" sz="1600" dirty="0" smtClean="0">
                <a:latin typeface="Courier New" pitchFamily="49" charset="0"/>
              </a:rPr>
              <a:t> </a:t>
            </a:r>
            <a:r>
              <a:rPr lang="de-DE" sz="1600" dirty="0" smtClean="0">
                <a:solidFill>
                  <a:schemeClr val="tx1"/>
                </a:solidFill>
                <a:latin typeface="Courier New" pitchFamily="49" charset="0"/>
              </a:rPr>
              <a:t>Typname</a:t>
            </a:r>
            <a:r>
              <a:rPr lang="de-DE" sz="1600" dirty="0">
                <a:solidFill>
                  <a:schemeClr val="tx1"/>
                </a:solidFill>
                <a:latin typeface="Courier New" pitchFamily="49" charset="0"/>
              </a:rPr>
              <a:t/>
            </a:r>
            <a:br>
              <a:rPr lang="de-DE" sz="1600" dirty="0">
                <a:solidFill>
                  <a:schemeClr val="tx1"/>
                </a:solidFill>
                <a:latin typeface="Courier New" pitchFamily="49" charset="0"/>
              </a:rPr>
            </a:br>
            <a:r>
              <a:rPr lang="de-DE" sz="1600" dirty="0" smtClean="0">
                <a:solidFill>
                  <a:schemeClr val="tx1"/>
                </a:solidFill>
                <a:latin typeface="Courier New" pitchFamily="49" charset="0"/>
              </a:rPr>
              <a:t>	  </a:t>
            </a:r>
            <a:r>
              <a:rPr lang="de-DE" sz="1600" b="1" dirty="0" smtClean="0">
                <a:solidFill>
                  <a:schemeClr val="tx1"/>
                </a:solidFill>
                <a:latin typeface="Courier New" pitchFamily="49" charset="0"/>
              </a:rPr>
              <a:t>with</a:t>
            </a:r>
            <a:r>
              <a:rPr lang="de-DE" sz="1600" dirty="0" smtClean="0">
                <a:solidFill>
                  <a:schemeClr val="tx1"/>
                </a:solidFill>
                <a:latin typeface="Courier New" pitchFamily="49" charset="0"/>
              </a:rPr>
              <a:t> </a:t>
            </a:r>
            <a:r>
              <a:rPr lang="de-DE" sz="1600" dirty="0" smtClean="0">
                <a:latin typeface="Courier New" pitchFamily="49" charset="0"/>
              </a:rPr>
              <a:t>Storage_Size =&gt; 0;</a:t>
            </a:r>
          </a:p>
        </p:txBody>
      </p:sp>
      <p:sp>
        <p:nvSpPr>
          <p:cNvPr id="179204"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79205"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40D6186-BA8B-4361-9B32-5E1648022917}" type="slidenum">
              <a:rPr lang="de-DE" altLang="de-DE" sz="2400" smtClean="0"/>
              <a:pPr eaLnBrk="1" hangingPunct="1">
                <a:spcBef>
                  <a:spcPct val="0"/>
                </a:spcBef>
              </a:pPr>
              <a:t>283</a:t>
            </a:fld>
            <a:endParaRPr lang="de-DE" altLang="de-DE" sz="2400" dirty="0" smtClean="0"/>
          </a:p>
        </p:txBody>
      </p:sp>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el 1"/>
          <p:cNvSpPr>
            <a:spLocks noGrp="1"/>
          </p:cNvSpPr>
          <p:nvPr>
            <p:ph type="title"/>
          </p:nvPr>
        </p:nvSpPr>
        <p:spPr/>
        <p:txBody>
          <a:bodyPr/>
          <a:lstStyle/>
          <a:p>
            <a:r>
              <a:rPr lang="de-DE" altLang="de-DE" dirty="0" smtClean="0"/>
              <a:t>Lebenszeit von Zeigern und ihren Referenzen</a:t>
            </a:r>
          </a:p>
        </p:txBody>
      </p:sp>
      <p:sp>
        <p:nvSpPr>
          <p:cNvPr id="180227" name="Inhaltsplatzhalter 2"/>
          <p:cNvSpPr>
            <a:spLocks noGrp="1"/>
          </p:cNvSpPr>
          <p:nvPr>
            <p:ph idx="1"/>
          </p:nvPr>
        </p:nvSpPr>
        <p:spPr/>
        <p:txBody>
          <a:bodyPr/>
          <a:lstStyle/>
          <a:p>
            <a:pPr marL="465138" lvl="1" indent="-285750" eaLnBrk="1" hangingPunct="1">
              <a:lnSpc>
                <a:spcPct val="80000"/>
              </a:lnSpc>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600" dirty="0" smtClean="0"/>
              <a:t>Dynamische Speicherzuweisung:</a:t>
            </a:r>
            <a:br>
              <a:rPr lang="de-DE" altLang="de-DE" sz="2600" dirty="0" smtClean="0"/>
            </a:br>
            <a:r>
              <a:rPr lang="de-DE" altLang="de-DE" sz="2400" dirty="0" smtClean="0"/>
              <a:t>Wenn die Lebenszeit des Zugriffstyps endet, werden alle noch  existierenden Objekte, die durch Zeiger dieses Typs referenziert werden, in beliebiger Reihenfolge finalisiert. </a:t>
            </a:r>
            <a:r>
              <a:rPr lang="de-DE" altLang="de-DE" sz="2400" dirty="0" smtClean="0">
                <a:solidFill>
                  <a:srgbClr val="FF3399"/>
                </a:solidFill>
              </a:rPr>
              <a:t>Der zugehörige Speicherplatz wird allerdings nur dann freigegeben, wenn das Attribut </a:t>
            </a:r>
            <a:r>
              <a:rPr lang="de-DE" altLang="de-DE" sz="2000" dirty="0" smtClean="0">
                <a:solidFill>
                  <a:srgbClr val="FF3399"/>
                </a:solidFill>
                <a:latin typeface="Courier New" pitchFamily="49" charset="0"/>
                <a:cs typeface="Courier New" pitchFamily="49" charset="0"/>
              </a:rPr>
              <a:t>Storage_Size</a:t>
            </a:r>
            <a:r>
              <a:rPr lang="de-DE" altLang="de-DE" sz="2400" dirty="0" smtClean="0">
                <a:solidFill>
                  <a:srgbClr val="FF3399"/>
                </a:solidFill>
              </a:rPr>
              <a:t> für den Zugriffstyp definiert ist.</a:t>
            </a:r>
            <a:endParaRPr lang="de-DE" altLang="de-DE" sz="2000" dirty="0" smtClean="0">
              <a:solidFill>
                <a:srgbClr val="FF3399"/>
              </a:solidFill>
              <a:latin typeface="Courier New" pitchFamily="49" charset="0"/>
            </a:endParaRPr>
          </a:p>
          <a:p>
            <a:pPr marL="465138" lvl="1" indent="-285750" eaLnBrk="1" hangingPunct="1">
              <a:lnSpc>
                <a:spcPct val="80000"/>
              </a:lnSpc>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600" dirty="0" smtClean="0"/>
              <a:t>Alias (Lebensdauer-, Zugriffstest):</a:t>
            </a:r>
            <a:br>
              <a:rPr lang="de-DE" altLang="de-DE" sz="2600" dirty="0" smtClean="0"/>
            </a:br>
            <a:r>
              <a:rPr lang="de-DE" altLang="de-DE" sz="2400" dirty="0" smtClean="0"/>
              <a:t>Das Objekt, das mit dem Attribut </a:t>
            </a:r>
            <a:r>
              <a:rPr lang="de-DE" altLang="de-DE" sz="2000" dirty="0" smtClean="0">
                <a:latin typeface="Courier New" pitchFamily="49" charset="0"/>
                <a:cs typeface="Courier New" pitchFamily="49" charset="0"/>
              </a:rPr>
              <a:t>'Access</a:t>
            </a:r>
            <a:r>
              <a:rPr lang="de-DE" altLang="de-DE" sz="2400" dirty="0" smtClean="0"/>
              <a:t> referenziert werden soll, darf keine kürzere Lebenszeit besitzen als der Zugriffstyp.</a:t>
            </a:r>
            <a:br>
              <a:rPr lang="de-DE" altLang="de-DE" sz="2400" dirty="0" smtClean="0"/>
            </a:br>
            <a:r>
              <a:rPr lang="de-DE" altLang="de-DE" sz="2400" dirty="0" smtClean="0"/>
              <a:t>Die Zuweisung ist entweder </a:t>
            </a:r>
            <a:r>
              <a:rPr lang="de-DE" altLang="de-DE" sz="2400" dirty="0" smtClean="0">
                <a:solidFill>
                  <a:srgbClr val="FF0000"/>
                </a:solidFill>
              </a:rPr>
              <a:t>illegal</a:t>
            </a:r>
            <a:r>
              <a:rPr lang="de-DE" altLang="de-DE" sz="2400" dirty="0" smtClean="0"/>
              <a:t> (wird nicht übersetzt) oder es findet ein </a:t>
            </a:r>
            <a:r>
              <a:rPr lang="de-DE" altLang="de-DE" sz="2400" dirty="0" smtClean="0">
                <a:solidFill>
                  <a:srgbClr val="FF3399"/>
                </a:solidFill>
              </a:rPr>
              <a:t>Zugriffstest</a:t>
            </a:r>
            <a:r>
              <a:rPr lang="de-DE" altLang="de-DE" sz="2400" dirty="0" smtClean="0"/>
              <a:t> (</a:t>
            </a:r>
            <a:r>
              <a:rPr lang="de-DE" altLang="de-DE" sz="2400" dirty="0" smtClean="0">
                <a:latin typeface="Calibri" pitchFamily="34" charset="0"/>
                <a:ea typeface="Arial Unicode MS" pitchFamily="34" charset="-128"/>
                <a:cs typeface="Arial Unicode MS" pitchFamily="34" charset="-128"/>
              </a:rPr>
              <a:t>Access_Check</a:t>
            </a:r>
            <a:r>
              <a:rPr lang="de-DE" altLang="de-DE" sz="2400" dirty="0" smtClean="0"/>
              <a:t>) statt.</a:t>
            </a:r>
            <a:br>
              <a:rPr lang="de-DE" altLang="de-DE" sz="2400" dirty="0" smtClean="0"/>
            </a:br>
            <a:r>
              <a:rPr lang="de-DE" altLang="de-DE" sz="2400" dirty="0" smtClean="0"/>
              <a:t>Fehlschlagender Zugriffstest löst </a:t>
            </a:r>
            <a:r>
              <a:rPr lang="de-DE" altLang="de-DE" sz="2000" dirty="0" smtClean="0">
                <a:latin typeface="Courier New" pitchFamily="49" charset="0"/>
                <a:cs typeface="Courier New" pitchFamily="49" charset="0"/>
              </a:rPr>
              <a:t>Constraint_Error</a:t>
            </a:r>
            <a:r>
              <a:rPr lang="de-DE" altLang="de-DE" sz="2400" dirty="0" smtClean="0"/>
              <a:t> aus.</a:t>
            </a:r>
            <a:endParaRPr lang="de-DE" altLang="de-DE" dirty="0" smtClean="0"/>
          </a:p>
        </p:txBody>
      </p:sp>
      <p:sp>
        <p:nvSpPr>
          <p:cNvPr id="180228"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80229"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7FC6EDE-636F-4759-B0A0-6D5A9A526DC2}" type="slidenum">
              <a:rPr lang="de-DE" altLang="de-DE" sz="2400" smtClean="0"/>
              <a:pPr eaLnBrk="1" hangingPunct="1">
                <a:spcBef>
                  <a:spcPct val="0"/>
                </a:spcBef>
              </a:pPr>
              <a:t>284</a:t>
            </a:fld>
            <a:endParaRPr lang="de-DE" altLang="de-DE" sz="2400" dirty="0" smtClean="0"/>
          </a:p>
        </p:txBody>
      </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el 1"/>
          <p:cNvSpPr>
            <a:spLocks noGrp="1"/>
          </p:cNvSpPr>
          <p:nvPr>
            <p:ph type="title"/>
          </p:nvPr>
        </p:nvSpPr>
        <p:spPr>
          <a:xfrm>
            <a:off x="685800" y="463551"/>
            <a:ext cx="7739063" cy="1122366"/>
          </a:xfrm>
        </p:spPr>
        <p:txBody>
          <a:bodyPr/>
          <a:lstStyle/>
          <a:p>
            <a:r>
              <a:rPr lang="de-DE" altLang="de-DE" dirty="0" smtClean="0"/>
              <a:t>Lebensdauertest</a:t>
            </a:r>
          </a:p>
        </p:txBody>
      </p:sp>
      <p:sp>
        <p:nvSpPr>
          <p:cNvPr id="3" name="Inhaltsplatzhalter 2"/>
          <p:cNvSpPr>
            <a:spLocks noGrp="1"/>
          </p:cNvSpPr>
          <p:nvPr>
            <p:ph idx="1"/>
          </p:nvPr>
        </p:nvSpPr>
        <p:spPr>
          <a:xfrm>
            <a:off x="685800" y="1585917"/>
            <a:ext cx="7739063" cy="4662483"/>
          </a:xfrm>
        </p:spPr>
        <p:txBody>
          <a:bodyPr/>
          <a:lstStyle/>
          <a:p>
            <a:pPr marL="0" indent="0">
              <a:defRPr/>
            </a:pPr>
            <a:r>
              <a:rPr lang="de-DE" sz="1800" dirty="0" smtClean="0">
                <a:latin typeface="Courier New" pitchFamily="49" charset="0"/>
                <a:cs typeface="Courier New" pitchFamily="49" charset="0"/>
              </a:rPr>
              <a:t>  </a:t>
            </a:r>
            <a:r>
              <a:rPr lang="de-DE" sz="1800" b="1" dirty="0" smtClean="0">
                <a:latin typeface="Courier New" pitchFamily="49" charset="0"/>
                <a:cs typeface="Courier New" pitchFamily="49" charset="0"/>
              </a:rPr>
              <a:t>type</a:t>
            </a:r>
            <a:r>
              <a:rPr lang="de-DE" sz="1800" dirty="0" smtClean="0">
                <a:latin typeface="Courier New" pitchFamily="49" charset="0"/>
                <a:cs typeface="Courier New" pitchFamily="49" charset="0"/>
              </a:rPr>
              <a:t> Pointer </a:t>
            </a:r>
            <a:r>
              <a:rPr lang="de-DE" sz="1800" b="1" dirty="0" smtClean="0">
                <a:latin typeface="Courier New" pitchFamily="49" charset="0"/>
                <a:cs typeface="Courier New" pitchFamily="49" charset="0"/>
              </a:rPr>
              <a:t>is access all </a:t>
            </a:r>
            <a:r>
              <a:rPr lang="de-DE" sz="1800" dirty="0" smtClean="0">
                <a:latin typeface="Courier New" pitchFamily="49" charset="0"/>
                <a:cs typeface="Courier New" pitchFamily="49" charset="0"/>
              </a:rPr>
              <a:t>Integer;</a:t>
            </a:r>
          </a:p>
          <a:p>
            <a:pPr marL="0" indent="0">
              <a:defRPr/>
            </a:pPr>
            <a:r>
              <a:rPr lang="de-DE" sz="1800" dirty="0">
                <a:latin typeface="Courier New" pitchFamily="49" charset="0"/>
                <a:cs typeface="Courier New" pitchFamily="49" charset="0"/>
              </a:rPr>
              <a:t> </a:t>
            </a:r>
            <a:r>
              <a:rPr lang="de-DE" sz="1800" dirty="0" smtClean="0">
                <a:latin typeface="Courier New" pitchFamily="49" charset="0"/>
                <a:cs typeface="Courier New" pitchFamily="49" charset="0"/>
              </a:rPr>
              <a:t> </a:t>
            </a:r>
            <a:r>
              <a:rPr lang="de-DE" sz="1800" dirty="0" smtClean="0">
                <a:solidFill>
                  <a:schemeClr val="accent6"/>
                </a:solidFill>
                <a:latin typeface="Courier New" pitchFamily="49" charset="0"/>
                <a:cs typeface="Courier New" pitchFamily="49" charset="0"/>
              </a:rPr>
              <a:t>Lang</a:t>
            </a:r>
            <a:r>
              <a:rPr lang="de-DE" sz="1800" dirty="0" smtClean="0">
                <a:latin typeface="Courier New" pitchFamily="49" charset="0"/>
                <a:cs typeface="Courier New" pitchFamily="49" charset="0"/>
              </a:rPr>
              <a:t>: Pointer;</a:t>
            </a:r>
          </a:p>
          <a:p>
            <a:pPr marL="0" indent="0">
              <a:defRPr/>
            </a:pPr>
            <a:r>
              <a:rPr lang="de-DE" sz="1800" dirty="0" smtClean="0">
                <a:latin typeface="Courier New" pitchFamily="49" charset="0"/>
                <a:cs typeface="Courier New" pitchFamily="49" charset="0"/>
              </a:rPr>
              <a:t>  </a:t>
            </a:r>
            <a:r>
              <a:rPr lang="de-DE" sz="1800" b="1" dirty="0" smtClean="0">
                <a:latin typeface="Courier New" pitchFamily="49" charset="0"/>
                <a:cs typeface="Courier New" pitchFamily="49" charset="0"/>
              </a:rPr>
              <a:t>declare</a:t>
            </a:r>
            <a:r>
              <a:rPr lang="de-DE" sz="1800" dirty="0" smtClean="0">
                <a:latin typeface="Courier New" pitchFamily="49" charset="0"/>
                <a:cs typeface="Courier New" pitchFamily="49" charset="0"/>
              </a:rPr>
              <a:t/>
            </a:r>
            <a:br>
              <a:rPr lang="de-DE" sz="1800" dirty="0" smtClean="0">
                <a:latin typeface="Courier New" pitchFamily="49" charset="0"/>
                <a:cs typeface="Courier New" pitchFamily="49" charset="0"/>
              </a:rPr>
            </a:br>
            <a:r>
              <a:rPr lang="de-DE" sz="1800" dirty="0" smtClean="0">
                <a:latin typeface="Courier New" pitchFamily="49" charset="0"/>
                <a:cs typeface="Courier New" pitchFamily="49" charset="0"/>
              </a:rPr>
              <a:t>    Lokal: </a:t>
            </a:r>
            <a:r>
              <a:rPr lang="de-DE" sz="1800" b="1" dirty="0" smtClean="0">
                <a:latin typeface="Courier New" pitchFamily="49" charset="0"/>
                <a:cs typeface="Courier New" pitchFamily="49" charset="0"/>
              </a:rPr>
              <a:t>aliased</a:t>
            </a:r>
            <a:r>
              <a:rPr lang="de-DE" sz="1800" dirty="0" smtClean="0">
                <a:latin typeface="Courier New" pitchFamily="49" charset="0"/>
                <a:cs typeface="Courier New" pitchFamily="49" charset="0"/>
              </a:rPr>
              <a:t> Integer := -42;</a:t>
            </a:r>
            <a:br>
              <a:rPr lang="de-DE" sz="1800" dirty="0" smtClean="0">
                <a:latin typeface="Courier New" pitchFamily="49" charset="0"/>
                <a:cs typeface="Courier New" pitchFamily="49" charset="0"/>
              </a:rPr>
            </a:br>
            <a:r>
              <a:rPr lang="de-DE" sz="1800" dirty="0" smtClean="0">
                <a:latin typeface="Courier New" pitchFamily="49" charset="0"/>
                <a:cs typeface="Courier New" pitchFamily="49" charset="0"/>
              </a:rPr>
              <a:t>    </a:t>
            </a:r>
            <a:r>
              <a:rPr lang="de-DE" sz="1800" dirty="0" smtClean="0">
                <a:solidFill>
                  <a:srgbClr val="FF0000"/>
                </a:solidFill>
                <a:latin typeface="Courier New" pitchFamily="49" charset="0"/>
                <a:cs typeface="Courier New" pitchFamily="49" charset="0"/>
              </a:rPr>
              <a:t>Kurz </a:t>
            </a:r>
            <a:r>
              <a:rPr lang="de-DE" sz="1800" dirty="0" smtClean="0">
                <a:solidFill>
                  <a:schemeClr val="tx1"/>
                </a:solidFill>
                <a:latin typeface="Courier New" pitchFamily="49" charset="0"/>
                <a:cs typeface="Courier New" pitchFamily="49" charset="0"/>
              </a:rPr>
              <a:t>:</a:t>
            </a:r>
            <a:r>
              <a:rPr lang="de-DE" sz="1800" dirty="0" smtClean="0">
                <a:solidFill>
                  <a:srgbClr val="FF0000"/>
                </a:solidFill>
                <a:latin typeface="Courier New" pitchFamily="49" charset="0"/>
                <a:cs typeface="Courier New" pitchFamily="49" charset="0"/>
              </a:rPr>
              <a:t> </a:t>
            </a:r>
            <a:r>
              <a:rPr lang="de-DE" sz="1800" dirty="0" smtClean="0">
                <a:solidFill>
                  <a:schemeClr val="tx1"/>
                </a:solidFill>
                <a:latin typeface="Courier New" pitchFamily="49" charset="0"/>
                <a:cs typeface="Courier New" pitchFamily="49" charset="0"/>
              </a:rPr>
              <a:t>Pointer := </a:t>
            </a:r>
            <a:r>
              <a:rPr lang="de-DE" sz="1800" dirty="0" smtClean="0">
                <a:solidFill>
                  <a:srgbClr val="FF0000"/>
                </a:solidFill>
                <a:latin typeface="Courier New" pitchFamily="49" charset="0"/>
                <a:cs typeface="Courier New" pitchFamily="49" charset="0"/>
              </a:rPr>
              <a:t>Lokal'Access</a:t>
            </a:r>
            <a:r>
              <a:rPr lang="de-DE" sz="1800" dirty="0" smtClean="0">
                <a:solidFill>
                  <a:schemeClr val="tx1"/>
                </a:solidFill>
                <a:latin typeface="Courier New" pitchFamily="49" charset="0"/>
                <a:cs typeface="Courier New" pitchFamily="49" charset="0"/>
              </a:rPr>
              <a:t>;</a:t>
            </a:r>
            <a:r>
              <a:rPr lang="de-DE" sz="1800" dirty="0" smtClean="0">
                <a:solidFill>
                  <a:srgbClr val="FF0000"/>
                </a:solidFill>
                <a:latin typeface="Courier New" pitchFamily="49" charset="0"/>
                <a:cs typeface="Courier New" pitchFamily="49" charset="0"/>
              </a:rPr>
              <a:t>  -- </a:t>
            </a:r>
            <a:r>
              <a:rPr lang="de-DE" sz="1800" i="1" dirty="0" smtClean="0">
                <a:solidFill>
                  <a:srgbClr val="FF0000"/>
                </a:solidFill>
                <a:latin typeface="Courier New" pitchFamily="49" charset="0"/>
                <a:cs typeface="Courier New" pitchFamily="49" charset="0"/>
              </a:rPr>
              <a:t>illegal</a:t>
            </a:r>
            <a:r>
              <a:rPr lang="de-DE" sz="1800" dirty="0" smtClean="0">
                <a:latin typeface="Courier New" pitchFamily="49" charset="0"/>
                <a:cs typeface="Courier New" pitchFamily="49" charset="0"/>
              </a:rPr>
              <a:t/>
            </a:r>
            <a:br>
              <a:rPr lang="de-DE" sz="1800" dirty="0" smtClean="0">
                <a:latin typeface="Courier New" pitchFamily="49" charset="0"/>
                <a:cs typeface="Courier New" pitchFamily="49" charset="0"/>
              </a:rPr>
            </a:br>
            <a:r>
              <a:rPr lang="de-DE" sz="1800" dirty="0" smtClean="0">
                <a:latin typeface="Courier New" pitchFamily="49" charset="0"/>
                <a:cs typeface="Courier New" pitchFamily="49" charset="0"/>
              </a:rPr>
              <a:t>  </a:t>
            </a:r>
            <a:r>
              <a:rPr lang="de-DE" sz="1800" b="1" dirty="0" smtClean="0">
                <a:latin typeface="Courier New" pitchFamily="49" charset="0"/>
                <a:cs typeface="Courier New" pitchFamily="49" charset="0"/>
              </a:rPr>
              <a:t>begin</a:t>
            </a:r>
          </a:p>
          <a:p>
            <a:pPr marL="0" indent="0">
              <a:defRPr/>
            </a:pPr>
            <a:r>
              <a:rPr lang="de-DE" sz="1800" dirty="0" smtClean="0">
                <a:latin typeface="Courier New" pitchFamily="49" charset="0"/>
                <a:cs typeface="Courier New" pitchFamily="49" charset="0"/>
              </a:rPr>
              <a:t>    </a:t>
            </a:r>
            <a:r>
              <a:rPr lang="de-DE" sz="1800" dirty="0" smtClean="0">
                <a:solidFill>
                  <a:schemeClr val="accent6"/>
                </a:solidFill>
                <a:latin typeface="Courier New" pitchFamily="49" charset="0"/>
                <a:cs typeface="Courier New" pitchFamily="49" charset="0"/>
              </a:rPr>
              <a:t>Lang</a:t>
            </a:r>
            <a:r>
              <a:rPr lang="de-DE" sz="1800" dirty="0" smtClean="0">
                <a:latin typeface="Courier New" pitchFamily="49" charset="0"/>
                <a:cs typeface="Courier New" pitchFamily="49" charset="0"/>
              </a:rPr>
              <a:t> := </a:t>
            </a:r>
            <a:r>
              <a:rPr lang="de-DE" sz="1800" dirty="0" smtClean="0">
                <a:solidFill>
                  <a:srgbClr val="FF0000"/>
                </a:solidFill>
                <a:latin typeface="Courier New" pitchFamily="49" charset="0"/>
                <a:cs typeface="Courier New" pitchFamily="49" charset="0"/>
              </a:rPr>
              <a:t>Kurz</a:t>
            </a:r>
            <a:r>
              <a:rPr lang="de-DE" sz="1800" dirty="0" smtClean="0">
                <a:latin typeface="Courier New" pitchFamily="49" charset="0"/>
                <a:cs typeface="Courier New" pitchFamily="49" charset="0"/>
              </a:rPr>
              <a:t>;</a:t>
            </a:r>
          </a:p>
          <a:p>
            <a:pPr marL="0" indent="0">
              <a:defRPr/>
            </a:pPr>
            <a:r>
              <a:rPr lang="de-DE" sz="1800" b="1" dirty="0" smtClean="0">
                <a:latin typeface="Courier New" pitchFamily="49" charset="0"/>
                <a:cs typeface="Courier New" pitchFamily="49" charset="0"/>
              </a:rPr>
              <a:t>  end</a:t>
            </a:r>
            <a:r>
              <a:rPr lang="de-DE" sz="1800" dirty="0" smtClean="0">
                <a:latin typeface="Courier New" pitchFamily="49" charset="0"/>
                <a:cs typeface="Courier New" pitchFamily="49" charset="0"/>
              </a:rPr>
              <a:t>;</a:t>
            </a:r>
          </a:p>
          <a:p>
            <a:pPr marL="0" indent="0">
              <a:defRPr/>
            </a:pPr>
            <a:r>
              <a:rPr lang="de-DE" sz="1800" dirty="0" smtClean="0">
                <a:latin typeface="Courier New" pitchFamily="49" charset="0"/>
                <a:cs typeface="Courier New" pitchFamily="49" charset="0"/>
              </a:rPr>
              <a:t>  -- </a:t>
            </a:r>
            <a:r>
              <a:rPr lang="de-DE" sz="1800" i="1" dirty="0" smtClean="0">
                <a:latin typeface="Courier New" pitchFamily="49" charset="0"/>
                <a:cs typeface="Courier New" pitchFamily="49" charset="0"/>
              </a:rPr>
              <a:t>Lang zeigt auf nicht existentes Objekt</a:t>
            </a:r>
          </a:p>
          <a:p>
            <a:pPr marL="0" indent="0">
              <a:defRPr/>
            </a:pPr>
            <a:r>
              <a:rPr lang="de-DE" sz="2000" dirty="0" smtClean="0">
                <a:cs typeface="Courier New" pitchFamily="49" charset="0"/>
              </a:rPr>
              <a:t>Dieser Kode ist illegal, da </a:t>
            </a:r>
            <a:r>
              <a:rPr lang="de-DE" sz="1800" dirty="0" smtClean="0">
                <a:latin typeface="Courier New" pitchFamily="49" charset="0"/>
                <a:cs typeface="Courier New" pitchFamily="49" charset="0"/>
              </a:rPr>
              <a:t>Lokal</a:t>
            </a:r>
            <a:r>
              <a:rPr lang="de-DE" sz="2000" dirty="0" smtClean="0">
                <a:cs typeface="Courier New" pitchFamily="49" charset="0"/>
              </a:rPr>
              <a:t> eine zu kurze Lebensdauer hat. Der Zeiger </a:t>
            </a:r>
            <a:r>
              <a:rPr lang="de-DE" sz="1800" dirty="0" smtClean="0">
                <a:solidFill>
                  <a:srgbClr val="FF0000"/>
                </a:solidFill>
                <a:latin typeface="Courier New" pitchFamily="49" charset="0"/>
                <a:cs typeface="Courier New" pitchFamily="49" charset="0"/>
              </a:rPr>
              <a:t>Kurz</a:t>
            </a:r>
            <a:r>
              <a:rPr lang="de-DE" sz="2000" dirty="0" smtClean="0">
                <a:solidFill>
                  <a:srgbClr val="FF0000"/>
                </a:solidFill>
                <a:cs typeface="Courier New" pitchFamily="49" charset="0"/>
              </a:rPr>
              <a:t> </a:t>
            </a:r>
            <a:r>
              <a:rPr lang="de-DE" sz="2000" dirty="0" smtClean="0">
                <a:cs typeface="Courier New" pitchFamily="49" charset="0"/>
              </a:rPr>
              <a:t>hat zwar dieselbe kurze Lebensdauer, </a:t>
            </a:r>
            <a:r>
              <a:rPr lang="de-DE" sz="2000" i="1" dirty="0" smtClean="0">
                <a:cs typeface="Courier New" pitchFamily="49" charset="0"/>
              </a:rPr>
              <a:t>sein Typ </a:t>
            </a:r>
            <a:r>
              <a:rPr lang="de-DE" sz="2000" dirty="0" smtClean="0">
                <a:cs typeface="Courier New" pitchFamily="49" charset="0"/>
              </a:rPr>
              <a:t>hat allerdings </a:t>
            </a:r>
            <a:r>
              <a:rPr lang="de-DE" sz="2000" i="1" dirty="0" smtClean="0">
                <a:cs typeface="Courier New" pitchFamily="49" charset="0"/>
              </a:rPr>
              <a:t>längere Lebensdauer</a:t>
            </a:r>
            <a:r>
              <a:rPr lang="de-DE" sz="2000" dirty="0" smtClean="0">
                <a:cs typeface="Courier New" pitchFamily="49" charset="0"/>
              </a:rPr>
              <a:t>.</a:t>
            </a:r>
          </a:p>
          <a:p>
            <a:pPr marL="0" indent="0">
              <a:defRPr/>
            </a:pPr>
            <a:r>
              <a:rPr lang="de-DE" sz="2000" dirty="0">
                <a:cs typeface="Courier New" pitchFamily="49" charset="0"/>
              </a:rPr>
              <a:t>D</a:t>
            </a:r>
            <a:r>
              <a:rPr lang="de-DE" sz="2000" dirty="0" smtClean="0">
                <a:cs typeface="Courier New" pitchFamily="49" charset="0"/>
              </a:rPr>
              <a:t>aher könnte ja ein weiterer Zeiger </a:t>
            </a:r>
            <a:r>
              <a:rPr lang="de-DE" sz="2000" dirty="0">
                <a:solidFill>
                  <a:schemeClr val="accent6"/>
                </a:solidFill>
                <a:latin typeface="Courier New" pitchFamily="49" charset="0"/>
                <a:cs typeface="Courier New" pitchFamily="49" charset="0"/>
              </a:rPr>
              <a:t>Lang</a:t>
            </a:r>
            <a:r>
              <a:rPr lang="de-DE" sz="2000" dirty="0" smtClean="0">
                <a:cs typeface="Courier New" pitchFamily="49" charset="0"/>
              </a:rPr>
              <a:t> mit größerer Lebensdauer existieren, der dann auf ein nicht existentes </a:t>
            </a:r>
            <a:r>
              <a:rPr lang="de-DE" sz="1800" dirty="0" smtClean="0">
                <a:latin typeface="Courier New" pitchFamily="49" charset="0"/>
                <a:cs typeface="Courier New" pitchFamily="49" charset="0"/>
              </a:rPr>
              <a:t>Lokal</a:t>
            </a:r>
            <a:r>
              <a:rPr lang="de-DE" sz="2000" dirty="0" smtClean="0">
                <a:cs typeface="Courier New" pitchFamily="49" charset="0"/>
              </a:rPr>
              <a:t> zeigt.</a:t>
            </a:r>
          </a:p>
        </p:txBody>
      </p:sp>
      <p:sp>
        <p:nvSpPr>
          <p:cNvPr id="181252"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81253"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AE361CE-0345-492C-9C6D-9AF5C72156D8}" type="slidenum">
              <a:rPr lang="de-DE" altLang="de-DE" sz="2400" smtClean="0"/>
              <a:pPr eaLnBrk="1" hangingPunct="1">
                <a:spcBef>
                  <a:spcPct val="0"/>
                </a:spcBef>
              </a:pPr>
              <a:t>285</a:t>
            </a:fld>
            <a:endParaRPr lang="de-DE" altLang="de-DE" sz="2400" dirty="0" smtClean="0"/>
          </a:p>
        </p:txBody>
      </p:sp>
      <p:sp>
        <p:nvSpPr>
          <p:cNvPr id="6" name="Abgerundetes Rechteck 5"/>
          <p:cNvSpPr/>
          <p:nvPr/>
        </p:nvSpPr>
        <p:spPr bwMode="auto">
          <a:xfrm>
            <a:off x="5410051" y="3356992"/>
            <a:ext cx="2502197" cy="792088"/>
          </a:xfrm>
          <a:prstGeom prst="roundRect">
            <a:avLst/>
          </a:prstGeom>
          <a:solidFill>
            <a:srgbClr val="FFE2A7"/>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600" b="0" i="0" u="none" strike="noStrike" cap="none" normalizeH="0" baseline="0" dirty="0" smtClean="0">
                <a:ln>
                  <a:noFill/>
                </a:ln>
                <a:solidFill>
                  <a:srgbClr val="FF0000"/>
                </a:solidFill>
                <a:effectLst/>
                <a:latin typeface="Times New Roman" pitchFamily="18" charset="0"/>
              </a:rPr>
              <a:t>Denken</a:t>
            </a:r>
            <a:r>
              <a:rPr kumimoji="0" lang="de-DE" sz="1600" b="0" i="0" u="none" strike="noStrike" cap="none" normalizeH="0" dirty="0" smtClean="0">
                <a:ln>
                  <a:noFill/>
                </a:ln>
                <a:solidFill>
                  <a:srgbClr val="FF0000"/>
                </a:solidFill>
                <a:effectLst/>
                <a:latin typeface="Times New Roman" pitchFamily="18" charset="0"/>
              </a:rPr>
              <a:t> Sie darüber nach</a:t>
            </a:r>
            <a:r>
              <a:rPr kumimoji="0" lang="de-DE" sz="1600" b="0" i="0" u="none" strike="noStrike" cap="none" normalizeH="0" baseline="0" dirty="0" smtClean="0">
                <a:ln>
                  <a:noFill/>
                </a:ln>
                <a:solidFill>
                  <a:srgbClr val="FF0000"/>
                </a:solidFill>
                <a:effectLst/>
                <a:latin typeface="Times New Roman" pitchFamily="18" charset="0"/>
              </a:rPr>
              <a:t>! Warum ist das illegal?</a:t>
            </a:r>
            <a:br>
              <a:rPr kumimoji="0" lang="de-DE" sz="1600" b="0" i="0" u="none" strike="noStrike" cap="none" normalizeH="0" baseline="0" dirty="0" smtClean="0">
                <a:ln>
                  <a:noFill/>
                </a:ln>
                <a:solidFill>
                  <a:srgbClr val="FF0000"/>
                </a:solidFill>
                <a:effectLst/>
                <a:latin typeface="Times New Roman" pitchFamily="18" charset="0"/>
              </a:rPr>
            </a:br>
            <a:r>
              <a:rPr kumimoji="0" lang="de-DE" sz="1600" b="0" i="0" u="none" strike="noStrike" cap="none" normalizeH="0" baseline="0" dirty="0" smtClean="0">
                <a:ln>
                  <a:noFill/>
                </a:ln>
                <a:solidFill>
                  <a:srgbClr val="FF0000"/>
                </a:solidFill>
                <a:effectLst/>
                <a:latin typeface="Times New Roman" pitchFamily="18" charset="0"/>
              </a:rPr>
              <a:t>Was könnte passieren?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el 1"/>
          <p:cNvSpPr>
            <a:spLocks noGrp="1"/>
          </p:cNvSpPr>
          <p:nvPr>
            <p:ph type="title"/>
          </p:nvPr>
        </p:nvSpPr>
        <p:spPr>
          <a:xfrm>
            <a:off x="685800" y="463550"/>
            <a:ext cx="7739063" cy="1165225"/>
          </a:xfrm>
        </p:spPr>
        <p:txBody>
          <a:bodyPr/>
          <a:lstStyle/>
          <a:p>
            <a:r>
              <a:rPr lang="de-DE" altLang="de-DE" dirty="0" smtClean="0"/>
              <a:t>Zugriffstest</a:t>
            </a:r>
          </a:p>
        </p:txBody>
      </p:sp>
      <p:sp>
        <p:nvSpPr>
          <p:cNvPr id="182275" name="Inhaltsplatzhalter 2"/>
          <p:cNvSpPr>
            <a:spLocks noGrp="1"/>
          </p:cNvSpPr>
          <p:nvPr>
            <p:ph idx="1"/>
          </p:nvPr>
        </p:nvSpPr>
        <p:spPr>
          <a:xfrm>
            <a:off x="684213" y="1628775"/>
            <a:ext cx="7739062" cy="4537075"/>
          </a:xfrm>
        </p:spPr>
        <p:txBody>
          <a:bodyPr/>
          <a:lstStyle/>
          <a:p>
            <a:pPr marL="0" indent="0"/>
            <a:r>
              <a:rPr lang="de-DE" altLang="de-DE" sz="2400" dirty="0" smtClean="0">
                <a:cs typeface="Courier New" pitchFamily="49" charset="0"/>
              </a:rPr>
              <a:t>Ada spricht von Zugriffsebenen (</a:t>
            </a:r>
            <a:r>
              <a:rPr lang="en-US" altLang="de-DE" sz="2400" i="1" dirty="0" smtClean="0">
                <a:cs typeface="Courier New" pitchFamily="49" charset="0"/>
              </a:rPr>
              <a:t>accessibility level</a:t>
            </a:r>
            <a:r>
              <a:rPr lang="de-DE" altLang="de-DE" sz="2400" dirty="0" smtClean="0">
                <a:cs typeface="Courier New" pitchFamily="49" charset="0"/>
              </a:rPr>
              <a:t>), das ist die Schachtelungstiefe, in der die Vereinbarung erfolgt.</a:t>
            </a:r>
          </a:p>
          <a:p>
            <a:pPr marL="0" indent="0"/>
            <a:r>
              <a:rPr lang="de-DE" altLang="de-DE" sz="2000" dirty="0" smtClean="0">
                <a:latin typeface="Courier New" pitchFamily="49" charset="0"/>
                <a:cs typeface="Courier New" pitchFamily="49" charset="0"/>
              </a:rPr>
              <a:t>  </a:t>
            </a:r>
            <a:r>
              <a:rPr lang="de-DE" altLang="de-DE" sz="2000" b="1" dirty="0" smtClean="0">
                <a:latin typeface="Courier New" pitchFamily="49" charset="0"/>
                <a:cs typeface="Courier New" pitchFamily="49" charset="0"/>
              </a:rPr>
              <a:t>type</a:t>
            </a:r>
            <a:r>
              <a:rPr lang="de-DE" altLang="de-DE" sz="2000" dirty="0" smtClean="0">
                <a:latin typeface="Courier New" pitchFamily="49" charset="0"/>
                <a:cs typeface="Courier New" pitchFamily="49" charset="0"/>
              </a:rPr>
              <a:t> Pointer </a:t>
            </a:r>
            <a:r>
              <a:rPr lang="de-DE" altLang="de-DE" sz="2000" b="1" dirty="0" smtClean="0">
                <a:latin typeface="Courier New" pitchFamily="49" charset="0"/>
                <a:cs typeface="Courier New" pitchFamily="49" charset="0"/>
              </a:rPr>
              <a:t>is access all </a:t>
            </a:r>
            <a:r>
              <a:rPr lang="de-DE" altLang="de-DE" sz="2000" dirty="0" smtClean="0">
                <a:latin typeface="Courier New" pitchFamily="49" charset="0"/>
                <a:cs typeface="Courier New" pitchFamily="49" charset="0"/>
              </a:rPr>
              <a:t>T;</a:t>
            </a:r>
            <a:br>
              <a:rPr lang="de-DE" altLang="de-DE" sz="2000" dirty="0" smtClean="0">
                <a:latin typeface="Courier New" pitchFamily="49" charset="0"/>
                <a:cs typeface="Courier New" pitchFamily="49" charset="0"/>
              </a:rPr>
            </a:br>
            <a:r>
              <a:rPr lang="de-DE" altLang="de-DE" sz="2000" dirty="0" smtClean="0">
                <a:latin typeface="Courier New" pitchFamily="49" charset="0"/>
                <a:cs typeface="Courier New" pitchFamily="49" charset="0"/>
              </a:rPr>
              <a:t>  </a:t>
            </a:r>
            <a:r>
              <a:rPr lang="de-DE" altLang="de-DE" sz="2000" b="1" dirty="0" smtClean="0">
                <a:latin typeface="Courier New" pitchFamily="49" charset="0"/>
                <a:cs typeface="Courier New" pitchFamily="49" charset="0"/>
              </a:rPr>
              <a:t>procedure</a:t>
            </a:r>
            <a:r>
              <a:rPr lang="de-DE" altLang="de-DE" sz="2000" dirty="0" smtClean="0">
                <a:latin typeface="Courier New" pitchFamily="49" charset="0"/>
                <a:cs typeface="Courier New" pitchFamily="49" charset="0"/>
              </a:rPr>
              <a:t> Proc (X: T) </a:t>
            </a:r>
            <a:r>
              <a:rPr lang="de-DE" altLang="de-DE" sz="2000" b="1" dirty="0" smtClean="0">
                <a:latin typeface="Courier New" pitchFamily="49" charset="0"/>
                <a:cs typeface="Courier New" pitchFamily="49" charset="0"/>
              </a:rPr>
              <a:t>is</a:t>
            </a:r>
            <a:r>
              <a:rPr lang="de-DE" altLang="de-DE" sz="2000" dirty="0" smtClean="0">
                <a:latin typeface="Courier New" pitchFamily="49" charset="0"/>
                <a:cs typeface="Courier New" pitchFamily="49" charset="0"/>
              </a:rPr>
              <a:t/>
            </a:r>
            <a:br>
              <a:rPr lang="de-DE" altLang="de-DE" sz="2000" dirty="0" smtClean="0">
                <a:latin typeface="Courier New" pitchFamily="49" charset="0"/>
                <a:cs typeface="Courier New" pitchFamily="49" charset="0"/>
              </a:rPr>
            </a:br>
            <a:r>
              <a:rPr lang="de-DE" altLang="de-DE" sz="2000" dirty="0" smtClean="0">
                <a:latin typeface="Courier New" pitchFamily="49" charset="0"/>
                <a:cs typeface="Courier New" pitchFamily="49" charset="0"/>
              </a:rPr>
              <a:t>    </a:t>
            </a:r>
            <a:r>
              <a:rPr lang="de-DE" altLang="de-DE" sz="2000" dirty="0" smtClean="0">
                <a:solidFill>
                  <a:srgbClr val="FF3399"/>
                </a:solidFill>
                <a:latin typeface="Courier New" pitchFamily="49" charset="0"/>
                <a:cs typeface="Courier New" pitchFamily="49" charset="0"/>
              </a:rPr>
              <a:t>P: Pointer := X'Access;  -- </a:t>
            </a:r>
            <a:r>
              <a:rPr lang="de-DE" altLang="de-DE" sz="2000" i="1" dirty="0" smtClean="0">
                <a:solidFill>
                  <a:srgbClr val="FF3399"/>
                </a:solidFill>
                <a:latin typeface="Courier New" pitchFamily="49" charset="0"/>
                <a:cs typeface="Courier New" pitchFamily="49" charset="0"/>
              </a:rPr>
              <a:t>Access_Check</a:t>
            </a:r>
            <a:br>
              <a:rPr lang="de-DE" altLang="de-DE" sz="2000" i="1" dirty="0" smtClean="0">
                <a:solidFill>
                  <a:srgbClr val="FF3399"/>
                </a:solidFill>
                <a:latin typeface="Courier New" pitchFamily="49" charset="0"/>
                <a:cs typeface="Courier New" pitchFamily="49" charset="0"/>
              </a:rPr>
            </a:br>
            <a:r>
              <a:rPr lang="de-DE" altLang="de-DE" sz="2000" dirty="0" smtClean="0">
                <a:latin typeface="Courier New" pitchFamily="49" charset="0"/>
                <a:cs typeface="Courier New" pitchFamily="49" charset="0"/>
              </a:rPr>
              <a:t>  </a:t>
            </a:r>
            <a:r>
              <a:rPr lang="de-DE" altLang="de-DE" sz="2000" b="1" dirty="0" smtClean="0">
                <a:latin typeface="Courier New" pitchFamily="49" charset="0"/>
                <a:cs typeface="Courier New" pitchFamily="49" charset="0"/>
              </a:rPr>
              <a:t>begin</a:t>
            </a:r>
            <a:endParaRPr lang="de-DE" altLang="de-DE" sz="2000" dirty="0" smtClean="0">
              <a:latin typeface="Courier New" pitchFamily="49" charset="0"/>
              <a:cs typeface="Courier New" pitchFamily="49" charset="0"/>
            </a:endParaRPr>
          </a:p>
          <a:p>
            <a:pPr marL="0" indent="0"/>
            <a:r>
              <a:rPr lang="de-DE" altLang="de-DE" sz="2200" dirty="0" smtClean="0">
                <a:cs typeface="Courier New" pitchFamily="49" charset="0"/>
              </a:rPr>
              <a:t>X muss eine Alias-Ansicht (</a:t>
            </a:r>
            <a:r>
              <a:rPr lang="de-DE" altLang="de-DE" sz="2200" i="1" dirty="0" smtClean="0">
                <a:cs typeface="Courier New" pitchFamily="49" charset="0"/>
              </a:rPr>
              <a:t>aliased view</a:t>
            </a:r>
            <a:r>
              <a:rPr lang="de-DE" altLang="de-DE" sz="2200" dirty="0" smtClean="0">
                <a:cs typeface="Courier New" pitchFamily="49" charset="0"/>
              </a:rPr>
              <a:t>) sein. </a:t>
            </a:r>
            <a:r>
              <a:rPr lang="de-DE" altLang="de-DE" sz="2200" dirty="0" smtClean="0">
                <a:solidFill>
                  <a:schemeClr val="bg2">
                    <a:lumMod val="75000"/>
                  </a:schemeClr>
                </a:solidFill>
                <a:cs typeface="Courier New" pitchFamily="49" charset="0"/>
              </a:rPr>
              <a:t>(Das ist z.B. immer der Fall, wenn T ein etikettierter (</a:t>
            </a:r>
            <a:r>
              <a:rPr lang="de-DE" altLang="de-DE" sz="2200" i="1" dirty="0" smtClean="0">
                <a:solidFill>
                  <a:schemeClr val="bg2">
                    <a:lumMod val="75000"/>
                  </a:schemeClr>
                </a:solidFill>
                <a:cs typeface="Courier New" pitchFamily="49" charset="0"/>
              </a:rPr>
              <a:t>tagged</a:t>
            </a:r>
            <a:r>
              <a:rPr lang="de-DE" altLang="de-DE" sz="2200" dirty="0" smtClean="0">
                <a:solidFill>
                  <a:schemeClr val="bg2">
                    <a:lumMod val="75000"/>
                  </a:schemeClr>
                </a:solidFill>
                <a:cs typeface="Courier New" pitchFamily="49" charset="0"/>
              </a:rPr>
              <a:t>) Typ ist.)</a:t>
            </a:r>
          </a:p>
          <a:p>
            <a:pPr marL="0" indent="0"/>
            <a:r>
              <a:rPr lang="de-DE" altLang="de-DE" sz="2400" dirty="0" smtClean="0">
                <a:cs typeface="Courier New" pitchFamily="49" charset="0"/>
              </a:rPr>
              <a:t>In diesem Zusammenhang kann die Zugriffsebene des aktuellen Parameters nicht zur Übersetzungszeit bestimmt werden. Daher ist ein dynamischer Zugriffstest erforderlich.</a:t>
            </a:r>
          </a:p>
          <a:p>
            <a:pPr marL="0" indent="0"/>
            <a:r>
              <a:rPr lang="de-DE" altLang="de-DE" sz="2000" dirty="0" smtClean="0">
                <a:latin typeface="Courier New" pitchFamily="49" charset="0"/>
                <a:cs typeface="Courier New" pitchFamily="49" charset="0"/>
              </a:rPr>
              <a:t>'</a:t>
            </a:r>
            <a:r>
              <a:rPr lang="de-DE" altLang="de-DE" sz="2000" dirty="0" smtClean="0">
                <a:solidFill>
                  <a:srgbClr val="FF3399"/>
                </a:solidFill>
                <a:latin typeface="Courier New" pitchFamily="49" charset="0"/>
                <a:cs typeface="Courier New" pitchFamily="49" charset="0"/>
              </a:rPr>
              <a:t>Unchecked</a:t>
            </a:r>
            <a:r>
              <a:rPr lang="de-DE" altLang="de-DE" sz="2000" dirty="0" smtClean="0">
                <a:latin typeface="Courier New" pitchFamily="49" charset="0"/>
                <a:cs typeface="Courier New" pitchFamily="49" charset="0"/>
              </a:rPr>
              <a:t>_Access</a:t>
            </a:r>
            <a:r>
              <a:rPr lang="de-DE" altLang="de-DE" sz="2400" dirty="0" smtClean="0">
                <a:cs typeface="Courier New" pitchFamily="49" charset="0"/>
              </a:rPr>
              <a:t> umgeht diesen Test.</a:t>
            </a:r>
          </a:p>
        </p:txBody>
      </p:sp>
      <p:sp>
        <p:nvSpPr>
          <p:cNvPr id="182276"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82277"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FBCF85A-0BAF-4409-A2EA-1EAA5A3B4917}" type="slidenum">
              <a:rPr lang="de-DE" altLang="de-DE" sz="2400" smtClean="0"/>
              <a:pPr eaLnBrk="1" hangingPunct="1">
                <a:spcBef>
                  <a:spcPct val="0"/>
                </a:spcBef>
              </a:pPr>
              <a:t>286</a:t>
            </a:fld>
            <a:endParaRPr lang="de-DE" altLang="de-DE" sz="2400" dirty="0" smtClean="0"/>
          </a:p>
        </p:txBody>
      </p:sp>
    </p:spTree>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itel 1"/>
          <p:cNvSpPr>
            <a:spLocks noGrp="1"/>
          </p:cNvSpPr>
          <p:nvPr>
            <p:ph type="title"/>
          </p:nvPr>
        </p:nvSpPr>
        <p:spPr/>
        <p:txBody>
          <a:bodyPr/>
          <a:lstStyle/>
          <a:p>
            <a:r>
              <a:rPr lang="de-DE" altLang="de-DE" dirty="0" smtClean="0"/>
              <a:t>Hängende Zeiger</a:t>
            </a:r>
          </a:p>
        </p:txBody>
      </p:sp>
      <p:sp>
        <p:nvSpPr>
          <p:cNvPr id="3" name="Inhaltsplatzhalter 2"/>
          <p:cNvSpPr>
            <a:spLocks noGrp="1"/>
          </p:cNvSpPr>
          <p:nvPr>
            <p:ph idx="1"/>
          </p:nvPr>
        </p:nvSpPr>
        <p:spPr/>
        <p:txBody>
          <a:bodyPr/>
          <a:lstStyle/>
          <a:p>
            <a:pPr marL="0" indent="0">
              <a:defRPr/>
            </a:pPr>
            <a:r>
              <a:rPr lang="de-DE" dirty="0" smtClean="0"/>
              <a:t>Die Dereferenzierung hängender Zeiger ist </a:t>
            </a:r>
            <a:r>
              <a:rPr lang="de-DE" dirty="0" smtClean="0">
                <a:solidFill>
                  <a:srgbClr val="FF0000"/>
                </a:solidFill>
              </a:rPr>
              <a:t>fehlerhaft</a:t>
            </a:r>
            <a:r>
              <a:rPr lang="de-DE" dirty="0" smtClean="0"/>
              <a:t> (</a:t>
            </a:r>
            <a:r>
              <a:rPr lang="de-DE" i="1" dirty="0" smtClean="0"/>
              <a:t>erroneous</a:t>
            </a:r>
            <a:r>
              <a:rPr lang="de-DE" dirty="0" smtClean="0"/>
              <a:t>).</a:t>
            </a:r>
          </a:p>
          <a:p>
            <a:pPr marL="457200" indent="-457200">
              <a:buFont typeface="Arial" pitchFamily="34" charset="0"/>
              <a:buChar char="•"/>
              <a:defRPr/>
            </a:pPr>
            <a:r>
              <a:rPr lang="de-DE" dirty="0" smtClean="0"/>
              <a:t>Bei Verwendung des Attributs </a:t>
            </a:r>
            <a:r>
              <a:rPr lang="de-DE" sz="2800" dirty="0" smtClean="0">
                <a:solidFill>
                  <a:srgbClr val="FF3399"/>
                </a:solidFill>
                <a:latin typeface="Courier New" pitchFamily="49" charset="0"/>
                <a:cs typeface="Courier New" pitchFamily="49" charset="0"/>
              </a:rPr>
              <a:t>'Unchecked_Access</a:t>
            </a:r>
            <a:r>
              <a:rPr lang="de-DE" dirty="0" smtClean="0">
                <a:solidFill>
                  <a:srgbClr val="FF3399"/>
                </a:solidFill>
              </a:rPr>
              <a:t> </a:t>
            </a:r>
            <a:r>
              <a:rPr lang="de-DE" dirty="0" smtClean="0"/>
              <a:t>sind Sie selbst verantwortlich, dass das nicht geschieht!</a:t>
            </a:r>
          </a:p>
          <a:p>
            <a:pPr marL="457200" indent="-457200">
              <a:buFont typeface="Arial" pitchFamily="34" charset="0"/>
              <a:buChar char="•"/>
              <a:defRPr/>
            </a:pPr>
            <a:r>
              <a:rPr lang="de-DE" dirty="0" smtClean="0"/>
              <a:t>Ebenso bei Speicherfreigabe mittels </a:t>
            </a:r>
            <a:r>
              <a:rPr lang="de-DE" sz="2800" dirty="0" smtClean="0">
                <a:solidFill>
                  <a:srgbClr val="FF3399"/>
                </a:solidFill>
                <a:latin typeface="Courier New" pitchFamily="49" charset="0"/>
                <a:cs typeface="Courier New" pitchFamily="49" charset="0"/>
              </a:rPr>
              <a:t>Unchecked_Deallocation</a:t>
            </a:r>
            <a:r>
              <a:rPr lang="de-DE" dirty="0" smtClean="0"/>
              <a:t>.</a:t>
            </a:r>
            <a:endParaRPr lang="de-DE" dirty="0"/>
          </a:p>
        </p:txBody>
      </p:sp>
      <p:sp>
        <p:nvSpPr>
          <p:cNvPr id="183300"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83301"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4CD7589-1BBC-4DB9-95AF-646D969EF121}" type="slidenum">
              <a:rPr lang="de-DE" altLang="de-DE" sz="2400" smtClean="0"/>
              <a:pPr eaLnBrk="1" hangingPunct="1">
                <a:spcBef>
                  <a:spcPct val="0"/>
                </a:spcBef>
              </a:pPr>
              <a:t>287</a:t>
            </a:fld>
            <a:endParaRPr lang="de-DE" altLang="de-DE" sz="2400" dirty="0" smtClean="0"/>
          </a:p>
        </p:txBody>
      </p:sp>
    </p:spTree>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Zeiger und Adressen</a:t>
            </a:r>
          </a:p>
        </p:txBody>
      </p:sp>
      <p:sp>
        <p:nvSpPr>
          <p:cNvPr id="184323" name="Rectangle 2"/>
          <p:cNvSpPr>
            <a:spLocks noGrp="1" noChangeArrowheads="1"/>
          </p:cNvSpPr>
          <p:nvPr>
            <p:ph idx="1"/>
          </p:nvPr>
        </p:nvSpPr>
        <p:spPr>
          <a:xfrm>
            <a:off x="685800" y="1752600"/>
            <a:ext cx="7772400" cy="4484688"/>
          </a:xfrm>
        </p:spPr>
        <p:txBody>
          <a:bodyPr/>
          <a:lstStyle/>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Die Adresse einer Reihung ist die Adresse seines ersten Elements:</a:t>
            </a:r>
            <a:br>
              <a:rPr lang="de-DE" altLang="de-DE" sz="2000" dirty="0" smtClean="0"/>
            </a:br>
            <a:r>
              <a:rPr lang="en-US" altLang="de-DE" sz="1800" dirty="0" smtClean="0">
                <a:solidFill>
                  <a:srgbClr val="3333CC"/>
                </a:solidFill>
                <a:latin typeface="Courier New" pitchFamily="49" charset="0"/>
              </a:rPr>
              <a:t>    A</a:t>
            </a:r>
            <a:r>
              <a:rPr lang="en-US" altLang="de-DE" sz="1800" dirty="0">
                <a:solidFill>
                  <a:srgbClr val="3333CC"/>
                </a:solidFill>
                <a:latin typeface="Courier New" pitchFamily="49" charset="0"/>
              </a:rPr>
              <a:t>: </a:t>
            </a:r>
            <a:r>
              <a:rPr lang="en-US" altLang="de-DE" sz="1800" b="1" dirty="0">
                <a:solidFill>
                  <a:srgbClr val="3333CC"/>
                </a:solidFill>
                <a:latin typeface="Courier New" pitchFamily="49" charset="0"/>
              </a:rPr>
              <a:t>array</a:t>
            </a:r>
            <a:r>
              <a:rPr lang="en-US" altLang="de-DE" sz="1800" dirty="0">
                <a:solidFill>
                  <a:srgbClr val="3333CC"/>
                </a:solidFill>
                <a:latin typeface="Courier New" pitchFamily="49" charset="0"/>
              </a:rPr>
              <a:t> (10 .. 20) </a:t>
            </a:r>
            <a:r>
              <a:rPr lang="en-US" altLang="de-DE" sz="1800" b="1" dirty="0">
                <a:solidFill>
                  <a:srgbClr val="3333CC"/>
                </a:solidFill>
                <a:latin typeface="Courier New" pitchFamily="49" charset="0"/>
              </a:rPr>
              <a:t>of</a:t>
            </a:r>
            <a:r>
              <a:rPr lang="en-US" altLang="de-DE" sz="1800" dirty="0">
                <a:solidFill>
                  <a:srgbClr val="3333CC"/>
                </a:solidFill>
                <a:latin typeface="Courier New" pitchFamily="49" charset="0"/>
              </a:rPr>
              <a:t> Integer;</a:t>
            </a:r>
            <a:br>
              <a:rPr lang="en-US" altLang="de-DE" sz="1800" dirty="0">
                <a:solidFill>
                  <a:srgbClr val="3333CC"/>
                </a:solidFill>
                <a:latin typeface="Courier New" pitchFamily="49" charset="0"/>
              </a:rPr>
            </a:br>
            <a:r>
              <a:rPr lang="en-US" altLang="de-DE" sz="1800" dirty="0">
                <a:solidFill>
                  <a:srgbClr val="3333CC"/>
                </a:solidFill>
                <a:latin typeface="Courier New" pitchFamily="49" charset="0"/>
              </a:rPr>
              <a:t>  </a:t>
            </a:r>
            <a:r>
              <a:rPr lang="en-US" altLang="de-DE" sz="1800" dirty="0" smtClean="0">
                <a:solidFill>
                  <a:srgbClr val="3333CC"/>
                </a:solidFill>
                <a:latin typeface="Courier New" pitchFamily="49" charset="0"/>
              </a:rPr>
              <a:t>  A</a:t>
            </a:r>
            <a:r>
              <a:rPr lang="en-US" altLang="de-DE" sz="1800" dirty="0" smtClean="0">
                <a:solidFill>
                  <a:srgbClr val="3333CC"/>
                </a:solidFill>
                <a:latin typeface="Courier New" pitchFamily="49" charset="0"/>
                <a:cs typeface="Courier New" pitchFamily="49" charset="0"/>
              </a:rPr>
              <a:t>'A</a:t>
            </a:r>
            <a:r>
              <a:rPr lang="en-US" altLang="de-DE" sz="1800" dirty="0" smtClean="0">
                <a:solidFill>
                  <a:srgbClr val="3333CC"/>
                </a:solidFill>
                <a:latin typeface="Courier New" pitchFamily="49" charset="0"/>
              </a:rPr>
              <a:t>ddress </a:t>
            </a:r>
            <a:r>
              <a:rPr lang="en-US" altLang="de-DE" sz="1800" dirty="0">
                <a:solidFill>
                  <a:srgbClr val="3333CC"/>
                </a:solidFill>
                <a:latin typeface="Courier New" pitchFamily="49" charset="0"/>
              </a:rPr>
              <a:t>= A (A</a:t>
            </a:r>
            <a:r>
              <a:rPr lang="en-US" altLang="de-DE" sz="1800" dirty="0">
                <a:solidFill>
                  <a:srgbClr val="3333CC"/>
                </a:solidFill>
                <a:latin typeface="Courier New" pitchFamily="49" charset="0"/>
                <a:cs typeface="Courier New" pitchFamily="49" charset="0"/>
              </a:rPr>
              <a:t>'</a:t>
            </a:r>
            <a:r>
              <a:rPr lang="en-US" altLang="de-DE" sz="1800" dirty="0">
                <a:solidFill>
                  <a:srgbClr val="3333CC"/>
                </a:solidFill>
                <a:latin typeface="Courier New" pitchFamily="49" charset="0"/>
              </a:rPr>
              <a:t>First)</a:t>
            </a:r>
            <a:r>
              <a:rPr lang="en-US" altLang="de-DE" sz="1800" dirty="0">
                <a:solidFill>
                  <a:srgbClr val="3333CC"/>
                </a:solidFill>
                <a:latin typeface="Courier New" pitchFamily="49" charset="0"/>
                <a:cs typeface="Courier New" pitchFamily="49" charset="0"/>
              </a:rPr>
              <a:t>'</a:t>
            </a:r>
            <a:r>
              <a:rPr lang="en-US" altLang="de-DE" sz="1800" dirty="0">
                <a:solidFill>
                  <a:srgbClr val="3333CC"/>
                </a:solidFill>
                <a:latin typeface="Courier New" pitchFamily="49" charset="0"/>
              </a:rPr>
              <a:t>Address</a:t>
            </a:r>
            <a:endParaRPr lang="en-US" altLang="de-DE" sz="1800" dirty="0">
              <a:solidFill>
                <a:srgbClr val="3333CC"/>
              </a:solidFill>
            </a:endParaRP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Zeiger sind nicht dasselbe wie Adressen. Sie können aber </a:t>
            </a:r>
            <a:r>
              <a:rPr lang="de-DE" altLang="de-DE" sz="2000" dirty="0" smtClean="0">
                <a:solidFill>
                  <a:srgbClr val="FF3399"/>
                </a:solidFill>
              </a:rPr>
              <a:t>unter Umständen </a:t>
            </a:r>
            <a:r>
              <a:rPr lang="de-DE" altLang="de-DE" sz="2000" dirty="0" smtClean="0"/>
              <a:t>in einander umgewandelt werden.</a:t>
            </a:r>
            <a:br>
              <a:rPr lang="de-DE" altLang="de-DE" sz="2000" dirty="0" smtClean="0"/>
            </a:br>
            <a:r>
              <a:rPr lang="de-DE" altLang="de-DE" sz="2000" dirty="0" smtClean="0"/>
              <a:t>RM 13.7.2</a:t>
            </a:r>
            <a:br>
              <a:rPr lang="de-DE" altLang="de-DE" sz="2000" dirty="0" smtClean="0"/>
            </a:br>
            <a:r>
              <a:rPr lang="de-DE" altLang="de-DE" sz="2000" dirty="0" smtClean="0">
                <a:latin typeface="Courier New" panose="02070309020205020404" pitchFamily="49" charset="0"/>
                <a:cs typeface="Courier New" panose="02070309020205020404" pitchFamily="49" charset="0"/>
              </a:rPr>
              <a:t>  </a:t>
            </a:r>
            <a:r>
              <a:rPr lang="de-DE" altLang="de-DE" sz="1800" dirty="0" smtClean="0">
                <a:solidFill>
                  <a:schemeClr val="accent2"/>
                </a:solidFill>
                <a:latin typeface="Courier New" pitchFamily="49" charset="0"/>
              </a:rPr>
              <a:t>System.Address_to_Access_Conversions</a:t>
            </a:r>
            <a:endParaRPr lang="de-DE" altLang="de-DE" sz="2000" dirty="0" smtClean="0">
              <a:solidFill>
                <a:schemeClr val="accent2"/>
              </a:solidFill>
              <a:latin typeface="Courier New" pitchFamily="49" charset="0"/>
            </a:endParaRP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Dicke und dünne Zeiger</a:t>
            </a:r>
            <a:r>
              <a:rPr lang="de-DE" altLang="de-DE" sz="1100" dirty="0" smtClean="0"/>
              <a:t> </a:t>
            </a:r>
            <a:r>
              <a:rPr lang="de-DE" altLang="de-DE" sz="2000" dirty="0" smtClean="0"/>
              <a:t/>
            </a:r>
            <a:br>
              <a:rPr lang="de-DE" altLang="de-DE" sz="2000" dirty="0" smtClean="0"/>
            </a:br>
            <a:r>
              <a:rPr lang="de-DE" altLang="de-DE" sz="1800" dirty="0" smtClean="0">
                <a:latin typeface="Courier New" panose="02070309020205020404" pitchFamily="49" charset="0"/>
                <a:cs typeface="Courier New" panose="02070309020205020404" pitchFamily="49" charset="0"/>
              </a:rPr>
              <a:t>  </a:t>
            </a:r>
            <a:r>
              <a:rPr lang="de-DE" altLang="de-DE" sz="1800" dirty="0" smtClean="0">
                <a:solidFill>
                  <a:schemeClr val="accent2"/>
                </a:solidFill>
                <a:latin typeface="Courier New" pitchFamily="49" charset="0"/>
              </a:rPr>
              <a:t>Pointer := </a:t>
            </a:r>
            <a:r>
              <a:rPr lang="de-DE" altLang="de-DE" sz="1800" b="1" dirty="0" smtClean="0">
                <a:solidFill>
                  <a:schemeClr val="accent2"/>
                </a:solidFill>
                <a:latin typeface="Courier New" pitchFamily="49" charset="0"/>
              </a:rPr>
              <a:t>new</a:t>
            </a:r>
            <a:r>
              <a:rPr lang="de-DE" altLang="de-DE" sz="1800" dirty="0" smtClean="0">
                <a:solidFill>
                  <a:schemeClr val="accent2"/>
                </a:solidFill>
                <a:latin typeface="Courier New" pitchFamily="49" charset="0"/>
              </a:rPr>
              <a:t> Integer</a:t>
            </a:r>
            <a:r>
              <a:rPr lang="de-DE" altLang="de-DE" sz="1800" dirty="0" smtClean="0">
                <a:solidFill>
                  <a:schemeClr val="accent2"/>
                </a:solidFill>
                <a:latin typeface="Courier New" pitchFamily="49" charset="0"/>
                <a:cs typeface="Courier New" pitchFamily="49" charset="0"/>
              </a:rPr>
              <a:t>'(42);</a:t>
            </a:r>
            <a:br>
              <a:rPr lang="de-DE" altLang="de-DE" sz="1800" dirty="0" smtClean="0">
                <a:solidFill>
                  <a:schemeClr val="accent2"/>
                </a:solidFill>
                <a:latin typeface="Courier New" pitchFamily="49" charset="0"/>
                <a:cs typeface="Courier New" pitchFamily="49" charset="0"/>
              </a:rPr>
            </a:br>
            <a:r>
              <a:rPr lang="de-DE" altLang="de-DE" sz="2000" dirty="0" smtClean="0">
                <a:cs typeface="Courier New" pitchFamily="49" charset="0"/>
              </a:rPr>
              <a:t>Dieser Zeiger und die Adresse des Objekts sind im Grunde dasselbe; es ist also ein </a:t>
            </a:r>
            <a:r>
              <a:rPr lang="de-DE" altLang="de-DE" sz="2000" i="1" dirty="0" smtClean="0">
                <a:cs typeface="Courier New" pitchFamily="49" charset="0"/>
              </a:rPr>
              <a:t>thin pointer</a:t>
            </a:r>
            <a:r>
              <a:rPr lang="de-DE" altLang="de-DE" sz="2000" dirty="0" smtClean="0">
                <a:cs typeface="Courier New" pitchFamily="49" charset="0"/>
              </a:rPr>
              <a:t>.</a:t>
            </a:r>
            <a:r>
              <a:rPr lang="de-DE" altLang="de-DE" sz="1100" dirty="0" smtClean="0">
                <a:cs typeface="Courier New" pitchFamily="49" charset="0"/>
              </a:rPr>
              <a:t> </a:t>
            </a:r>
            <a:r>
              <a:rPr lang="de-DE" altLang="de-DE" sz="2000" dirty="0" smtClean="0"/>
              <a:t/>
            </a:r>
            <a:br>
              <a:rPr lang="de-DE" altLang="de-DE" sz="2000" dirty="0" smtClean="0"/>
            </a:br>
            <a:r>
              <a:rPr lang="de-DE" altLang="de-DE" sz="1800" dirty="0" smtClean="0">
                <a:solidFill>
                  <a:schemeClr val="accent2"/>
                </a:solidFill>
                <a:latin typeface="Courier New" panose="02070309020205020404" pitchFamily="49" charset="0"/>
                <a:cs typeface="Courier New" panose="02070309020205020404" pitchFamily="49" charset="0"/>
              </a:rPr>
              <a:t>  </a:t>
            </a:r>
            <a:r>
              <a:rPr lang="de-DE" altLang="de-DE" sz="1800" dirty="0" smtClean="0">
                <a:solidFill>
                  <a:schemeClr val="accent2"/>
                </a:solidFill>
                <a:latin typeface="Courier New" pitchFamily="49" charset="0"/>
              </a:rPr>
              <a:t>Pointer := </a:t>
            </a:r>
            <a:r>
              <a:rPr lang="de-DE" altLang="de-DE" sz="1800" b="1" dirty="0" smtClean="0">
                <a:solidFill>
                  <a:schemeClr val="accent2"/>
                </a:solidFill>
                <a:latin typeface="Courier New" pitchFamily="49" charset="0"/>
              </a:rPr>
              <a:t>new</a:t>
            </a:r>
            <a:r>
              <a:rPr lang="de-DE" altLang="de-DE" sz="1800" dirty="0" smtClean="0">
                <a:solidFill>
                  <a:schemeClr val="accent2"/>
                </a:solidFill>
                <a:latin typeface="Courier New" pitchFamily="49" charset="0"/>
              </a:rPr>
              <a:t> String</a:t>
            </a:r>
            <a:r>
              <a:rPr lang="de-DE" altLang="de-DE" sz="1800" dirty="0" smtClean="0">
                <a:solidFill>
                  <a:schemeClr val="accent2"/>
                </a:solidFill>
                <a:latin typeface="Courier New" pitchFamily="49" charset="0"/>
                <a:cs typeface="Courier New" pitchFamily="49" charset="0"/>
              </a:rPr>
              <a:t>'(10 .. 20);</a:t>
            </a:r>
            <a:r>
              <a:rPr lang="de-DE" altLang="de-DE" sz="2000" dirty="0" smtClean="0">
                <a:latin typeface="Courier New" pitchFamily="49" charset="0"/>
                <a:cs typeface="Courier New" pitchFamily="49" charset="0"/>
              </a:rPr>
              <a:t/>
            </a:r>
            <a:br>
              <a:rPr lang="de-DE" altLang="de-DE" sz="2000" dirty="0" smtClean="0">
                <a:latin typeface="Courier New" pitchFamily="49" charset="0"/>
                <a:cs typeface="Courier New" pitchFamily="49" charset="0"/>
              </a:rPr>
            </a:br>
            <a:r>
              <a:rPr lang="de-DE" altLang="de-DE" sz="2000" dirty="0" smtClean="0">
                <a:cs typeface="Courier New" pitchFamily="49" charset="0"/>
              </a:rPr>
              <a:t>Dieser Zeiger muss auch die Grenzen beinhalten, ist also ein </a:t>
            </a:r>
            <a:r>
              <a:rPr lang="de-DE" altLang="de-DE" sz="2000" i="1" dirty="0" smtClean="0">
                <a:cs typeface="Courier New" pitchFamily="49" charset="0"/>
              </a:rPr>
              <a:t>fat pointer</a:t>
            </a:r>
            <a:r>
              <a:rPr lang="de-DE" altLang="de-DE" sz="2000" dirty="0" smtClean="0">
                <a:cs typeface="Courier New" pitchFamily="49" charset="0"/>
              </a:rPr>
              <a:t>.</a:t>
            </a:r>
          </a:p>
          <a:p>
            <a:pPr marL="0" indent="0" eaLnBrk="1" hangingPunct="1">
              <a:lnSpc>
                <a:spcPct val="80000"/>
              </a:lnSpc>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cs typeface="Courier New" pitchFamily="49" charset="0"/>
              </a:rPr>
              <a:t>In diesem Zusammenhang ist die Unterscheidung wichtig, ob der </a:t>
            </a:r>
            <a:r>
              <a:rPr lang="de-DE" altLang="de-DE" sz="2000" dirty="0" smtClean="0">
                <a:solidFill>
                  <a:srgbClr val="CC3300"/>
                </a:solidFill>
                <a:cs typeface="Courier New" pitchFamily="49" charset="0"/>
              </a:rPr>
              <a:t>nominelle Zieluntertyp </a:t>
            </a:r>
            <a:r>
              <a:rPr lang="de-DE" altLang="de-DE" sz="2000" dirty="0" smtClean="0">
                <a:cs typeface="Courier New" pitchFamily="49" charset="0"/>
              </a:rPr>
              <a:t>des Zeigers beschränkt oder unbeschränkt ist. (Siehe Folie 133.)</a:t>
            </a:r>
          </a:p>
        </p:txBody>
      </p:sp>
      <p:sp>
        <p:nvSpPr>
          <p:cNvPr id="18432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8432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9D1E59E-543B-49B3-B24A-E67FB3D0743B}" type="slidenum">
              <a:rPr lang="de-DE" altLang="de-DE" sz="2400" smtClean="0"/>
              <a:pPr eaLnBrk="1" hangingPunct="1">
                <a:spcBef>
                  <a:spcPct val="0"/>
                </a:spcBef>
              </a:pPr>
              <a:t>288</a:t>
            </a:fld>
            <a:endParaRPr lang="de-DE" altLang="de-DE" sz="2400" dirty="0" smtClean="0"/>
          </a:p>
        </p:txBody>
      </p:sp>
      <p:sp>
        <p:nvSpPr>
          <p:cNvPr id="3" name="Textfeld 2"/>
          <p:cNvSpPr txBox="1"/>
          <p:nvPr/>
        </p:nvSpPr>
        <p:spPr>
          <a:xfrm>
            <a:off x="6300192" y="2132856"/>
            <a:ext cx="2178496" cy="307777"/>
          </a:xfrm>
          <a:prstGeom prst="rect">
            <a:avLst/>
          </a:prstGeom>
          <a:solidFill>
            <a:srgbClr val="FF9933"/>
          </a:solidFill>
          <a:ln>
            <a:solidFill>
              <a:srgbClr val="C00000"/>
            </a:solidFill>
          </a:ln>
        </p:spPr>
        <p:txBody>
          <a:bodyPr wrap="square" rtlCol="0">
            <a:spAutoFit/>
          </a:bodyPr>
          <a:lstStyle/>
          <a:p>
            <a:r>
              <a:rPr lang="de-DE" sz="1400" dirty="0" smtClean="0">
                <a:solidFill>
                  <a:srgbClr val="C00000"/>
                </a:solidFill>
              </a:rPr>
              <a:t>Nur </a:t>
            </a:r>
            <a:r>
              <a:rPr lang="en-US" sz="1400" dirty="0" smtClean="0">
                <a:solidFill>
                  <a:srgbClr val="C00000"/>
                </a:solidFill>
              </a:rPr>
              <a:t>Implementation Advice</a:t>
            </a:r>
            <a:endParaRPr lang="en-US" sz="1400" dirty="0">
              <a:solidFill>
                <a:srgbClr val="C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el 1"/>
          <p:cNvSpPr>
            <a:spLocks noGrp="1"/>
          </p:cNvSpPr>
          <p:nvPr>
            <p:ph type="title"/>
          </p:nvPr>
        </p:nvSpPr>
        <p:spPr/>
        <p:txBody>
          <a:bodyPr/>
          <a:lstStyle/>
          <a:p>
            <a:r>
              <a:rPr lang="de-DE" altLang="de-DE" dirty="0" smtClean="0"/>
              <a:t>Dicke Zeiger</a:t>
            </a:r>
          </a:p>
        </p:txBody>
      </p:sp>
      <p:sp>
        <p:nvSpPr>
          <p:cNvPr id="185347" name="Inhaltsplatzhalter 2"/>
          <p:cNvSpPr>
            <a:spLocks noGrp="1"/>
          </p:cNvSpPr>
          <p:nvPr>
            <p:ph idx="1"/>
          </p:nvPr>
        </p:nvSpPr>
        <p:spPr>
          <a:xfrm>
            <a:off x="685800" y="1897064"/>
            <a:ext cx="7739063" cy="4340224"/>
          </a:xfrm>
        </p:spPr>
        <p:txBody>
          <a:bodyPr/>
          <a:lstStyle/>
          <a:p>
            <a:pPr marL="0" indent="0"/>
            <a:r>
              <a:rPr lang="de-DE" altLang="de-DE" sz="2100" dirty="0" smtClean="0"/>
              <a:t>Die Adresse des Strings ist die Adresse des ersten Elements.</a:t>
            </a:r>
          </a:p>
          <a:p>
            <a:pPr marL="0" indent="0"/>
            <a:r>
              <a:rPr lang="de-DE" altLang="de-DE" sz="2100" dirty="0" smtClean="0">
                <a:latin typeface="Courier New" pitchFamily="49" charset="0"/>
              </a:rPr>
              <a:t>  </a:t>
            </a:r>
            <a:r>
              <a:rPr lang="de-DE" altLang="de-DE" sz="1900" dirty="0" smtClean="0">
                <a:latin typeface="Courier New" pitchFamily="49" charset="0"/>
              </a:rPr>
              <a:t>Pointer := </a:t>
            </a:r>
            <a:r>
              <a:rPr lang="de-DE" altLang="de-DE" sz="1900" b="1" dirty="0" smtClean="0">
                <a:latin typeface="Courier New" pitchFamily="49" charset="0"/>
              </a:rPr>
              <a:t>new</a:t>
            </a:r>
            <a:r>
              <a:rPr lang="de-DE" altLang="de-DE" sz="1900" dirty="0" smtClean="0">
                <a:latin typeface="Courier New" pitchFamily="49" charset="0"/>
              </a:rPr>
              <a:t> String</a:t>
            </a:r>
            <a:r>
              <a:rPr lang="de-DE" altLang="de-DE" sz="1900" dirty="0">
                <a:latin typeface="Courier New" pitchFamily="49" charset="0"/>
                <a:cs typeface="Courier New" pitchFamily="49" charset="0"/>
              </a:rPr>
              <a:t> </a:t>
            </a:r>
            <a:r>
              <a:rPr lang="de-DE" altLang="de-DE" sz="1900" dirty="0" smtClean="0">
                <a:latin typeface="Courier New" pitchFamily="49" charset="0"/>
                <a:cs typeface="Courier New" pitchFamily="49" charset="0"/>
              </a:rPr>
              <a:t>(10 .. 20);</a:t>
            </a:r>
          </a:p>
          <a:p>
            <a:pPr marL="0" indent="0"/>
            <a:r>
              <a:rPr lang="de-DE" altLang="de-DE" sz="2100" dirty="0" smtClean="0">
                <a:cs typeface="Courier New" pitchFamily="49" charset="0"/>
              </a:rPr>
              <a:t>Die Adresse, die die entsprechende Operation aus </a:t>
            </a:r>
            <a:r>
              <a:rPr lang="de-DE" altLang="de-DE" sz="1900" dirty="0" smtClean="0">
                <a:latin typeface="Courier New" pitchFamily="49" charset="0"/>
              </a:rPr>
              <a:t>System.Address_to_Access_Conversions</a:t>
            </a:r>
            <a:r>
              <a:rPr lang="de-DE" altLang="de-DE" sz="2100" dirty="0" smtClean="0">
                <a:cs typeface="Courier New" pitchFamily="49" charset="0"/>
              </a:rPr>
              <a:t> für den Zeiger liefert, verliert damit die Grenzen des Strings. Die Rückumwandlung zu einem Zeiger könnte damit nicht möglich sein.</a:t>
            </a:r>
          </a:p>
          <a:p>
            <a:pPr marL="0" indent="0"/>
            <a:r>
              <a:rPr lang="de-DE" altLang="de-DE" sz="2100" dirty="0" smtClean="0">
                <a:solidFill>
                  <a:schemeClr val="accent2"/>
                </a:solidFill>
                <a:cs typeface="Courier New" pitchFamily="49" charset="0"/>
              </a:rPr>
              <a:t>Denken Sie daran: Nichts in Ada sagt, dass ein Zugriffswert irgendeine offensichtliche Verbindung zu physischen Maschinenadressen haben muss. </a:t>
            </a:r>
            <a:r>
              <a:rPr lang="de-DE" altLang="de-DE" sz="2100" dirty="0" smtClean="0">
                <a:solidFill>
                  <a:srgbClr val="FF3399"/>
                </a:solidFill>
                <a:cs typeface="Courier New" pitchFamily="49" charset="0"/>
              </a:rPr>
              <a:t>(</a:t>
            </a:r>
            <a:r>
              <a:rPr lang="de-DE" altLang="de-DE" sz="2100" i="1" dirty="0" smtClean="0">
                <a:solidFill>
                  <a:srgbClr val="FF3399"/>
                </a:solidFill>
                <a:cs typeface="Courier New" pitchFamily="49" charset="0"/>
              </a:rPr>
              <a:t>Dick</a:t>
            </a:r>
            <a:r>
              <a:rPr lang="de-DE" altLang="de-DE" sz="2100" dirty="0" smtClean="0">
                <a:solidFill>
                  <a:srgbClr val="FF3399"/>
                </a:solidFill>
                <a:cs typeface="Courier New" pitchFamily="49" charset="0"/>
              </a:rPr>
              <a:t> und </a:t>
            </a:r>
            <a:r>
              <a:rPr lang="de-DE" altLang="de-DE" sz="2100" i="1" dirty="0" smtClean="0">
                <a:solidFill>
                  <a:srgbClr val="FF3399"/>
                </a:solidFill>
                <a:cs typeface="Courier New" pitchFamily="49" charset="0"/>
              </a:rPr>
              <a:t>dünn</a:t>
            </a:r>
            <a:r>
              <a:rPr lang="de-DE" altLang="de-DE" sz="2100" dirty="0" smtClean="0">
                <a:solidFill>
                  <a:srgbClr val="FF3399"/>
                </a:solidFill>
                <a:cs typeface="Courier New" pitchFamily="49" charset="0"/>
              </a:rPr>
              <a:t> sind keine von Ada definierten Begriffe.)</a:t>
            </a:r>
          </a:p>
          <a:p>
            <a:pPr marL="0" indent="0"/>
            <a:r>
              <a:rPr lang="de-DE" altLang="de-DE" sz="2100" dirty="0" smtClean="0">
                <a:solidFill>
                  <a:srgbClr val="FF0000"/>
                </a:solidFill>
                <a:cs typeface="Courier New" pitchFamily="49" charset="0"/>
              </a:rPr>
              <a:t>Und beachten Sie: Es gibt eine Menge Vorbehalte gegen die Verwendung dieses Pakets. Lesen Sie AARM 13.7.2.</a:t>
            </a:r>
          </a:p>
        </p:txBody>
      </p:sp>
      <p:sp>
        <p:nvSpPr>
          <p:cNvPr id="185348"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85349"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9BF562D-04C3-4A28-A181-67008BD585D2}" type="slidenum">
              <a:rPr lang="de-DE" altLang="de-DE" sz="2400" smtClean="0"/>
              <a:pPr eaLnBrk="1" hangingPunct="1">
                <a:spcBef>
                  <a:spcPct val="0"/>
                </a:spcBef>
              </a:pPr>
              <a:t>289</a:t>
            </a:fld>
            <a:endParaRPr lang="de-DE" altLang="de-DE" sz="24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Ganze Zahlen</a:t>
            </a:r>
          </a:p>
        </p:txBody>
      </p:sp>
      <p:sp>
        <p:nvSpPr>
          <p:cNvPr id="16387" name="Rectangle 2"/>
          <p:cNvSpPr>
            <a:spLocks noGrp="1" noChangeArrowheads="1"/>
          </p:cNvSpPr>
          <p:nvPr>
            <p:ph idx="1"/>
          </p:nvPr>
        </p:nvSpPr>
        <p:spPr>
          <a:xfrm>
            <a:off x="685800" y="1981200"/>
            <a:ext cx="7772400" cy="4114800"/>
          </a:xfrm>
        </p:spPr>
        <p:txBody>
          <a:bodyPr/>
          <a:lstStyle/>
          <a:p>
            <a:pPr marL="309563" indent="-309563" eaLnBrk="1" hangingPunct="1">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dirty="0" smtClean="0"/>
              <a:t>Verwendung:</a:t>
            </a:r>
            <a:br>
              <a:rPr lang="de-DE" altLang="de-DE" dirty="0" smtClean="0"/>
            </a:br>
            <a:r>
              <a:rPr lang="de-DE" altLang="de-DE" dirty="0" smtClean="0"/>
              <a:t>- Zählen (Äpfel, Birnen, ...)</a:t>
            </a:r>
            <a:br>
              <a:rPr lang="de-DE" altLang="de-DE" dirty="0" smtClean="0"/>
            </a:br>
            <a:r>
              <a:rPr lang="de-DE" altLang="de-DE" dirty="0" smtClean="0"/>
              <a:t>- Identifizierung (Personalausweis,</a:t>
            </a:r>
            <a:br>
              <a:rPr lang="de-DE" altLang="de-DE" dirty="0" smtClean="0"/>
            </a:br>
            <a:r>
              <a:rPr lang="de-DE" altLang="de-DE" dirty="0" smtClean="0"/>
              <a:t>  Versicherungsnummer, Hausnummer)</a:t>
            </a:r>
            <a:br>
              <a:rPr lang="de-DE" altLang="de-DE" dirty="0" smtClean="0"/>
            </a:br>
            <a:r>
              <a:rPr lang="de-DE" altLang="de-DE" dirty="0" smtClean="0"/>
              <a:t>- Indizes (der vierte von zehn)</a:t>
            </a:r>
            <a:br>
              <a:rPr lang="de-DE" altLang="de-DE" dirty="0" smtClean="0"/>
            </a:br>
            <a:r>
              <a:rPr lang="de-DE" altLang="de-DE" dirty="0" smtClean="0"/>
              <a:t>...</a:t>
            </a:r>
          </a:p>
          <a:p>
            <a:pPr marL="309563" indent="-309563" eaLnBrk="1" hangingPunct="1">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dirty="0" smtClean="0"/>
              <a:t>Unterscheidbarkeit</a:t>
            </a:r>
            <a:br>
              <a:rPr lang="de-DE" altLang="de-DE" dirty="0" smtClean="0"/>
            </a:br>
            <a:r>
              <a:rPr lang="de-DE" altLang="de-DE" dirty="0" smtClean="0"/>
              <a:t>Zahl der Äpfel + Hausnummer ?</a:t>
            </a:r>
          </a:p>
        </p:txBody>
      </p:sp>
      <p:sp>
        <p:nvSpPr>
          <p:cNvPr id="1638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638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253BCE1-26E8-4EF7-991A-F47F45E4D049}" type="slidenum">
              <a:rPr lang="de-DE" altLang="de-DE" sz="2400" smtClean="0"/>
              <a:pPr eaLnBrk="1" hangingPunct="1">
                <a:spcBef>
                  <a:spcPct val="0"/>
                </a:spcBef>
              </a:pPr>
              <a:t>29</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ADT </a:t>
            </a:r>
            <a:r>
              <a:rPr lang="de-DE" altLang="de-DE" dirty="0" smtClean="0">
                <a:cs typeface="Times New Roman" pitchFamily="18" charset="0"/>
              </a:rPr>
              <a:t>–</a:t>
            </a:r>
            <a:r>
              <a:rPr lang="de-DE" altLang="de-DE" dirty="0" smtClean="0"/>
              <a:t> Beispiel Baum</a:t>
            </a:r>
          </a:p>
        </p:txBody>
      </p:sp>
      <p:sp>
        <p:nvSpPr>
          <p:cNvPr id="176131" name="Rectangle 2"/>
          <p:cNvSpPr>
            <a:spLocks noGrp="1" noChangeArrowheads="1"/>
          </p:cNvSpPr>
          <p:nvPr>
            <p:ph idx="1"/>
          </p:nvPr>
        </p:nvSpPr>
        <p:spPr>
          <a:xfrm>
            <a:off x="685800" y="1981200"/>
            <a:ext cx="7772400" cy="4252913"/>
          </a:xfrm>
        </p:spPr>
        <p:txBody>
          <a:bodyPr/>
          <a:lstStyle/>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800" dirty="0" smtClean="0"/>
              <a:t>Texte in alfabetischer Folge anordnen und ausgeben:</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b="1" dirty="0" smtClean="0">
                <a:latin typeface="Courier New" pitchFamily="49" charset="0"/>
              </a:rPr>
              <a:t>package</a:t>
            </a:r>
            <a:r>
              <a:rPr lang="de-DE" sz="1600" dirty="0" smtClean="0">
                <a:latin typeface="Courier New" pitchFamily="49" charset="0"/>
              </a:rPr>
              <a:t> Text_Baum </a:t>
            </a:r>
            <a:r>
              <a:rPr lang="de-DE" sz="1600" b="1" dirty="0" smtClean="0">
                <a:latin typeface="Courier New" pitchFamily="49" charset="0"/>
              </a:rPr>
              <a:t>is</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b="1" dirty="0" smtClean="0">
                <a:latin typeface="Courier New" pitchFamily="49" charset="0"/>
              </a:rPr>
              <a:t>  type</a:t>
            </a:r>
            <a:r>
              <a:rPr lang="de-DE" sz="1600" dirty="0" smtClean="0">
                <a:latin typeface="Courier New" pitchFamily="49" charset="0"/>
              </a:rPr>
              <a:t> Baum </a:t>
            </a:r>
            <a:r>
              <a:rPr lang="de-DE" sz="1600" b="1" dirty="0" smtClean="0">
                <a:latin typeface="Courier New" pitchFamily="49" charset="0"/>
              </a:rPr>
              <a:t>is limited private;</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b="1" dirty="0" smtClean="0">
                <a:latin typeface="Courier New" pitchFamily="49" charset="0"/>
              </a:rPr>
              <a:t>  procedure</a:t>
            </a:r>
            <a:r>
              <a:rPr lang="de-DE" sz="1600" dirty="0" smtClean="0">
                <a:latin typeface="Courier New" pitchFamily="49" charset="0"/>
              </a:rPr>
              <a:t> Einfügen (B   : </a:t>
            </a:r>
            <a:r>
              <a:rPr lang="de-DE" sz="1600" b="1" dirty="0" smtClean="0">
                <a:latin typeface="Courier New" pitchFamily="49" charset="0"/>
              </a:rPr>
              <a:t>in out</a:t>
            </a:r>
            <a:r>
              <a:rPr lang="de-DE" sz="1600" dirty="0" smtClean="0">
                <a:latin typeface="Courier New" pitchFamily="49" charset="0"/>
              </a:rPr>
              <a:t> Baum;</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dirty="0" smtClean="0">
                <a:latin typeface="Courier New" pitchFamily="49" charset="0"/>
              </a:rPr>
              <a:t>                      Text: </a:t>
            </a:r>
            <a:r>
              <a:rPr lang="de-DE" sz="1600" b="1" dirty="0" smtClean="0">
                <a:latin typeface="Courier New" pitchFamily="49" charset="0"/>
              </a:rPr>
              <a:t>in</a:t>
            </a:r>
            <a:r>
              <a:rPr lang="de-DE" sz="1600" dirty="0" smtClean="0">
                <a:latin typeface="Courier New" pitchFamily="49" charset="0"/>
              </a:rPr>
              <a:t>     String);</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dirty="0" smtClean="0">
                <a:latin typeface="Courier New" pitchFamily="49" charset="0"/>
              </a:rPr>
              <a:t>  </a:t>
            </a:r>
            <a:r>
              <a:rPr lang="de-DE" sz="1600" b="1" dirty="0" smtClean="0">
                <a:latin typeface="Courier New" pitchFamily="49" charset="0"/>
              </a:rPr>
              <a:t>procedure</a:t>
            </a:r>
            <a:r>
              <a:rPr lang="de-DE" sz="1600" dirty="0" smtClean="0">
                <a:latin typeface="Courier New" pitchFamily="49" charset="0"/>
              </a:rPr>
              <a:t> Ausgeben (B: </a:t>
            </a:r>
            <a:r>
              <a:rPr lang="de-DE" sz="1600" b="1" dirty="0" smtClean="0">
                <a:latin typeface="Courier New" pitchFamily="49" charset="0"/>
              </a:rPr>
              <a:t>in</a:t>
            </a:r>
            <a:r>
              <a:rPr lang="de-DE" sz="1600" dirty="0" smtClean="0">
                <a:latin typeface="Courier New" pitchFamily="49" charset="0"/>
              </a:rPr>
              <a:t> Baum);</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b="1" dirty="0" smtClean="0">
                <a:latin typeface="Courier New" pitchFamily="49" charset="0"/>
              </a:rPr>
              <a:t>private</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b="1" dirty="0" smtClean="0">
                <a:latin typeface="Courier New" pitchFamily="49" charset="0"/>
              </a:rPr>
              <a:t>  type</a:t>
            </a:r>
            <a:r>
              <a:rPr lang="de-DE" sz="1600" dirty="0" smtClean="0">
                <a:latin typeface="Courier New" pitchFamily="49" charset="0"/>
              </a:rPr>
              <a:t> String_Ptr </a:t>
            </a:r>
            <a:r>
              <a:rPr lang="de-DE" sz="1600" b="1" dirty="0" smtClean="0">
                <a:latin typeface="Courier New" pitchFamily="49" charset="0"/>
              </a:rPr>
              <a:t>is access</a:t>
            </a:r>
            <a:r>
              <a:rPr lang="de-DE" sz="1600" dirty="0" smtClean="0">
                <a:latin typeface="Courier New" pitchFamily="49" charset="0"/>
              </a:rPr>
              <a:t> String;</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dirty="0" smtClean="0">
                <a:latin typeface="Courier New" pitchFamily="49" charset="0"/>
              </a:rPr>
              <a:t>  </a:t>
            </a:r>
            <a:r>
              <a:rPr lang="de-DE" sz="1600" b="1" dirty="0" smtClean="0">
                <a:latin typeface="Courier New" pitchFamily="49" charset="0"/>
              </a:rPr>
              <a:t>type</a:t>
            </a:r>
            <a:r>
              <a:rPr lang="de-DE" sz="1600" dirty="0" smtClean="0">
                <a:latin typeface="Courier New" pitchFamily="49" charset="0"/>
              </a:rPr>
              <a:t> Knoten;</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dirty="0" smtClean="0">
                <a:latin typeface="Courier New" pitchFamily="49" charset="0"/>
              </a:rPr>
              <a:t>  </a:t>
            </a:r>
            <a:r>
              <a:rPr lang="de-DE" sz="1600" b="1" dirty="0" smtClean="0">
                <a:latin typeface="Courier New" pitchFamily="49" charset="0"/>
              </a:rPr>
              <a:t>type</a:t>
            </a:r>
            <a:r>
              <a:rPr lang="de-DE" sz="1600" dirty="0" smtClean="0">
                <a:latin typeface="Courier New" pitchFamily="49" charset="0"/>
              </a:rPr>
              <a:t> Baum </a:t>
            </a:r>
            <a:r>
              <a:rPr lang="de-DE" sz="1600" b="1" dirty="0" smtClean="0">
                <a:latin typeface="Courier New" pitchFamily="49" charset="0"/>
              </a:rPr>
              <a:t>is access</a:t>
            </a:r>
            <a:r>
              <a:rPr lang="de-DE" sz="1600" dirty="0" smtClean="0">
                <a:latin typeface="Courier New" pitchFamily="49" charset="0"/>
              </a:rPr>
              <a:t> Knoten;</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dirty="0" smtClean="0">
                <a:latin typeface="Courier New" pitchFamily="49" charset="0"/>
              </a:rPr>
              <a:t>  </a:t>
            </a:r>
            <a:r>
              <a:rPr lang="de-DE" sz="1600" b="1" dirty="0" smtClean="0">
                <a:latin typeface="Courier New" pitchFamily="49" charset="0"/>
              </a:rPr>
              <a:t>type</a:t>
            </a:r>
            <a:r>
              <a:rPr lang="de-DE" sz="1600" dirty="0" smtClean="0">
                <a:latin typeface="Courier New" pitchFamily="49" charset="0"/>
              </a:rPr>
              <a:t> Knoten </a:t>
            </a:r>
            <a:r>
              <a:rPr lang="de-DE" sz="1600" b="1" dirty="0" smtClean="0">
                <a:latin typeface="Courier New" pitchFamily="49" charset="0"/>
              </a:rPr>
              <a:t>is record</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dirty="0" smtClean="0">
                <a:latin typeface="Courier New" pitchFamily="49" charset="0"/>
              </a:rPr>
              <a:t>    Text: String_Ptr;</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dirty="0" smtClean="0">
                <a:latin typeface="Courier New" pitchFamily="49" charset="0"/>
              </a:rPr>
              <a:t>    Links, Rechts: Baum;</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dirty="0" smtClean="0">
                <a:latin typeface="Courier New" pitchFamily="49" charset="0"/>
              </a:rPr>
              <a:t>  </a:t>
            </a:r>
            <a:r>
              <a:rPr lang="de-DE" sz="1600" b="1" dirty="0" smtClean="0">
                <a:latin typeface="Courier New" pitchFamily="49" charset="0"/>
              </a:rPr>
              <a:t>end record</a:t>
            </a:r>
            <a:r>
              <a:rPr lang="de-DE" sz="1600" dirty="0" smtClean="0">
                <a:latin typeface="Courier New" pitchFamily="49" charset="0"/>
              </a:rPr>
              <a:t>;</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600" b="1" dirty="0" smtClean="0">
                <a:latin typeface="Courier New" pitchFamily="49" charset="0"/>
              </a:rPr>
              <a:t>end</a:t>
            </a:r>
            <a:r>
              <a:rPr lang="de-DE" sz="1600" dirty="0" smtClean="0">
                <a:latin typeface="Courier New" pitchFamily="49" charset="0"/>
              </a:rPr>
              <a:t> Text_Baum;</a:t>
            </a:r>
          </a:p>
        </p:txBody>
      </p:sp>
      <p:sp>
        <p:nvSpPr>
          <p:cNvPr id="18944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8944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80BA900-F2AF-4C4C-B5F1-23E7B4A832C9}" type="slidenum">
              <a:rPr lang="de-DE" altLang="de-DE" sz="2400" smtClean="0"/>
              <a:pPr eaLnBrk="1" hangingPunct="1">
                <a:spcBef>
                  <a:spcPct val="0"/>
                </a:spcBef>
              </a:pPr>
              <a:t>290</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Baum-Rumpf</a:t>
            </a:r>
          </a:p>
        </p:txBody>
      </p:sp>
      <p:sp>
        <p:nvSpPr>
          <p:cNvPr id="190467" name="Rectangle 2"/>
          <p:cNvSpPr>
            <a:spLocks noGrp="1" noChangeArrowheads="1"/>
          </p:cNvSpPr>
          <p:nvPr>
            <p:ph idx="1"/>
          </p:nvPr>
        </p:nvSpPr>
        <p:spPr>
          <a:xfrm>
            <a:off x="685800" y="1981200"/>
            <a:ext cx="7772400" cy="4114800"/>
          </a:xfrm>
        </p:spPr>
        <p:txBody>
          <a:bodyPr/>
          <a:lstStyle/>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package body</a:t>
            </a:r>
            <a:r>
              <a:rPr lang="de-DE" altLang="de-DE" sz="1800" dirty="0" smtClean="0">
                <a:latin typeface="Courier New" pitchFamily="49" charset="0"/>
              </a:rPr>
              <a:t> Text_Baum </a:t>
            </a:r>
            <a:r>
              <a:rPr lang="de-DE" altLang="de-DE" sz="1800" b="1" dirty="0" smtClean="0">
                <a:latin typeface="Courier New" pitchFamily="49" charset="0"/>
              </a:rPr>
              <a:t>is</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800" b="1" dirty="0" smtClean="0">
              <a:latin typeface="Courier New" pitchFamily="49" charset="0"/>
            </a:endParaRP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procedure</a:t>
            </a:r>
            <a:r>
              <a:rPr lang="de-DE" altLang="de-DE" sz="1800" dirty="0" smtClean="0">
                <a:latin typeface="Courier New" pitchFamily="49" charset="0"/>
              </a:rPr>
              <a:t> Einfügen (B   : </a:t>
            </a:r>
            <a:r>
              <a:rPr lang="de-DE" altLang="de-DE" sz="1800" b="1" dirty="0" smtClean="0">
                <a:latin typeface="Courier New" pitchFamily="49" charset="0"/>
              </a:rPr>
              <a:t>in out</a:t>
            </a:r>
            <a:r>
              <a:rPr lang="de-DE" altLang="de-DE" sz="1800" dirty="0" smtClean="0">
                <a:latin typeface="Courier New" pitchFamily="49" charset="0"/>
              </a:rPr>
              <a:t> Baum;</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Text: </a:t>
            </a:r>
            <a:r>
              <a:rPr lang="de-DE" altLang="de-DE" sz="1800" b="1" dirty="0" smtClean="0">
                <a:latin typeface="Courier New" pitchFamily="49" charset="0"/>
              </a:rPr>
              <a:t>in</a:t>
            </a:r>
            <a:r>
              <a:rPr lang="de-DE" altLang="de-DE" sz="1800" dirty="0" smtClean="0">
                <a:latin typeface="Courier New" pitchFamily="49" charset="0"/>
              </a:rPr>
              <a:t>     String) </a:t>
            </a:r>
            <a:r>
              <a:rPr lang="de-DE" altLang="de-DE" sz="1800" b="1" dirty="0" smtClean="0">
                <a:latin typeface="Courier New" pitchFamily="49" charset="0"/>
              </a:rPr>
              <a:t>is separate</a:t>
            </a:r>
            <a:r>
              <a:rPr lang="de-DE" altLang="de-DE" sz="1800" dirty="0" smtClean="0">
                <a:latin typeface="Courier New" pitchFamily="49" charset="0"/>
              </a:rPr>
              <a:t>;</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800" dirty="0" smtClean="0">
              <a:latin typeface="Courier New" pitchFamily="49" charset="0"/>
            </a:endParaRP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b="1" dirty="0" smtClean="0">
                <a:latin typeface="Courier New" pitchFamily="49" charset="0"/>
              </a:rPr>
              <a:t>procedure</a:t>
            </a:r>
            <a:r>
              <a:rPr lang="de-DE" altLang="de-DE" sz="1800" dirty="0" smtClean="0">
                <a:latin typeface="Courier New" pitchFamily="49" charset="0"/>
              </a:rPr>
              <a:t> Ausgeben (B: </a:t>
            </a:r>
            <a:r>
              <a:rPr lang="de-DE" altLang="de-DE" sz="1800" b="1" dirty="0" smtClean="0">
                <a:latin typeface="Courier New" pitchFamily="49" charset="0"/>
              </a:rPr>
              <a:t>in</a:t>
            </a:r>
            <a:r>
              <a:rPr lang="de-DE" altLang="de-DE" sz="1800" dirty="0" smtClean="0">
                <a:latin typeface="Courier New" pitchFamily="49" charset="0"/>
              </a:rPr>
              <a:t> Baum) </a:t>
            </a:r>
            <a:r>
              <a:rPr lang="de-DE" altLang="de-DE" sz="1800" b="1" dirty="0" smtClean="0">
                <a:latin typeface="Courier New" pitchFamily="49" charset="0"/>
              </a:rPr>
              <a:t>is separate</a:t>
            </a:r>
            <a:r>
              <a:rPr lang="de-DE" altLang="de-DE" sz="1800" dirty="0" smtClean="0">
                <a:latin typeface="Courier New" pitchFamily="49" charset="0"/>
              </a:rPr>
              <a:t>;</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800" b="1" dirty="0" smtClean="0">
              <a:latin typeface="Courier New" pitchFamily="49" charset="0"/>
            </a:endParaRP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a:t>
            </a:r>
            <a:r>
              <a:rPr lang="de-DE" altLang="de-DE" sz="1800" dirty="0" smtClean="0">
                <a:latin typeface="Courier New" pitchFamily="49" charset="0"/>
              </a:rPr>
              <a:t> Text_Baum;</a:t>
            </a:r>
          </a:p>
        </p:txBody>
      </p:sp>
      <p:sp>
        <p:nvSpPr>
          <p:cNvPr id="19046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046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12B4833-40EF-43A5-8346-C7D8ACA41A0C}" type="slidenum">
              <a:rPr lang="de-DE" altLang="de-DE" sz="2400" smtClean="0"/>
              <a:pPr eaLnBrk="1" hangingPunct="1">
                <a:spcBef>
                  <a:spcPct val="0"/>
                </a:spcBef>
              </a:pPr>
              <a:t>291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Ausgeben rekursiv</a:t>
            </a:r>
          </a:p>
        </p:txBody>
      </p:sp>
      <p:sp>
        <p:nvSpPr>
          <p:cNvPr id="191491" name="Rectangle 2"/>
          <p:cNvSpPr>
            <a:spLocks noGrp="1" noChangeArrowheads="1"/>
          </p:cNvSpPr>
          <p:nvPr>
            <p:ph idx="1"/>
          </p:nvPr>
        </p:nvSpPr>
        <p:spPr>
          <a:xfrm>
            <a:off x="685800" y="1981200"/>
            <a:ext cx="7772400" cy="4114800"/>
          </a:xfrm>
        </p:spPr>
        <p:txBody>
          <a:bodyPr/>
          <a:lstStyle/>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with </a:t>
            </a:r>
            <a:r>
              <a:rPr lang="de-DE" altLang="de-DE" sz="1800" dirty="0" smtClean="0">
                <a:latin typeface="Courier New" pitchFamily="49" charset="0"/>
              </a:rPr>
              <a:t>Ada.Text_IO;</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800" dirty="0" smtClean="0">
              <a:latin typeface="Courier New" pitchFamily="49" charset="0"/>
            </a:endParaRP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separate </a:t>
            </a:r>
            <a:r>
              <a:rPr lang="de-DE" altLang="de-DE" sz="1800" dirty="0" smtClean="0">
                <a:latin typeface="Courier New" pitchFamily="49" charset="0"/>
              </a:rPr>
              <a:t>(Text_Baum)</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procedure</a:t>
            </a:r>
            <a:r>
              <a:rPr lang="de-DE" altLang="de-DE" sz="1800" dirty="0" smtClean="0">
                <a:latin typeface="Courier New" pitchFamily="49" charset="0"/>
              </a:rPr>
              <a:t> Ausgeben (</a:t>
            </a:r>
            <a:r>
              <a:rPr lang="de-DE" altLang="de-DE" sz="1800" dirty="0" smtClean="0">
                <a:solidFill>
                  <a:schemeClr val="accent2"/>
                </a:solidFill>
                <a:latin typeface="Courier New" pitchFamily="49" charset="0"/>
              </a:rPr>
              <a:t>B: </a:t>
            </a:r>
            <a:r>
              <a:rPr lang="de-DE" altLang="de-DE" sz="1800" b="1" dirty="0" smtClean="0">
                <a:solidFill>
                  <a:schemeClr val="tx1"/>
                </a:solidFill>
                <a:latin typeface="Courier New" pitchFamily="49" charset="0"/>
              </a:rPr>
              <a:t>in</a:t>
            </a:r>
            <a:r>
              <a:rPr lang="de-DE" altLang="de-DE" sz="1800" dirty="0" smtClean="0">
                <a:solidFill>
                  <a:schemeClr val="tx1"/>
                </a:solidFill>
                <a:latin typeface="Courier New" pitchFamily="49" charset="0"/>
              </a:rPr>
              <a:t> Baum</a:t>
            </a:r>
            <a:r>
              <a:rPr lang="de-DE" altLang="de-DE" sz="1800" dirty="0" smtClean="0">
                <a:latin typeface="Courier New" pitchFamily="49" charset="0"/>
              </a:rPr>
              <a:t>) </a:t>
            </a:r>
            <a:r>
              <a:rPr lang="de-DE" altLang="de-DE" sz="1800" b="1" dirty="0" smtClean="0">
                <a:latin typeface="Courier New" pitchFamily="49" charset="0"/>
              </a:rPr>
              <a:t>is</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begin</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if</a:t>
            </a:r>
            <a:r>
              <a:rPr lang="de-DE" altLang="de-DE" sz="1800" dirty="0" smtClean="0">
                <a:latin typeface="Courier New" pitchFamily="49" charset="0"/>
              </a:rPr>
              <a:t> </a:t>
            </a:r>
            <a:r>
              <a:rPr lang="de-DE" altLang="de-DE" sz="1800" dirty="0" smtClean="0">
                <a:solidFill>
                  <a:schemeClr val="accent2"/>
                </a:solidFill>
                <a:latin typeface="Courier New" pitchFamily="49" charset="0"/>
              </a:rPr>
              <a:t>B</a:t>
            </a:r>
            <a:r>
              <a:rPr lang="de-DE" altLang="de-DE" sz="1800" dirty="0" smtClean="0">
                <a:latin typeface="Courier New" pitchFamily="49" charset="0"/>
              </a:rPr>
              <a:t> = </a:t>
            </a:r>
            <a:r>
              <a:rPr lang="de-DE" altLang="de-DE" sz="1800" b="1" dirty="0" smtClean="0">
                <a:latin typeface="Courier New" pitchFamily="49" charset="0"/>
              </a:rPr>
              <a:t>null then</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return;</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else</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a:t>
            </a:r>
            <a:r>
              <a:rPr lang="de-DE" altLang="de-DE" sz="1800" dirty="0" smtClean="0">
                <a:latin typeface="Courier New" pitchFamily="49" charset="0"/>
              </a:rPr>
              <a:t>Ausgeben (</a:t>
            </a:r>
            <a:r>
              <a:rPr lang="de-DE" altLang="de-DE" sz="1800" dirty="0" smtClean="0">
                <a:solidFill>
                  <a:schemeClr val="accent2"/>
                </a:solidFill>
                <a:latin typeface="Courier New" pitchFamily="49" charset="0"/>
              </a:rPr>
              <a:t>B</a:t>
            </a:r>
            <a:r>
              <a:rPr lang="de-DE" altLang="de-DE" sz="1800" dirty="0" smtClean="0">
                <a:latin typeface="Courier New" pitchFamily="49" charset="0"/>
              </a:rPr>
              <a:t>.Links);</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Ada.Text_IO.Put_Line (</a:t>
            </a:r>
            <a:r>
              <a:rPr lang="de-DE" altLang="de-DE" sz="1800" dirty="0" smtClean="0">
                <a:solidFill>
                  <a:schemeClr val="accent2"/>
                </a:solidFill>
                <a:latin typeface="Courier New" pitchFamily="49" charset="0"/>
              </a:rPr>
              <a:t>B</a:t>
            </a:r>
            <a:r>
              <a:rPr lang="de-DE" altLang="de-DE" sz="1800" dirty="0" smtClean="0">
                <a:latin typeface="Courier New" pitchFamily="49" charset="0"/>
              </a:rPr>
              <a:t>.Text.</a:t>
            </a:r>
            <a:r>
              <a:rPr lang="de-DE" altLang="de-DE" sz="1800" b="1" dirty="0" smtClean="0">
                <a:latin typeface="Courier New" pitchFamily="49" charset="0"/>
              </a:rPr>
              <a:t>all</a:t>
            </a:r>
            <a:r>
              <a:rPr lang="de-DE" altLang="de-DE" sz="1800" dirty="0" smtClean="0">
                <a:latin typeface="Courier New" pitchFamily="49" charset="0"/>
              </a:rPr>
              <a:t>);</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Ausgeben (</a:t>
            </a:r>
            <a:r>
              <a:rPr lang="de-DE" altLang="de-DE" sz="1800" dirty="0" smtClean="0">
                <a:solidFill>
                  <a:schemeClr val="accent2"/>
                </a:solidFill>
                <a:latin typeface="Courier New" pitchFamily="49" charset="0"/>
              </a:rPr>
              <a:t>B</a:t>
            </a:r>
            <a:r>
              <a:rPr lang="de-DE" altLang="de-DE" sz="1800" dirty="0" smtClean="0">
                <a:latin typeface="Courier New" pitchFamily="49" charset="0"/>
              </a:rPr>
              <a:t>.Rechts);</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  end if;</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 </a:t>
            </a:r>
            <a:r>
              <a:rPr lang="de-DE" altLang="de-DE" sz="1800" dirty="0" smtClean="0">
                <a:latin typeface="Courier New" pitchFamily="49" charset="0"/>
              </a:rPr>
              <a:t>Ausgeben;</a:t>
            </a:r>
          </a:p>
        </p:txBody>
      </p:sp>
      <p:sp>
        <p:nvSpPr>
          <p:cNvPr id="19149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149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9F3F66D-8C14-47C9-AF50-9DDA80CAC3D2}" type="slidenum">
              <a:rPr lang="de-DE" altLang="de-DE" sz="2400" smtClean="0"/>
              <a:pPr eaLnBrk="1" hangingPunct="1">
                <a:spcBef>
                  <a:spcPct val="0"/>
                </a:spcBef>
              </a:pPr>
              <a:t>292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Aufgabe: Einfügen rekursiv</a:t>
            </a:r>
          </a:p>
        </p:txBody>
      </p:sp>
      <p:sp>
        <p:nvSpPr>
          <p:cNvPr id="192515" name="Rectangle 2"/>
          <p:cNvSpPr>
            <a:spLocks noGrp="1" noChangeArrowheads="1"/>
          </p:cNvSpPr>
          <p:nvPr>
            <p:ph idx="1"/>
          </p:nvPr>
        </p:nvSpPr>
        <p:spPr>
          <a:xfrm>
            <a:off x="685800" y="1981200"/>
            <a:ext cx="7772400" cy="4114800"/>
          </a:xfrm>
        </p:spPr>
        <p:txBody>
          <a:bodyPr/>
          <a:lstStyle/>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separate </a:t>
            </a:r>
            <a:r>
              <a:rPr lang="de-DE" altLang="de-DE" sz="1600" dirty="0" smtClean="0">
                <a:latin typeface="Courier New" pitchFamily="49" charset="0"/>
              </a:rPr>
              <a:t>(Text_Baum)</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procedure</a:t>
            </a:r>
            <a:r>
              <a:rPr lang="de-DE" altLang="de-DE" sz="1600" dirty="0" smtClean="0">
                <a:latin typeface="Courier New" pitchFamily="49" charset="0"/>
              </a:rPr>
              <a:t> Einfügen (</a:t>
            </a:r>
            <a:r>
              <a:rPr lang="de-DE" altLang="de-DE" sz="1600" dirty="0" smtClean="0">
                <a:solidFill>
                  <a:schemeClr val="accent2"/>
                </a:solidFill>
                <a:latin typeface="Courier New" pitchFamily="49" charset="0"/>
              </a:rPr>
              <a:t>B   </a:t>
            </a:r>
            <a:r>
              <a:rPr lang="de-DE" altLang="de-DE" sz="1600" dirty="0" smtClean="0">
                <a:solidFill>
                  <a:schemeClr val="tx1"/>
                </a:solidFill>
                <a:latin typeface="Courier New" pitchFamily="49" charset="0"/>
              </a:rPr>
              <a:t>: </a:t>
            </a:r>
            <a:r>
              <a:rPr lang="de-DE" altLang="de-DE" sz="1600" b="1" dirty="0" smtClean="0">
                <a:solidFill>
                  <a:schemeClr val="tx1"/>
                </a:solidFill>
                <a:latin typeface="Courier New" pitchFamily="49" charset="0"/>
              </a:rPr>
              <a:t>in out</a:t>
            </a:r>
            <a:r>
              <a:rPr lang="de-DE" altLang="de-DE" sz="1600" dirty="0" smtClean="0">
                <a:solidFill>
                  <a:schemeClr val="tx1"/>
                </a:solidFill>
                <a:latin typeface="Courier New" pitchFamily="49" charset="0"/>
              </a:rPr>
              <a:t> Baum</a:t>
            </a:r>
            <a:r>
              <a:rPr lang="de-DE" altLang="de-DE" sz="1600" dirty="0" smtClean="0">
                <a:latin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Text: </a:t>
            </a:r>
            <a:r>
              <a:rPr lang="de-DE" altLang="de-DE" sz="1600" b="1" dirty="0" smtClean="0">
                <a:latin typeface="Courier New" pitchFamily="49" charset="0"/>
              </a:rPr>
              <a:t>in</a:t>
            </a:r>
            <a:r>
              <a:rPr lang="de-DE" altLang="de-DE" sz="1600" dirty="0" smtClean="0">
                <a:latin typeface="Courier New" pitchFamily="49" charset="0"/>
              </a:rPr>
              <a:t>     String) </a:t>
            </a:r>
            <a:r>
              <a:rPr lang="de-DE" altLang="de-DE" sz="1600" b="1" dirty="0" smtClean="0">
                <a:latin typeface="Courier New" pitchFamily="49" charset="0"/>
              </a:rPr>
              <a:t>is</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begin</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if </a:t>
            </a:r>
            <a:r>
              <a:rPr lang="de-DE" altLang="de-DE" sz="1600" dirty="0" smtClean="0">
                <a:solidFill>
                  <a:schemeClr val="accent2"/>
                </a:solidFill>
                <a:latin typeface="Courier New" pitchFamily="49" charset="0"/>
              </a:rPr>
              <a:t>B</a:t>
            </a:r>
            <a:r>
              <a:rPr lang="de-DE" altLang="de-DE" sz="1600" dirty="0" smtClean="0">
                <a:latin typeface="Courier New" pitchFamily="49" charset="0"/>
              </a:rPr>
              <a:t> =</a:t>
            </a:r>
            <a:r>
              <a:rPr lang="de-DE" altLang="de-DE" sz="1600" b="1" dirty="0" smtClean="0">
                <a:latin typeface="Courier New" pitchFamily="49" charset="0"/>
              </a:rPr>
              <a:t> null then</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a:t>
            </a:r>
            <a:r>
              <a:rPr lang="de-DE" altLang="de-DE" sz="1600" dirty="0" smtClean="0">
                <a:solidFill>
                  <a:schemeClr val="accent2"/>
                </a:solidFill>
                <a:latin typeface="Courier New" pitchFamily="49" charset="0"/>
              </a:rPr>
              <a:t>B</a:t>
            </a:r>
            <a:r>
              <a:rPr lang="de-DE" altLang="de-DE" sz="1600" dirty="0" smtClean="0">
                <a:latin typeface="Courier New" pitchFamily="49" charset="0"/>
              </a:rPr>
              <a:t> := </a:t>
            </a:r>
            <a:r>
              <a:rPr lang="de-DE" altLang="de-DE" sz="1600" b="1" dirty="0" smtClean="0">
                <a:latin typeface="Courier New" pitchFamily="49" charset="0"/>
              </a:rPr>
              <a:t>new</a:t>
            </a:r>
            <a:r>
              <a:rPr lang="de-DE" altLang="de-DE" sz="1600" dirty="0" smtClean="0">
                <a:latin typeface="Courier New" pitchFamily="49" charset="0"/>
              </a:rPr>
              <a:t> </a:t>
            </a:r>
            <a:r>
              <a:rPr lang="de-DE" altLang="de-DE" sz="1600" dirty="0" smtClean="0">
                <a:solidFill>
                  <a:srgbClr val="FF3399"/>
                </a:solidFill>
                <a:latin typeface="Courier New" pitchFamily="49" charset="0"/>
              </a:rPr>
              <a:t>Knoten</a:t>
            </a:r>
            <a:r>
              <a:rPr lang="de-DE" altLang="de-DE" sz="1600" dirty="0" smtClean="0">
                <a:latin typeface="Courier New" pitchFamily="49" charset="0"/>
                <a:cs typeface="Courier New" pitchFamily="49" charset="0"/>
              </a:rPr>
              <a:t>'(Text =&gt; </a:t>
            </a:r>
            <a:r>
              <a:rPr lang="de-DE" altLang="de-DE" sz="1600" b="1" dirty="0" smtClean="0">
                <a:latin typeface="Courier New" pitchFamily="49" charset="0"/>
                <a:cs typeface="Courier New" pitchFamily="49" charset="0"/>
              </a:rPr>
              <a:t>new</a:t>
            </a:r>
            <a:r>
              <a:rPr lang="de-DE" altLang="de-DE" sz="1600" dirty="0" smtClean="0">
                <a:latin typeface="Courier New" pitchFamily="49" charset="0"/>
                <a:cs typeface="Courier New" pitchFamily="49" charset="0"/>
              </a:rPr>
              <a:t> String'(Text),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cs typeface="Courier New" pitchFamily="49" charset="0"/>
              </a:rPr>
              <a:t>                     Links | Rechts =&gt; </a:t>
            </a:r>
            <a:r>
              <a:rPr lang="de-DE" altLang="de-DE" sz="1600" b="1" dirty="0" smtClean="0">
                <a:latin typeface="Courier New" pitchFamily="49" charset="0"/>
                <a:cs typeface="Courier New" pitchFamily="49" charset="0"/>
              </a:rPr>
              <a:t>null</a:t>
            </a:r>
            <a:r>
              <a:rPr lang="de-DE" altLang="de-DE" sz="1600" dirty="0" smtClean="0">
                <a:latin typeface="Courier New" pitchFamily="49" charset="0"/>
                <a:cs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elsif</a:t>
            </a:r>
            <a:r>
              <a:rPr lang="de-DE" altLang="de-DE" sz="1600" dirty="0" smtClean="0">
                <a:latin typeface="Courier New" pitchFamily="49" charset="0"/>
              </a:rPr>
              <a:t> </a:t>
            </a:r>
            <a:r>
              <a:rPr lang="de-DE" altLang="de-DE" sz="1600" dirty="0" smtClean="0">
                <a:solidFill>
                  <a:schemeClr val="accent2"/>
                </a:solidFill>
                <a:latin typeface="Courier New" pitchFamily="49" charset="0"/>
              </a:rPr>
              <a:t>B</a:t>
            </a:r>
            <a:r>
              <a:rPr lang="de-DE" altLang="de-DE" sz="1600" dirty="0" smtClean="0">
                <a:latin typeface="Courier New" pitchFamily="49" charset="0"/>
              </a:rPr>
              <a:t>.Text.</a:t>
            </a:r>
            <a:r>
              <a:rPr lang="de-DE" altLang="de-DE" sz="1600" b="1" dirty="0" smtClean="0">
                <a:latin typeface="Courier New" pitchFamily="49" charset="0"/>
              </a:rPr>
              <a:t>all</a:t>
            </a:r>
            <a:r>
              <a:rPr lang="de-DE" altLang="de-DE" sz="1600" dirty="0" smtClean="0">
                <a:latin typeface="Courier New" pitchFamily="49" charset="0"/>
              </a:rPr>
              <a:t> &gt; Text </a:t>
            </a:r>
            <a:r>
              <a:rPr lang="de-DE" altLang="de-DE" sz="1600" b="1" dirty="0" smtClean="0">
                <a:latin typeface="Courier New" pitchFamily="49" charset="0"/>
              </a:rPr>
              <a:t>then</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elsif </a:t>
            </a:r>
            <a:r>
              <a:rPr lang="de-DE" altLang="de-DE" sz="1600" dirty="0" smtClean="0">
                <a:solidFill>
                  <a:schemeClr val="accent2"/>
                </a:solidFill>
                <a:latin typeface="Courier New" pitchFamily="49" charset="0"/>
              </a:rPr>
              <a:t>B</a:t>
            </a:r>
            <a:r>
              <a:rPr lang="de-DE" altLang="de-DE" sz="1600" dirty="0" smtClean="0">
                <a:latin typeface="Courier New" pitchFamily="49" charset="0"/>
              </a:rPr>
              <a:t>.Text.</a:t>
            </a:r>
            <a:r>
              <a:rPr lang="de-DE" altLang="de-DE" sz="1600" b="1" dirty="0" smtClean="0">
                <a:latin typeface="Courier New" pitchFamily="49" charset="0"/>
              </a:rPr>
              <a:t>all</a:t>
            </a:r>
            <a:r>
              <a:rPr lang="de-DE" altLang="de-DE" sz="1600" dirty="0" smtClean="0">
                <a:latin typeface="Courier New" pitchFamily="49" charset="0"/>
              </a:rPr>
              <a:t> &lt; Text </a:t>
            </a:r>
            <a:r>
              <a:rPr lang="de-DE" altLang="de-DE" sz="1600" b="1" dirty="0" smtClean="0">
                <a:latin typeface="Courier New" pitchFamily="49" charset="0"/>
              </a:rPr>
              <a:t>then</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else</a:t>
            </a:r>
            <a:r>
              <a:rPr lang="de-DE" altLang="de-DE" sz="1600" dirty="0" smtClean="0">
                <a:latin typeface="Courier New" pitchFamily="49" charset="0"/>
              </a:rPr>
              <a:t>  -- </a:t>
            </a:r>
            <a:r>
              <a:rPr lang="de-DE" altLang="de-DE" sz="1600" dirty="0" smtClean="0">
                <a:solidFill>
                  <a:schemeClr val="accent2"/>
                </a:solidFill>
                <a:latin typeface="Courier New" pitchFamily="49" charset="0"/>
              </a:rPr>
              <a:t>B</a:t>
            </a:r>
            <a:r>
              <a:rPr lang="de-DE" altLang="de-DE" sz="1600" dirty="0" smtClean="0">
                <a:latin typeface="Courier New" pitchFamily="49" charset="0"/>
              </a:rPr>
              <a:t>.Text.</a:t>
            </a:r>
            <a:r>
              <a:rPr lang="de-DE" altLang="de-DE" sz="1600" b="1" dirty="0" smtClean="0">
                <a:latin typeface="Courier New" pitchFamily="49" charset="0"/>
              </a:rPr>
              <a:t>all</a:t>
            </a:r>
            <a:r>
              <a:rPr lang="de-DE" altLang="de-DE" sz="1600" dirty="0" smtClean="0">
                <a:latin typeface="Courier New" pitchFamily="49" charset="0"/>
              </a:rPr>
              <a:t> = Text </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end if;</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end </a:t>
            </a:r>
            <a:r>
              <a:rPr lang="de-DE" altLang="de-DE" sz="1600" dirty="0" smtClean="0">
                <a:latin typeface="Courier New" pitchFamily="49" charset="0"/>
              </a:rPr>
              <a:t>Einfügen;</a:t>
            </a:r>
          </a:p>
        </p:txBody>
      </p:sp>
      <p:sp>
        <p:nvSpPr>
          <p:cNvPr id="19251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251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3879E45-1E7A-4D12-A4AD-D216D83FE94B}" type="slidenum">
              <a:rPr lang="de-DE" altLang="de-DE" sz="2400" smtClean="0"/>
              <a:pPr eaLnBrk="1" hangingPunct="1">
                <a:spcBef>
                  <a:spcPct val="0"/>
                </a:spcBef>
              </a:pPr>
              <a:t>293</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Hauptprogramm Baum einlesen, geordnet ausgeben</a:t>
            </a:r>
          </a:p>
        </p:txBody>
      </p:sp>
      <p:sp>
        <p:nvSpPr>
          <p:cNvPr id="193539" name="Rectangle 2"/>
          <p:cNvSpPr>
            <a:spLocks noGrp="1" noChangeArrowheads="1"/>
          </p:cNvSpPr>
          <p:nvPr>
            <p:ph idx="1"/>
          </p:nvPr>
        </p:nvSpPr>
        <p:spPr>
          <a:xfrm>
            <a:off x="685800" y="1981200"/>
            <a:ext cx="7772400" cy="4114800"/>
          </a:xfrm>
        </p:spPr>
        <p:txBody>
          <a:bodyPr/>
          <a:lstStyle/>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with</a:t>
            </a:r>
            <a:r>
              <a:rPr lang="de-DE" altLang="de-DE" sz="1600" dirty="0" smtClean="0">
                <a:latin typeface="Courier New" pitchFamily="49" charset="0"/>
              </a:rPr>
              <a:t> </a:t>
            </a:r>
            <a:r>
              <a:rPr lang="de-DE" altLang="de-DE" sz="1600" dirty="0" smtClean="0">
                <a:solidFill>
                  <a:srgbClr val="C00000"/>
                </a:solidFill>
                <a:latin typeface="Courier New" pitchFamily="49" charset="0"/>
              </a:rPr>
              <a:t>Text_Baum</a:t>
            </a:r>
            <a:r>
              <a:rPr lang="de-DE" altLang="de-DE" sz="1600" dirty="0" smtClean="0">
                <a:latin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with </a:t>
            </a:r>
            <a:r>
              <a:rPr lang="de-DE" altLang="de-DE" sz="1600" dirty="0" smtClean="0">
                <a:latin typeface="Courier New" pitchFamily="49" charset="0"/>
              </a:rPr>
              <a:t>Ada.</a:t>
            </a:r>
            <a:r>
              <a:rPr lang="de-DE" altLang="de-DE" sz="1600" dirty="0" smtClean="0">
                <a:solidFill>
                  <a:schemeClr val="accent3">
                    <a:lumMod val="25000"/>
                  </a:schemeClr>
                </a:solidFill>
                <a:latin typeface="Courier New" pitchFamily="49" charset="0"/>
              </a:rPr>
              <a:t>Text_IO</a:t>
            </a:r>
            <a:r>
              <a:rPr lang="de-DE" altLang="de-DE" sz="1600" dirty="0" smtClean="0">
                <a:latin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use  </a:t>
            </a:r>
            <a:r>
              <a:rPr lang="de-DE" altLang="de-DE" sz="1600" dirty="0" smtClean="0">
                <a:latin typeface="Courier New" pitchFamily="49" charset="0"/>
              </a:rPr>
              <a:t>Ada.Text_IO;</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procedure</a:t>
            </a:r>
            <a:r>
              <a:rPr lang="de-DE" altLang="de-DE" sz="1600" dirty="0" smtClean="0">
                <a:latin typeface="Courier New" pitchFamily="49" charset="0"/>
              </a:rPr>
              <a:t> Ordne_Text </a:t>
            </a:r>
            <a:r>
              <a:rPr lang="de-DE" altLang="de-DE" sz="1600" b="1" dirty="0" smtClean="0">
                <a:latin typeface="Courier New" pitchFamily="49" charset="0"/>
              </a:rPr>
              <a:t>is</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a:t>
            </a:r>
            <a:r>
              <a:rPr lang="de-DE" altLang="de-DE" sz="1600" dirty="0" smtClean="0">
                <a:solidFill>
                  <a:schemeClr val="accent2"/>
                </a:solidFill>
                <a:latin typeface="Courier New" pitchFamily="49" charset="0"/>
              </a:rPr>
              <a:t>Wurzel</a:t>
            </a:r>
            <a:r>
              <a:rPr lang="de-DE" altLang="de-DE" sz="1600" dirty="0" smtClean="0">
                <a:latin typeface="Courier New" pitchFamily="49" charset="0"/>
              </a:rPr>
              <a:t> : </a:t>
            </a:r>
            <a:r>
              <a:rPr lang="de-DE" altLang="de-DE" sz="1600" dirty="0" smtClean="0">
                <a:solidFill>
                  <a:srgbClr val="C00000"/>
                </a:solidFill>
                <a:latin typeface="Courier New" pitchFamily="49" charset="0"/>
              </a:rPr>
              <a:t>Text_Baum</a:t>
            </a:r>
            <a:r>
              <a:rPr lang="de-DE" altLang="de-DE" sz="1600" dirty="0" smtClean="0">
                <a:latin typeface="Courier New" pitchFamily="49" charset="0"/>
              </a:rPr>
              <a:t>.Baum;</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Zeile  : String (1 .. 80);</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Letzter: Natural;</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begin</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loop</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a:t>
            </a:r>
            <a:r>
              <a:rPr lang="de-DE" altLang="de-DE" sz="1600" dirty="0" smtClean="0">
                <a:solidFill>
                  <a:schemeClr val="accent3">
                    <a:lumMod val="25000"/>
                  </a:schemeClr>
                </a:solidFill>
                <a:latin typeface="Courier New" pitchFamily="49" charset="0"/>
              </a:rPr>
              <a:t>Get_Line</a:t>
            </a:r>
            <a:r>
              <a:rPr lang="de-DE" altLang="de-DE" sz="1600" dirty="0" smtClean="0">
                <a:latin typeface="Courier New" pitchFamily="49" charset="0"/>
              </a:rPr>
              <a:t> (Zeile, Letzter);</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a:t>
            </a:r>
            <a:r>
              <a:rPr lang="de-DE" altLang="de-DE" sz="1600" b="1" dirty="0" smtClean="0">
                <a:latin typeface="Courier New" pitchFamily="49" charset="0"/>
              </a:rPr>
              <a:t>exit when</a:t>
            </a:r>
            <a:r>
              <a:rPr lang="de-DE" altLang="de-DE" sz="1600" dirty="0" smtClean="0">
                <a:latin typeface="Courier New" pitchFamily="49" charset="0"/>
              </a:rPr>
              <a:t> Letzter = 0;</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a:t>
            </a:r>
            <a:r>
              <a:rPr lang="de-DE" altLang="de-DE" sz="1600" dirty="0" smtClean="0">
                <a:solidFill>
                  <a:srgbClr val="C00000"/>
                </a:solidFill>
                <a:latin typeface="Courier New" pitchFamily="49" charset="0"/>
              </a:rPr>
              <a:t>Text_Baum</a:t>
            </a:r>
            <a:r>
              <a:rPr lang="de-DE" altLang="de-DE" sz="1600" dirty="0" smtClean="0">
                <a:latin typeface="Courier New" pitchFamily="49" charset="0"/>
              </a:rPr>
              <a:t>.Einfügen (</a:t>
            </a:r>
            <a:r>
              <a:rPr lang="de-DE" altLang="de-DE" sz="1600" dirty="0" smtClean="0">
                <a:solidFill>
                  <a:schemeClr val="accent2"/>
                </a:solidFill>
                <a:latin typeface="Courier New" pitchFamily="49" charset="0"/>
              </a:rPr>
              <a:t>Wurzel</a:t>
            </a:r>
            <a:r>
              <a:rPr lang="de-DE" altLang="de-DE" sz="1600" dirty="0" smtClean="0">
                <a:latin typeface="Courier New" pitchFamily="49" charset="0"/>
              </a:rPr>
              <a:t>, Zeile (1 .. Letzter));</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end loop</a:t>
            </a:r>
            <a:r>
              <a:rPr lang="de-DE" altLang="de-DE" sz="1600" dirty="0" smtClean="0">
                <a:latin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a:t>
            </a:r>
            <a:r>
              <a:rPr lang="de-DE" altLang="de-DE" sz="1600" dirty="0" smtClean="0">
                <a:solidFill>
                  <a:srgbClr val="C00000"/>
                </a:solidFill>
                <a:latin typeface="Courier New" pitchFamily="49" charset="0"/>
              </a:rPr>
              <a:t>Text_Baum</a:t>
            </a:r>
            <a:r>
              <a:rPr lang="de-DE" altLang="de-DE" sz="1600" dirty="0" smtClean="0">
                <a:latin typeface="Courier New" pitchFamily="49" charset="0"/>
              </a:rPr>
              <a:t>.Ausgeben (</a:t>
            </a:r>
            <a:r>
              <a:rPr lang="de-DE" altLang="de-DE" sz="1600" dirty="0" smtClean="0">
                <a:solidFill>
                  <a:schemeClr val="accent2"/>
                </a:solidFill>
                <a:latin typeface="Courier New" pitchFamily="49" charset="0"/>
              </a:rPr>
              <a:t>Wurzel</a:t>
            </a:r>
            <a:r>
              <a:rPr lang="de-DE" altLang="de-DE" sz="1600" dirty="0" smtClean="0">
                <a:latin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end</a:t>
            </a:r>
            <a:r>
              <a:rPr lang="de-DE" altLang="de-DE" sz="1600" dirty="0" smtClean="0">
                <a:latin typeface="Courier New" pitchFamily="49" charset="0"/>
              </a:rPr>
              <a:t> Ordne_Text;</a:t>
            </a:r>
          </a:p>
        </p:txBody>
      </p:sp>
      <p:sp>
        <p:nvSpPr>
          <p:cNvPr id="19354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354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B725013-9BA8-444B-9F33-C6D291091ECE}" type="slidenum">
              <a:rPr lang="de-DE" altLang="de-DE" sz="2400" smtClean="0"/>
              <a:pPr eaLnBrk="1" hangingPunct="1">
                <a:spcBef>
                  <a:spcPct val="0"/>
                </a:spcBef>
              </a:pPr>
              <a:t>294</a:t>
            </a:fld>
            <a:endParaRPr lang="de-DE" altLang="de-DE" sz="2400" dirty="0" smtClean="0"/>
          </a:p>
        </p:txBody>
      </p:sp>
      <p:sp>
        <p:nvSpPr>
          <p:cNvPr id="6" name="Textfeld 5"/>
          <p:cNvSpPr txBox="1"/>
          <p:nvPr/>
        </p:nvSpPr>
        <p:spPr>
          <a:xfrm>
            <a:off x="5724128" y="2420888"/>
            <a:ext cx="2376264" cy="2031325"/>
          </a:xfrm>
          <a:prstGeom prst="rect">
            <a:avLst/>
          </a:prstGeom>
          <a:solidFill>
            <a:schemeClr val="bg2">
              <a:lumMod val="20000"/>
              <a:lumOff val="80000"/>
            </a:schemeClr>
          </a:solidFill>
          <a:ln>
            <a:solidFill>
              <a:schemeClr val="tx1"/>
            </a:solidFill>
          </a:ln>
        </p:spPr>
        <p:txBody>
          <a:bodyPr wrap="square" rtlCol="0">
            <a:spAutoFit/>
          </a:bodyPr>
          <a:lstStyle/>
          <a:p>
            <a:r>
              <a:rPr lang="de-DE" sz="1800" dirty="0" smtClean="0">
                <a:solidFill>
                  <a:schemeClr val="tx1"/>
                </a:solidFill>
              </a:rPr>
              <a:t>Was passiert, wenn die gelesene Zeile</a:t>
            </a:r>
          </a:p>
          <a:p>
            <a:pPr marL="285750" indent="-200025">
              <a:buFont typeface="Arial" panose="020B0604020202020204" pitchFamily="34" charset="0"/>
              <a:buChar char="•"/>
            </a:pPr>
            <a:r>
              <a:rPr lang="de-DE" sz="1800" dirty="0" smtClean="0">
                <a:solidFill>
                  <a:schemeClr val="tx1"/>
                </a:solidFill>
              </a:rPr>
              <a:t>kürzer</a:t>
            </a:r>
          </a:p>
          <a:p>
            <a:pPr marL="285750" indent="-200025">
              <a:buFont typeface="Arial" panose="020B0604020202020204" pitchFamily="34" charset="0"/>
              <a:buChar char="•"/>
            </a:pPr>
            <a:r>
              <a:rPr lang="de-DE" sz="1800" dirty="0" smtClean="0">
                <a:solidFill>
                  <a:schemeClr val="tx1"/>
                </a:solidFill>
              </a:rPr>
              <a:t>länger</a:t>
            </a:r>
          </a:p>
          <a:p>
            <a:r>
              <a:rPr lang="de-DE" sz="1800" dirty="0">
                <a:solidFill>
                  <a:schemeClr val="tx1"/>
                </a:solidFill>
              </a:rPr>
              <a:t>a</a:t>
            </a:r>
            <a:r>
              <a:rPr lang="de-DE" sz="1800" dirty="0" smtClean="0">
                <a:solidFill>
                  <a:schemeClr val="tx1"/>
                </a:solidFill>
              </a:rPr>
              <a:t>ls 80 Zeichen ist oder</a:t>
            </a:r>
          </a:p>
          <a:p>
            <a:pPr marL="285750" indent="-285750">
              <a:buFont typeface="Arial" panose="020B0604020202020204" pitchFamily="34" charset="0"/>
              <a:buChar char="•"/>
            </a:pPr>
            <a:r>
              <a:rPr lang="de-DE" sz="1800" dirty="0" smtClean="0">
                <a:solidFill>
                  <a:schemeClr val="tx1"/>
                </a:solidFill>
              </a:rPr>
              <a:t>genau passend viele Zeichen hat?</a:t>
            </a:r>
            <a:endParaRPr lang="de-DE" sz="18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Ausgeben mit Aufräumen</a:t>
            </a:r>
          </a:p>
        </p:txBody>
      </p:sp>
      <p:sp>
        <p:nvSpPr>
          <p:cNvPr id="191491" name="Rectangle 2"/>
          <p:cNvSpPr>
            <a:spLocks noGrp="1" noChangeArrowheads="1"/>
          </p:cNvSpPr>
          <p:nvPr>
            <p:ph idx="1"/>
          </p:nvPr>
        </p:nvSpPr>
        <p:spPr>
          <a:xfrm>
            <a:off x="685800" y="1772816"/>
            <a:ext cx="7772400" cy="4464496"/>
          </a:xfrm>
        </p:spPr>
        <p:txBody>
          <a:bodyPr/>
          <a:lstStyle/>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Wenn das Programm </a:t>
            </a:r>
            <a:r>
              <a:rPr lang="de-DE" altLang="de-DE" sz="2000" dirty="0" smtClean="0">
                <a:latin typeface="Courier New" panose="02070309020205020404" pitchFamily="49" charset="0"/>
                <a:cs typeface="Courier New" panose="02070309020205020404" pitchFamily="49" charset="0"/>
              </a:rPr>
              <a:t>Ordne_Text</a:t>
            </a:r>
            <a:r>
              <a:rPr lang="de-DE" altLang="de-DE" sz="2000" dirty="0" smtClean="0"/>
              <a:t> beendet ist, erleiden wir einen Speicherplatzverlust (</a:t>
            </a:r>
            <a:r>
              <a:rPr lang="de-DE" altLang="de-DE" sz="2000" i="1" dirty="0" smtClean="0"/>
              <a:t>storage leak</a:t>
            </a:r>
            <a:r>
              <a:rPr lang="de-DE" altLang="de-DE" sz="2000" dirty="0" smtClean="0"/>
              <a:t>). Ändern Sie </a:t>
            </a:r>
            <a:r>
              <a:rPr lang="de-DE" altLang="de-DE" sz="2000" dirty="0">
                <a:latin typeface="Courier New" pitchFamily="49" charset="0"/>
              </a:rPr>
              <a:t>Ausgeben</a:t>
            </a:r>
            <a:r>
              <a:rPr lang="de-DE" altLang="de-DE" sz="2000" dirty="0" smtClean="0"/>
              <a:t> so, dass am Ende aller Speicherplatz wieder freigegeben ist.</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600" dirty="0" smtClean="0">
              <a:solidFill>
                <a:schemeClr val="accent2"/>
              </a:solidFill>
              <a:latin typeface="Courier New" pitchFamily="49" charset="0"/>
            </a:endParaRP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separate </a:t>
            </a:r>
            <a:r>
              <a:rPr lang="de-DE" altLang="de-DE" sz="1600" dirty="0" smtClean="0">
                <a:latin typeface="Courier New" pitchFamily="49" charset="0"/>
              </a:rPr>
              <a:t>(Text_Baum)</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procedure</a:t>
            </a:r>
            <a:r>
              <a:rPr lang="de-DE" altLang="de-DE" sz="1600" dirty="0" smtClean="0">
                <a:latin typeface="Courier New" pitchFamily="49" charset="0"/>
              </a:rPr>
              <a:t> Ausgeben (B: </a:t>
            </a:r>
            <a:r>
              <a:rPr lang="de-DE" altLang="de-DE" sz="1600" b="1" dirty="0" smtClean="0">
                <a:latin typeface="Courier New" pitchFamily="49" charset="0"/>
              </a:rPr>
              <a:t>in</a:t>
            </a:r>
            <a:r>
              <a:rPr lang="de-DE" altLang="de-DE" sz="1600" dirty="0" smtClean="0">
                <a:latin typeface="Courier New" pitchFamily="49" charset="0"/>
              </a:rPr>
              <a:t> Baum) </a:t>
            </a:r>
            <a:r>
              <a:rPr lang="de-DE" altLang="de-DE" sz="1600" b="1" dirty="0" smtClean="0">
                <a:latin typeface="Courier New" pitchFamily="49" charset="0"/>
              </a:rPr>
              <a:t>is</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solidFill>
                  <a:schemeClr val="accent2"/>
                </a:solidFill>
                <a:latin typeface="Courier New" pitchFamily="49" charset="0"/>
              </a:rPr>
              <a:t/>
            </a:r>
            <a:br>
              <a:rPr lang="de-DE" altLang="de-DE" sz="1600" dirty="0" smtClean="0">
                <a:solidFill>
                  <a:schemeClr val="accent2"/>
                </a:solidFill>
                <a:latin typeface="Courier New" pitchFamily="49" charset="0"/>
              </a:rPr>
            </a:br>
            <a:endParaRPr lang="de-DE" altLang="de-DE" sz="1600" dirty="0" smtClean="0">
              <a:solidFill>
                <a:schemeClr val="accent2"/>
              </a:solidFill>
              <a:latin typeface="Courier New" pitchFamily="49" charset="0"/>
            </a:endParaRP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begin</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if</a:t>
            </a:r>
            <a:r>
              <a:rPr lang="de-DE" altLang="de-DE" sz="1600" dirty="0" smtClean="0">
                <a:latin typeface="Courier New" pitchFamily="49" charset="0"/>
              </a:rPr>
              <a:t> B = </a:t>
            </a:r>
            <a:r>
              <a:rPr lang="de-DE" altLang="de-DE" sz="1600" b="1" dirty="0" smtClean="0">
                <a:latin typeface="Courier New" pitchFamily="49" charset="0"/>
              </a:rPr>
              <a:t>null then</a:t>
            </a:r>
            <a:br>
              <a:rPr lang="de-DE" altLang="de-DE" sz="1600" b="1" dirty="0" smtClean="0">
                <a:latin typeface="Courier New" pitchFamily="49" charset="0"/>
              </a:rPr>
            </a:br>
            <a:r>
              <a:rPr lang="de-DE" altLang="de-DE" sz="1600" b="1" dirty="0" smtClean="0">
                <a:latin typeface="Courier New" pitchFamily="49" charset="0"/>
              </a:rPr>
              <a:t>    return;</a:t>
            </a:r>
            <a:br>
              <a:rPr lang="de-DE" altLang="de-DE" sz="1600" b="1" dirty="0" smtClean="0">
                <a:latin typeface="Courier New" pitchFamily="49" charset="0"/>
              </a:rPr>
            </a:br>
            <a:r>
              <a:rPr lang="de-DE" altLang="de-DE" sz="1600" b="1" dirty="0" smtClean="0">
                <a:latin typeface="Courier New" pitchFamily="49" charset="0"/>
              </a:rPr>
              <a:t>  end </a:t>
            </a:r>
            <a:r>
              <a:rPr lang="de-DE" altLang="de-DE" sz="1600" b="1" dirty="0">
                <a:latin typeface="Courier New" pitchFamily="49" charset="0"/>
              </a:rPr>
              <a:t>if;</a:t>
            </a:r>
            <a:endParaRPr lang="de-DE" altLang="de-DE" sz="1600" b="1" dirty="0" smtClean="0">
              <a:latin typeface="Courier New" pitchFamily="49" charset="0"/>
            </a:endParaRP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a:t>
            </a:r>
            <a:r>
              <a:rPr lang="de-DE" altLang="de-DE" sz="1600" dirty="0" smtClean="0">
                <a:latin typeface="Courier New" pitchFamily="49" charset="0"/>
              </a:rPr>
              <a:t>Ausgeben (B.Links );  Ada.Text_IO.Put_Line (B.Text.</a:t>
            </a:r>
            <a:r>
              <a:rPr lang="de-DE" altLang="de-DE" sz="1600" b="1" dirty="0" smtClean="0">
                <a:latin typeface="Courier New" pitchFamily="49" charset="0"/>
              </a:rPr>
              <a:t>all</a:t>
            </a:r>
            <a:r>
              <a:rPr lang="de-DE" altLang="de-DE" sz="1600" dirty="0" smtClean="0">
                <a:latin typeface="Courier New" pitchFamily="49" charset="0"/>
              </a:rPr>
              <a:t>);</a:t>
            </a:r>
            <a:br>
              <a:rPr lang="de-DE" altLang="de-DE" sz="1600" dirty="0" smtClean="0">
                <a:latin typeface="Courier New" pitchFamily="49" charset="0"/>
              </a:rPr>
            </a:br>
            <a:r>
              <a:rPr lang="de-DE" altLang="de-DE" sz="1600" dirty="0" smtClean="0">
                <a:latin typeface="Courier New" pitchFamily="49" charset="0"/>
              </a:rPr>
              <a:t>  Ausgeben (B.Rechts);</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600" dirty="0" smtClean="0">
              <a:solidFill>
                <a:schemeClr val="accent2"/>
              </a:solidFill>
              <a:latin typeface="Courier New" pitchFamily="49" charset="0"/>
            </a:endParaRP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end </a:t>
            </a:r>
            <a:r>
              <a:rPr lang="de-DE" altLang="de-DE" sz="1600" dirty="0" smtClean="0">
                <a:latin typeface="Courier New" pitchFamily="49" charset="0"/>
              </a:rPr>
              <a:t>Ausgeben;</a:t>
            </a:r>
          </a:p>
        </p:txBody>
      </p:sp>
      <p:sp>
        <p:nvSpPr>
          <p:cNvPr id="19149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149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9F3F66D-8C14-47C9-AF50-9DDA80CAC3D2}" type="slidenum">
              <a:rPr lang="de-DE" altLang="de-DE" sz="2400" smtClean="0"/>
              <a:pPr eaLnBrk="1" hangingPunct="1">
                <a:spcBef>
                  <a:spcPct val="0"/>
                </a:spcBef>
              </a:pPr>
              <a:t>295</a:t>
            </a:fld>
            <a:endParaRPr lang="de-DE" altLang="de-DE" sz="2400" dirty="0" smtClean="0"/>
          </a:p>
        </p:txBody>
      </p:sp>
      <p:sp>
        <p:nvSpPr>
          <p:cNvPr id="2" name="Textfeld 1"/>
          <p:cNvSpPr txBox="1"/>
          <p:nvPr/>
        </p:nvSpPr>
        <p:spPr>
          <a:xfrm>
            <a:off x="5580112" y="3481832"/>
            <a:ext cx="1296144" cy="523220"/>
          </a:xfrm>
          <a:prstGeom prst="rect">
            <a:avLst/>
          </a:prstGeom>
          <a:noFill/>
        </p:spPr>
        <p:txBody>
          <a:bodyPr wrap="square" rtlCol="0">
            <a:spAutoFit/>
          </a:bodyPr>
          <a:lstStyle/>
          <a:p>
            <a:r>
              <a:rPr lang="de-DE" sz="2800" dirty="0" smtClean="0">
                <a:hlinkClick r:id="rId3" action="ppaction://hlinksldjump"/>
              </a:rPr>
              <a:t>Lösung</a:t>
            </a:r>
            <a:endParaRPr lang="de-DE" sz="2800" dirty="0"/>
          </a:p>
        </p:txBody>
      </p:sp>
      <p:sp>
        <p:nvSpPr>
          <p:cNvPr id="3" name="Textfeld 2"/>
          <p:cNvSpPr txBox="1"/>
          <p:nvPr/>
        </p:nvSpPr>
        <p:spPr>
          <a:xfrm>
            <a:off x="4830291" y="5682734"/>
            <a:ext cx="3342109" cy="338554"/>
          </a:xfrm>
          <a:prstGeom prst="rect">
            <a:avLst/>
          </a:prstGeom>
          <a:solidFill>
            <a:srgbClr val="31DBE3"/>
          </a:solidFill>
          <a:ln>
            <a:solidFill>
              <a:schemeClr val="accent2"/>
            </a:solidFill>
          </a:ln>
        </p:spPr>
        <p:txBody>
          <a:bodyPr wrap="square" rtlCol="0">
            <a:spAutoFit/>
          </a:bodyPr>
          <a:lstStyle/>
          <a:p>
            <a:r>
              <a:rPr lang="de-DE" sz="1600" dirty="0" smtClean="0">
                <a:solidFill>
                  <a:schemeClr val="tx1"/>
                </a:solidFill>
              </a:rPr>
              <a:t>Siehe Kode: Text_Container_Example</a:t>
            </a:r>
            <a:endParaRPr lang="de-DE" sz="1600" dirty="0">
              <a:solidFill>
                <a:schemeClr val="tx1"/>
              </a:solidFill>
            </a:endParaRPr>
          </a:p>
        </p:txBody>
      </p:sp>
    </p:spTree>
    <p:extLst>
      <p:ext uri="{BB962C8B-B14F-4D97-AF65-F5344CB8AC3E}">
        <p14:creationId xmlns:p14="http://schemas.microsoft.com/office/powerpoint/2010/main" val="1334705921"/>
      </p:ext>
    </p:extLst>
  </p:cSld>
  <p:clrMapOvr>
    <a:masterClrMapping/>
  </p:clrMapOvr>
  <p:transition spd="med"/>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Zeiger auf Unterprogramme</a:t>
            </a:r>
          </a:p>
        </p:txBody>
      </p:sp>
      <p:sp>
        <p:nvSpPr>
          <p:cNvPr id="194563" name="Rectangle 2"/>
          <p:cNvSpPr>
            <a:spLocks noGrp="1" noChangeArrowheads="1"/>
          </p:cNvSpPr>
          <p:nvPr>
            <p:ph idx="1"/>
          </p:nvPr>
        </p:nvSpPr>
        <p:spPr>
          <a:xfrm>
            <a:off x="685800" y="1981200"/>
            <a:ext cx="7772400" cy="3895725"/>
          </a:xfrm>
        </p:spPr>
        <p:txBody>
          <a:bodyPr/>
          <a:lstStyle/>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Ab </a:t>
            </a:r>
            <a:r>
              <a:rPr lang="de-DE" altLang="de-DE" sz="2400" dirty="0" smtClean="0">
                <a:solidFill>
                  <a:schemeClr val="accent2"/>
                </a:solidFill>
              </a:rPr>
              <a:t>Ada 95 </a:t>
            </a:r>
            <a:r>
              <a:rPr lang="de-DE" altLang="de-DE" sz="2400" dirty="0" smtClean="0"/>
              <a:t>gibt es auch Zeiger auf Unterprogramme:</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800" dirty="0" smtClean="0"/>
          </a:p>
          <a:p>
            <a:pPr marL="35401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cs typeface="Courier New" pitchFamily="49" charset="0"/>
              </a:rPr>
              <a:t>type</a:t>
            </a:r>
            <a:r>
              <a:rPr lang="de-DE" altLang="de-DE" sz="2000" dirty="0" smtClean="0">
                <a:latin typeface="Courier New" pitchFamily="49" charset="0"/>
                <a:cs typeface="Courier New" pitchFamily="49" charset="0"/>
              </a:rPr>
              <a:t> P_Zeiger </a:t>
            </a:r>
            <a:r>
              <a:rPr lang="de-DE" altLang="de-DE" sz="2000" b="1" dirty="0" smtClean="0">
                <a:latin typeface="Courier New" pitchFamily="49" charset="0"/>
                <a:cs typeface="Courier New" pitchFamily="49" charset="0"/>
              </a:rPr>
              <a:t>is access</a:t>
            </a:r>
          </a:p>
          <a:p>
            <a:pPr marL="35401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cs typeface="Courier New" pitchFamily="49" charset="0"/>
              </a:rPr>
              <a:t>  procedure</a:t>
            </a:r>
            <a:r>
              <a:rPr lang="de-DE" altLang="de-DE" sz="2000" dirty="0" smtClean="0">
                <a:latin typeface="Courier New" pitchFamily="49" charset="0"/>
                <a:cs typeface="Courier New" pitchFamily="49" charset="0"/>
              </a:rPr>
              <a:t> (Parameter: T);</a:t>
            </a:r>
          </a:p>
          <a:p>
            <a:pPr marL="35401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cs typeface="Courier New" pitchFamily="49" charset="0"/>
              </a:rPr>
              <a:t>type</a:t>
            </a:r>
            <a:r>
              <a:rPr lang="de-DE" altLang="de-DE" sz="2000" dirty="0" smtClean="0">
                <a:latin typeface="Courier New" pitchFamily="49" charset="0"/>
                <a:cs typeface="Courier New" pitchFamily="49" charset="0"/>
              </a:rPr>
              <a:t> F_Zeiger </a:t>
            </a:r>
            <a:r>
              <a:rPr lang="de-DE" altLang="de-DE" sz="2000" b="1" dirty="0" smtClean="0">
                <a:latin typeface="Courier New" pitchFamily="49" charset="0"/>
                <a:cs typeface="Courier New" pitchFamily="49" charset="0"/>
              </a:rPr>
              <a:t>is access</a:t>
            </a:r>
          </a:p>
          <a:p>
            <a:pPr marL="35401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cs typeface="Courier New" pitchFamily="49" charset="0"/>
              </a:rPr>
              <a:t>  function</a:t>
            </a:r>
            <a:r>
              <a:rPr lang="de-DE" altLang="de-DE" sz="2000" dirty="0" smtClean="0">
                <a:latin typeface="Courier New" pitchFamily="49" charset="0"/>
                <a:cs typeface="Courier New" pitchFamily="49" charset="0"/>
              </a:rPr>
              <a:t> (Parameter: T) </a:t>
            </a:r>
            <a:r>
              <a:rPr lang="de-DE" altLang="de-DE" sz="2000" b="1" dirty="0" smtClean="0">
                <a:latin typeface="Courier New" pitchFamily="49" charset="0"/>
                <a:cs typeface="Courier New" pitchFamily="49" charset="0"/>
              </a:rPr>
              <a:t>return</a:t>
            </a:r>
            <a:r>
              <a:rPr lang="de-DE" altLang="de-DE" sz="2000" dirty="0" smtClean="0">
                <a:latin typeface="Courier New" pitchFamily="49" charset="0"/>
                <a:cs typeface="Courier New" pitchFamily="49" charset="0"/>
              </a:rPr>
              <a:t> S;</a:t>
            </a:r>
          </a:p>
          <a:p>
            <a:pPr marL="0"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800" dirty="0" smtClean="0">
              <a:cs typeface="Courier New" pitchFamily="49" charset="0"/>
            </a:endParaRPr>
          </a:p>
          <a:p>
            <a:pPr marL="0"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cs typeface="Courier New" pitchFamily="49" charset="0"/>
              </a:rPr>
              <a:t>Das </a:t>
            </a:r>
            <a:r>
              <a:rPr lang="de-DE" altLang="de-DE" sz="2400" i="1" dirty="0" smtClean="0">
                <a:cs typeface="Courier New" pitchFamily="49" charset="0"/>
              </a:rPr>
              <a:t>Profil</a:t>
            </a:r>
            <a:r>
              <a:rPr lang="de-DE" altLang="de-DE" sz="2400" dirty="0" smtClean="0">
                <a:cs typeface="Courier New" pitchFamily="49" charset="0"/>
              </a:rPr>
              <a:t> und die </a:t>
            </a:r>
            <a:r>
              <a:rPr lang="de-DE" altLang="de-DE" sz="2400" i="1" dirty="0" smtClean="0">
                <a:cs typeface="Courier New" pitchFamily="49" charset="0"/>
              </a:rPr>
              <a:t>Aufrufkonvention</a:t>
            </a:r>
            <a:r>
              <a:rPr lang="de-DE" altLang="de-DE" sz="2400" dirty="0" smtClean="0">
                <a:cs typeface="Courier New" pitchFamily="49" charset="0"/>
              </a:rPr>
              <a:t> müssen passen:</a:t>
            </a:r>
          </a:p>
          <a:p>
            <a:pPr marL="0"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800" dirty="0" smtClean="0">
              <a:cs typeface="Courier New" pitchFamily="49" charset="0"/>
            </a:endParaRPr>
          </a:p>
          <a:p>
            <a:pPr marL="35401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cs typeface="Courier New" pitchFamily="49" charset="0"/>
              </a:rPr>
              <a:t>procedure</a:t>
            </a:r>
            <a:r>
              <a:rPr lang="de-DE" altLang="de-DE" sz="2000" dirty="0" smtClean="0">
                <a:latin typeface="Courier New" pitchFamily="49" charset="0"/>
                <a:cs typeface="Courier New" pitchFamily="49" charset="0"/>
              </a:rPr>
              <a:t> Proc (P: T);</a:t>
            </a:r>
          </a:p>
          <a:p>
            <a:pPr marL="35401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cs typeface="Courier New" pitchFamily="49" charset="0"/>
              </a:rPr>
              <a:t>P: P_Zeiger := Proc'</a:t>
            </a:r>
            <a:r>
              <a:rPr lang="de-DE" altLang="de-DE" sz="2000" b="1" dirty="0" smtClean="0">
                <a:latin typeface="Courier New" pitchFamily="49" charset="0"/>
                <a:cs typeface="Courier New" pitchFamily="49" charset="0"/>
              </a:rPr>
              <a:t>Access</a:t>
            </a:r>
            <a:r>
              <a:rPr lang="de-DE" altLang="de-DE" sz="2000" dirty="0" smtClean="0">
                <a:latin typeface="Courier New" pitchFamily="49" charset="0"/>
                <a:cs typeface="Courier New" pitchFamily="49" charset="0"/>
              </a:rPr>
              <a:t>;</a:t>
            </a:r>
          </a:p>
          <a:p>
            <a:pPr marL="35401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0" dirty="0" smtClean="0">
              <a:latin typeface="Courier New" pitchFamily="49" charset="0"/>
              <a:cs typeface="Courier New" pitchFamily="49" charset="0"/>
            </a:endParaRPr>
          </a:p>
          <a:p>
            <a:pPr marL="35401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cs typeface="Courier New" pitchFamily="49" charset="0"/>
              </a:rPr>
              <a:t>P (X);  -- </a:t>
            </a:r>
            <a:r>
              <a:rPr lang="de-DE" altLang="de-DE" sz="2000" i="1" dirty="0" smtClean="0">
                <a:latin typeface="Courier New" pitchFamily="49" charset="0"/>
                <a:cs typeface="Courier New" pitchFamily="49" charset="0"/>
              </a:rPr>
              <a:t>implizite Dereferenzierung</a:t>
            </a:r>
          </a:p>
        </p:txBody>
      </p:sp>
      <p:sp>
        <p:nvSpPr>
          <p:cNvPr id="19456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456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D1ABAA5-BBB8-42A6-BAEE-467504D27531}" type="slidenum">
              <a:rPr lang="de-DE" altLang="de-DE" sz="2400" smtClean="0"/>
              <a:pPr eaLnBrk="1" hangingPunct="1">
                <a:spcBef>
                  <a:spcPct val="0"/>
                </a:spcBef>
              </a:pPr>
              <a:t>296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8" name="Rectangle 2"/>
          <p:cNvSpPr>
            <a:spLocks noGrp="1" noChangeArrowheads="1"/>
          </p:cNvSpPr>
          <p:nvPr>
            <p:ph type="title"/>
          </p:nvPr>
        </p:nvSpPr>
        <p:spPr/>
        <p:txBody>
          <a:bodyPr/>
          <a:lstStyle/>
          <a:p>
            <a:r>
              <a:rPr lang="de-DE" altLang="de-DE" dirty="0" smtClean="0"/>
              <a:t>Storage Pools (Ada 95)</a:t>
            </a:r>
            <a:br>
              <a:rPr lang="de-DE" altLang="de-DE" dirty="0" smtClean="0"/>
            </a:br>
            <a:r>
              <a:rPr lang="de-DE" altLang="de-DE" dirty="0" smtClean="0"/>
              <a:t>Problemstellung</a:t>
            </a:r>
          </a:p>
        </p:txBody>
      </p:sp>
      <p:sp>
        <p:nvSpPr>
          <p:cNvPr id="195589" name="Rectangle 3"/>
          <p:cNvSpPr>
            <a:spLocks noGrp="1" noChangeArrowheads="1"/>
          </p:cNvSpPr>
          <p:nvPr>
            <p:ph idx="1"/>
          </p:nvPr>
        </p:nvSpPr>
        <p:spPr>
          <a:xfrm>
            <a:off x="685800" y="2133600"/>
            <a:ext cx="7739063" cy="4103688"/>
          </a:xfrm>
        </p:spPr>
        <p:txBody>
          <a:bodyPr/>
          <a:lstStyle/>
          <a:p>
            <a:pPr marL="0" indent="0">
              <a:lnSpc>
                <a:spcPct val="80000"/>
              </a:lnSpc>
            </a:pPr>
            <a:r>
              <a:rPr lang="de-DE" altLang="de-DE" sz="2400" dirty="0" smtClean="0"/>
              <a:t>Problem: Alle globalen Variablen in einem Spielprogramm werden durch einen Schnappschuss gespeichert, so dass man später zu diesem Zeitpunkt zurückkehren kann.</a:t>
            </a:r>
            <a:r>
              <a:rPr lang="de-DE" altLang="de-DE" sz="1400" dirty="0" smtClean="0"/>
              <a:t> (Dies kann mit einem automatischen Werkzeug erledigt werden.)</a:t>
            </a:r>
            <a:endParaRPr lang="de-DE" altLang="de-DE" sz="2400" dirty="0" smtClean="0">
              <a:latin typeface="Courier New" pitchFamily="49" charset="0"/>
            </a:endParaRPr>
          </a:p>
          <a:p>
            <a:pPr marL="0" indent="0">
              <a:lnSpc>
                <a:spcPct val="80000"/>
              </a:lnSpc>
            </a:pPr>
            <a:r>
              <a:rPr lang="de-DE" altLang="de-DE" sz="1800" b="1" dirty="0" smtClean="0">
                <a:latin typeface="Courier New" pitchFamily="49" charset="0"/>
              </a:rPr>
              <a:t>package</a:t>
            </a:r>
            <a:r>
              <a:rPr lang="de-DE" altLang="de-DE" sz="1800" dirty="0" smtClean="0">
                <a:latin typeface="Courier New" pitchFamily="49" charset="0"/>
              </a:rPr>
              <a:t> Paket </a:t>
            </a:r>
            <a:r>
              <a:rPr lang="de-DE" altLang="de-DE" sz="1800" b="1" dirty="0" smtClean="0">
                <a:latin typeface="Courier New" pitchFamily="49" charset="0"/>
              </a:rPr>
              <a:t>is</a:t>
            </a:r>
            <a:endParaRPr lang="de-DE" altLang="de-DE" sz="1800" dirty="0" smtClean="0">
              <a:latin typeface="Courier New" pitchFamily="49" charset="0"/>
            </a:endParaRPr>
          </a:p>
          <a:p>
            <a:pPr marL="0" indent="0">
              <a:lnSpc>
                <a:spcPct val="80000"/>
              </a:lnSpc>
            </a:pPr>
            <a:r>
              <a:rPr lang="de-DE" altLang="de-DE" sz="1800" dirty="0" smtClean="0">
                <a:latin typeface="Courier New" pitchFamily="49" charset="0"/>
              </a:rPr>
              <a:t>  </a:t>
            </a:r>
            <a:r>
              <a:rPr lang="de-DE" altLang="de-DE" sz="1800" dirty="0">
                <a:latin typeface="Courier New" pitchFamily="49" charset="0"/>
              </a:rPr>
              <a:t> </a:t>
            </a:r>
            <a:r>
              <a:rPr lang="de-DE" altLang="de-DE" sz="1800" dirty="0" smtClean="0">
                <a:latin typeface="Courier New" pitchFamily="49" charset="0"/>
              </a:rPr>
              <a:t>  </a:t>
            </a:r>
            <a:r>
              <a:rPr lang="de-DE" altLang="de-DE" sz="1800" dirty="0" smtClean="0">
                <a:solidFill>
                  <a:schemeClr val="accent2"/>
                </a:solidFill>
                <a:latin typeface="Courier New" pitchFamily="49" charset="0"/>
              </a:rPr>
              <a:t>Variable: Ein_Typ := Ein_Wert;</a:t>
            </a:r>
            <a:r>
              <a:rPr lang="de-DE" altLang="de-DE" sz="1800" dirty="0" smtClean="0">
                <a:latin typeface="Courier New" pitchFamily="49" charset="0"/>
              </a:rPr>
              <a:t>  </a:t>
            </a:r>
            <a:endParaRPr lang="de-DE" altLang="de-DE" sz="2400" dirty="0" smtClean="0"/>
          </a:p>
          <a:p>
            <a:pPr marL="0" indent="0">
              <a:lnSpc>
                <a:spcPct val="80000"/>
              </a:lnSpc>
            </a:pPr>
            <a:r>
              <a:rPr lang="de-DE" altLang="de-DE" sz="1800" dirty="0" smtClean="0">
                <a:latin typeface="Courier New" pitchFamily="49" charset="0"/>
              </a:rPr>
              <a:t>  </a:t>
            </a:r>
            <a:r>
              <a:rPr lang="de-DE" altLang="de-DE" sz="1800" b="1" dirty="0" smtClean="0">
                <a:latin typeface="Courier New" pitchFamily="49" charset="0"/>
              </a:rPr>
              <a:t>type</a:t>
            </a:r>
            <a:r>
              <a:rPr lang="de-DE" altLang="de-DE" sz="1800" dirty="0" smtClean="0">
                <a:latin typeface="Courier New" pitchFamily="49" charset="0"/>
              </a:rPr>
              <a:t> Ein_Typ_Record </a:t>
            </a:r>
            <a:r>
              <a:rPr lang="de-DE" altLang="de-DE" sz="1800" b="1" dirty="0" smtClean="0">
                <a:latin typeface="Courier New" pitchFamily="49" charset="0"/>
              </a:rPr>
              <a:t>is record</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r>
              <a:rPr lang="de-DE" altLang="de-DE" sz="1800" dirty="0" smtClean="0">
                <a:solidFill>
                  <a:schemeClr val="accent2"/>
                </a:solidFill>
                <a:latin typeface="Courier New" pitchFamily="49" charset="0"/>
              </a:rPr>
              <a:t>Variable: Ein_Typ := Ein_Wert;</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end</a:t>
            </a:r>
            <a:r>
              <a:rPr lang="de-DE" altLang="de-DE" sz="1800" dirty="0" smtClean="0">
                <a:latin typeface="Courier New" pitchFamily="49" charset="0"/>
              </a:rPr>
              <a:t> record;</a:t>
            </a:r>
          </a:p>
          <a:p>
            <a:pPr marL="0" indent="0">
              <a:lnSpc>
                <a:spcPct val="80000"/>
              </a:lnSpc>
            </a:pPr>
            <a:r>
              <a:rPr lang="de-DE" altLang="de-DE" sz="1800" dirty="0" smtClean="0">
                <a:latin typeface="Courier New" pitchFamily="49" charset="0"/>
              </a:rPr>
              <a:t>  </a:t>
            </a:r>
            <a:r>
              <a:rPr lang="de-DE" altLang="de-DE" sz="1800" b="1" dirty="0" smtClean="0">
                <a:latin typeface="Courier New" pitchFamily="49" charset="0"/>
              </a:rPr>
              <a:t>type</a:t>
            </a:r>
            <a:r>
              <a:rPr lang="de-DE" altLang="de-DE" sz="1800" dirty="0" smtClean="0">
                <a:latin typeface="Courier New" pitchFamily="49" charset="0"/>
              </a:rPr>
              <a:t> Ein_Typ_Access </a:t>
            </a:r>
            <a:r>
              <a:rPr lang="de-DE" altLang="de-DE" sz="1800" b="1" dirty="0" smtClean="0">
                <a:latin typeface="Courier New" pitchFamily="49" charset="0"/>
              </a:rPr>
              <a:t>is access</a:t>
            </a:r>
            <a:r>
              <a:rPr lang="de-DE" altLang="de-DE" sz="1800" dirty="0" smtClean="0">
                <a:latin typeface="Courier New" pitchFamily="49" charset="0"/>
              </a:rPr>
              <a:t> Ein_Typ_Record;</a:t>
            </a:r>
            <a:br>
              <a:rPr lang="de-DE" altLang="de-DE" sz="1800" dirty="0" smtClean="0">
                <a:latin typeface="Courier New" pitchFamily="49" charset="0"/>
              </a:rPr>
            </a:br>
            <a:r>
              <a:rPr lang="de-DE" altLang="de-DE" sz="1800" dirty="0" smtClean="0">
                <a:solidFill>
                  <a:srgbClr val="CC3300"/>
                </a:solidFill>
                <a:latin typeface="Courier New" pitchFamily="49" charset="0"/>
              </a:rPr>
              <a:t>  </a:t>
            </a:r>
            <a:r>
              <a:rPr lang="de-DE" altLang="de-DE" sz="1800" b="1" dirty="0" smtClean="0">
                <a:solidFill>
                  <a:srgbClr val="CC3300"/>
                </a:solidFill>
                <a:latin typeface="Courier New" pitchFamily="49" charset="0"/>
              </a:rPr>
              <a:t>for</a:t>
            </a:r>
            <a:r>
              <a:rPr lang="de-DE" altLang="de-DE" sz="1800" dirty="0" smtClean="0">
                <a:solidFill>
                  <a:srgbClr val="CC3300"/>
                </a:solidFill>
                <a:latin typeface="Courier New" pitchFamily="49" charset="0"/>
              </a:rPr>
              <a:t> Ein_Typ_Access</a:t>
            </a:r>
            <a:r>
              <a:rPr lang="de-DE" altLang="de-DE" sz="1800" dirty="0" smtClean="0">
                <a:solidFill>
                  <a:srgbClr val="CC3300"/>
                </a:solidFill>
                <a:latin typeface="Courier New" pitchFamily="49" charset="0"/>
                <a:cs typeface="Courier New" pitchFamily="49" charset="0"/>
              </a:rPr>
              <a:t>'</a:t>
            </a:r>
            <a:r>
              <a:rPr lang="de-DE" altLang="de-DE" sz="1800" dirty="0" smtClean="0">
                <a:solidFill>
                  <a:srgbClr val="CC3300"/>
                </a:solidFill>
                <a:latin typeface="Courier New" pitchFamily="49" charset="0"/>
              </a:rPr>
              <a:t>Storage_Pool </a:t>
            </a:r>
            <a:r>
              <a:rPr lang="de-DE" altLang="de-DE" sz="1800" b="1" dirty="0" smtClean="0">
                <a:solidFill>
                  <a:srgbClr val="CC3300"/>
                </a:solidFill>
                <a:latin typeface="Courier New" pitchFamily="49" charset="0"/>
              </a:rPr>
              <a:t>use</a:t>
            </a:r>
            <a:r>
              <a:rPr lang="de-DE" altLang="de-DE" sz="1800" dirty="0" smtClean="0">
                <a:solidFill>
                  <a:srgbClr val="CC3300"/>
                </a:solidFill>
                <a:latin typeface="Courier New" pitchFamily="49" charset="0"/>
              </a:rPr>
              <a:t> Snapshot_Pool;</a:t>
            </a:r>
          </a:p>
          <a:p>
            <a:pPr marL="0" indent="0">
              <a:lnSpc>
                <a:spcPct val="80000"/>
              </a:lnSpc>
            </a:pPr>
            <a:r>
              <a:rPr lang="de-DE" altLang="de-DE" sz="1800" dirty="0" smtClean="0">
                <a:latin typeface="Courier New" pitchFamily="49" charset="0"/>
              </a:rPr>
              <a:t>  Pointer: Ein_Typ_Access := </a:t>
            </a:r>
            <a:r>
              <a:rPr lang="de-DE" altLang="de-DE" sz="1800" b="1" dirty="0" smtClean="0">
                <a:latin typeface="Courier New" pitchFamily="49" charset="0"/>
              </a:rPr>
              <a:t>new </a:t>
            </a:r>
            <a:r>
              <a:rPr lang="de-DE" altLang="de-DE" sz="1800" dirty="0" smtClean="0">
                <a:latin typeface="Courier New" pitchFamily="49" charset="0"/>
              </a:rPr>
              <a:t>Ein_Typ_Record;</a:t>
            </a:r>
          </a:p>
          <a:p>
            <a:pPr marL="0" indent="0">
              <a:lnSpc>
                <a:spcPct val="80000"/>
              </a:lnSpc>
            </a:pPr>
            <a:r>
              <a:rPr lang="de-DE" altLang="de-DE" sz="1800" dirty="0" smtClean="0">
                <a:latin typeface="Courier New" pitchFamily="49" charset="0"/>
              </a:rPr>
              <a:t>  </a:t>
            </a:r>
            <a:r>
              <a:rPr lang="de-DE" altLang="de-DE" sz="1800" dirty="0" smtClean="0">
                <a:solidFill>
                  <a:schemeClr val="accent2"/>
                </a:solidFill>
                <a:latin typeface="Courier New" pitchFamily="49" charset="0"/>
              </a:rPr>
              <a:t>Variable: Ein_Typ </a:t>
            </a:r>
            <a:r>
              <a:rPr lang="de-DE" altLang="de-DE" sz="1800" b="1" dirty="0" smtClean="0">
                <a:solidFill>
                  <a:schemeClr val="accent2"/>
                </a:solidFill>
                <a:latin typeface="Courier New" pitchFamily="49" charset="0"/>
              </a:rPr>
              <a:t>renames</a:t>
            </a:r>
            <a:r>
              <a:rPr lang="de-DE" altLang="de-DE" sz="1800" dirty="0" smtClean="0">
                <a:solidFill>
                  <a:schemeClr val="accent2"/>
                </a:solidFill>
                <a:latin typeface="Courier New" pitchFamily="49" charset="0"/>
              </a:rPr>
              <a:t> Pointer.Variable;</a:t>
            </a:r>
          </a:p>
          <a:p>
            <a:pPr marL="0" indent="0">
              <a:lnSpc>
                <a:spcPct val="80000"/>
              </a:lnSpc>
            </a:pPr>
            <a:r>
              <a:rPr lang="de-DE" altLang="de-DE" sz="1800" b="1" dirty="0" smtClean="0">
                <a:latin typeface="Courier New" pitchFamily="49" charset="0"/>
              </a:rPr>
              <a:t>end</a:t>
            </a:r>
            <a:r>
              <a:rPr lang="de-DE" altLang="de-DE" sz="1800" dirty="0" smtClean="0">
                <a:latin typeface="Courier New" pitchFamily="49" charset="0"/>
              </a:rPr>
              <a:t> Paket;</a:t>
            </a:r>
          </a:p>
        </p:txBody>
      </p:sp>
      <p:sp>
        <p:nvSpPr>
          <p:cNvPr id="195586" name="Rectangle 3"/>
          <p:cNvSpPr>
            <a:spLocks noGrp="1" noChangeArrowheads="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5587" name="Rectangle 4"/>
          <p:cNvSpPr>
            <a:spLocks noGrp="1" noChangeArrowheads="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FA4CB69-E5DC-467D-B845-C7C2A698BF41}" type="slidenum">
              <a:rPr lang="de-DE" altLang="de-DE" sz="2400" smtClean="0"/>
              <a:pPr eaLnBrk="1" hangingPunct="1">
                <a:spcBef>
                  <a:spcPct val="0"/>
                </a:spcBef>
              </a:pPr>
              <a:t>297</a:t>
            </a:fld>
            <a:endParaRPr lang="de-DE" altLang="de-DE" sz="2400" dirty="0" smtClean="0"/>
          </a:p>
        </p:txBody>
      </p:sp>
      <p:sp>
        <p:nvSpPr>
          <p:cNvPr id="2" name="Textfeld 1"/>
          <p:cNvSpPr txBox="1"/>
          <p:nvPr/>
        </p:nvSpPr>
        <p:spPr>
          <a:xfrm>
            <a:off x="6084168" y="3532946"/>
            <a:ext cx="2056939" cy="400110"/>
          </a:xfrm>
          <a:prstGeom prst="rect">
            <a:avLst/>
          </a:prstGeom>
          <a:noFill/>
        </p:spPr>
        <p:txBody>
          <a:bodyPr wrap="square" rtlCol="0">
            <a:spAutoFit/>
          </a:bodyPr>
          <a:lstStyle/>
          <a:p>
            <a:r>
              <a:rPr lang="de-DE" altLang="de-DE" sz="2000" kern="0" dirty="0">
                <a:solidFill>
                  <a:srgbClr val="000000"/>
                </a:solidFill>
                <a:latin typeface="Times New Roman"/>
              </a:rPr>
              <a:t>wird ersetzt durch</a:t>
            </a:r>
            <a:endParaRPr lang="de-DE" dirty="0"/>
          </a:p>
        </p:txBody>
      </p:sp>
      <p:sp>
        <p:nvSpPr>
          <p:cNvPr id="3" name="Textfeld 2"/>
          <p:cNvSpPr txBox="1"/>
          <p:nvPr/>
        </p:nvSpPr>
        <p:spPr>
          <a:xfrm>
            <a:off x="971600" y="3563724"/>
            <a:ext cx="576064" cy="369332"/>
          </a:xfrm>
          <a:prstGeom prst="rect">
            <a:avLst/>
          </a:prstGeom>
          <a:noFill/>
        </p:spPr>
        <p:txBody>
          <a:bodyPr wrap="square" rtlCol="0">
            <a:spAutoFit/>
          </a:bodyPr>
          <a:lstStyle/>
          <a:p>
            <a:r>
              <a:rPr lang="de-DE" sz="1800" dirty="0" smtClean="0">
                <a:solidFill>
                  <a:schemeClr val="tx1"/>
                </a:solidFill>
                <a:latin typeface="Courier New" panose="02070309020205020404" pitchFamily="49" charset="0"/>
                <a:cs typeface="Courier New" panose="02070309020205020404" pitchFamily="49" charset="0"/>
              </a:rPr>
              <a:t>--</a:t>
            </a:r>
            <a:endParaRPr lang="de-DE" sz="1800" dirty="0">
              <a:solidFill>
                <a:schemeClr val="tx1"/>
              </a:solidFill>
              <a:latin typeface="Courier New" panose="02070309020205020404" pitchFamily="49" charset="0"/>
              <a:cs typeface="Courier New" panose="02070309020205020404"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558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5589">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558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558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2" name="Rectangle 2"/>
          <p:cNvSpPr>
            <a:spLocks noGrp="1" noChangeArrowheads="1"/>
          </p:cNvSpPr>
          <p:nvPr>
            <p:ph type="title"/>
          </p:nvPr>
        </p:nvSpPr>
        <p:spPr/>
        <p:txBody>
          <a:bodyPr/>
          <a:lstStyle/>
          <a:p>
            <a:r>
              <a:rPr lang="de-DE" altLang="de-DE" dirty="0" smtClean="0"/>
              <a:t>Storage Pools</a:t>
            </a:r>
            <a:br>
              <a:rPr lang="de-DE" altLang="de-DE" dirty="0" smtClean="0"/>
            </a:br>
            <a:r>
              <a:rPr lang="de-DE" altLang="de-DE" dirty="0" smtClean="0"/>
              <a:t>Beispiel</a:t>
            </a:r>
          </a:p>
        </p:txBody>
      </p:sp>
      <p:sp>
        <p:nvSpPr>
          <p:cNvPr id="196613" name="Rectangle 3"/>
          <p:cNvSpPr>
            <a:spLocks noGrp="1" noChangeArrowheads="1"/>
          </p:cNvSpPr>
          <p:nvPr>
            <p:ph idx="1"/>
          </p:nvPr>
        </p:nvSpPr>
        <p:spPr>
          <a:xfrm>
            <a:off x="685800" y="1981199"/>
            <a:ext cx="7739063" cy="4254371"/>
          </a:xfrm>
        </p:spPr>
        <p:txBody>
          <a:bodyPr/>
          <a:lstStyle/>
          <a:p>
            <a:pPr marL="0" indent="0">
              <a:lnSpc>
                <a:spcPct val="80000"/>
              </a:lnSpc>
            </a:pPr>
            <a:r>
              <a:rPr lang="de-DE" altLang="de-DE" sz="1800" dirty="0" smtClean="0">
                <a:solidFill>
                  <a:srgbClr val="C00000"/>
                </a:solidFill>
                <a:latin typeface="Courier New" pitchFamily="49" charset="0"/>
              </a:rPr>
              <a:t>Snapshot_Pool</a:t>
            </a:r>
            <a:r>
              <a:rPr lang="de-DE" altLang="de-DE" sz="2000" dirty="0" smtClean="0"/>
              <a:t> aus der vorigen Folie ist ein Objekt mit passender Größe vom Typ </a:t>
            </a:r>
            <a:r>
              <a:rPr lang="de-DE" altLang="de-DE" sz="1800" dirty="0" smtClean="0">
                <a:latin typeface="Courier New" panose="02070309020205020404" pitchFamily="49" charset="0"/>
                <a:cs typeface="Courier New" panose="02070309020205020404" pitchFamily="49" charset="0"/>
              </a:rPr>
              <a:t>Snapshot_Pool</a:t>
            </a:r>
            <a:r>
              <a:rPr lang="de-DE" altLang="de-DE" sz="2000" dirty="0" smtClean="0"/>
              <a:t> definiert im folgenden Paket:</a:t>
            </a:r>
          </a:p>
          <a:p>
            <a:pPr marL="0" indent="0">
              <a:lnSpc>
                <a:spcPct val="80000"/>
              </a:lnSpc>
            </a:pPr>
            <a:endParaRPr lang="de-DE" altLang="de-DE" sz="400" dirty="0" smtClean="0">
              <a:latin typeface="Courier New" panose="02070309020205020404" pitchFamily="49" charset="0"/>
              <a:cs typeface="Courier New" panose="02070309020205020404" pitchFamily="49" charset="0"/>
            </a:endParaRPr>
          </a:p>
          <a:p>
            <a:pPr marL="365125" indent="0">
              <a:lnSpc>
                <a:spcPct val="80000"/>
              </a:lnSpc>
            </a:pPr>
            <a:r>
              <a:rPr lang="de-DE" altLang="de-DE" sz="1600" b="1" dirty="0" smtClean="0">
                <a:latin typeface="Courier New" pitchFamily="49" charset="0"/>
              </a:rPr>
              <a:t>package</a:t>
            </a:r>
            <a:r>
              <a:rPr lang="de-DE" altLang="de-DE" sz="1600" dirty="0" smtClean="0">
                <a:latin typeface="Courier New" pitchFamily="49" charset="0"/>
              </a:rPr>
              <a:t> Snapshot_Pools </a:t>
            </a:r>
            <a:r>
              <a:rPr lang="de-DE" altLang="de-DE" sz="1600" b="1" dirty="0" smtClean="0">
                <a:latin typeface="Courier New" pitchFamily="49" charset="0"/>
              </a:rPr>
              <a:t>is</a:t>
            </a:r>
            <a:endParaRPr lang="de-DE" altLang="de-DE" sz="1600" dirty="0" smtClean="0">
              <a:latin typeface="Courier New" pitchFamily="49" charset="0"/>
            </a:endParaRPr>
          </a:p>
          <a:p>
            <a:pPr marL="365125" indent="0">
              <a:lnSpc>
                <a:spcPct val="80000"/>
              </a:lnSpc>
            </a:pPr>
            <a:r>
              <a:rPr lang="de-DE" altLang="de-DE" sz="1600" dirty="0" smtClean="0">
                <a:latin typeface="Courier New" pitchFamily="49" charset="0"/>
              </a:rPr>
              <a:t>  </a:t>
            </a:r>
            <a:r>
              <a:rPr lang="de-DE" altLang="de-DE" sz="1600" b="1" dirty="0" smtClean="0">
                <a:latin typeface="Courier New" pitchFamily="49" charset="0"/>
              </a:rPr>
              <a:t>type</a:t>
            </a:r>
            <a:r>
              <a:rPr lang="de-DE" altLang="de-DE" sz="1600" dirty="0" smtClean="0">
                <a:latin typeface="Courier New" pitchFamily="49" charset="0"/>
              </a:rPr>
              <a:t> Snapshot_Pool (Size: Storage_Count) </a:t>
            </a:r>
            <a:r>
              <a:rPr lang="de-DE" altLang="de-DE" sz="1600" b="1" dirty="0" smtClean="0">
                <a:latin typeface="Courier New" pitchFamily="49" charset="0"/>
              </a:rPr>
              <a:t>is new</a:t>
            </a:r>
            <a:r>
              <a:rPr lang="de-DE" altLang="de-DE" sz="1600" dirty="0" smtClean="0">
                <a:latin typeface="Courier New" pitchFamily="49" charset="0"/>
              </a:rPr>
              <a:t/>
            </a:r>
            <a:br>
              <a:rPr lang="de-DE" altLang="de-DE" sz="1600" dirty="0" smtClean="0">
                <a:latin typeface="Courier New" pitchFamily="49" charset="0"/>
              </a:rPr>
            </a:br>
            <a:r>
              <a:rPr lang="de-DE" altLang="de-DE" sz="1600" dirty="0" smtClean="0">
                <a:latin typeface="Courier New" pitchFamily="49" charset="0"/>
              </a:rPr>
              <a:t>    </a:t>
            </a:r>
            <a:r>
              <a:rPr lang="de-DE" altLang="de-DE" sz="1600" dirty="0" smtClean="0">
                <a:solidFill>
                  <a:schemeClr val="accent2"/>
                </a:solidFill>
                <a:latin typeface="Courier New" pitchFamily="49" charset="0"/>
              </a:rPr>
              <a:t>System.Storage_Pools.Root_Storage_Pool</a:t>
            </a:r>
            <a:r>
              <a:rPr lang="de-DE" altLang="de-DE" sz="1600" dirty="0" smtClean="0">
                <a:latin typeface="Courier New" pitchFamily="49" charset="0"/>
              </a:rPr>
              <a:t> </a:t>
            </a:r>
            <a:r>
              <a:rPr lang="de-DE" altLang="de-DE" sz="1600" b="1" dirty="0" smtClean="0">
                <a:latin typeface="Courier New" pitchFamily="49" charset="0"/>
              </a:rPr>
              <a:t>with </a:t>
            </a:r>
            <a:r>
              <a:rPr lang="de-DE" altLang="de-DE" sz="1600" b="1" dirty="0" smtClean="0">
                <a:solidFill>
                  <a:srgbClr val="663300"/>
                </a:solidFill>
                <a:latin typeface="Courier New" pitchFamily="49" charset="0"/>
              </a:rPr>
              <a:t>private</a:t>
            </a:r>
            <a:r>
              <a:rPr lang="de-DE" altLang="de-DE" sz="1600" dirty="0" smtClean="0">
                <a:latin typeface="Courier New" pitchFamily="49" charset="0"/>
              </a:rPr>
              <a:t>;</a:t>
            </a:r>
          </a:p>
          <a:p>
            <a:pPr marL="365125" indent="0">
              <a:lnSpc>
                <a:spcPct val="80000"/>
              </a:lnSpc>
            </a:pPr>
            <a:r>
              <a:rPr lang="de-DE" altLang="de-DE" sz="1600" dirty="0" smtClean="0">
                <a:latin typeface="Courier New" pitchFamily="49" charset="0"/>
              </a:rPr>
              <a:t>  </a:t>
            </a:r>
            <a:r>
              <a:rPr lang="de-DE" altLang="de-DE" sz="1600" b="1" dirty="0" smtClean="0">
                <a:latin typeface="Courier New" pitchFamily="49" charset="0"/>
              </a:rPr>
              <a:t>overriding</a:t>
            </a:r>
            <a:r>
              <a:rPr lang="de-DE" altLang="de-DE" sz="1600" dirty="0" smtClean="0">
                <a:latin typeface="Courier New" pitchFamily="49" charset="0"/>
              </a:rPr>
              <a:t/>
            </a:r>
            <a:br>
              <a:rPr lang="de-DE" altLang="de-DE" sz="1600" dirty="0" smtClean="0">
                <a:latin typeface="Courier New" pitchFamily="49" charset="0"/>
              </a:rPr>
            </a:br>
            <a:r>
              <a:rPr lang="de-DE" altLang="de-DE" sz="1600" dirty="0" smtClean="0">
                <a:latin typeface="Courier New" pitchFamily="49" charset="0"/>
              </a:rPr>
              <a:t>  </a:t>
            </a:r>
            <a:r>
              <a:rPr lang="de-DE" altLang="de-DE" sz="1600" b="1" dirty="0" smtClean="0">
                <a:latin typeface="Courier New" pitchFamily="49" charset="0"/>
              </a:rPr>
              <a:t>procedure</a:t>
            </a:r>
            <a:r>
              <a:rPr lang="de-DE" altLang="de-DE" sz="1600" dirty="0" smtClean="0">
                <a:latin typeface="Courier New" pitchFamily="49" charset="0"/>
              </a:rPr>
              <a:t> Allocate</a:t>
            </a:r>
            <a:br>
              <a:rPr lang="de-DE" altLang="de-DE" sz="1600" dirty="0" smtClean="0">
                <a:latin typeface="Courier New" pitchFamily="49" charset="0"/>
              </a:rPr>
            </a:br>
            <a:r>
              <a:rPr lang="de-DE" altLang="de-DE" sz="1600" dirty="0" smtClean="0">
                <a:latin typeface="Courier New" pitchFamily="49" charset="0"/>
              </a:rPr>
              <a:t>   (Pool                    : </a:t>
            </a:r>
            <a:r>
              <a:rPr lang="de-DE" altLang="de-DE" sz="1600" b="1" dirty="0" smtClean="0">
                <a:latin typeface="Courier New" pitchFamily="49" charset="0"/>
              </a:rPr>
              <a:t>in out</a:t>
            </a:r>
            <a:r>
              <a:rPr lang="de-DE" altLang="de-DE" sz="1600" dirty="0" smtClean="0">
                <a:latin typeface="Courier New" pitchFamily="49" charset="0"/>
              </a:rPr>
              <a:t> Snapshot_Pool;</a:t>
            </a:r>
            <a:br>
              <a:rPr lang="de-DE" altLang="de-DE" sz="1600" dirty="0" smtClean="0">
                <a:latin typeface="Courier New" pitchFamily="49" charset="0"/>
              </a:rPr>
            </a:br>
            <a:r>
              <a:rPr lang="de-DE" altLang="de-DE" sz="1600" dirty="0" smtClean="0">
                <a:latin typeface="Courier New" pitchFamily="49" charset="0"/>
              </a:rPr>
              <a:t>    Storage_Address         :    </a:t>
            </a:r>
            <a:r>
              <a:rPr lang="de-DE" altLang="de-DE" sz="1600" b="1" dirty="0" smtClean="0">
                <a:latin typeface="Courier New" pitchFamily="49" charset="0"/>
              </a:rPr>
              <a:t>out</a:t>
            </a:r>
            <a:r>
              <a:rPr lang="de-DE" altLang="de-DE" sz="1600" dirty="0" smtClean="0">
                <a:latin typeface="Courier New" pitchFamily="49" charset="0"/>
              </a:rPr>
              <a:t> System.Address;</a:t>
            </a:r>
            <a:br>
              <a:rPr lang="de-DE" altLang="de-DE" sz="1600" dirty="0" smtClean="0">
                <a:latin typeface="Courier New" pitchFamily="49" charset="0"/>
              </a:rPr>
            </a:br>
            <a:r>
              <a:rPr lang="de-DE" altLang="de-DE" sz="1600" dirty="0" smtClean="0">
                <a:latin typeface="Courier New" pitchFamily="49" charset="0"/>
              </a:rPr>
              <a:t>    Size_in_Storage_Elements: </a:t>
            </a:r>
            <a:r>
              <a:rPr lang="de-DE" altLang="de-DE" sz="1600" b="1" dirty="0" smtClean="0">
                <a:latin typeface="Courier New" pitchFamily="49" charset="0"/>
              </a:rPr>
              <a:t>in</a:t>
            </a:r>
            <a:r>
              <a:rPr lang="de-DE" altLang="de-DE" sz="1600" dirty="0" smtClean="0">
                <a:latin typeface="Courier New" pitchFamily="49" charset="0"/>
              </a:rPr>
              <a:t>     Storage_Count;</a:t>
            </a:r>
            <a:br>
              <a:rPr lang="de-DE" altLang="de-DE" sz="1600" dirty="0" smtClean="0">
                <a:latin typeface="Courier New" pitchFamily="49" charset="0"/>
              </a:rPr>
            </a:br>
            <a:r>
              <a:rPr lang="de-DE" altLang="de-DE" sz="1600" dirty="0" smtClean="0">
                <a:latin typeface="Courier New" pitchFamily="49" charset="0"/>
              </a:rPr>
              <a:t>    Alignment               : </a:t>
            </a:r>
            <a:r>
              <a:rPr lang="de-DE" altLang="de-DE" sz="1600" b="1" dirty="0" smtClean="0">
                <a:latin typeface="Courier New" pitchFamily="49" charset="0"/>
              </a:rPr>
              <a:t>in</a:t>
            </a:r>
            <a:r>
              <a:rPr lang="de-DE" altLang="de-DE" sz="1600" dirty="0" smtClean="0">
                <a:latin typeface="Courier New" pitchFamily="49" charset="0"/>
              </a:rPr>
              <a:t>     Storage_Count);</a:t>
            </a:r>
          </a:p>
          <a:p>
            <a:pPr marL="365125" indent="0">
              <a:lnSpc>
                <a:spcPct val="80000"/>
              </a:lnSpc>
            </a:pPr>
            <a:r>
              <a:rPr lang="de-DE" altLang="de-DE" sz="1600" dirty="0" smtClean="0">
                <a:latin typeface="Courier New" pitchFamily="49" charset="0"/>
              </a:rPr>
              <a:t>  </a:t>
            </a:r>
            <a:r>
              <a:rPr lang="de-DE" altLang="de-DE" sz="1600" b="1" dirty="0" smtClean="0">
                <a:latin typeface="Courier New" pitchFamily="49" charset="0"/>
              </a:rPr>
              <a:t>overriding</a:t>
            </a:r>
            <a:br>
              <a:rPr lang="de-DE" altLang="de-DE" sz="1600" b="1" dirty="0" smtClean="0">
                <a:latin typeface="Courier New" pitchFamily="49" charset="0"/>
              </a:rPr>
            </a:br>
            <a:r>
              <a:rPr lang="de-DE" altLang="de-DE" sz="1600" b="1" dirty="0" smtClean="0">
                <a:latin typeface="Courier New" pitchFamily="49" charset="0"/>
              </a:rPr>
              <a:t>  function</a:t>
            </a:r>
            <a:r>
              <a:rPr lang="de-DE" altLang="de-DE" sz="1600" dirty="0" smtClean="0">
                <a:latin typeface="Courier New" pitchFamily="49" charset="0"/>
              </a:rPr>
              <a:t> Storage_Size (Pool: Snapshot_Pool)</a:t>
            </a:r>
            <a:br>
              <a:rPr lang="de-DE" altLang="de-DE" sz="1600" dirty="0" smtClean="0">
                <a:latin typeface="Courier New" pitchFamily="49" charset="0"/>
              </a:rPr>
            </a:br>
            <a:r>
              <a:rPr lang="de-DE" altLang="de-DE" sz="1600" dirty="0" smtClean="0">
                <a:latin typeface="Courier New" pitchFamily="49" charset="0"/>
              </a:rPr>
              <a:t>    </a:t>
            </a:r>
            <a:r>
              <a:rPr lang="de-DE" altLang="de-DE" sz="1600" b="1" dirty="0" smtClean="0">
                <a:latin typeface="Courier New" pitchFamily="49" charset="0"/>
              </a:rPr>
              <a:t>return</a:t>
            </a:r>
            <a:r>
              <a:rPr lang="de-DE" altLang="de-DE" sz="1600" dirty="0" smtClean="0">
                <a:latin typeface="Courier New" pitchFamily="49" charset="0"/>
              </a:rPr>
              <a:t> Storage_Count;</a:t>
            </a:r>
          </a:p>
          <a:p>
            <a:pPr marL="365125" indent="0">
              <a:lnSpc>
                <a:spcPct val="80000"/>
              </a:lnSpc>
            </a:pPr>
            <a:r>
              <a:rPr lang="de-DE" altLang="de-DE" sz="1600" b="1" dirty="0" smtClean="0">
                <a:latin typeface="Courier New" pitchFamily="49" charset="0"/>
              </a:rPr>
              <a:t>private</a:t>
            </a:r>
            <a:r>
              <a:rPr lang="de-DE" altLang="de-DE" sz="1600" dirty="0" smtClean="0">
                <a:latin typeface="Courier New" pitchFamily="49" charset="0"/>
              </a:rPr>
              <a:t/>
            </a:r>
            <a:br>
              <a:rPr lang="de-DE" altLang="de-DE" sz="1600" dirty="0" smtClean="0">
                <a:latin typeface="Courier New" pitchFamily="49" charset="0"/>
              </a:rPr>
            </a:br>
            <a:r>
              <a:rPr lang="de-DE" altLang="de-DE" sz="1600" dirty="0" smtClean="0">
                <a:latin typeface="Courier New" pitchFamily="49" charset="0"/>
              </a:rPr>
              <a:t>  …</a:t>
            </a:r>
          </a:p>
          <a:p>
            <a:pPr marL="365125" indent="0">
              <a:lnSpc>
                <a:spcPct val="80000"/>
              </a:lnSpc>
            </a:pPr>
            <a:r>
              <a:rPr lang="de-DE" altLang="de-DE" sz="1600" b="1" dirty="0" smtClean="0">
                <a:latin typeface="Courier New" pitchFamily="49" charset="0"/>
              </a:rPr>
              <a:t>end</a:t>
            </a:r>
            <a:r>
              <a:rPr lang="de-DE" altLang="de-DE" sz="1600" dirty="0" smtClean="0">
                <a:latin typeface="Courier New" pitchFamily="49" charset="0"/>
              </a:rPr>
              <a:t> Snapshot_Pools;</a:t>
            </a:r>
          </a:p>
        </p:txBody>
      </p:sp>
      <p:sp>
        <p:nvSpPr>
          <p:cNvPr id="196610" name="Rectangle 3"/>
          <p:cNvSpPr>
            <a:spLocks noGrp="1" noChangeArrowheads="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6611" name="Rectangle 4"/>
          <p:cNvSpPr>
            <a:spLocks noGrp="1" noChangeArrowheads="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0252D14-3DC4-4014-B6B7-A0117EF3D15C}" type="slidenum">
              <a:rPr lang="de-DE" altLang="de-DE" sz="2400" smtClean="0"/>
              <a:pPr eaLnBrk="1" hangingPunct="1">
                <a:spcBef>
                  <a:spcPct val="0"/>
                </a:spcBef>
              </a:pPr>
              <a:t>298</a:t>
            </a:fld>
            <a:endParaRPr lang="de-DE" altLang="de-DE" sz="2400" dirty="0" smtClean="0"/>
          </a:p>
        </p:txBody>
      </p:sp>
      <p:sp>
        <p:nvSpPr>
          <p:cNvPr id="7" name="Textfeld 6"/>
          <p:cNvSpPr txBox="1"/>
          <p:nvPr/>
        </p:nvSpPr>
        <p:spPr>
          <a:xfrm>
            <a:off x="5868144" y="1309221"/>
            <a:ext cx="2556719" cy="584775"/>
          </a:xfrm>
          <a:prstGeom prst="rect">
            <a:avLst/>
          </a:prstGeom>
          <a:solidFill>
            <a:srgbClr val="31DBE3"/>
          </a:solidFill>
          <a:ln>
            <a:solidFill>
              <a:srgbClr val="0070C0"/>
            </a:solidFill>
          </a:ln>
        </p:spPr>
        <p:txBody>
          <a:bodyPr wrap="square" rtlCol="0">
            <a:spAutoFit/>
          </a:bodyPr>
          <a:lstStyle/>
          <a:p>
            <a:pPr algn="ctr"/>
            <a:r>
              <a:rPr lang="de-DE" sz="1600" dirty="0" smtClean="0">
                <a:solidFill>
                  <a:schemeClr val="tx1"/>
                </a:solidFill>
              </a:rPr>
              <a:t>Siehe Kode und Dokumente Storage Pool </a:t>
            </a:r>
            <a:r>
              <a:rPr lang="en-US" sz="1600" dirty="0" smtClean="0">
                <a:solidFill>
                  <a:schemeClr val="tx1"/>
                </a:solidFill>
              </a:rPr>
              <a:t>Alignment</a:t>
            </a:r>
            <a:endParaRPr lang="en-US" sz="1600" dirty="0">
              <a:solidFill>
                <a:schemeClr val="tx1"/>
              </a:solidFill>
            </a:endParaRPr>
          </a:p>
        </p:txBody>
      </p:sp>
      <p:sp>
        <p:nvSpPr>
          <p:cNvPr id="2" name="Rechteckige Legende 1"/>
          <p:cNvSpPr/>
          <p:nvPr/>
        </p:nvSpPr>
        <p:spPr bwMode="auto">
          <a:xfrm>
            <a:off x="6804248" y="2534157"/>
            <a:ext cx="1875953" cy="462795"/>
          </a:xfrm>
          <a:prstGeom prst="wedgeRectCallout">
            <a:avLst>
              <a:gd name="adj1" fmla="val 3264"/>
              <a:gd name="adj2" fmla="val 94500"/>
            </a:avLst>
          </a:prstGeom>
          <a:solidFill>
            <a:srgbClr val="E8D1BA"/>
          </a:solidFill>
          <a:ln w="9525" cap="flat" cmpd="sng" algn="ctr">
            <a:solidFill>
              <a:srgbClr val="6633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500" b="0" i="0" u="none" strike="noStrike" cap="none" normalizeH="0" baseline="0" dirty="0" smtClean="0">
                <a:ln>
                  <a:noFill/>
                </a:ln>
                <a:solidFill>
                  <a:srgbClr val="663300"/>
                </a:solidFill>
                <a:effectLst/>
                <a:latin typeface="Times New Roman" pitchFamily="18" charset="0"/>
              </a:rPr>
              <a:t>Typerweiterung (nicht Teil dieses Kurses)</a:t>
            </a:r>
          </a:p>
        </p:txBody>
      </p:sp>
    </p:spTree>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877217"/>
          </a:xfrm>
        </p:spPr>
        <p:txBody>
          <a:bodyPr/>
          <a:lstStyle/>
          <a:p>
            <a:r>
              <a:rPr lang="de-DE" dirty="0" smtClean="0"/>
              <a:t>Selbstreferenzierung</a:t>
            </a:r>
            <a:endParaRPr lang="de-DE" dirty="0"/>
          </a:p>
        </p:txBody>
      </p:sp>
      <p:sp>
        <p:nvSpPr>
          <p:cNvPr id="3" name="Inhaltsplatzhalter 2"/>
          <p:cNvSpPr>
            <a:spLocks noGrp="1"/>
          </p:cNvSpPr>
          <p:nvPr>
            <p:ph idx="1"/>
          </p:nvPr>
        </p:nvSpPr>
        <p:spPr>
          <a:xfrm>
            <a:off x="613792" y="1340768"/>
            <a:ext cx="7918648" cy="4874295"/>
          </a:xfrm>
        </p:spPr>
        <p:txBody>
          <a:bodyPr/>
          <a:lstStyle/>
          <a:p>
            <a:pPr marL="0" indent="0"/>
            <a:r>
              <a:rPr lang="de-DE" sz="1800" dirty="0" smtClean="0"/>
              <a:t>Objekte limitierter Typen sind (implizit) </a:t>
            </a:r>
            <a:r>
              <a:rPr lang="de-DE" sz="1800" i="1" dirty="0" smtClean="0"/>
              <a:t>aliased</a:t>
            </a:r>
            <a:r>
              <a:rPr lang="de-DE" sz="1800" dirty="0" smtClean="0"/>
              <a:t>.  Sie werden als Referenz über-geben (es gibt ja keine Kopien). </a:t>
            </a:r>
            <a:r>
              <a:rPr lang="de-DE" sz="1800" dirty="0" smtClean="0">
                <a:solidFill>
                  <a:schemeClr val="accent2"/>
                </a:solidFill>
              </a:rPr>
              <a:t>Ada 2005: </a:t>
            </a:r>
            <a:r>
              <a:rPr lang="de-DE" sz="1800" dirty="0" smtClean="0"/>
              <a:t>Das Access-Attribut kann verwendet werden, um rückbezügliche Zeiger auf das Objekt zu bekommen (Aliasierung).</a:t>
            </a:r>
          </a:p>
          <a:p>
            <a:pPr marL="363538" indent="0"/>
            <a:r>
              <a:rPr lang="de-DE" sz="1600" b="1" dirty="0" smtClean="0">
                <a:latin typeface="Courier New" panose="02070309020205020404" pitchFamily="49" charset="0"/>
                <a:cs typeface="Courier New" panose="02070309020205020404" pitchFamily="49" charset="0"/>
              </a:rPr>
              <a:t>type</a:t>
            </a:r>
            <a:r>
              <a:rPr lang="de-DE" sz="1600" dirty="0" smtClean="0">
                <a:latin typeface="Courier New" panose="02070309020205020404" pitchFamily="49" charset="0"/>
                <a:cs typeface="Courier New" panose="02070309020205020404" pitchFamily="49" charset="0"/>
              </a:rPr>
              <a:t> T;</a:t>
            </a:r>
            <a:br>
              <a:rPr lang="de-DE" sz="1600" dirty="0" smtClean="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type</a:t>
            </a:r>
            <a:r>
              <a:rPr lang="de-DE" sz="1600" dirty="0" smtClean="0">
                <a:latin typeface="Courier New" panose="02070309020205020404" pitchFamily="49" charset="0"/>
                <a:cs typeface="Courier New" panose="02070309020205020404" pitchFamily="49" charset="0"/>
              </a:rPr>
              <a:t> Ptr_Holder (D: </a:t>
            </a:r>
            <a:r>
              <a:rPr lang="de-DE" sz="1600" b="1" dirty="0" smtClean="0">
                <a:latin typeface="Courier New" panose="02070309020205020404" pitchFamily="49" charset="0"/>
                <a:cs typeface="Courier New" panose="02070309020205020404" pitchFamily="49" charset="0"/>
              </a:rPr>
              <a:t>access</a:t>
            </a:r>
            <a:r>
              <a:rPr lang="de-DE" sz="1600" dirty="0" smtClean="0">
                <a:latin typeface="Courier New" panose="02070309020205020404" pitchFamily="49" charset="0"/>
                <a:cs typeface="Courier New" panose="02070309020205020404" pitchFamily="49" charset="0"/>
              </a:rPr>
              <a:t> T) </a:t>
            </a:r>
            <a:r>
              <a:rPr lang="de-DE" sz="1600" b="1" dirty="0" smtClean="0">
                <a:latin typeface="Courier New" panose="02070309020205020404" pitchFamily="49" charset="0"/>
                <a:cs typeface="Courier New" panose="02070309020205020404" pitchFamily="49" charset="0"/>
              </a:rPr>
              <a:t>is limited null record</a:t>
            </a:r>
            <a:r>
              <a:rPr lang="de-DE" sz="1600" dirty="0" smtClean="0">
                <a:latin typeface="Courier New" panose="02070309020205020404" pitchFamily="49" charset="0"/>
                <a:cs typeface="Courier New" panose="02070309020205020404" pitchFamily="49" charset="0"/>
              </a:rPr>
              <a:t>;</a:t>
            </a:r>
            <a:br>
              <a:rPr lang="de-DE" sz="1600" dirty="0" smtClean="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type</a:t>
            </a:r>
            <a:r>
              <a:rPr lang="de-DE" sz="1600" dirty="0" smtClean="0">
                <a:latin typeface="Courier New" panose="02070309020205020404" pitchFamily="49" charset="0"/>
                <a:cs typeface="Courier New" panose="02070309020205020404" pitchFamily="49" charset="0"/>
              </a:rPr>
              <a:t> T </a:t>
            </a:r>
            <a:r>
              <a:rPr lang="de-DE" sz="1600" b="1" dirty="0" smtClean="0">
                <a:latin typeface="Courier New" panose="02070309020205020404" pitchFamily="49" charset="0"/>
                <a:cs typeface="Courier New" panose="02070309020205020404" pitchFamily="49" charset="0"/>
              </a:rPr>
              <a:t>is limited record</a:t>
            </a:r>
            <a:r>
              <a:rPr lang="de-DE" sz="1600" dirty="0" smtClean="0">
                <a:latin typeface="Courier New" panose="02070309020205020404" pitchFamily="49" charset="0"/>
                <a:cs typeface="Courier New" panose="02070309020205020404" pitchFamily="49" charset="0"/>
              </a:rPr>
              <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Ptr: Ptr_Holder (T'Access);</a:t>
            </a:r>
            <a:br>
              <a:rPr lang="de-DE" sz="1600" dirty="0" smtClean="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end record</a:t>
            </a:r>
            <a:r>
              <a:rPr lang="de-DE" sz="1600" dirty="0" smtClean="0">
                <a:latin typeface="Courier New" panose="02070309020205020404" pitchFamily="49" charset="0"/>
                <a:cs typeface="Courier New" panose="02070309020205020404" pitchFamily="49" charset="0"/>
              </a:rPr>
              <a:t>;</a:t>
            </a:r>
          </a:p>
          <a:p>
            <a:pPr marL="0" indent="0"/>
            <a:r>
              <a:rPr lang="de-DE" sz="1800" dirty="0" smtClean="0">
                <a:cs typeface="Courier New" panose="02070309020205020404" pitchFamily="49" charset="0"/>
              </a:rPr>
              <a:t>Oder auch</a:t>
            </a:r>
          </a:p>
          <a:p>
            <a:pPr marL="363538" indent="0"/>
            <a:r>
              <a:rPr lang="de-DE" sz="1600" b="1" dirty="0" smtClean="0">
                <a:latin typeface="Courier New" panose="02070309020205020404" pitchFamily="49" charset="0"/>
                <a:cs typeface="Courier New" panose="02070309020205020404" pitchFamily="49" charset="0"/>
              </a:rPr>
              <a:t>type</a:t>
            </a:r>
            <a:r>
              <a:rPr lang="de-DE" sz="1600" dirty="0" smtClean="0">
                <a:latin typeface="Courier New" panose="02070309020205020404" pitchFamily="49" charset="0"/>
                <a:cs typeface="Courier New" panose="02070309020205020404" pitchFamily="49" charset="0"/>
              </a:rPr>
              <a:t> T is </a:t>
            </a:r>
            <a:r>
              <a:rPr lang="de-DE" sz="1600" b="1" dirty="0" smtClean="0">
                <a:latin typeface="Courier New" panose="02070309020205020404" pitchFamily="49" charset="0"/>
                <a:cs typeface="Courier New" panose="02070309020205020404" pitchFamily="49" charset="0"/>
              </a:rPr>
              <a:t>limited record</a:t>
            </a:r>
            <a:br>
              <a:rPr lang="de-DE" sz="1600" b="1"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Ptr: </a:t>
            </a:r>
            <a:r>
              <a:rPr lang="de-DE" sz="1600" b="1" dirty="0" smtClean="0">
                <a:latin typeface="Courier New" panose="02070309020205020404" pitchFamily="49" charset="0"/>
                <a:cs typeface="Courier New" panose="02070309020205020404" pitchFamily="49" charset="0"/>
              </a:rPr>
              <a:t>access</a:t>
            </a:r>
            <a:r>
              <a:rPr lang="de-DE" sz="1600" dirty="0" smtClean="0">
                <a:latin typeface="Courier New" panose="02070309020205020404" pitchFamily="49" charset="0"/>
                <a:cs typeface="Courier New" panose="02070309020205020404" pitchFamily="49" charset="0"/>
              </a:rPr>
              <a:t> T := T'</a:t>
            </a:r>
            <a:r>
              <a:rPr lang="de-DE" sz="1600" dirty="0" smtClean="0">
                <a:solidFill>
                  <a:srgbClr val="FF3399"/>
                </a:solidFill>
                <a:latin typeface="Courier New" panose="02070309020205020404" pitchFamily="49" charset="0"/>
                <a:cs typeface="Courier New" panose="02070309020205020404" pitchFamily="49" charset="0"/>
              </a:rPr>
              <a:t>Unchecked_</a:t>
            </a:r>
            <a:r>
              <a:rPr lang="de-DE" sz="1600" dirty="0" smtClean="0">
                <a:latin typeface="Courier New" panose="02070309020205020404" pitchFamily="49" charset="0"/>
                <a:cs typeface="Courier New" panose="02070309020205020404" pitchFamily="49" charset="0"/>
              </a:rPr>
              <a:t>Access;</a:t>
            </a:r>
            <a:br>
              <a:rPr lang="de-DE" sz="1600" dirty="0" smtClean="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end record</a:t>
            </a:r>
            <a:r>
              <a:rPr lang="de-DE" sz="1600" dirty="0" smtClean="0">
                <a:latin typeface="Courier New" panose="02070309020205020404" pitchFamily="49" charset="0"/>
                <a:cs typeface="Courier New" panose="02070309020205020404" pitchFamily="49" charset="0"/>
              </a:rPr>
              <a:t>;</a:t>
            </a:r>
          </a:p>
          <a:p>
            <a:pPr marL="0" indent="0"/>
            <a:r>
              <a:rPr lang="de-DE" sz="1800" dirty="0" smtClean="0"/>
              <a:t>Das ist nicht erlaubt für nicht-limitierte Typen, weil Zuweisung die Selbstreferenzierung zerstören würde.</a:t>
            </a:r>
            <a:br>
              <a:rPr lang="de-DE" sz="1800" dirty="0" smtClean="0"/>
            </a:br>
            <a:r>
              <a:rPr lang="de-DE" sz="1800" dirty="0" smtClean="0"/>
              <a:t>Das Attribut </a:t>
            </a:r>
            <a:r>
              <a:rPr lang="de-DE" sz="1600" dirty="0" smtClean="0">
                <a:latin typeface="Courier New" panose="02070309020205020404" pitchFamily="49" charset="0"/>
                <a:cs typeface="Courier New" panose="02070309020205020404" pitchFamily="49" charset="0"/>
              </a:rPr>
              <a:t>'</a:t>
            </a:r>
            <a:r>
              <a:rPr lang="de-DE" sz="1600" dirty="0" smtClean="0">
                <a:solidFill>
                  <a:srgbClr val="FF3399"/>
                </a:solidFill>
                <a:latin typeface="Courier New" panose="02070309020205020404" pitchFamily="49" charset="0"/>
                <a:cs typeface="Courier New" panose="02070309020205020404" pitchFamily="49" charset="0"/>
              </a:rPr>
              <a:t>Unchecked_</a:t>
            </a:r>
            <a:r>
              <a:rPr lang="de-DE" sz="1600" dirty="0" smtClean="0">
                <a:latin typeface="Courier New" panose="02070309020205020404" pitchFamily="49" charset="0"/>
                <a:cs typeface="Courier New" panose="02070309020205020404" pitchFamily="49" charset="0"/>
              </a:rPr>
              <a:t>Access</a:t>
            </a:r>
            <a:r>
              <a:rPr lang="de-DE" sz="1800" dirty="0" smtClean="0"/>
              <a:t> ist notwendig in diesem Fall, da </a:t>
            </a:r>
            <a:r>
              <a:rPr lang="de-DE" sz="1600" b="1" dirty="0" smtClean="0">
                <a:latin typeface="Courier New" panose="02070309020205020404" pitchFamily="49" charset="0"/>
                <a:cs typeface="Courier New" panose="02070309020205020404" pitchFamily="49" charset="0"/>
              </a:rPr>
              <a:t>access</a:t>
            </a:r>
            <a:r>
              <a:rPr lang="de-DE" sz="1600" dirty="0" smtClean="0">
                <a:latin typeface="Courier New" panose="02070309020205020404" pitchFamily="49" charset="0"/>
                <a:cs typeface="Courier New" panose="02070309020205020404" pitchFamily="49" charset="0"/>
              </a:rPr>
              <a:t> T</a:t>
            </a:r>
            <a:r>
              <a:rPr lang="de-DE" sz="1800" dirty="0" smtClean="0"/>
              <a:t> dasselbe Zugriffsniveau wie </a:t>
            </a:r>
            <a:r>
              <a:rPr lang="de-DE" sz="1600" dirty="0" smtClean="0">
                <a:latin typeface="Courier New" panose="02070309020205020404" pitchFamily="49" charset="0"/>
                <a:cs typeface="Courier New" panose="02070309020205020404" pitchFamily="49" charset="0"/>
              </a:rPr>
              <a:t>T</a:t>
            </a:r>
            <a:r>
              <a:rPr lang="de-DE" sz="1800" dirty="0" smtClean="0"/>
              <a:t> hat, aber Objekte lokaler sein können und somit beim Zugriffstest </a:t>
            </a:r>
            <a:r>
              <a:rPr lang="de-DE" sz="1600" dirty="0" smtClean="0">
                <a:latin typeface="Courier New" panose="02070309020205020404" pitchFamily="49" charset="0"/>
                <a:cs typeface="Courier New" panose="02070309020205020404" pitchFamily="49" charset="0"/>
              </a:rPr>
              <a:t>T'Access</a:t>
            </a:r>
            <a:r>
              <a:rPr lang="de-DE" sz="1800" dirty="0" smtClean="0"/>
              <a:t> durchfallen würden.</a:t>
            </a:r>
            <a:endParaRPr lang="de-DE" sz="2000" dirty="0"/>
          </a:p>
          <a:p>
            <a:pPr marL="0" indent="0"/>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299</a:t>
            </a:fld>
            <a:endParaRPr lang="de-DE" dirty="0"/>
          </a:p>
        </p:txBody>
      </p:sp>
      <p:sp>
        <p:nvSpPr>
          <p:cNvPr id="6" name="Rechteckige Legende 5"/>
          <p:cNvSpPr/>
          <p:nvPr/>
        </p:nvSpPr>
        <p:spPr bwMode="auto">
          <a:xfrm>
            <a:off x="5364089" y="2996952"/>
            <a:ext cx="2376264" cy="360040"/>
          </a:xfrm>
          <a:prstGeom prst="wedgeRectCallout">
            <a:avLst>
              <a:gd name="adj1" fmla="val -94788"/>
              <a:gd name="adj2" fmla="val -116074"/>
            </a:avLst>
          </a:prstGeom>
          <a:solidFill>
            <a:srgbClr val="FFAAAA"/>
          </a:solidFill>
          <a:ln w="19050" cap="flat" cmpd="sng" algn="ctr">
            <a:solidFill>
              <a:srgbClr val="CB675D"/>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Zugriffs-Diskriminante</a:t>
            </a:r>
          </a:p>
        </p:txBody>
      </p:sp>
      <p:sp>
        <p:nvSpPr>
          <p:cNvPr id="7" name="Textfeld 6"/>
          <p:cNvSpPr txBox="1"/>
          <p:nvPr/>
        </p:nvSpPr>
        <p:spPr>
          <a:xfrm>
            <a:off x="3131840" y="3501008"/>
            <a:ext cx="5293023" cy="369332"/>
          </a:xfrm>
          <a:prstGeom prst="rect">
            <a:avLst/>
          </a:prstGeom>
          <a:solidFill>
            <a:schemeClr val="accent2">
              <a:lumMod val="20000"/>
              <a:lumOff val="80000"/>
            </a:schemeClr>
          </a:solidFill>
          <a:ln>
            <a:solidFill>
              <a:schemeClr val="accent2"/>
            </a:solidFill>
          </a:ln>
        </p:spPr>
        <p:txBody>
          <a:bodyPr wrap="square" rtlCol="0">
            <a:spAutoFit/>
          </a:bodyPr>
          <a:lstStyle/>
          <a:p>
            <a:r>
              <a:rPr lang="de-DE" sz="1800" dirty="0" smtClean="0">
                <a:solidFill>
                  <a:schemeClr val="accent2"/>
                </a:solidFill>
              </a:rPr>
              <a:t>Objekte vom Typ </a:t>
            </a:r>
            <a:r>
              <a:rPr lang="de-DE" sz="1600" dirty="0" smtClean="0">
                <a:solidFill>
                  <a:schemeClr val="accent2"/>
                </a:solidFill>
                <a:latin typeface="Courier New" panose="02070309020205020404" pitchFamily="49" charset="0"/>
                <a:cs typeface="Courier New" panose="02070309020205020404" pitchFamily="49" charset="0"/>
              </a:rPr>
              <a:t>T</a:t>
            </a:r>
            <a:r>
              <a:rPr lang="de-DE" sz="1800" dirty="0" smtClean="0">
                <a:solidFill>
                  <a:schemeClr val="accent2"/>
                </a:solidFill>
              </a:rPr>
              <a:t> zeigen damit auf sich selbst zurück.</a:t>
            </a:r>
            <a:endParaRPr lang="de-DE" sz="1800" dirty="0">
              <a:solidFill>
                <a:schemeClr val="accent2"/>
              </a:solidFill>
            </a:endParaRPr>
          </a:p>
        </p:txBody>
      </p:sp>
    </p:spTree>
    <p:extLst>
      <p:ext uri="{BB962C8B-B14F-4D97-AF65-F5344CB8AC3E}">
        <p14:creationId xmlns:p14="http://schemas.microsoft.com/office/powerpoint/2010/main" val="1871579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237257"/>
          </a:xfrm>
        </p:spPr>
        <p:txBody>
          <a:bodyPr/>
          <a:lstStyle/>
          <a:p>
            <a:r>
              <a:rPr lang="de-DE" dirty="0" smtClean="0"/>
              <a:t>Erfahrung eines Lehrers</a:t>
            </a:r>
            <a:endParaRPr lang="de-DE" dirty="0"/>
          </a:p>
        </p:txBody>
      </p:sp>
      <p:sp>
        <p:nvSpPr>
          <p:cNvPr id="3" name="Inhaltsplatzhalter 2"/>
          <p:cNvSpPr>
            <a:spLocks noGrp="1"/>
          </p:cNvSpPr>
          <p:nvPr>
            <p:ph idx="1"/>
          </p:nvPr>
        </p:nvSpPr>
        <p:spPr>
          <a:xfrm>
            <a:off x="685800" y="1772816"/>
            <a:ext cx="7739063" cy="4442247"/>
          </a:xfrm>
        </p:spPr>
        <p:txBody>
          <a:bodyPr/>
          <a:lstStyle/>
          <a:p>
            <a:pPr marL="0" indent="0"/>
            <a:r>
              <a:rPr lang="en-GB" sz="1400" dirty="0"/>
              <a:t>I recall from when I was actively teaching Ada that one large DoD contractor (one of the largest) decided to use C++ instead of Ada. The reason? We can hire C++ programmers right out of college. This is rather strange. Why would they think that recent college graduates schooled in a clunky language such as C++, where they wrote mostly toy programs using features that we cannot allow (notice the long list of proscriptions for JSF), who need to be retaught how to use the language safely – how can they think they are getting any benefit? I used to ask them, "Why would you choose a programming language that is inherently error-prone and expect an outcome that is error-free?" Answer: "Go away Richard. We have made our decision."</a:t>
            </a:r>
            <a:endParaRPr lang="de-DE" sz="1400" dirty="0"/>
          </a:p>
          <a:p>
            <a:pPr marL="0" indent="0"/>
            <a:r>
              <a:rPr lang="en-GB" sz="1400" dirty="0"/>
              <a:t>Ada is not that hard to learn. </a:t>
            </a:r>
            <a:r>
              <a:rPr lang="en-GB" sz="1400" dirty="0">
                <a:solidFill>
                  <a:schemeClr val="accent2"/>
                </a:solidFill>
              </a:rPr>
              <a:t>Probably the most difficult thing to learn in Ada is the rules from Chapter Eight, Visibility Rules. Those rules are what make Ada unique, and make it a powerful engineering-oriented tool for building dependable software. </a:t>
            </a:r>
            <a:r>
              <a:rPr lang="en-GB" sz="1400" dirty="0"/>
              <a:t>Too often, I found, they just wanted to get code working as quickly as possible without too much thought to the dependability issues. </a:t>
            </a:r>
            <a:r>
              <a:rPr lang="en-GB" sz="1400" dirty="0">
                <a:solidFill>
                  <a:srgbClr val="FF0000"/>
                </a:solidFill>
              </a:rPr>
              <a:t>"We can find the problems during testing," is not a good approach to engineering.</a:t>
            </a:r>
            <a:r>
              <a:rPr lang="en-GB" sz="1400" dirty="0"/>
              <a:t> Too often, when problems are discovered during testing, the design flaws need to be fixed with the equivalent of some kind of shim – what I call a "software shim", reminiscent of putting a piece of folded napkin under a wobbly table, instead of creating a precise design from the beginning.</a:t>
            </a:r>
            <a:endParaRPr lang="de-DE" sz="1400" dirty="0"/>
          </a:p>
          <a:p>
            <a:pPr marL="0" indent="0"/>
            <a:r>
              <a:rPr lang="en-GB" sz="1400" dirty="0"/>
              <a:t>Until we have software professionals who are also trained to think as-if they were engineers, they will not really appreciate Ada as we would hope they would.</a:t>
            </a:r>
            <a:endParaRPr lang="de-DE" sz="1400" dirty="0"/>
          </a:p>
          <a:p>
            <a:pPr marL="0" indent="0"/>
            <a:r>
              <a:rPr lang="en-GB" sz="1400" b="1" dirty="0"/>
              <a:t>Richard Riehle</a:t>
            </a:r>
            <a:r>
              <a:rPr lang="en-GB" sz="1400" dirty="0"/>
              <a:t>, PhD, International Technological University, San Jose, </a:t>
            </a:r>
            <a:r>
              <a:rPr lang="en-GB" sz="1400" dirty="0" smtClean="0"/>
              <a:t>CA</a:t>
            </a:r>
            <a:endParaRPr lang="de-DE" sz="1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a:t>
            </a:fld>
            <a:endParaRPr lang="de-DE" dirty="0"/>
          </a:p>
        </p:txBody>
      </p:sp>
    </p:spTree>
    <p:extLst>
      <p:ext uri="{BB962C8B-B14F-4D97-AF65-F5344CB8AC3E}">
        <p14:creationId xmlns:p14="http://schemas.microsoft.com/office/powerpoint/2010/main" val="7007480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a:xfrm>
            <a:off x="685800" y="585788"/>
            <a:ext cx="7772400" cy="11906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Ganze Zahlen</a:t>
            </a:r>
            <a:r>
              <a:rPr lang="de-DE" altLang="de-DE" sz="2800" dirty="0" smtClean="0"/>
              <a:t/>
            </a:r>
            <a:br>
              <a:rPr lang="de-DE" altLang="de-DE" sz="2800" dirty="0" smtClean="0"/>
            </a:br>
            <a:r>
              <a:rPr lang="de-DE" altLang="de-DE" sz="2800" dirty="0" smtClean="0"/>
              <a:t> (ohne strenge Typbindung)</a:t>
            </a:r>
          </a:p>
        </p:txBody>
      </p:sp>
      <p:sp>
        <p:nvSpPr>
          <p:cNvPr id="17411" name="Rectangle 2"/>
          <p:cNvSpPr>
            <a:spLocks noGrp="1" noChangeArrowheads="1"/>
          </p:cNvSpPr>
          <p:nvPr>
            <p:ph idx="1"/>
          </p:nvPr>
        </p:nvSpPr>
        <p:spPr>
          <a:xfrm>
            <a:off x="685800" y="1981200"/>
            <a:ext cx="7772400" cy="4114800"/>
          </a:xfrm>
        </p:spPr>
        <p:txBody>
          <a:bodyPr/>
          <a:lstStyle/>
          <a:p>
            <a:pPr marL="0" indent="33338"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latin typeface="Courier New" pitchFamily="49" charset="0"/>
              </a:rPr>
              <a:t>Äpfel, Birnen, Hausnummer:</a:t>
            </a:r>
            <a:br>
              <a:rPr lang="de-DE" altLang="de-DE" dirty="0" smtClean="0">
                <a:latin typeface="Courier New" pitchFamily="49" charset="0"/>
              </a:rPr>
            </a:br>
            <a:r>
              <a:rPr lang="de-DE" altLang="de-DE" dirty="0" smtClean="0">
                <a:latin typeface="Courier New" pitchFamily="49" charset="0"/>
              </a:rPr>
              <a:t>   Integer;</a:t>
            </a:r>
          </a:p>
          <a:p>
            <a:pPr marL="0" indent="33338"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dirty="0" smtClean="0">
              <a:latin typeface="Courier New" pitchFamily="49" charset="0"/>
            </a:endParaRPr>
          </a:p>
          <a:p>
            <a:pPr marL="0" indent="33338"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solidFill>
                  <a:srgbClr val="FF0000"/>
                </a:solidFill>
                <a:latin typeface="Courier New" pitchFamily="49" charset="0"/>
              </a:rPr>
              <a:t>-- </a:t>
            </a:r>
            <a:r>
              <a:rPr lang="de-DE" altLang="de-DE" i="1" dirty="0" smtClean="0">
                <a:solidFill>
                  <a:srgbClr val="FF0000"/>
                </a:solidFill>
                <a:latin typeface="Courier New" pitchFamily="49" charset="0"/>
              </a:rPr>
              <a:t>Was soll das?</a:t>
            </a:r>
          </a:p>
          <a:p>
            <a:pPr marL="0" indent="33338"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latin typeface="Courier New" pitchFamily="49" charset="0"/>
              </a:rPr>
              <a:t>Äpfel  := Birnen + Hausnummer;</a:t>
            </a:r>
          </a:p>
          <a:p>
            <a:pPr marL="0" indent="33338"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latin typeface="Courier New" pitchFamily="49" charset="0"/>
              </a:rPr>
              <a:t>Birnen := -5;</a:t>
            </a:r>
          </a:p>
        </p:txBody>
      </p:sp>
      <p:sp>
        <p:nvSpPr>
          <p:cNvPr id="1741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741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385BBE5-DA49-4AF6-AFE4-4F6A98312D04}" type="slidenum">
              <a:rPr lang="de-DE" altLang="de-DE" sz="2400" smtClean="0"/>
              <a:pPr eaLnBrk="1" hangingPunct="1">
                <a:spcBef>
                  <a:spcPct val="0"/>
                </a:spcBef>
              </a:pPr>
              <a:t>30</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b="1" dirty="0" smtClean="0"/>
              <a:t>Repräsentationsklauseln</a:t>
            </a:r>
            <a:endParaRPr lang="de-DE" altLang="de-DE" sz="2600" b="1"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300</a:t>
            </a:fld>
            <a:endParaRPr lang="de-DE" altLang="de-DE" sz="2400" dirty="0" smtClean="0"/>
          </a:p>
        </p:txBody>
      </p:sp>
    </p:spTree>
    <p:extLst>
      <p:ext uri="{BB962C8B-B14F-4D97-AF65-F5344CB8AC3E}">
        <p14:creationId xmlns:p14="http://schemas.microsoft.com/office/powerpoint/2010/main" val="3914169481"/>
      </p:ext>
    </p:extLst>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Repräsentationsklauseln</a:t>
            </a:r>
          </a:p>
        </p:txBody>
      </p:sp>
      <p:sp>
        <p:nvSpPr>
          <p:cNvPr id="3" name="Inhaltsplatzhalter 2"/>
          <p:cNvSpPr>
            <a:spLocks noGrp="1"/>
          </p:cNvSpPr>
          <p:nvPr>
            <p:ph idx="1"/>
          </p:nvPr>
        </p:nvSpPr>
        <p:spPr>
          <a:xfrm>
            <a:off x="685800" y="2041080"/>
            <a:ext cx="7739063" cy="4052216"/>
          </a:xfrm>
        </p:spPr>
        <p:txBody>
          <a:bodyPr/>
          <a:lstStyle/>
          <a:p>
            <a:pPr marL="0" lvl="0" indent="0"/>
            <a:r>
              <a:rPr lang="de-DE" sz="1800" dirty="0"/>
              <a:t>Repräsentationsklauseln dienen dazu, die interne Darstellung von Objekten in der Maschine zu bestimmen. Das ist notwendig bei maschinennaher Programmierung, wo zum Beispiel Daten von außen in einem bestimmten Format geliefert werden (Milbus, Arinc, etc.).</a:t>
            </a:r>
          </a:p>
          <a:p>
            <a:pPr marL="0" lvl="0" indent="0"/>
            <a:r>
              <a:rPr lang="de-DE" sz="1800" dirty="0"/>
              <a:t>In C werden für diese Zwecke Shift- und Mask-Befehle verwendet. Das ist recht fehleranfällig und unlesbar.</a:t>
            </a:r>
          </a:p>
          <a:p>
            <a:pPr marL="0" lvl="0" indent="0"/>
            <a:r>
              <a:rPr lang="de-DE" sz="1800" dirty="0"/>
              <a:t>Ada bietet dafür eine leicht lesbare Syntax und überlässt dem Übersetzer das Ein- und Auspacken von Teilen eines Bytes oder Worts</a:t>
            </a:r>
            <a:r>
              <a:rPr lang="de-DE" sz="1800" dirty="0" smtClean="0"/>
              <a:t>.</a:t>
            </a:r>
          </a:p>
          <a:p>
            <a:pPr marL="0" lvl="0" indent="0"/>
            <a:r>
              <a:rPr lang="de-DE" sz="1800" dirty="0" smtClean="0"/>
              <a:t>Allerdings ist die Bedeutung der </a:t>
            </a:r>
            <a:r>
              <a:rPr lang="de-DE" sz="1800" dirty="0"/>
              <a:t>Repräsentationsklauseln </a:t>
            </a:r>
            <a:r>
              <a:rPr lang="de-DE" sz="1800" dirty="0" smtClean="0"/>
              <a:t>von der Maschinen-architektur abhängig. Es gibt zwei grundsätzlich verschiedene Architekturen: </a:t>
            </a:r>
            <a:r>
              <a:rPr lang="de-DE" sz="1800" i="1" dirty="0" smtClean="0"/>
              <a:t>Big Endian </a:t>
            </a:r>
            <a:r>
              <a:rPr lang="de-DE" sz="1800" dirty="0" smtClean="0"/>
              <a:t>(BE) und </a:t>
            </a:r>
            <a:r>
              <a:rPr lang="de-DE" sz="1800" i="1" dirty="0" smtClean="0"/>
              <a:t>Little Endian </a:t>
            </a:r>
            <a:r>
              <a:rPr lang="de-DE" sz="1800" dirty="0" smtClean="0"/>
              <a:t>(LE).</a:t>
            </a:r>
          </a:p>
          <a:p>
            <a:pPr marL="0" lvl="0" indent="0"/>
            <a:r>
              <a:rPr lang="de-DE" sz="1800" dirty="0" smtClean="0"/>
              <a:t>Es scheint eine weltweite Konvention über viele Schriftsysteme hinweg zu sein, dass die höchstwertigen Ziffern links stehen (z. B. 2023, ٢٠٢٣).</a:t>
            </a:r>
            <a:endParaRPr lang="de-DE" sz="18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301</a:t>
            </a:fld>
            <a:endParaRPr lang="de-DE" dirty="0"/>
          </a:p>
        </p:txBody>
      </p:sp>
    </p:spTree>
    <p:extLst>
      <p:ext uri="{BB962C8B-B14F-4D97-AF65-F5344CB8AC3E}">
        <p14:creationId xmlns:p14="http://schemas.microsoft.com/office/powerpoint/2010/main" val="20566649"/>
      </p:ext>
    </p:extLst>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de-DE" altLang="de-DE" dirty="0" smtClean="0">
                <a:solidFill>
                  <a:schemeClr val="tx1"/>
                </a:solidFill>
              </a:rPr>
              <a:t>Little </a:t>
            </a:r>
            <a:r>
              <a:rPr lang="de-DE" altLang="de-DE" dirty="0">
                <a:solidFill>
                  <a:schemeClr val="tx1"/>
                </a:solidFill>
              </a:rPr>
              <a:t>vs. Big Endian</a:t>
            </a:r>
            <a:endParaRPr lang="de-DE" dirty="0">
              <a:solidFill>
                <a:schemeClr val="tx1"/>
              </a:solidFill>
            </a:endParaRPr>
          </a:p>
        </p:txBody>
      </p:sp>
      <p:sp>
        <p:nvSpPr>
          <p:cNvPr id="3" name="Inhaltsplatzhalter 2"/>
          <p:cNvSpPr>
            <a:spLocks noGrp="1"/>
          </p:cNvSpPr>
          <p:nvPr>
            <p:ph idx="1"/>
          </p:nvPr>
        </p:nvSpPr>
        <p:spPr>
          <a:xfrm>
            <a:off x="685800" y="1844802"/>
            <a:ext cx="7739063" cy="2520303"/>
          </a:xfrm>
        </p:spPr>
        <p:txBody>
          <a:bodyPr/>
          <a:lstStyle/>
          <a:p>
            <a:pPr marL="0" lvl="0" indent="0">
              <a:lnSpc>
                <a:spcPct val="80000"/>
              </a:lnSpc>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800" dirty="0"/>
              <a:t>Speicherzellen </a:t>
            </a:r>
            <a:r>
              <a:rPr lang="de-DE" altLang="de-DE" sz="1800" dirty="0" smtClean="0"/>
              <a:t>(hier Bytes</a:t>
            </a:r>
            <a:r>
              <a:rPr lang="de-DE" altLang="de-DE" sz="1800" dirty="0"/>
              <a:t>) werden durch ihre Adresse </a:t>
            </a:r>
            <a:r>
              <a:rPr lang="de-DE" altLang="de-DE" sz="1800" dirty="0" smtClean="0"/>
              <a:t>nummeriert</a:t>
            </a:r>
            <a:r>
              <a:rPr lang="de-DE" altLang="de-DE" sz="1800" dirty="0"/>
              <a:t>. Betrachten wir eine ganze Zahl, die mehrere Speicherzellen belegt.</a:t>
            </a:r>
          </a:p>
          <a:p>
            <a:pPr marL="366713" lvl="1" indent="-187325">
              <a:lnSpc>
                <a:spcPct val="80000"/>
              </a:lnSpc>
              <a:buSzPct val="80000"/>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600" dirty="0"/>
              <a:t>In Big-Endian-Maschinen liegt das </a:t>
            </a:r>
            <a:r>
              <a:rPr lang="de-DE" altLang="de-DE" sz="1600" i="1" dirty="0"/>
              <a:t>Most Significant </a:t>
            </a:r>
            <a:r>
              <a:rPr lang="de-DE" altLang="de-DE" sz="1600" i="1" dirty="0">
                <a:solidFill>
                  <a:srgbClr val="3333CC"/>
                </a:solidFill>
              </a:rPr>
              <a:t>Byte</a:t>
            </a:r>
            <a:r>
              <a:rPr lang="de-DE" altLang="de-DE" sz="1600" dirty="0"/>
              <a:t> an der niedrigsten Adresse, die anderen folgen</a:t>
            </a:r>
            <a:r>
              <a:rPr lang="de-DE" altLang="de-DE" sz="1600" dirty="0" smtClean="0"/>
              <a:t>. Wir schreiben die Zellen wie gewohnt von links nach rechts.</a:t>
            </a:r>
            <a:endParaRPr lang="de-DE" altLang="de-DE" sz="1600" dirty="0"/>
          </a:p>
          <a:p>
            <a:pPr marL="366713" lvl="1" indent="-187325">
              <a:lnSpc>
                <a:spcPct val="80000"/>
              </a:lnSpc>
              <a:buSzPct val="80000"/>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600" dirty="0"/>
              <a:t>Bei Little-Endian-Maschinen liegt das </a:t>
            </a:r>
            <a:r>
              <a:rPr lang="de-DE" altLang="de-DE" sz="1600" i="1" dirty="0"/>
              <a:t>Least Significant </a:t>
            </a:r>
            <a:r>
              <a:rPr lang="de-DE" altLang="de-DE" sz="1600" i="1" dirty="0">
                <a:solidFill>
                  <a:srgbClr val="3333CC"/>
                </a:solidFill>
              </a:rPr>
              <a:t>Byte</a:t>
            </a:r>
            <a:r>
              <a:rPr lang="de-DE" altLang="de-DE" sz="1600" dirty="0"/>
              <a:t> an der niedrigsten Adresse</a:t>
            </a:r>
            <a:r>
              <a:rPr lang="de-DE" altLang="de-DE" sz="1600" dirty="0" smtClean="0"/>
              <a:t>. </a:t>
            </a:r>
            <a:r>
              <a:rPr lang="de-DE" sz="1600" dirty="0"/>
              <a:t>Daher müssen wir auf LE die Speicherzellen auch von rechts nach links schreiben.</a:t>
            </a:r>
            <a:endParaRPr lang="de-DE" altLang="de-DE" sz="1600" dirty="0"/>
          </a:p>
          <a:p>
            <a:pPr marL="366713" lvl="1" indent="-187325">
              <a:lnSpc>
                <a:spcPct val="80000"/>
              </a:lnSpc>
              <a:buSzPct val="80000"/>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600" dirty="0"/>
              <a:t>Damit Bits kontinuierlich über Speicherzellen hinaus durchnummeriert werden können, zählt Ada die Bits innerhalb eines Bytes je nach Endianness vom </a:t>
            </a:r>
            <a:r>
              <a:rPr lang="de-DE" altLang="de-DE" sz="1600" i="1" dirty="0"/>
              <a:t>Most Significant </a:t>
            </a:r>
            <a:r>
              <a:rPr lang="de-DE" altLang="de-DE" sz="1600" i="1" dirty="0">
                <a:solidFill>
                  <a:srgbClr val="3333CC"/>
                </a:solidFill>
              </a:rPr>
              <a:t>Bit</a:t>
            </a:r>
            <a:r>
              <a:rPr lang="de-DE" altLang="de-DE" sz="1600" dirty="0"/>
              <a:t> (MSB) zum </a:t>
            </a:r>
            <a:r>
              <a:rPr lang="de-DE" altLang="de-DE" sz="1600" i="1" dirty="0"/>
              <a:t>Least Significant </a:t>
            </a:r>
            <a:r>
              <a:rPr lang="de-DE" altLang="de-DE" sz="1600" i="1" dirty="0">
                <a:solidFill>
                  <a:srgbClr val="3333CC"/>
                </a:solidFill>
              </a:rPr>
              <a:t>Bit</a:t>
            </a:r>
            <a:r>
              <a:rPr lang="de-DE" altLang="de-DE" sz="1600" dirty="0"/>
              <a:t> (LSB) beziehungsweise umgekehrt. </a:t>
            </a:r>
            <a:r>
              <a:rPr lang="de-DE" altLang="de-DE" sz="1600" dirty="0">
                <a:solidFill>
                  <a:srgbClr val="C00000"/>
                </a:solidFill>
              </a:rPr>
              <a:t>(Das MSB steht dabei stets am weitesten links</a:t>
            </a:r>
            <a:r>
              <a:rPr lang="de-DE" altLang="de-DE" sz="1600" dirty="0" smtClean="0">
                <a:solidFill>
                  <a:srgbClr val="C00000"/>
                </a:solidFill>
              </a:rPr>
              <a:t>.)</a:t>
            </a:r>
            <a:endParaRPr lang="de-DE" altLang="de-DE" sz="1600" dirty="0">
              <a:solidFill>
                <a:srgbClr val="C00000"/>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302</a:t>
            </a:fld>
            <a:endParaRPr lang="de-DE" dirty="0"/>
          </a:p>
        </p:txBody>
      </p:sp>
      <p:grpSp>
        <p:nvGrpSpPr>
          <p:cNvPr id="30" name="Gruppieren 29"/>
          <p:cNvGrpSpPr/>
          <p:nvPr/>
        </p:nvGrpSpPr>
        <p:grpSpPr>
          <a:xfrm>
            <a:off x="4572000" y="4466958"/>
            <a:ext cx="3491880" cy="1914370"/>
            <a:chOff x="4572000" y="4466958"/>
            <a:chExt cx="3491880" cy="1914370"/>
          </a:xfrm>
        </p:grpSpPr>
        <p:sp>
          <p:nvSpPr>
            <p:cNvPr id="9" name="Textfeld 8"/>
            <p:cNvSpPr txBox="1"/>
            <p:nvPr/>
          </p:nvSpPr>
          <p:spPr>
            <a:xfrm>
              <a:off x="4572000" y="4466958"/>
              <a:ext cx="3491880" cy="1914370"/>
            </a:xfrm>
            <a:prstGeom prst="rect">
              <a:avLst/>
            </a:prstGeom>
            <a:noFill/>
          </p:spPr>
          <p:txBody>
            <a:bodyPr wrap="square" rtlCol="0">
              <a:spAutoFit/>
            </a:bodyPr>
            <a:lstStyle/>
            <a:p>
              <a:pPr marL="0" lvl="1" indent="0">
                <a:lnSpc>
                  <a:spcPct val="80000"/>
                </a:lnSpc>
                <a:buSzPct val="80000"/>
                <a:buNone/>
                <a:tabLst>
                  <a:tab pos="265113" algn="l"/>
                  <a:tab pos="339725" algn="l"/>
                  <a:tab pos="893763" algn="l"/>
                  <a:tab pos="1343025" algn="l"/>
                  <a:tab pos="1792288" algn="l"/>
                  <a:tab pos="2241550"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600" dirty="0">
                  <a:solidFill>
                    <a:schemeClr val="tx1"/>
                  </a:solidFill>
                  <a:latin typeface="+mn-lt"/>
                </a:rPr>
                <a:t>Adresse</a:t>
              </a:r>
              <a:r>
                <a:rPr lang="de-DE" altLang="de-DE" sz="1800" dirty="0">
                  <a:solidFill>
                    <a:schemeClr val="tx1"/>
                  </a:solidFill>
                  <a:latin typeface="+mn-lt"/>
                </a:rPr>
                <a:t/>
              </a:r>
              <a:br>
                <a:rPr lang="de-DE" altLang="de-DE" sz="1800" dirty="0">
                  <a:solidFill>
                    <a:schemeClr val="tx1"/>
                  </a:solidFill>
                  <a:latin typeface="+mn-lt"/>
                </a:rPr>
              </a:br>
              <a:r>
                <a:rPr lang="de-DE" altLang="de-DE" sz="1600" dirty="0">
                  <a:solidFill>
                    <a:schemeClr val="tx1"/>
                  </a:solidFill>
                  <a:latin typeface="Courier New" panose="02070309020205020404" pitchFamily="49" charset="0"/>
                  <a:cs typeface="Courier New" panose="02070309020205020404" pitchFamily="49" charset="0"/>
                </a:rPr>
                <a:t>BE  Byte    0 1 2 …</a:t>
              </a:r>
              <a:br>
                <a:rPr lang="de-DE" altLang="de-DE" sz="1600" dirty="0">
                  <a:solidFill>
                    <a:schemeClr val="tx1"/>
                  </a:solidFill>
                  <a:latin typeface="Courier New" panose="02070309020205020404" pitchFamily="49" charset="0"/>
                  <a:cs typeface="Courier New" panose="02070309020205020404" pitchFamily="49" charset="0"/>
                </a:rPr>
              </a:br>
              <a:r>
                <a:rPr lang="de-DE" altLang="de-DE" sz="1600" dirty="0">
                  <a:solidFill>
                    <a:schemeClr val="tx1"/>
                  </a:solidFill>
                  <a:latin typeface="Courier New" panose="02070309020205020404" pitchFamily="49" charset="0"/>
                  <a:cs typeface="Courier New" panose="02070309020205020404" pitchFamily="49" charset="0"/>
                </a:rPr>
                <a:t>LE  Byte  … 2 1 0</a:t>
              </a:r>
              <a:br>
                <a:rPr lang="de-DE" altLang="de-DE" sz="1600" dirty="0">
                  <a:solidFill>
                    <a:schemeClr val="tx1"/>
                  </a:solidFill>
                  <a:latin typeface="Courier New" panose="02070309020205020404" pitchFamily="49" charset="0"/>
                  <a:cs typeface="Courier New" panose="02070309020205020404" pitchFamily="49" charset="0"/>
                </a:rPr>
              </a:br>
              <a:r>
                <a:rPr lang="de-DE" altLang="de-DE" sz="1600" dirty="0">
                  <a:solidFill>
                    <a:schemeClr val="tx1"/>
                  </a:solidFill>
                  <a:latin typeface="+mn-lt"/>
                </a:rPr>
                <a:t>Adresse</a:t>
              </a:r>
              <a:r>
                <a:rPr lang="de-DE" altLang="de-DE" sz="1800" dirty="0">
                  <a:solidFill>
                    <a:schemeClr val="tx1"/>
                  </a:solidFill>
                  <a:latin typeface="+mn-lt"/>
                </a:rPr>
                <a:t/>
              </a:r>
              <a:br>
                <a:rPr lang="de-DE" altLang="de-DE" sz="1800" dirty="0">
                  <a:solidFill>
                    <a:schemeClr val="tx1"/>
                  </a:solidFill>
                  <a:latin typeface="+mn-lt"/>
                </a:rPr>
              </a:br>
              <a:r>
                <a:rPr lang="de-DE" altLang="de-DE" sz="1600" dirty="0">
                  <a:solidFill>
                    <a:schemeClr val="tx1"/>
                  </a:solidFill>
                  <a:latin typeface="Courier New" panose="02070309020205020404" pitchFamily="49" charset="0"/>
                  <a:cs typeface="Courier New" panose="02070309020205020404" pitchFamily="49" charset="0"/>
                </a:rPr>
                <a:t>         MSB         LSB</a:t>
              </a:r>
              <a:br>
                <a:rPr lang="de-DE" altLang="de-DE" sz="1600" dirty="0">
                  <a:solidFill>
                    <a:schemeClr val="tx1"/>
                  </a:solidFill>
                  <a:latin typeface="Courier New" panose="02070309020205020404" pitchFamily="49" charset="0"/>
                  <a:cs typeface="Courier New" panose="02070309020205020404" pitchFamily="49" charset="0"/>
                </a:rPr>
              </a:br>
              <a:r>
                <a:rPr lang="de-DE" altLang="de-DE" sz="1600" dirty="0">
                  <a:solidFill>
                    <a:schemeClr val="tx1"/>
                  </a:solidFill>
                  <a:latin typeface="Courier New" panose="02070309020205020404" pitchFamily="49" charset="0"/>
                  <a:cs typeface="Courier New" panose="02070309020205020404" pitchFamily="49" charset="0"/>
                </a:rPr>
                <a:t>BE  Bit  0 1 2 3 4 5 6 7</a:t>
              </a:r>
              <a:br>
                <a:rPr lang="de-DE" altLang="de-DE" sz="1600" dirty="0">
                  <a:solidFill>
                    <a:schemeClr val="tx1"/>
                  </a:solidFill>
                  <a:latin typeface="Courier New" panose="02070309020205020404" pitchFamily="49" charset="0"/>
                  <a:cs typeface="Courier New" panose="02070309020205020404" pitchFamily="49" charset="0"/>
                </a:rPr>
              </a:br>
              <a:r>
                <a:rPr lang="de-DE" altLang="de-DE" sz="1600" dirty="0">
                  <a:solidFill>
                    <a:schemeClr val="tx1"/>
                  </a:solidFill>
                  <a:latin typeface="Courier New" panose="02070309020205020404" pitchFamily="49" charset="0"/>
                  <a:cs typeface="Courier New" panose="02070309020205020404" pitchFamily="49" charset="0"/>
                </a:rPr>
                <a:t>LE  Bit  7 6 5 4 3 2 1 0</a:t>
              </a:r>
              <a:endParaRPr lang="de-DE" altLang="de-DE" sz="1800" dirty="0">
                <a:solidFill>
                  <a:schemeClr val="tx1"/>
                </a:solidFill>
                <a:latin typeface="Courier New" panose="02070309020205020404" pitchFamily="49" charset="0"/>
                <a:cs typeface="Courier New" panose="02070309020205020404" pitchFamily="49" charset="0"/>
              </a:endParaRPr>
            </a:p>
            <a:p>
              <a:pPr lvl="0">
                <a:lnSpc>
                  <a:spcPct val="80000"/>
                </a:lnSpc>
                <a:tabLst>
                  <a:tab pos="265113" algn="l"/>
                  <a:tab pos="339725" algn="l"/>
                  <a:tab pos="893763" algn="l"/>
                  <a:tab pos="1343025" algn="l"/>
                  <a:tab pos="1792288" algn="l"/>
                  <a:tab pos="2241550"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de-DE" altLang="de-DE" sz="1800" dirty="0">
                <a:solidFill>
                  <a:schemeClr val="tx1"/>
                </a:solidFill>
                <a:latin typeface="+mn-lt"/>
              </a:endParaRPr>
            </a:p>
            <a:p>
              <a:pPr lvl="0">
                <a:lnSpc>
                  <a:spcPct val="80000"/>
                </a:lnSpc>
                <a:tabLst>
                  <a:tab pos="265113" algn="l"/>
                  <a:tab pos="339725" algn="l"/>
                  <a:tab pos="893763" algn="l"/>
                  <a:tab pos="1343025" algn="l"/>
                  <a:tab pos="1792288" algn="l"/>
                  <a:tab pos="2241550"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800" dirty="0">
                  <a:solidFill>
                    <a:schemeClr val="tx1"/>
                  </a:solidFill>
                  <a:latin typeface="+mn-lt"/>
                </a:rPr>
                <a:t>    </a:t>
              </a:r>
              <a:r>
                <a:rPr lang="de-DE" altLang="de-DE" sz="1800" dirty="0" smtClean="0">
                  <a:solidFill>
                    <a:schemeClr val="tx1"/>
                  </a:solidFill>
                  <a:latin typeface="+mn-lt"/>
                </a:rPr>
                <a:t>                            </a:t>
              </a:r>
              <a:r>
                <a:rPr lang="de-DE" altLang="de-DE" sz="1600" dirty="0">
                  <a:solidFill>
                    <a:schemeClr val="tx1"/>
                  </a:solidFill>
                  <a:latin typeface="+mn-lt"/>
                </a:rPr>
                <a:t>Byte</a:t>
              </a:r>
            </a:p>
          </p:txBody>
        </p:sp>
        <p:cxnSp>
          <p:nvCxnSpPr>
            <p:cNvPr id="7" name="Gerade Verbindung mit Pfeil 6"/>
            <p:cNvCxnSpPr/>
            <p:nvPr/>
          </p:nvCxnSpPr>
          <p:spPr bwMode="auto">
            <a:xfrm flipH="1">
              <a:off x="5652120" y="5157192"/>
              <a:ext cx="1080120"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Geschweifte Klammer rechts 7"/>
            <p:cNvSpPr/>
            <p:nvPr/>
          </p:nvSpPr>
          <p:spPr bwMode="auto">
            <a:xfrm rot="5400000">
              <a:off x="6566143" y="5135111"/>
              <a:ext cx="188178" cy="1728192"/>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cxnSp>
          <p:nvCxnSpPr>
            <p:cNvPr id="10" name="Gerade Verbindung mit Pfeil 9"/>
            <p:cNvCxnSpPr/>
            <p:nvPr/>
          </p:nvCxnSpPr>
          <p:spPr bwMode="auto">
            <a:xfrm>
              <a:off x="6156176" y="4581128"/>
              <a:ext cx="1080120"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3" name="Gruppieren 22"/>
          <p:cNvGrpSpPr/>
          <p:nvPr/>
        </p:nvGrpSpPr>
        <p:grpSpPr>
          <a:xfrm>
            <a:off x="1023033" y="4581128"/>
            <a:ext cx="3044911" cy="1384995"/>
            <a:chOff x="807081" y="4725144"/>
            <a:chExt cx="3044911" cy="1384995"/>
          </a:xfrm>
        </p:grpSpPr>
        <p:sp>
          <p:nvSpPr>
            <p:cNvPr id="13" name="Textfeld 12"/>
            <p:cNvSpPr txBox="1"/>
            <p:nvPr/>
          </p:nvSpPr>
          <p:spPr>
            <a:xfrm>
              <a:off x="807081" y="4725144"/>
              <a:ext cx="3044911" cy="1384995"/>
            </a:xfrm>
            <a:prstGeom prst="rect">
              <a:avLst/>
            </a:prstGeom>
            <a:noFill/>
            <a:ln w="3175">
              <a:solidFill>
                <a:schemeClr val="tx1"/>
              </a:solidFill>
            </a:ln>
          </p:spPr>
          <p:txBody>
            <a:bodyPr wrap="square" rtlCol="0">
              <a:spAutoFit/>
            </a:bodyPr>
            <a:lstStyle/>
            <a:p>
              <a:pPr marL="1700213"/>
              <a:r>
                <a:rPr lang="de-DE" sz="1400" dirty="0" smtClean="0">
                  <a:solidFill>
                    <a:srgbClr val="00B050"/>
                  </a:solidFill>
                </a:rPr>
                <a:t>2023</a:t>
              </a:r>
            </a:p>
            <a:p>
              <a:r>
                <a:rPr lang="de-DE" sz="1400" dirty="0" smtClean="0">
                  <a:solidFill>
                    <a:schemeClr val="tx1"/>
                  </a:solidFill>
                  <a:latin typeface="Courier New" panose="02070309020205020404" pitchFamily="49" charset="0"/>
                  <a:cs typeface="Courier New" panose="02070309020205020404" pitchFamily="49" charset="0"/>
                </a:rPr>
                <a:t>BE Byte  </a:t>
              </a:r>
              <a:r>
                <a:rPr lang="de-DE" sz="1400" dirty="0" smtClean="0">
                  <a:solidFill>
                    <a:schemeClr val="accent2"/>
                  </a:solidFill>
                  <a:latin typeface="Courier New" panose="02070309020205020404" pitchFamily="49" charset="0"/>
                  <a:cs typeface="Courier New" panose="02070309020205020404" pitchFamily="49" charset="0"/>
                </a:rPr>
                <a:t>0        1</a:t>
              </a:r>
            </a:p>
            <a:p>
              <a:r>
                <a:rPr lang="de-DE" sz="1400" dirty="0" smtClean="0">
                  <a:solidFill>
                    <a:schemeClr val="tx1"/>
                  </a:solidFill>
                  <a:latin typeface="Courier New" panose="02070309020205020404" pitchFamily="49" charset="0"/>
                  <a:cs typeface="Courier New" panose="02070309020205020404" pitchFamily="49" charset="0"/>
                </a:rPr>
                <a:t>   Bit   </a:t>
              </a:r>
              <a:r>
                <a:rPr lang="de-DE" sz="1400" dirty="0" smtClean="0">
                  <a:solidFill>
                    <a:srgbClr val="C00000"/>
                  </a:solidFill>
                  <a:latin typeface="Courier New" panose="02070309020205020404" pitchFamily="49" charset="0"/>
                  <a:cs typeface="Courier New" panose="02070309020205020404" pitchFamily="49" charset="0"/>
                </a:rPr>
                <a:t>01234567 89012345</a:t>
              </a:r>
            </a:p>
            <a:p>
              <a:pPr marL="985838"/>
              <a:r>
                <a:rPr lang="de-DE" sz="1400" dirty="0" smtClean="0">
                  <a:solidFill>
                    <a:srgbClr val="00B050"/>
                  </a:solidFill>
                  <a:latin typeface="Courier New" panose="02070309020205020404" pitchFamily="49" charset="0"/>
                  <a:cs typeface="Courier New" panose="02070309020205020404" pitchFamily="49" charset="0"/>
                </a:rPr>
                <a:t>00000111 11100111</a:t>
              </a:r>
            </a:p>
            <a:p>
              <a:r>
                <a:rPr lang="de-DE" sz="1400" dirty="0" smtClean="0">
                  <a:solidFill>
                    <a:schemeClr val="tx1"/>
                  </a:solidFill>
                  <a:latin typeface="Courier New" panose="02070309020205020404" pitchFamily="49" charset="0"/>
                  <a:cs typeface="Courier New" panose="02070309020205020404" pitchFamily="49" charset="0"/>
                </a:rPr>
                <a:t>LE Bit   </a:t>
              </a:r>
              <a:r>
                <a:rPr lang="de-DE" sz="1400" dirty="0" smtClean="0">
                  <a:solidFill>
                    <a:srgbClr val="C00000"/>
                  </a:solidFill>
                  <a:latin typeface="Courier New" panose="02070309020205020404" pitchFamily="49" charset="0"/>
                  <a:cs typeface="Courier New" panose="02070309020205020404" pitchFamily="49" charset="0"/>
                </a:rPr>
                <a:t>54321098 76543210</a:t>
              </a:r>
            </a:p>
            <a:p>
              <a:r>
                <a:rPr lang="de-DE" sz="1400" dirty="0">
                  <a:solidFill>
                    <a:schemeClr val="tx1"/>
                  </a:solidFill>
                  <a:latin typeface="Courier New" panose="02070309020205020404" pitchFamily="49" charset="0"/>
                  <a:cs typeface="Courier New" panose="02070309020205020404" pitchFamily="49" charset="0"/>
                </a:rPr>
                <a:t> </a:t>
              </a:r>
              <a:r>
                <a:rPr lang="de-DE" sz="1400" dirty="0" smtClean="0">
                  <a:solidFill>
                    <a:schemeClr val="tx1"/>
                  </a:solidFill>
                  <a:latin typeface="Courier New" panose="02070309020205020404" pitchFamily="49" charset="0"/>
                  <a:cs typeface="Courier New" panose="02070309020205020404" pitchFamily="49" charset="0"/>
                </a:rPr>
                <a:t>  Byte         </a:t>
              </a:r>
              <a:r>
                <a:rPr lang="de-DE" sz="1400" dirty="0" smtClean="0">
                  <a:solidFill>
                    <a:schemeClr val="accent2"/>
                  </a:solidFill>
                  <a:latin typeface="Courier New" panose="02070309020205020404" pitchFamily="49" charset="0"/>
                  <a:cs typeface="Courier New" panose="02070309020205020404" pitchFamily="49" charset="0"/>
                </a:rPr>
                <a:t>1        0</a:t>
              </a:r>
              <a:endParaRPr lang="de-DE" sz="1400" dirty="0">
                <a:solidFill>
                  <a:schemeClr val="accent2"/>
                </a:solidFill>
                <a:latin typeface="Courier New" panose="02070309020205020404" pitchFamily="49" charset="0"/>
                <a:cs typeface="Courier New" panose="02070309020205020404" pitchFamily="49" charset="0"/>
              </a:endParaRPr>
            </a:p>
          </p:txBody>
        </p:sp>
        <p:cxnSp>
          <p:nvCxnSpPr>
            <p:cNvPr id="15" name="Gerade Verbindung mit Pfeil 14"/>
            <p:cNvCxnSpPr/>
            <p:nvPr/>
          </p:nvCxnSpPr>
          <p:spPr bwMode="auto">
            <a:xfrm>
              <a:off x="2051720" y="5103187"/>
              <a:ext cx="648072"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Gerade Verbindung mit Pfeil 18"/>
            <p:cNvCxnSpPr/>
            <p:nvPr/>
          </p:nvCxnSpPr>
          <p:spPr bwMode="auto">
            <a:xfrm flipH="1">
              <a:off x="2843808" y="5962559"/>
              <a:ext cx="576064"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193761028"/>
      </p:ext>
    </p:extLst>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Überblick</a:t>
            </a:r>
            <a:endParaRPr lang="de-DE" dirty="0"/>
          </a:p>
        </p:txBody>
      </p:sp>
      <p:sp>
        <p:nvSpPr>
          <p:cNvPr id="3" name="Inhaltsplatzhalter 2"/>
          <p:cNvSpPr>
            <a:spLocks noGrp="1"/>
          </p:cNvSpPr>
          <p:nvPr>
            <p:ph idx="1"/>
          </p:nvPr>
        </p:nvSpPr>
        <p:spPr>
          <a:xfrm>
            <a:off x="685800" y="2132857"/>
            <a:ext cx="7739063" cy="4032448"/>
          </a:xfrm>
        </p:spPr>
        <p:txBody>
          <a:bodyPr/>
          <a:lstStyle/>
          <a:p>
            <a:pPr marL="457200" indent="-457200" eaLnBrk="1" hangingPunct="1">
              <a:buClrTx/>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altLang="de-DE" dirty="0" smtClean="0"/>
              <a:t>Verbunde</a:t>
            </a:r>
          </a:p>
          <a:p>
            <a:pPr marL="800100" indent="-357188" eaLnBrk="1" hangingPunct="1">
              <a:buClrTx/>
              <a:buFont typeface="Arial" panose="020B0604020202020204" pitchFamily="34" charset="0"/>
              <a:buChar char="•"/>
              <a:tabLst>
                <a:tab pos="0" algn="l"/>
                <a:tab pos="8001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altLang="de-DE" sz="2800" dirty="0"/>
              <a:t>Verschobene </a:t>
            </a:r>
            <a:r>
              <a:rPr lang="de-DE" altLang="de-DE" sz="2800" dirty="0" smtClean="0"/>
              <a:t>Darstellung</a:t>
            </a:r>
          </a:p>
          <a:p>
            <a:pPr marL="442913" indent="0" eaLnBrk="1" hangingPunct="1">
              <a:buClr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800" i="1" dirty="0" smtClean="0"/>
              <a:t>Auf </a:t>
            </a:r>
            <a:r>
              <a:rPr lang="de-DE" sz="2800" i="1" dirty="0"/>
              <a:t>dem Weg </a:t>
            </a:r>
            <a:r>
              <a:rPr lang="de-DE" sz="2800" i="1" dirty="0" smtClean="0"/>
              <a:t>zur Endian-</a:t>
            </a:r>
            <a:br>
              <a:rPr lang="de-DE" sz="2800" i="1" dirty="0" smtClean="0"/>
            </a:br>
            <a:r>
              <a:rPr lang="de-DE" sz="2800" i="1" dirty="0" smtClean="0"/>
              <a:t>Unabhängigkeit</a:t>
            </a:r>
            <a:endParaRPr lang="de-DE" altLang="de-DE" dirty="0"/>
          </a:p>
          <a:p>
            <a:pPr marL="812800" lvl="1" indent="-363538" eaLnBrk="1" hangingPunct="1">
              <a:lnSpc>
                <a:spcPct val="90000"/>
              </a:lnSpc>
              <a:spcBef>
                <a:spcPct val="20000"/>
              </a:spcBef>
              <a:buFont typeface="Arial" panose="020B0604020202020204" pitchFamily="34" charset="0"/>
              <a:buChar char="•"/>
            </a:pPr>
            <a:r>
              <a:rPr lang="de-DE" dirty="0"/>
              <a:t>Attribut Bit_Order</a:t>
            </a:r>
          </a:p>
          <a:p>
            <a:pPr marL="812800" lvl="1" indent="-363538" eaLnBrk="1" hangingPunct="1">
              <a:lnSpc>
                <a:spcPct val="90000"/>
              </a:lnSpc>
              <a:spcBef>
                <a:spcPct val="20000"/>
              </a:spcBef>
              <a:buFont typeface="Arial" panose="020B0604020202020204" pitchFamily="34" charset="0"/>
              <a:buChar char="•"/>
            </a:pPr>
            <a:r>
              <a:rPr lang="de-DE" altLang="de-DE" dirty="0" smtClean="0"/>
              <a:t>Maschinenskalar</a:t>
            </a:r>
          </a:p>
          <a:p>
            <a:pPr marL="449263" lvl="0" indent="-449263" eaLnBrk="1" hangingPunct="1">
              <a:lnSpc>
                <a:spcPct val="90000"/>
              </a:lnSpc>
              <a:spcBef>
                <a:spcPct val="20000"/>
              </a:spcBef>
              <a:buFont typeface="Arial" panose="020B0604020202020204" pitchFamily="34" charset="0"/>
              <a:buChar char="•"/>
            </a:pPr>
            <a:r>
              <a:rPr lang="de-DE" altLang="de-DE" dirty="0" smtClean="0"/>
              <a:t>Reihungskomponenten</a:t>
            </a:r>
            <a:endParaRPr lang="de-DE" altLang="de-DE" dirty="0"/>
          </a:p>
          <a:p>
            <a:pPr marL="449263" lvl="0" indent="-449263" eaLnBrk="1" hangingPunct="1">
              <a:lnSpc>
                <a:spcPct val="90000"/>
              </a:lnSpc>
              <a:spcBef>
                <a:spcPct val="20000"/>
              </a:spcBef>
              <a:buFont typeface="Arial" panose="020B0604020202020204" pitchFamily="34" charset="0"/>
              <a:buChar char="•"/>
            </a:pPr>
            <a:r>
              <a:rPr lang="de-DE" altLang="de-DE" dirty="0" smtClean="0"/>
              <a:t>Aufzählungstypen</a:t>
            </a:r>
            <a:endParaRPr lang="de-DE" alt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303</a:t>
            </a:fld>
            <a:endParaRPr lang="de-DE" dirty="0"/>
          </a:p>
        </p:txBody>
      </p:sp>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94078" y="2909652"/>
            <a:ext cx="1944216" cy="2932940"/>
          </a:xfrm>
          <a:prstGeom prst="rect">
            <a:avLst/>
          </a:prstGeom>
        </p:spPr>
      </p:pic>
      <p:sp>
        <p:nvSpPr>
          <p:cNvPr id="7" name="Textfeld 6"/>
          <p:cNvSpPr txBox="1"/>
          <p:nvPr/>
        </p:nvSpPr>
        <p:spPr>
          <a:xfrm>
            <a:off x="3131841" y="1969676"/>
            <a:ext cx="5285010" cy="523220"/>
          </a:xfrm>
          <a:prstGeom prst="rect">
            <a:avLst/>
          </a:prstGeom>
          <a:solidFill>
            <a:schemeClr val="accent2">
              <a:lumMod val="40000"/>
              <a:lumOff val="60000"/>
            </a:schemeClr>
          </a:solidFill>
          <a:ln>
            <a:solidFill>
              <a:schemeClr val="accent2"/>
            </a:solidFill>
          </a:ln>
        </p:spPr>
        <p:txBody>
          <a:bodyPr wrap="square" rtlCol="0">
            <a:spAutoFit/>
          </a:bodyPr>
          <a:lstStyle/>
          <a:p>
            <a:r>
              <a:rPr lang="de-DE" sz="1400" dirty="0" smtClean="0">
                <a:solidFill>
                  <a:schemeClr val="accent2"/>
                </a:solidFill>
              </a:rPr>
              <a:t>Siehe auch meinen Beitrag: </a:t>
            </a:r>
            <a:r>
              <a:rPr lang="de-DE" sz="1400" dirty="0" smtClean="0">
                <a:solidFill>
                  <a:schemeClr val="accent2"/>
                </a:solidFill>
                <a:hlinkClick r:id="rId3"/>
              </a:rPr>
              <a:t>https</a:t>
            </a:r>
            <a:r>
              <a:rPr lang="de-DE" sz="1400" dirty="0">
                <a:solidFill>
                  <a:schemeClr val="accent2"/>
                </a:solidFill>
                <a:hlinkClick r:id="rId3"/>
              </a:rPr>
              <a:t>://en.wikibooks.org/wiki/Ada_Programming/Attributes/</a:t>
            </a:r>
            <a:r>
              <a:rPr lang="de-DE" sz="1400" dirty="0" smtClean="0">
                <a:solidFill>
                  <a:schemeClr val="accent2"/>
                </a:solidFill>
                <a:hlinkClick r:id="rId3"/>
              </a:rPr>
              <a:t>'Bit_Order</a:t>
            </a:r>
            <a:endParaRPr lang="de-DE" sz="1400" dirty="0">
              <a:solidFill>
                <a:schemeClr val="accent2"/>
              </a:solidFill>
            </a:endParaRPr>
          </a:p>
        </p:txBody>
      </p:sp>
    </p:spTree>
    <p:extLst>
      <p:ext uri="{BB962C8B-B14F-4D97-AF65-F5344CB8AC3E}">
        <p14:creationId xmlns:p14="http://schemas.microsoft.com/office/powerpoint/2010/main" val="464687224"/>
      </p:ext>
    </p:extLst>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Syntax für Verbunde</a:t>
            </a:r>
            <a:endParaRPr lang="de-DE" dirty="0">
              <a:solidFill>
                <a:srgbClr val="FF3399"/>
              </a:solidFill>
            </a:endParaRPr>
          </a:p>
        </p:txBody>
      </p:sp>
      <p:sp>
        <p:nvSpPr>
          <p:cNvPr id="3" name="Inhaltsplatzhalter 2"/>
          <p:cNvSpPr>
            <a:spLocks noGrp="1"/>
          </p:cNvSpPr>
          <p:nvPr>
            <p:ph idx="1"/>
          </p:nvPr>
        </p:nvSpPr>
        <p:spPr>
          <a:xfrm>
            <a:off x="685800" y="1916833"/>
            <a:ext cx="7739063" cy="4043814"/>
          </a:xfrm>
        </p:spPr>
        <p:txBody>
          <a:bodyPr/>
          <a:lstStyle/>
          <a:p>
            <a:pPr marL="0" indent="0"/>
            <a:r>
              <a:rPr lang="de-DE" sz="1900" dirty="0" smtClean="0"/>
              <a:t>Für jede Komponente eines Verbundes kann ihr Ort als Versatz bezüglich der Adresse des gesamten Objekts festgelegt werden. Orte von Komponenten, für die keine Darstellung angegeben ist, werden vom Übersetzer bestimmt.</a:t>
            </a:r>
          </a:p>
          <a:p>
            <a:pPr marL="357188" lvl="0" indent="0"/>
            <a:r>
              <a:rPr lang="de-DE" sz="1700" b="1" dirty="0" smtClean="0">
                <a:latin typeface="Courier New" panose="02070309020205020404" pitchFamily="49" charset="0"/>
                <a:cs typeface="Courier New" panose="02070309020205020404" pitchFamily="49" charset="0"/>
              </a:rPr>
              <a:t>type</a:t>
            </a:r>
            <a:r>
              <a:rPr lang="de-DE" sz="1700" dirty="0" smtClean="0">
                <a:latin typeface="Courier New" panose="02070309020205020404" pitchFamily="49" charset="0"/>
                <a:cs typeface="Courier New" panose="02070309020205020404" pitchFamily="49" charset="0"/>
              </a:rPr>
              <a:t> Verbund </a:t>
            </a:r>
            <a:r>
              <a:rPr lang="de-DE" sz="1700" b="1" dirty="0" smtClean="0">
                <a:latin typeface="Courier New" panose="02070309020205020404" pitchFamily="49" charset="0"/>
                <a:cs typeface="Courier New" panose="02070309020205020404" pitchFamily="49" charset="0"/>
              </a:rPr>
              <a:t>is record</a:t>
            </a:r>
            <a:r>
              <a:rPr lang="de-DE" sz="1700" dirty="0" smtClean="0">
                <a:latin typeface="Courier New" panose="02070309020205020404" pitchFamily="49" charset="0"/>
                <a:cs typeface="Courier New" panose="02070309020205020404" pitchFamily="49" charset="0"/>
              </a:rPr>
              <a:t/>
            </a:r>
            <a:br>
              <a:rPr lang="de-DE" sz="1700" dirty="0" smtClean="0">
                <a:latin typeface="Courier New" panose="02070309020205020404" pitchFamily="49" charset="0"/>
                <a:cs typeface="Courier New" panose="02070309020205020404" pitchFamily="49" charset="0"/>
              </a:rPr>
            </a:br>
            <a:r>
              <a:rPr lang="de-DE" sz="1700" dirty="0" smtClean="0">
                <a:latin typeface="Courier New" panose="02070309020205020404" pitchFamily="49" charset="0"/>
                <a:cs typeface="Courier New" panose="02070309020205020404" pitchFamily="49" charset="0"/>
              </a:rPr>
              <a:t>  Komponente: Typ;</a:t>
            </a:r>
            <a:br>
              <a:rPr lang="de-DE" sz="1700" dirty="0" smtClean="0">
                <a:latin typeface="Courier New" panose="02070309020205020404" pitchFamily="49" charset="0"/>
                <a:cs typeface="Courier New" panose="02070309020205020404" pitchFamily="49" charset="0"/>
              </a:rPr>
            </a:br>
            <a:r>
              <a:rPr lang="de-DE" sz="1700" b="1" dirty="0" smtClean="0">
                <a:latin typeface="Courier New" panose="02070309020205020404" pitchFamily="49" charset="0"/>
                <a:cs typeface="Courier New" panose="02070309020205020404" pitchFamily="49" charset="0"/>
              </a:rPr>
              <a:t>end record</a:t>
            </a:r>
            <a:r>
              <a:rPr lang="de-DE" sz="1700" dirty="0" smtClean="0">
                <a:latin typeface="Courier New" panose="02070309020205020404" pitchFamily="49" charset="0"/>
                <a:cs typeface="Courier New" panose="02070309020205020404" pitchFamily="49" charset="0"/>
              </a:rPr>
              <a:t>;</a:t>
            </a:r>
          </a:p>
          <a:p>
            <a:pPr marL="357188" lvl="0" indent="0"/>
            <a:r>
              <a:rPr lang="de-DE" sz="1700" b="1" dirty="0" smtClean="0">
                <a:latin typeface="Courier New" panose="02070309020205020404" pitchFamily="49" charset="0"/>
                <a:cs typeface="Courier New" panose="02070309020205020404" pitchFamily="49" charset="0"/>
              </a:rPr>
              <a:t>for</a:t>
            </a:r>
            <a:r>
              <a:rPr lang="de-DE" sz="1700" dirty="0" smtClean="0">
                <a:latin typeface="Courier New" panose="02070309020205020404" pitchFamily="49" charset="0"/>
                <a:cs typeface="Courier New" panose="02070309020205020404" pitchFamily="49" charset="0"/>
              </a:rPr>
              <a:t> Verbund </a:t>
            </a:r>
            <a:r>
              <a:rPr lang="de-DE" sz="1700" b="1" dirty="0" smtClean="0">
                <a:latin typeface="Courier New" panose="02070309020205020404" pitchFamily="49" charset="0"/>
                <a:cs typeface="Courier New" panose="02070309020205020404" pitchFamily="49" charset="0"/>
              </a:rPr>
              <a:t>use record</a:t>
            </a:r>
            <a:r>
              <a:rPr lang="de-DE" sz="1700" dirty="0" smtClean="0">
                <a:latin typeface="Courier New" panose="02070309020205020404" pitchFamily="49" charset="0"/>
                <a:cs typeface="Courier New" panose="02070309020205020404" pitchFamily="49" charset="0"/>
              </a:rPr>
              <a:t/>
            </a:r>
            <a:br>
              <a:rPr lang="de-DE" sz="1700" dirty="0" smtClean="0">
                <a:latin typeface="Courier New" panose="02070309020205020404" pitchFamily="49" charset="0"/>
                <a:cs typeface="Courier New" panose="02070309020205020404" pitchFamily="49" charset="0"/>
              </a:rPr>
            </a:br>
            <a:r>
              <a:rPr lang="de-DE" sz="1700" dirty="0" smtClean="0">
                <a:latin typeface="Courier New" panose="02070309020205020404" pitchFamily="49" charset="0"/>
                <a:cs typeface="Courier New" panose="02070309020205020404" pitchFamily="49" charset="0"/>
              </a:rPr>
              <a:t>  </a:t>
            </a:r>
            <a:r>
              <a:rPr lang="de-DE" sz="1700" dirty="0" smtClean="0">
                <a:solidFill>
                  <a:schemeClr val="tx1"/>
                </a:solidFill>
                <a:latin typeface="Courier New" panose="02070309020205020404" pitchFamily="49" charset="0"/>
                <a:cs typeface="Courier New" panose="02070309020205020404" pitchFamily="49" charset="0"/>
              </a:rPr>
              <a:t>Komponente</a:t>
            </a:r>
            <a:r>
              <a:rPr lang="de-DE" sz="1700" dirty="0" smtClean="0">
                <a:solidFill>
                  <a:srgbClr val="3333CC"/>
                </a:solidFill>
                <a:latin typeface="Courier New" panose="02070309020205020404" pitchFamily="49" charset="0"/>
                <a:cs typeface="Courier New" panose="02070309020205020404" pitchFamily="49" charset="0"/>
              </a:rPr>
              <a:t> </a:t>
            </a:r>
            <a:r>
              <a:rPr lang="de-DE" sz="1700" b="1" dirty="0" smtClean="0">
                <a:solidFill>
                  <a:srgbClr val="3333CC"/>
                </a:solidFill>
                <a:latin typeface="Courier New" panose="02070309020205020404" pitchFamily="49" charset="0"/>
                <a:cs typeface="Courier New" panose="02070309020205020404" pitchFamily="49" charset="0"/>
              </a:rPr>
              <a:t>at</a:t>
            </a:r>
            <a:r>
              <a:rPr lang="de-DE" sz="1700" dirty="0" smtClean="0">
                <a:solidFill>
                  <a:srgbClr val="3333CC"/>
                </a:solidFill>
                <a:latin typeface="Courier New" panose="02070309020205020404" pitchFamily="49" charset="0"/>
                <a:cs typeface="Courier New" panose="02070309020205020404" pitchFamily="49" charset="0"/>
              </a:rPr>
              <a:t> Position </a:t>
            </a:r>
            <a:r>
              <a:rPr lang="de-DE" sz="1700" b="1" dirty="0" smtClean="0">
                <a:solidFill>
                  <a:srgbClr val="C00000"/>
                </a:solidFill>
                <a:latin typeface="Courier New" panose="02070309020205020404" pitchFamily="49" charset="0"/>
                <a:cs typeface="Courier New" panose="02070309020205020404" pitchFamily="49" charset="0"/>
              </a:rPr>
              <a:t>range</a:t>
            </a:r>
            <a:r>
              <a:rPr lang="de-DE" sz="1700" dirty="0" smtClean="0">
                <a:solidFill>
                  <a:srgbClr val="C00000"/>
                </a:solidFill>
                <a:latin typeface="Courier New" panose="02070309020205020404" pitchFamily="49" charset="0"/>
                <a:cs typeface="Courier New" panose="02070309020205020404" pitchFamily="49" charset="0"/>
              </a:rPr>
              <a:t> First_Bit .. Last_Bit</a:t>
            </a:r>
            <a:r>
              <a:rPr lang="de-DE" sz="1700" dirty="0" smtClean="0">
                <a:latin typeface="Courier New" panose="02070309020205020404" pitchFamily="49" charset="0"/>
                <a:cs typeface="Courier New" panose="02070309020205020404" pitchFamily="49" charset="0"/>
              </a:rPr>
              <a:t>;</a:t>
            </a:r>
            <a:r>
              <a:rPr lang="de-DE" sz="1700" i="1" dirty="0" smtClean="0">
                <a:latin typeface="Courier New" panose="02070309020205020404" pitchFamily="49" charset="0"/>
                <a:cs typeface="Courier New" panose="02070309020205020404" pitchFamily="49" charset="0"/>
              </a:rPr>
              <a:t/>
            </a:r>
            <a:br>
              <a:rPr lang="de-DE" sz="1700" i="1" dirty="0" smtClean="0">
                <a:latin typeface="Courier New" panose="02070309020205020404" pitchFamily="49" charset="0"/>
                <a:cs typeface="Courier New" panose="02070309020205020404" pitchFamily="49" charset="0"/>
              </a:rPr>
            </a:br>
            <a:r>
              <a:rPr lang="de-DE" sz="1700" b="1" dirty="0" smtClean="0">
                <a:latin typeface="Courier New" panose="02070309020205020404" pitchFamily="49" charset="0"/>
                <a:cs typeface="Courier New" panose="02070309020205020404" pitchFamily="49" charset="0"/>
              </a:rPr>
              <a:t>end record</a:t>
            </a:r>
            <a:r>
              <a:rPr lang="de-DE" sz="1700" dirty="0" smtClean="0">
                <a:latin typeface="Courier New" panose="02070309020205020404" pitchFamily="49" charset="0"/>
                <a:cs typeface="Courier New" panose="02070309020205020404" pitchFamily="49" charset="0"/>
              </a:rPr>
              <a:t>;</a:t>
            </a:r>
          </a:p>
          <a:p>
            <a:pPr marL="0" indent="0"/>
            <a:r>
              <a:rPr lang="de-DE" sz="1900" dirty="0" smtClean="0">
                <a:solidFill>
                  <a:schemeClr val="accent2"/>
                </a:solidFill>
              </a:rPr>
              <a:t>Position</a:t>
            </a:r>
            <a:r>
              <a:rPr lang="de-DE" sz="1900" dirty="0" smtClean="0"/>
              <a:t> ist die Nummer der Speichereinheit beginnend mit 0; die </a:t>
            </a:r>
            <a:r>
              <a:rPr lang="de-DE" sz="1900" dirty="0" smtClean="0">
                <a:solidFill>
                  <a:srgbClr val="C00000"/>
                </a:solidFill>
              </a:rPr>
              <a:t>belegten Bits</a:t>
            </a:r>
            <a:r>
              <a:rPr lang="de-DE" sz="1900" dirty="0" smtClean="0"/>
              <a:t> werden gezählt wie auf Folie 302 beschrieben und können über die Grenzen der Speichereinheit hinausgehen. Die drei Attribute, den Ort jeder Komponente zu erfragen, haben die entsprechenden Namen.</a:t>
            </a:r>
            <a:endParaRPr lang="de-DE" sz="19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304</a:t>
            </a:fld>
            <a:endParaRPr lang="de-DE" dirty="0"/>
          </a:p>
        </p:txBody>
      </p:sp>
      <p:sp>
        <p:nvSpPr>
          <p:cNvPr id="6" name="Textfeld 5"/>
          <p:cNvSpPr txBox="1"/>
          <p:nvPr/>
        </p:nvSpPr>
        <p:spPr>
          <a:xfrm>
            <a:off x="2411761" y="5960646"/>
            <a:ext cx="4032447" cy="338554"/>
          </a:xfrm>
          <a:prstGeom prst="rect">
            <a:avLst/>
          </a:prstGeom>
          <a:solidFill>
            <a:srgbClr val="FFDF85"/>
          </a:solidFill>
          <a:ln>
            <a:solidFill>
              <a:srgbClr val="996600"/>
            </a:solidFill>
          </a:ln>
        </p:spPr>
        <p:txBody>
          <a:bodyPr wrap="square" rtlCol="0">
            <a:spAutoFit/>
          </a:bodyPr>
          <a:lstStyle/>
          <a:p>
            <a:r>
              <a:rPr lang="de-DE" sz="1600" dirty="0" smtClean="0">
                <a:solidFill>
                  <a:srgbClr val="996600"/>
                </a:solidFill>
              </a:rPr>
              <a:t>Zur verschobenen Darstellung siehe </a:t>
            </a:r>
            <a:r>
              <a:rPr lang="de-DE" sz="1600" dirty="0" smtClean="0">
                <a:solidFill>
                  <a:srgbClr val="996600"/>
                </a:solidFill>
                <a:hlinkClick r:id="rId2" action="ppaction://hlinksldjump"/>
              </a:rPr>
              <a:t>Folie 451</a:t>
            </a:r>
            <a:r>
              <a:rPr lang="de-DE" sz="1600" dirty="0" smtClean="0">
                <a:solidFill>
                  <a:srgbClr val="996600"/>
                </a:solidFill>
              </a:rPr>
              <a:t>.</a:t>
            </a:r>
            <a:endParaRPr lang="de-DE" sz="1600" dirty="0">
              <a:solidFill>
                <a:srgbClr val="996600"/>
              </a:solidFill>
            </a:endParaRPr>
          </a:p>
        </p:txBody>
      </p:sp>
    </p:spTree>
    <p:extLst>
      <p:ext uri="{BB962C8B-B14F-4D97-AF65-F5344CB8AC3E}">
        <p14:creationId xmlns:p14="http://schemas.microsoft.com/office/powerpoint/2010/main" val="490968611"/>
      </p:ext>
    </p:extLst>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Byte Vertauschen </a:t>
            </a:r>
            <a:r>
              <a:rPr lang="de-DE" dirty="0"/>
              <a:t>durch Typumwandlung (seit Ada 83)</a:t>
            </a:r>
          </a:p>
        </p:txBody>
      </p:sp>
      <p:sp>
        <p:nvSpPr>
          <p:cNvPr id="3" name="Inhaltsplatzhalter 2"/>
          <p:cNvSpPr>
            <a:spLocks noGrp="1"/>
          </p:cNvSpPr>
          <p:nvPr>
            <p:ph idx="1"/>
          </p:nvPr>
        </p:nvSpPr>
        <p:spPr/>
        <p:txBody>
          <a:bodyPr/>
          <a:lstStyle/>
          <a:p>
            <a:pPr marL="357188" lvl="0" indent="0"/>
            <a:r>
              <a:rPr lang="en-US" sz="1800" b="1" dirty="0">
                <a:latin typeface="Courier New" panose="02070309020205020404" pitchFamily="49" charset="0"/>
                <a:cs typeface="Courier New" panose="02070309020205020404" pitchFamily="49" charset="0"/>
              </a:rPr>
              <a:t>type</a:t>
            </a:r>
            <a:r>
              <a:rPr lang="en-US" sz="1800" dirty="0">
                <a:latin typeface="Courier New" panose="02070309020205020404" pitchFamily="49" charset="0"/>
                <a:cs typeface="Courier New" panose="02070309020205020404" pitchFamily="49" charset="0"/>
              </a:rPr>
              <a:t> Byte </a:t>
            </a:r>
            <a:r>
              <a:rPr lang="en-US" sz="1800" b="1" dirty="0">
                <a:latin typeface="Courier New" panose="02070309020205020404" pitchFamily="49" charset="0"/>
                <a:cs typeface="Courier New" panose="02070309020205020404" pitchFamily="49" charset="0"/>
              </a:rPr>
              <a:t>is range </a:t>
            </a:r>
            <a:r>
              <a:rPr lang="en-US" sz="1800" dirty="0">
                <a:latin typeface="Courier New" panose="02070309020205020404" pitchFamily="49" charset="0"/>
                <a:cs typeface="Courier New" panose="02070309020205020404" pitchFamily="49" charset="0"/>
              </a:rPr>
              <a:t>-2** 7 .. 2** 7 - 1;</a:t>
            </a:r>
            <a:br>
              <a:rPr lang="en-US" sz="1800"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type</a:t>
            </a:r>
            <a:r>
              <a:rPr lang="en-US" sz="1800" dirty="0">
                <a:latin typeface="Courier New" panose="02070309020205020404" pitchFamily="49" charset="0"/>
                <a:cs typeface="Courier New" panose="02070309020205020404" pitchFamily="49" charset="0"/>
              </a:rPr>
              <a:t> Word </a:t>
            </a:r>
            <a:r>
              <a:rPr lang="en-US" sz="1800" b="1" dirty="0">
                <a:latin typeface="Courier New" panose="02070309020205020404" pitchFamily="49" charset="0"/>
                <a:cs typeface="Courier New" panose="02070309020205020404" pitchFamily="49" charset="0"/>
              </a:rPr>
              <a:t>is range </a:t>
            </a:r>
            <a:r>
              <a:rPr lang="en-US" sz="1800" dirty="0">
                <a:latin typeface="Courier New" panose="02070309020205020404" pitchFamily="49" charset="0"/>
                <a:cs typeface="Courier New" panose="02070309020205020404" pitchFamily="49" charset="0"/>
              </a:rPr>
              <a:t>-2**15 .. 2**15 - 1;</a:t>
            </a:r>
          </a:p>
          <a:p>
            <a:pPr marL="357188" lvl="0" indent="0"/>
            <a:r>
              <a:rPr lang="en-US" sz="1800" b="1" dirty="0">
                <a:latin typeface="Courier New" panose="02070309020205020404" pitchFamily="49" charset="0"/>
                <a:cs typeface="Courier New" panose="02070309020205020404" pitchFamily="49" charset="0"/>
              </a:rPr>
              <a:t>type</a:t>
            </a:r>
            <a:r>
              <a:rPr lang="en-US" sz="1800" dirty="0">
                <a:latin typeface="Courier New" panose="02070309020205020404" pitchFamily="49" charset="0"/>
                <a:cs typeface="Courier New" panose="02070309020205020404" pitchFamily="49" charset="0"/>
              </a:rPr>
              <a:t> LE_Bytes </a:t>
            </a:r>
            <a:r>
              <a:rPr lang="en-US" sz="1800" b="1" dirty="0">
                <a:latin typeface="Courier New" panose="02070309020205020404" pitchFamily="49" charset="0"/>
                <a:cs typeface="Courier New" panose="02070309020205020404" pitchFamily="49" charset="0"/>
              </a:rPr>
              <a:t>is record</a:t>
            </a:r>
            <a:r>
              <a:rPr lang="en-US" sz="1800" dirty="0">
                <a:latin typeface="Courier New" panose="02070309020205020404" pitchFamily="49" charset="0"/>
                <a:cs typeface="Courier New" panose="02070309020205020404" pitchFamily="49" charset="0"/>
              </a:rPr>
              <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LSB, MSB: Byte;</a:t>
            </a:r>
            <a:br>
              <a:rPr lang="en-US" sz="1800"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end record</a:t>
            </a:r>
            <a:r>
              <a:rPr lang="en-US" sz="1800" dirty="0">
                <a:latin typeface="Courier New" panose="02070309020205020404" pitchFamily="49" charset="0"/>
                <a:cs typeface="Courier New" panose="02070309020205020404" pitchFamily="49" charset="0"/>
              </a:rPr>
              <a:t>;</a:t>
            </a:r>
            <a:br>
              <a:rPr lang="en-US" sz="1800"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for</a:t>
            </a:r>
            <a:r>
              <a:rPr lang="en-US" sz="1800" dirty="0">
                <a:latin typeface="Courier New" panose="02070309020205020404" pitchFamily="49" charset="0"/>
                <a:cs typeface="Courier New" panose="02070309020205020404" pitchFamily="49" charset="0"/>
              </a:rPr>
              <a:t> LE_Bytes </a:t>
            </a:r>
            <a:r>
              <a:rPr lang="en-US" sz="1800" b="1" dirty="0">
                <a:latin typeface="Courier New" panose="02070309020205020404" pitchFamily="49" charset="0"/>
                <a:cs typeface="Courier New" panose="02070309020205020404" pitchFamily="49" charset="0"/>
              </a:rPr>
              <a:t>use record   </a:t>
            </a:r>
            <a:r>
              <a:rPr lang="en-US" sz="1800" dirty="0">
                <a:latin typeface="Courier New" panose="02070309020205020404" pitchFamily="49" charset="0"/>
                <a:cs typeface="Courier New" panose="02070309020205020404" pitchFamily="49" charset="0"/>
              </a:rPr>
              <a:t>-- </a:t>
            </a:r>
            <a:r>
              <a:rPr lang="en-US" sz="1800" b="1" i="1" dirty="0">
                <a:latin typeface="Courier New" panose="02070309020205020404" pitchFamily="49" charset="0"/>
                <a:cs typeface="Courier New" panose="02070309020205020404" pitchFamily="49" charset="0"/>
              </a:rPr>
              <a:t>LE byte </a:t>
            </a:r>
            <a:r>
              <a:rPr lang="en-US" sz="1800" b="1" i="1" dirty="0" smtClean="0">
                <a:latin typeface="Courier New" panose="02070309020205020404" pitchFamily="49" charset="0"/>
                <a:cs typeface="Courier New" panose="02070309020205020404" pitchFamily="49" charset="0"/>
              </a:rPr>
              <a:t>order</a:t>
            </a:r>
            <a:r>
              <a:rPr lang="en-US" sz="1800" dirty="0">
                <a:latin typeface="Courier New" panose="02070309020205020404" pitchFamily="49" charset="0"/>
                <a:cs typeface="Courier New" panose="02070309020205020404" pitchFamily="49" charset="0"/>
              </a:rPr>
              <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dirty="0">
                <a:solidFill>
                  <a:srgbClr val="3333CC"/>
                </a:solidFill>
                <a:latin typeface="Courier New" panose="02070309020205020404" pitchFamily="49" charset="0"/>
                <a:cs typeface="Courier New" panose="02070309020205020404" pitchFamily="49" charset="0"/>
              </a:rPr>
              <a:t>LSB </a:t>
            </a:r>
            <a:r>
              <a:rPr lang="en-US" sz="1800" b="1" dirty="0">
                <a:solidFill>
                  <a:srgbClr val="3333CC"/>
                </a:solidFill>
                <a:latin typeface="Courier New" panose="02070309020205020404" pitchFamily="49" charset="0"/>
                <a:cs typeface="Courier New" panose="02070309020205020404" pitchFamily="49" charset="0"/>
              </a:rPr>
              <a:t>at</a:t>
            </a:r>
            <a:r>
              <a:rPr lang="en-US" sz="1800" dirty="0">
                <a:solidFill>
                  <a:srgbClr val="3333CC"/>
                </a:solidFill>
                <a:latin typeface="Courier New" panose="02070309020205020404" pitchFamily="49" charset="0"/>
                <a:cs typeface="Courier New" panose="02070309020205020404" pitchFamily="49" charset="0"/>
              </a:rPr>
              <a:t> 0 </a:t>
            </a:r>
            <a:r>
              <a:rPr lang="en-US" sz="1800" b="1" dirty="0">
                <a:latin typeface="Courier New" panose="02070309020205020404" pitchFamily="49" charset="0"/>
                <a:cs typeface="Courier New" panose="02070309020205020404" pitchFamily="49" charset="0"/>
              </a:rPr>
              <a:t>range</a:t>
            </a:r>
            <a:r>
              <a:rPr lang="en-US" sz="1800" dirty="0">
                <a:latin typeface="Courier New" panose="02070309020205020404" pitchFamily="49" charset="0"/>
                <a:cs typeface="Courier New" panose="02070309020205020404" pitchFamily="49" charset="0"/>
              </a:rPr>
              <a:t> 0 .. 7;  -- </a:t>
            </a:r>
            <a:r>
              <a:rPr lang="en-US" sz="1800" i="1" dirty="0">
                <a:latin typeface="Courier New" panose="02070309020205020404" pitchFamily="49" charset="0"/>
                <a:cs typeface="Courier New" panose="02070309020205020404" pitchFamily="49" charset="0"/>
              </a:rPr>
              <a:t>LSB at offset 0</a:t>
            </a:r>
            <a:br>
              <a:rPr lang="en-US" sz="1800" i="1"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dirty="0">
                <a:solidFill>
                  <a:srgbClr val="C00000"/>
                </a:solidFill>
                <a:latin typeface="Courier New" panose="02070309020205020404" pitchFamily="49" charset="0"/>
                <a:cs typeface="Courier New" panose="02070309020205020404" pitchFamily="49" charset="0"/>
              </a:rPr>
              <a:t>MSB </a:t>
            </a:r>
            <a:r>
              <a:rPr lang="en-US" sz="1800" b="1" dirty="0">
                <a:solidFill>
                  <a:srgbClr val="C00000"/>
                </a:solidFill>
                <a:latin typeface="Courier New" panose="02070309020205020404" pitchFamily="49" charset="0"/>
                <a:cs typeface="Courier New" panose="02070309020205020404" pitchFamily="49" charset="0"/>
              </a:rPr>
              <a:t>at</a:t>
            </a:r>
            <a:r>
              <a:rPr lang="en-US" sz="1800" dirty="0">
                <a:solidFill>
                  <a:srgbClr val="C00000"/>
                </a:solidFill>
                <a:latin typeface="Courier New" panose="02070309020205020404" pitchFamily="49" charset="0"/>
                <a:cs typeface="Courier New" panose="02070309020205020404" pitchFamily="49" charset="0"/>
              </a:rPr>
              <a:t> 1 </a:t>
            </a:r>
            <a:r>
              <a:rPr lang="en-US" sz="1800" b="1" dirty="0">
                <a:latin typeface="Courier New" panose="02070309020205020404" pitchFamily="49" charset="0"/>
                <a:cs typeface="Courier New" panose="02070309020205020404" pitchFamily="49" charset="0"/>
              </a:rPr>
              <a:t>range</a:t>
            </a:r>
            <a:r>
              <a:rPr lang="en-US" sz="1800" dirty="0">
                <a:latin typeface="Courier New" panose="02070309020205020404" pitchFamily="49" charset="0"/>
                <a:cs typeface="Courier New" panose="02070309020205020404" pitchFamily="49" charset="0"/>
              </a:rPr>
              <a:t> 0 .. 7;  -- </a:t>
            </a:r>
            <a:r>
              <a:rPr lang="en-US" sz="1800" i="1" dirty="0">
                <a:latin typeface="Courier New" panose="02070309020205020404" pitchFamily="49" charset="0"/>
                <a:cs typeface="Courier New" panose="02070309020205020404" pitchFamily="49" charset="0"/>
              </a:rPr>
              <a:t>MSB at offset 1</a:t>
            </a:r>
            <a:br>
              <a:rPr lang="en-US" sz="1800" i="1"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end record</a:t>
            </a:r>
            <a:r>
              <a:rPr lang="en-US" sz="1800" dirty="0">
                <a:latin typeface="Courier New" panose="02070309020205020404" pitchFamily="49" charset="0"/>
                <a:cs typeface="Courier New" panose="02070309020205020404" pitchFamily="49" charset="0"/>
              </a:rPr>
              <a:t>;</a:t>
            </a:r>
          </a:p>
          <a:p>
            <a:pPr marL="357188" lvl="0" indent="0"/>
            <a:r>
              <a:rPr lang="en-US" sz="1800" b="1" dirty="0">
                <a:latin typeface="Courier New" panose="02070309020205020404" pitchFamily="49" charset="0"/>
                <a:cs typeface="Courier New" panose="02070309020205020404" pitchFamily="49" charset="0"/>
              </a:rPr>
              <a:t>type</a:t>
            </a:r>
            <a:r>
              <a:rPr lang="en-US" sz="1800" dirty="0">
                <a:latin typeface="Courier New" panose="02070309020205020404" pitchFamily="49" charset="0"/>
                <a:cs typeface="Courier New" panose="02070309020205020404" pitchFamily="49" charset="0"/>
              </a:rPr>
              <a:t> BE_Bytes </a:t>
            </a:r>
            <a:r>
              <a:rPr lang="en-US" sz="1800" b="1" dirty="0">
                <a:latin typeface="Courier New" panose="02070309020205020404" pitchFamily="49" charset="0"/>
                <a:cs typeface="Courier New" panose="02070309020205020404" pitchFamily="49" charset="0"/>
              </a:rPr>
              <a:t>is new </a:t>
            </a:r>
            <a:r>
              <a:rPr lang="en-US" sz="1800" dirty="0">
                <a:latin typeface="Courier New" panose="02070309020205020404" pitchFamily="49" charset="0"/>
                <a:cs typeface="Courier New" panose="02070309020205020404" pitchFamily="49" charset="0"/>
              </a:rPr>
              <a:t>LE_Bytes;</a:t>
            </a:r>
            <a:br>
              <a:rPr lang="en-US" sz="1800"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for</a:t>
            </a:r>
            <a:r>
              <a:rPr lang="en-US" sz="1800" dirty="0">
                <a:latin typeface="Courier New" panose="02070309020205020404" pitchFamily="49" charset="0"/>
                <a:cs typeface="Courier New" panose="02070309020205020404" pitchFamily="49" charset="0"/>
              </a:rPr>
              <a:t> BE_Bytes </a:t>
            </a:r>
            <a:r>
              <a:rPr lang="en-US" sz="1800" b="1" dirty="0">
                <a:latin typeface="Courier New" panose="02070309020205020404" pitchFamily="49" charset="0"/>
                <a:cs typeface="Courier New" panose="02070309020205020404" pitchFamily="49" charset="0"/>
              </a:rPr>
              <a:t>use record</a:t>
            </a:r>
            <a:r>
              <a:rPr lang="en-US" sz="1800" dirty="0">
                <a:latin typeface="Courier New" panose="02070309020205020404" pitchFamily="49" charset="0"/>
                <a:cs typeface="Courier New" panose="02070309020205020404" pitchFamily="49" charset="0"/>
              </a:rPr>
              <a:t>   -- </a:t>
            </a:r>
            <a:r>
              <a:rPr lang="en-US" sz="1800" b="1" i="1" dirty="0">
                <a:latin typeface="Courier New" panose="02070309020205020404" pitchFamily="49" charset="0"/>
                <a:cs typeface="Courier New" panose="02070309020205020404" pitchFamily="49" charset="0"/>
              </a:rPr>
              <a:t>BE byte order</a:t>
            </a:r>
            <a:r>
              <a:rPr lang="en-US" sz="1800" dirty="0">
                <a:latin typeface="Courier New" panose="02070309020205020404" pitchFamily="49" charset="0"/>
                <a:cs typeface="Courier New" panose="02070309020205020404" pitchFamily="49" charset="0"/>
              </a:rPr>
              <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dirty="0">
                <a:solidFill>
                  <a:srgbClr val="3333CC"/>
                </a:solidFill>
                <a:latin typeface="Courier New" panose="02070309020205020404" pitchFamily="49" charset="0"/>
                <a:cs typeface="Courier New" panose="02070309020205020404" pitchFamily="49" charset="0"/>
              </a:rPr>
              <a:t>LSB </a:t>
            </a:r>
            <a:r>
              <a:rPr lang="en-US" sz="1800" b="1" dirty="0">
                <a:solidFill>
                  <a:srgbClr val="3333CC"/>
                </a:solidFill>
                <a:latin typeface="Courier New" panose="02070309020205020404" pitchFamily="49" charset="0"/>
                <a:cs typeface="Courier New" panose="02070309020205020404" pitchFamily="49" charset="0"/>
              </a:rPr>
              <a:t>at</a:t>
            </a:r>
            <a:r>
              <a:rPr lang="en-US" sz="1800" dirty="0">
                <a:solidFill>
                  <a:srgbClr val="3333CC"/>
                </a:solidFill>
                <a:latin typeface="Courier New" panose="02070309020205020404" pitchFamily="49" charset="0"/>
                <a:cs typeface="Courier New" panose="02070309020205020404" pitchFamily="49" charset="0"/>
              </a:rPr>
              <a:t> 1 </a:t>
            </a:r>
            <a:r>
              <a:rPr lang="en-US" sz="1800" b="1" dirty="0">
                <a:latin typeface="Courier New" panose="02070309020205020404" pitchFamily="49" charset="0"/>
                <a:cs typeface="Courier New" panose="02070309020205020404" pitchFamily="49" charset="0"/>
              </a:rPr>
              <a:t>range</a:t>
            </a:r>
            <a:r>
              <a:rPr lang="en-US" sz="1800" dirty="0">
                <a:latin typeface="Courier New" panose="02070309020205020404" pitchFamily="49" charset="0"/>
                <a:cs typeface="Courier New" panose="02070309020205020404" pitchFamily="49" charset="0"/>
              </a:rPr>
              <a:t> 0 .. 7;  -- </a:t>
            </a:r>
            <a:r>
              <a:rPr lang="en-US" sz="1800" i="1" dirty="0">
                <a:latin typeface="Courier New" panose="02070309020205020404" pitchFamily="49" charset="0"/>
                <a:cs typeface="Courier New" panose="02070309020205020404" pitchFamily="49" charset="0"/>
              </a:rPr>
              <a:t>LSB at offset 1</a:t>
            </a:r>
            <a:br>
              <a:rPr lang="en-US" sz="1800" i="1"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dirty="0">
                <a:solidFill>
                  <a:srgbClr val="C00000"/>
                </a:solidFill>
                <a:latin typeface="Courier New" panose="02070309020205020404" pitchFamily="49" charset="0"/>
                <a:cs typeface="Courier New" panose="02070309020205020404" pitchFamily="49" charset="0"/>
              </a:rPr>
              <a:t>MSB </a:t>
            </a:r>
            <a:r>
              <a:rPr lang="en-US" sz="1800" b="1" dirty="0">
                <a:solidFill>
                  <a:srgbClr val="C00000"/>
                </a:solidFill>
                <a:latin typeface="Courier New" panose="02070309020205020404" pitchFamily="49" charset="0"/>
                <a:cs typeface="Courier New" panose="02070309020205020404" pitchFamily="49" charset="0"/>
              </a:rPr>
              <a:t>at</a:t>
            </a:r>
            <a:r>
              <a:rPr lang="en-US" sz="1800" dirty="0">
                <a:solidFill>
                  <a:srgbClr val="C00000"/>
                </a:solidFill>
                <a:latin typeface="Courier New" panose="02070309020205020404" pitchFamily="49" charset="0"/>
                <a:cs typeface="Courier New" panose="02070309020205020404" pitchFamily="49" charset="0"/>
              </a:rPr>
              <a:t> 0 </a:t>
            </a:r>
            <a:r>
              <a:rPr lang="en-US" sz="1800" b="1" dirty="0">
                <a:latin typeface="Courier New" panose="02070309020205020404" pitchFamily="49" charset="0"/>
                <a:cs typeface="Courier New" panose="02070309020205020404" pitchFamily="49" charset="0"/>
              </a:rPr>
              <a:t>range</a:t>
            </a:r>
            <a:r>
              <a:rPr lang="en-US" sz="1800" dirty="0">
                <a:latin typeface="Courier New" panose="02070309020205020404" pitchFamily="49" charset="0"/>
                <a:cs typeface="Courier New" panose="02070309020205020404" pitchFamily="49" charset="0"/>
              </a:rPr>
              <a:t> 0 .. 7;  -- </a:t>
            </a:r>
            <a:r>
              <a:rPr lang="en-US" sz="1800" i="1" dirty="0">
                <a:latin typeface="Courier New" panose="02070309020205020404" pitchFamily="49" charset="0"/>
                <a:cs typeface="Courier New" panose="02070309020205020404" pitchFamily="49" charset="0"/>
              </a:rPr>
              <a:t>MSB at offset 0</a:t>
            </a:r>
            <a:br>
              <a:rPr lang="en-US" sz="1800" i="1"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end record</a:t>
            </a:r>
            <a:r>
              <a:rPr lang="en-US" sz="1800" dirty="0" smtClean="0">
                <a:latin typeface="Courier New" panose="02070309020205020404" pitchFamily="49" charset="0"/>
                <a:cs typeface="Courier New" panose="02070309020205020404" pitchFamily="49" charset="0"/>
              </a:rPr>
              <a:t>;</a:t>
            </a:r>
            <a:endParaRPr lang="en-US" sz="18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305</a:t>
            </a:fld>
            <a:endParaRPr lang="de-DE" dirty="0"/>
          </a:p>
        </p:txBody>
      </p:sp>
      <p:sp>
        <p:nvSpPr>
          <p:cNvPr id="7" name="Legende mit Linie 2 6"/>
          <p:cNvSpPr/>
          <p:nvPr/>
        </p:nvSpPr>
        <p:spPr bwMode="auto">
          <a:xfrm>
            <a:off x="5724128" y="2852936"/>
            <a:ext cx="2700735" cy="360039"/>
          </a:xfrm>
          <a:prstGeom prst="borderCallout2">
            <a:avLst>
              <a:gd name="adj1" fmla="val 54465"/>
              <a:gd name="adj2" fmla="val -1180"/>
              <a:gd name="adj3" fmla="val 50496"/>
              <a:gd name="adj4" fmla="val -57214"/>
              <a:gd name="adj5" fmla="val 267264"/>
              <a:gd name="adj6" fmla="val -123842"/>
            </a:avLst>
          </a:prstGeom>
          <a:solidFill>
            <a:schemeClr val="accent2">
              <a:lumMod val="40000"/>
              <a:lumOff val="6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600" dirty="0" smtClean="0">
                <a:solidFill>
                  <a:schemeClr val="accent2">
                    <a:lumMod val="50000"/>
                  </a:schemeClr>
                </a:solidFill>
              </a:rPr>
              <a:t>Versa</a:t>
            </a:r>
            <a:r>
              <a:rPr kumimoji="0" lang="de-DE" sz="1600" b="0" i="0" u="none" strike="noStrike" cap="none" normalizeH="0" baseline="0" dirty="0" smtClean="0">
                <a:ln>
                  <a:noFill/>
                </a:ln>
                <a:solidFill>
                  <a:schemeClr val="accent2">
                    <a:lumMod val="50000"/>
                  </a:schemeClr>
                </a:solidFill>
                <a:effectLst/>
                <a:latin typeface="Times New Roman" pitchFamily="18" charset="0"/>
              </a:rPr>
              <a:t>tz bezüglich der Adresse</a:t>
            </a:r>
          </a:p>
        </p:txBody>
      </p:sp>
      <p:sp>
        <p:nvSpPr>
          <p:cNvPr id="8" name="Legende mit Linie 2 7"/>
          <p:cNvSpPr/>
          <p:nvPr/>
        </p:nvSpPr>
        <p:spPr bwMode="auto">
          <a:xfrm>
            <a:off x="6661150" y="4437112"/>
            <a:ext cx="1223218" cy="360040"/>
          </a:xfrm>
          <a:prstGeom prst="borderCallout2">
            <a:avLst>
              <a:gd name="adj1" fmla="val 34624"/>
              <a:gd name="adj2" fmla="val -2493"/>
              <a:gd name="adj3" fmla="val 26687"/>
              <a:gd name="adj4" fmla="val -223408"/>
              <a:gd name="adj5" fmla="val -34327"/>
              <a:gd name="adj6" fmla="val -240559"/>
            </a:avLst>
          </a:prstGeom>
          <a:solidFill>
            <a:schemeClr val="accent2">
              <a:lumMod val="40000"/>
              <a:lumOff val="6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600" b="0" i="0" u="none" strike="noStrike" cap="none" normalizeH="0" baseline="0" dirty="0" smtClean="0">
                <a:ln>
                  <a:noFill/>
                </a:ln>
                <a:solidFill>
                  <a:schemeClr val="accent2">
                    <a:lumMod val="50000"/>
                  </a:schemeClr>
                </a:solidFill>
                <a:effectLst/>
                <a:latin typeface="Times New Roman" pitchFamily="18" charset="0"/>
              </a:rPr>
              <a:t>Belegte Bits</a:t>
            </a:r>
          </a:p>
        </p:txBody>
      </p:sp>
    </p:spTree>
    <p:extLst>
      <p:ext uri="{BB962C8B-B14F-4D97-AF65-F5344CB8AC3E}">
        <p14:creationId xmlns:p14="http://schemas.microsoft.com/office/powerpoint/2010/main" val="2159513402"/>
      </p:ext>
    </p:extLst>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Byte Vertauschen</a:t>
            </a:r>
            <a:r>
              <a:rPr lang="de-DE" dirty="0"/>
              <a:t/>
            </a:r>
            <a:br>
              <a:rPr lang="de-DE" dirty="0"/>
            </a:br>
            <a:r>
              <a:rPr lang="de-DE" dirty="0"/>
              <a:t>(Fortsetzung)</a:t>
            </a:r>
          </a:p>
        </p:txBody>
      </p:sp>
      <p:sp>
        <p:nvSpPr>
          <p:cNvPr id="3" name="Inhaltsplatzhalter 2"/>
          <p:cNvSpPr>
            <a:spLocks noGrp="1"/>
          </p:cNvSpPr>
          <p:nvPr>
            <p:ph idx="1"/>
          </p:nvPr>
        </p:nvSpPr>
        <p:spPr>
          <a:xfrm>
            <a:off x="611560" y="1981201"/>
            <a:ext cx="7918648" cy="2671936"/>
          </a:xfrm>
        </p:spPr>
        <p:txBody>
          <a:bodyPr/>
          <a:lstStyle/>
          <a:p>
            <a:pPr marL="0" lvl="0" indent="0"/>
            <a:r>
              <a:rPr lang="de-DE" sz="2000" dirty="0">
                <a:cs typeface="Courier New" panose="02070309020205020404" pitchFamily="49" charset="0"/>
              </a:rPr>
              <a:t>Auf einer LE-Architektur kann durch </a:t>
            </a:r>
            <a:r>
              <a:rPr lang="de-DE" sz="2000" dirty="0" smtClean="0">
                <a:solidFill>
                  <a:srgbClr val="C00000"/>
                </a:solidFill>
                <a:cs typeface="Courier New" panose="02070309020205020404" pitchFamily="49" charset="0"/>
              </a:rPr>
              <a:t>ungeprüfte Typumwandlung </a:t>
            </a:r>
            <a:r>
              <a:rPr lang="de-DE" sz="2000" dirty="0">
                <a:cs typeface="Courier New" panose="02070309020205020404" pitchFamily="49" charset="0"/>
              </a:rPr>
              <a:t>eine Byte-Vertauschung für den Transfer auf BE-Architektur wie folgt erfolgen:</a:t>
            </a:r>
          </a:p>
          <a:p>
            <a:pPr marL="357188" lvl="0" indent="0"/>
            <a:r>
              <a:rPr lang="en-US" sz="1800" b="1" dirty="0">
                <a:latin typeface="Courier New" panose="02070309020205020404" pitchFamily="49" charset="0"/>
                <a:cs typeface="Courier New" panose="02070309020205020404" pitchFamily="49" charset="0"/>
              </a:rPr>
              <a:t>function</a:t>
            </a:r>
            <a:r>
              <a:rPr lang="en-US" sz="1800" dirty="0">
                <a:latin typeface="Courier New" panose="02070309020205020404" pitchFamily="49" charset="0"/>
                <a:cs typeface="Courier New" panose="02070309020205020404" pitchFamily="49" charset="0"/>
              </a:rPr>
              <a:t> To_LE </a:t>
            </a:r>
            <a:r>
              <a:rPr lang="en-US" sz="1800" b="1" dirty="0">
                <a:latin typeface="Courier New" panose="02070309020205020404" pitchFamily="49" charset="0"/>
                <a:cs typeface="Courier New" panose="02070309020205020404" pitchFamily="49" charset="0"/>
              </a:rPr>
              <a:t>is new </a:t>
            </a:r>
            <a:r>
              <a:rPr lang="en-US" sz="1800" dirty="0">
                <a:latin typeface="Courier New" panose="02070309020205020404" pitchFamily="49" charset="0"/>
                <a:cs typeface="Courier New" panose="02070309020205020404" pitchFamily="49" charset="0"/>
              </a:rPr>
              <a:t>Ada.Unchecked_Conversion</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(Source =&gt; Word    , Target =&gt; LE_Bytes);</a:t>
            </a:r>
            <a:br>
              <a:rPr lang="en-US" sz="1800"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function</a:t>
            </a:r>
            <a:r>
              <a:rPr lang="en-US" sz="1800" dirty="0">
                <a:latin typeface="Courier New" panose="02070309020205020404" pitchFamily="49" charset="0"/>
                <a:cs typeface="Courier New" panose="02070309020205020404" pitchFamily="49" charset="0"/>
              </a:rPr>
              <a:t> To_Word </a:t>
            </a:r>
            <a:r>
              <a:rPr lang="en-US" sz="1800" b="1" dirty="0">
                <a:latin typeface="Courier New" panose="02070309020205020404" pitchFamily="49" charset="0"/>
                <a:cs typeface="Courier New" panose="02070309020205020404" pitchFamily="49" charset="0"/>
              </a:rPr>
              <a:t>is new </a:t>
            </a:r>
            <a:r>
              <a:rPr lang="en-US" sz="1800" dirty="0">
                <a:latin typeface="Courier New" panose="02070309020205020404" pitchFamily="49" charset="0"/>
                <a:cs typeface="Courier New" panose="02070309020205020404" pitchFamily="49" charset="0"/>
              </a:rPr>
              <a:t>Ada.Unchecked_Conversion</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(Source =&gt; BE_Bytes, Target =&gt; Word);</a:t>
            </a:r>
          </a:p>
          <a:p>
            <a:pPr marL="0" lvl="0" indent="0"/>
            <a:r>
              <a:rPr lang="de-DE" sz="2000" dirty="0">
                <a:cs typeface="Courier New" panose="02070309020205020404" pitchFamily="49" charset="0"/>
              </a:rPr>
              <a:t>Als Beispiel:</a:t>
            </a:r>
            <a:endParaRPr lang="en-US" sz="1400" dirty="0">
              <a:latin typeface="Courier New" panose="02070309020205020404" pitchFamily="49" charset="0"/>
              <a:cs typeface="Courier New" panose="02070309020205020404" pitchFamily="49" charset="0"/>
            </a:endParaRPr>
          </a:p>
          <a:p>
            <a:pPr marL="357188" lvl="0" indent="0"/>
            <a:r>
              <a:rPr lang="en-US" sz="1800" dirty="0">
                <a:latin typeface="Courier New" panose="02070309020205020404" pitchFamily="49" charset="0"/>
                <a:cs typeface="Courier New" panose="02070309020205020404" pitchFamily="49" charset="0"/>
              </a:rPr>
              <a:t>W: Word := To_Word (BE_Bytes (To_LE (</a:t>
            </a:r>
            <a:r>
              <a:rPr lang="en-US" sz="1800" dirty="0">
                <a:solidFill>
                  <a:srgbClr val="3333CC"/>
                </a:solidFill>
                <a:latin typeface="Courier New" panose="02070309020205020404" pitchFamily="49" charset="0"/>
                <a:cs typeface="Courier New" panose="02070309020205020404" pitchFamily="49" charset="0"/>
              </a:rPr>
              <a:t>2</a:t>
            </a:r>
            <a:r>
              <a:rPr lang="en-US" sz="1800" dirty="0">
                <a:latin typeface="Courier New" panose="02070309020205020404" pitchFamily="49" charset="0"/>
                <a:cs typeface="Courier New" panose="02070309020205020404" pitchFamily="49" charset="0"/>
              </a:rPr>
              <a:t>)));  -- </a:t>
            </a:r>
            <a:r>
              <a:rPr lang="en-US" sz="1800" i="1" dirty="0" smtClean="0">
                <a:solidFill>
                  <a:srgbClr val="C00000"/>
                </a:solidFill>
                <a:latin typeface="Courier New" panose="02070309020205020404" pitchFamily="49" charset="0"/>
                <a:cs typeface="Courier New" panose="02070309020205020404" pitchFamily="49" charset="0"/>
              </a:rPr>
              <a:t>512</a:t>
            </a:r>
            <a:endParaRPr lang="en-US" sz="1800" i="1" dirty="0">
              <a:solidFill>
                <a:srgbClr val="C00000"/>
              </a:solidFill>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306</a:t>
            </a:fld>
            <a:endParaRPr lang="de-DE" dirty="0"/>
          </a:p>
        </p:txBody>
      </p:sp>
      <p:sp>
        <p:nvSpPr>
          <p:cNvPr id="6" name="Textfeld 5"/>
          <p:cNvSpPr txBox="1"/>
          <p:nvPr/>
        </p:nvSpPr>
        <p:spPr>
          <a:xfrm>
            <a:off x="685800" y="4653137"/>
            <a:ext cx="4534272" cy="1631216"/>
          </a:xfrm>
          <a:prstGeom prst="rect">
            <a:avLst/>
          </a:prstGeom>
          <a:noFill/>
        </p:spPr>
        <p:txBody>
          <a:bodyPr wrap="square" rtlCol="0">
            <a:spAutoFit/>
          </a:bodyPr>
          <a:lstStyle/>
          <a:p>
            <a:r>
              <a:rPr lang="de-DE" sz="2000" dirty="0">
                <a:solidFill>
                  <a:schemeClr val="tx1"/>
                </a:solidFill>
                <a:cs typeface="Courier New" panose="02070309020205020404" pitchFamily="49" charset="0"/>
              </a:rPr>
              <a:t>Die Bytes sind vertauscht. Bei Transfer auf BE wird das wieder als </a:t>
            </a:r>
            <a:r>
              <a:rPr lang="de-DE" sz="2000" dirty="0" smtClean="0">
                <a:solidFill>
                  <a:schemeClr val="accent2"/>
                </a:solidFill>
                <a:cs typeface="Courier New" panose="02070309020205020404" pitchFamily="49" charset="0"/>
              </a:rPr>
              <a:t>2</a:t>
            </a:r>
            <a:r>
              <a:rPr lang="de-DE" sz="2000" dirty="0" smtClean="0">
                <a:solidFill>
                  <a:schemeClr val="tx1"/>
                </a:solidFill>
                <a:cs typeface="Courier New" panose="02070309020205020404" pitchFamily="49" charset="0"/>
              </a:rPr>
              <a:t> </a:t>
            </a:r>
            <a:r>
              <a:rPr lang="de-DE" sz="2000" dirty="0">
                <a:solidFill>
                  <a:schemeClr val="tx1"/>
                </a:solidFill>
                <a:cs typeface="Courier New" panose="02070309020205020404" pitchFamily="49" charset="0"/>
              </a:rPr>
              <a:t>interpretiert: Das MSB (</a:t>
            </a:r>
            <a:r>
              <a:rPr lang="de-DE" sz="2000" dirty="0">
                <a:solidFill>
                  <a:schemeClr val="accent2"/>
                </a:solidFill>
                <a:cs typeface="Courier New" panose="02070309020205020404" pitchFamily="49" charset="0"/>
              </a:rPr>
              <a:t>Wert 0</a:t>
            </a:r>
            <a:r>
              <a:rPr lang="de-DE" sz="2000" dirty="0">
                <a:solidFill>
                  <a:schemeClr val="tx1"/>
                </a:solidFill>
                <a:cs typeface="Courier New" panose="02070309020205020404" pitchFamily="49" charset="0"/>
              </a:rPr>
              <a:t>) steht an </a:t>
            </a:r>
            <a:r>
              <a:rPr lang="de-DE" sz="2000" dirty="0">
                <a:solidFill>
                  <a:srgbClr val="FF3399"/>
                </a:solidFill>
                <a:cs typeface="Courier New" panose="02070309020205020404" pitchFamily="49" charset="0"/>
              </a:rPr>
              <a:t>Offset 0</a:t>
            </a:r>
            <a:r>
              <a:rPr lang="de-DE" sz="2000" dirty="0">
                <a:solidFill>
                  <a:schemeClr val="tx1"/>
                </a:solidFill>
                <a:cs typeface="Courier New" panose="02070309020205020404" pitchFamily="49" charset="0"/>
              </a:rPr>
              <a:t> und wird zuerst übertragen, danach das LSB (</a:t>
            </a:r>
            <a:r>
              <a:rPr lang="de-DE" sz="2000" dirty="0">
                <a:solidFill>
                  <a:schemeClr val="accent2"/>
                </a:solidFill>
                <a:cs typeface="Courier New" panose="02070309020205020404" pitchFamily="49" charset="0"/>
              </a:rPr>
              <a:t>Wert </a:t>
            </a:r>
            <a:r>
              <a:rPr lang="de-DE" sz="2000" dirty="0" smtClean="0">
                <a:solidFill>
                  <a:schemeClr val="accent2"/>
                </a:solidFill>
                <a:cs typeface="Courier New" panose="02070309020205020404" pitchFamily="49" charset="0"/>
              </a:rPr>
              <a:t>2</a:t>
            </a:r>
            <a:r>
              <a:rPr lang="de-DE" sz="2000" dirty="0" smtClean="0">
                <a:solidFill>
                  <a:schemeClr val="tx1"/>
                </a:solidFill>
                <a:cs typeface="Courier New" panose="02070309020205020404" pitchFamily="49" charset="0"/>
              </a:rPr>
              <a:t>).</a:t>
            </a:r>
            <a:endParaRPr lang="de-DE" dirty="0"/>
          </a:p>
        </p:txBody>
      </p:sp>
      <p:sp>
        <p:nvSpPr>
          <p:cNvPr id="7" name="Textfeld 6"/>
          <p:cNvSpPr txBox="1"/>
          <p:nvPr/>
        </p:nvSpPr>
        <p:spPr>
          <a:xfrm>
            <a:off x="5436096" y="4892967"/>
            <a:ext cx="2808312" cy="1200329"/>
          </a:xfrm>
          <a:prstGeom prst="rect">
            <a:avLst/>
          </a:prstGeom>
          <a:noFill/>
        </p:spPr>
        <p:txBody>
          <a:bodyPr wrap="square" rtlCol="0">
            <a:spAutoFit/>
          </a:bodyPr>
          <a:lstStyle/>
          <a:p>
            <a:r>
              <a:rPr lang="de-DE" sz="1800" dirty="0" smtClean="0">
                <a:solidFill>
                  <a:srgbClr val="FF3399"/>
                </a:solidFill>
                <a:latin typeface="Courier New" panose="02070309020205020404" pitchFamily="49" charset="0"/>
                <a:cs typeface="Courier New" panose="02070309020205020404" pitchFamily="49" charset="0"/>
              </a:rPr>
              <a:t>Offset LE  1   0</a:t>
            </a:r>
          </a:p>
          <a:p>
            <a:r>
              <a:rPr lang="de-DE" sz="1800" dirty="0" smtClean="0">
                <a:solidFill>
                  <a:schemeClr val="tx1"/>
                </a:solidFill>
                <a:latin typeface="Courier New" panose="02070309020205020404" pitchFamily="49" charset="0"/>
                <a:cs typeface="Courier New" panose="02070309020205020404" pitchFamily="49" charset="0"/>
              </a:rPr>
              <a:t>          MSB </a:t>
            </a:r>
            <a:r>
              <a:rPr lang="de-DE" sz="1800" dirty="0">
                <a:solidFill>
                  <a:schemeClr val="tx1"/>
                </a:solidFill>
                <a:latin typeface="Courier New" panose="02070309020205020404" pitchFamily="49" charset="0"/>
                <a:cs typeface="Courier New" panose="02070309020205020404" pitchFamily="49" charset="0"/>
              </a:rPr>
              <a:t>LSB</a:t>
            </a:r>
            <a:r>
              <a:rPr lang="en-US" sz="1800" dirty="0">
                <a:solidFill>
                  <a:schemeClr val="tx1"/>
                </a:solidFill>
                <a:latin typeface="Courier New" panose="02070309020205020404" pitchFamily="49" charset="0"/>
                <a:cs typeface="Courier New" panose="02070309020205020404" pitchFamily="49" charset="0"/>
              </a:rPr>
              <a:t/>
            </a:r>
            <a:br>
              <a:rPr lang="en-US" sz="1800" dirty="0">
                <a:solidFill>
                  <a:schemeClr val="tx1"/>
                </a:solidFill>
                <a:latin typeface="Courier New" panose="02070309020205020404" pitchFamily="49" charset="0"/>
                <a:cs typeface="Courier New" panose="02070309020205020404" pitchFamily="49" charset="0"/>
              </a:rPr>
            </a:br>
            <a:r>
              <a:rPr lang="en-US" sz="1800" dirty="0" smtClean="0">
                <a:solidFill>
                  <a:schemeClr val="tx1"/>
                </a:solidFill>
                <a:latin typeface="Courier New" panose="02070309020205020404" pitchFamily="49" charset="0"/>
                <a:cs typeface="Courier New" panose="02070309020205020404" pitchFamily="49" charset="0"/>
              </a:rPr>
              <a:t>  </a:t>
            </a:r>
            <a:r>
              <a:rPr lang="en-US" sz="1800" dirty="0" smtClean="0">
                <a:solidFill>
                  <a:schemeClr val="accent2"/>
                </a:solidFill>
                <a:latin typeface="Courier New" panose="02070309020205020404" pitchFamily="49" charset="0"/>
                <a:cs typeface="Courier New" panose="02070309020205020404" pitchFamily="49" charset="0"/>
              </a:rPr>
              <a:t>Wert     </a:t>
            </a:r>
            <a:r>
              <a:rPr lang="en-US" sz="1800" dirty="0">
                <a:solidFill>
                  <a:schemeClr val="accent2"/>
                </a:solidFill>
                <a:latin typeface="Courier New" panose="02070309020205020404" pitchFamily="49" charset="0"/>
                <a:cs typeface="Courier New" panose="02070309020205020404" pitchFamily="49" charset="0"/>
              </a:rPr>
              <a:t>0   </a:t>
            </a:r>
            <a:r>
              <a:rPr lang="en-US" sz="1800" dirty="0" smtClean="0">
                <a:solidFill>
                  <a:schemeClr val="accent2"/>
                </a:solidFill>
                <a:latin typeface="Courier New" panose="02070309020205020404" pitchFamily="49" charset="0"/>
                <a:cs typeface="Courier New" panose="02070309020205020404" pitchFamily="49" charset="0"/>
              </a:rPr>
              <a:t>2</a:t>
            </a:r>
            <a:endParaRPr lang="de-DE" sz="1800" dirty="0">
              <a:solidFill>
                <a:schemeClr val="accent2"/>
              </a:solidFill>
              <a:latin typeface="Courier New" panose="02070309020205020404" pitchFamily="49" charset="0"/>
              <a:cs typeface="Courier New" panose="02070309020205020404" pitchFamily="49" charset="0"/>
            </a:endParaRPr>
          </a:p>
          <a:p>
            <a:r>
              <a:rPr lang="de-DE" sz="1800" dirty="0" smtClean="0">
                <a:solidFill>
                  <a:srgbClr val="FF3399"/>
                </a:solidFill>
                <a:latin typeface="Courier New" panose="02070309020205020404" pitchFamily="49" charset="0"/>
                <a:cs typeface="Courier New" panose="02070309020205020404" pitchFamily="49" charset="0"/>
              </a:rPr>
              <a:t>Offset BE  0   1</a:t>
            </a:r>
            <a:endParaRPr lang="de-DE" sz="1800" dirty="0">
              <a:solidFill>
                <a:srgbClr val="FF3399"/>
              </a:solidFill>
              <a:latin typeface="Courier New" panose="02070309020205020404" pitchFamily="49" charset="0"/>
              <a:cs typeface="Courier New" panose="02070309020205020404" pitchFamily="49" charset="0"/>
            </a:endParaRPr>
          </a:p>
        </p:txBody>
      </p:sp>
      <p:cxnSp>
        <p:nvCxnSpPr>
          <p:cNvPr id="8" name="Gerade Verbindung mit Pfeil 7"/>
          <p:cNvCxnSpPr/>
          <p:nvPr/>
        </p:nvCxnSpPr>
        <p:spPr bwMode="auto">
          <a:xfrm flipH="1">
            <a:off x="7236296" y="5085184"/>
            <a:ext cx="216024" cy="0"/>
          </a:xfrm>
          <a:prstGeom prst="straightConnector1">
            <a:avLst/>
          </a:prstGeom>
          <a:solidFill>
            <a:srgbClr val="00B8FF"/>
          </a:solidFill>
          <a:ln w="9525" cap="flat" cmpd="sng" algn="ctr">
            <a:solidFill>
              <a:srgbClr val="FF3399"/>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mit Pfeil 8"/>
          <p:cNvCxnSpPr/>
          <p:nvPr/>
        </p:nvCxnSpPr>
        <p:spPr bwMode="auto">
          <a:xfrm>
            <a:off x="7236296" y="5877272"/>
            <a:ext cx="215429" cy="0"/>
          </a:xfrm>
          <a:prstGeom prst="straightConnector1">
            <a:avLst/>
          </a:prstGeom>
          <a:solidFill>
            <a:srgbClr val="00B8FF"/>
          </a:solidFill>
          <a:ln w="9525" cap="flat" cmpd="sng" algn="ctr">
            <a:solidFill>
              <a:srgbClr val="FF3399"/>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feld 9"/>
          <p:cNvSpPr txBox="1"/>
          <p:nvPr/>
        </p:nvSpPr>
        <p:spPr>
          <a:xfrm>
            <a:off x="6516216" y="1556792"/>
            <a:ext cx="1884334" cy="369332"/>
          </a:xfrm>
          <a:prstGeom prst="rect">
            <a:avLst/>
          </a:prstGeom>
          <a:noFill/>
        </p:spPr>
        <p:txBody>
          <a:bodyPr wrap="square" rtlCol="0">
            <a:spAutoFit/>
          </a:bodyPr>
          <a:lstStyle/>
          <a:p>
            <a:r>
              <a:rPr lang="de-DE" sz="1800" dirty="0" smtClean="0">
                <a:solidFill>
                  <a:srgbClr val="C00000"/>
                </a:solidFill>
              </a:rPr>
              <a:t>Siehe Folien 372ff</a:t>
            </a:r>
            <a:endParaRPr lang="de-DE" sz="1800" dirty="0">
              <a:solidFill>
                <a:srgbClr val="C00000"/>
              </a:solidFill>
            </a:endParaRPr>
          </a:p>
        </p:txBody>
      </p:sp>
    </p:spTree>
    <p:extLst>
      <p:ext uri="{BB962C8B-B14F-4D97-AF65-F5344CB8AC3E}">
        <p14:creationId xmlns:p14="http://schemas.microsoft.com/office/powerpoint/2010/main" val="812310364"/>
      </p:ext>
    </p:extLst>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Byte-Vertauschen</a:t>
            </a:r>
            <a:br>
              <a:rPr lang="de-DE" dirty="0" smtClean="0"/>
            </a:br>
            <a:r>
              <a:rPr lang="de-DE" dirty="0" smtClean="0"/>
              <a:t>Schritt für Schritt</a:t>
            </a:r>
            <a:endParaRPr lang="de-DE" dirty="0"/>
          </a:p>
        </p:txBody>
      </p:sp>
      <p:sp>
        <p:nvSpPr>
          <p:cNvPr id="3" name="Inhaltsplatzhalter 2"/>
          <p:cNvSpPr>
            <a:spLocks noGrp="1"/>
          </p:cNvSpPr>
          <p:nvPr>
            <p:ph idx="1"/>
          </p:nvPr>
        </p:nvSpPr>
        <p:spPr>
          <a:xfrm>
            <a:off x="685800" y="1897064"/>
            <a:ext cx="7739063" cy="4318000"/>
          </a:xfrm>
        </p:spPr>
        <p:txBody>
          <a:bodyPr/>
          <a:lstStyle/>
          <a:p>
            <a:pPr marL="0" lvl="0" indent="0" defTabSz="441325"/>
            <a:r>
              <a:rPr lang="de-DE" sz="1800" dirty="0" smtClean="0">
                <a:solidFill>
                  <a:schemeClr val="tx1"/>
                </a:solidFill>
                <a:cs typeface="Courier New" panose="02070309020205020404" pitchFamily="49" charset="0"/>
              </a:rPr>
              <a:t>Nehmen wir an, wir seien auf einer LE-Architektur.</a:t>
            </a:r>
          </a:p>
          <a:p>
            <a:pPr marL="357188" lvl="0" indent="0"/>
            <a:r>
              <a:rPr lang="de-DE" sz="1600" dirty="0" smtClean="0">
                <a:latin typeface="Courier New" panose="02070309020205020404" pitchFamily="49" charset="0"/>
                <a:cs typeface="Courier New" panose="02070309020205020404" pitchFamily="49" charset="0"/>
              </a:rPr>
              <a:t>To_LE (</a:t>
            </a:r>
            <a:r>
              <a:rPr lang="de-DE" sz="1600" dirty="0" smtClean="0">
                <a:solidFill>
                  <a:schemeClr val="tx1"/>
                </a:solidFill>
                <a:latin typeface="Courier New" panose="02070309020205020404" pitchFamily="49" charset="0"/>
                <a:cs typeface="Courier New" panose="02070309020205020404" pitchFamily="49" charset="0"/>
              </a:rPr>
              <a:t>2</a:t>
            </a:r>
            <a:r>
              <a:rPr lang="de-DE" sz="1600" dirty="0" smtClean="0">
                <a:latin typeface="Courier New" panose="02070309020205020404" pitchFamily="49" charset="0"/>
                <a:cs typeface="Courier New" panose="02070309020205020404" pitchFamily="49" charset="0"/>
              </a:rPr>
              <a:t>)</a:t>
            </a:r>
          </a:p>
          <a:p>
            <a:pPr marL="0" lvl="0" indent="0"/>
            <a:r>
              <a:rPr lang="de-DE" sz="1800" dirty="0" smtClean="0">
                <a:solidFill>
                  <a:schemeClr val="tx1"/>
                </a:solidFill>
                <a:cs typeface="Courier New" panose="02070309020205020404" pitchFamily="49" charset="0"/>
              </a:rPr>
              <a:t>Die UC </a:t>
            </a:r>
            <a:r>
              <a:rPr lang="de-DE" sz="1600" dirty="0" smtClean="0">
                <a:latin typeface="Courier New" panose="02070309020205020404" pitchFamily="49" charset="0"/>
                <a:cs typeface="Courier New" panose="02070309020205020404" pitchFamily="49" charset="0"/>
              </a:rPr>
              <a:t>To_LE</a:t>
            </a:r>
            <a:r>
              <a:rPr lang="de-DE" sz="1800" dirty="0" smtClean="0">
                <a:solidFill>
                  <a:schemeClr val="tx1"/>
                </a:solidFill>
                <a:cs typeface="Courier New" panose="02070309020205020404" pitchFamily="49" charset="0"/>
              </a:rPr>
              <a:t> spaltet das Wort mit dem Wert 2 auf in MSB (Wert 0, Offset 1) und LSB (Wert 2, Offset 0). (UC: Die Bitfolge wird unverändert übernommen und im Sinne des neuen Typs interpretiert.)</a:t>
            </a:r>
          </a:p>
          <a:p>
            <a:pPr marL="357188" lvl="0" indent="0"/>
            <a:r>
              <a:rPr lang="de-DE" sz="1600" dirty="0" smtClean="0">
                <a:latin typeface="Courier New" panose="02070309020205020404" pitchFamily="49" charset="0"/>
                <a:cs typeface="Courier New" panose="02070309020205020404" pitchFamily="49" charset="0"/>
              </a:rPr>
              <a:t>BE_Bytes (To_LE (</a:t>
            </a:r>
            <a:r>
              <a:rPr lang="de-DE" sz="1600" dirty="0" smtClean="0">
                <a:solidFill>
                  <a:schemeClr val="tx1"/>
                </a:solidFill>
                <a:latin typeface="Courier New" panose="02070309020205020404" pitchFamily="49" charset="0"/>
                <a:cs typeface="Courier New" panose="02070309020205020404" pitchFamily="49" charset="0"/>
              </a:rPr>
              <a:t>2</a:t>
            </a:r>
            <a:r>
              <a:rPr lang="de-DE" sz="1600" dirty="0" smtClean="0">
                <a:latin typeface="Courier New" panose="02070309020205020404" pitchFamily="49" charset="0"/>
                <a:cs typeface="Courier New" panose="02070309020205020404" pitchFamily="49" charset="0"/>
              </a:rPr>
              <a:t>))</a:t>
            </a:r>
            <a:endParaRPr lang="de-DE" sz="1800" dirty="0" smtClean="0">
              <a:solidFill>
                <a:schemeClr val="tx1"/>
              </a:solidFill>
              <a:cs typeface="Courier New" panose="02070309020205020404" pitchFamily="49" charset="0"/>
            </a:endParaRPr>
          </a:p>
          <a:p>
            <a:pPr marL="0" lvl="0" indent="0"/>
            <a:r>
              <a:rPr lang="de-DE" sz="1800" dirty="0" smtClean="0">
                <a:solidFill>
                  <a:schemeClr val="tx1"/>
                </a:solidFill>
                <a:cs typeface="Courier New" panose="02070309020205020404" pitchFamily="49" charset="0"/>
              </a:rPr>
              <a:t>Die Typumwandlung </a:t>
            </a:r>
            <a:r>
              <a:rPr lang="de-DE" sz="1600" dirty="0" smtClean="0">
                <a:latin typeface="Courier New" panose="02070309020205020404" pitchFamily="49" charset="0"/>
                <a:cs typeface="Courier New" panose="02070309020205020404" pitchFamily="49" charset="0"/>
              </a:rPr>
              <a:t>BE_Bytes</a:t>
            </a:r>
            <a:r>
              <a:rPr lang="de-DE" sz="1800" dirty="0" smtClean="0">
                <a:solidFill>
                  <a:schemeClr val="tx1"/>
                </a:solidFill>
                <a:cs typeface="Courier New" panose="02070309020205020404" pitchFamily="49" charset="0"/>
              </a:rPr>
              <a:t> vertauscht die Bytes wegen der geänderten Darstellung</a:t>
            </a:r>
            <a:r>
              <a:rPr lang="de-DE" sz="1600" dirty="0" smtClean="0">
                <a:solidFill>
                  <a:schemeClr val="tx1"/>
                </a:solidFill>
                <a:cs typeface="Courier New" panose="02070309020205020404" pitchFamily="49" charset="0"/>
              </a:rPr>
              <a:t>: MSB (Wert 0, Offset 0) und LSB (Wert 2, Offset 1). </a:t>
            </a:r>
            <a:endParaRPr lang="de-DE" sz="1600" i="1" dirty="0" smtClean="0">
              <a:solidFill>
                <a:srgbClr val="C00000"/>
              </a:solidFill>
              <a:latin typeface="Courier New" panose="02070309020205020404" pitchFamily="49" charset="0"/>
              <a:cs typeface="Courier New" panose="02070309020205020404" pitchFamily="49" charset="0"/>
            </a:endParaRPr>
          </a:p>
          <a:p>
            <a:pPr marL="357188" lvl="0" indent="0"/>
            <a:r>
              <a:rPr lang="de-DE" sz="1600" dirty="0" smtClean="0">
                <a:latin typeface="Courier New" panose="02070309020205020404" pitchFamily="49" charset="0"/>
                <a:cs typeface="Courier New" panose="02070309020205020404" pitchFamily="49" charset="0"/>
              </a:rPr>
              <a:t>To_Word (BE_Bytes (To_LE (</a:t>
            </a:r>
            <a:r>
              <a:rPr lang="de-DE" sz="1600" dirty="0" smtClean="0">
                <a:solidFill>
                  <a:schemeClr val="tx1"/>
                </a:solidFill>
                <a:latin typeface="Courier New" panose="02070309020205020404" pitchFamily="49" charset="0"/>
                <a:cs typeface="Courier New" panose="02070309020205020404" pitchFamily="49" charset="0"/>
              </a:rPr>
              <a:t>2</a:t>
            </a:r>
            <a:r>
              <a:rPr lang="de-DE" sz="1600" dirty="0" smtClean="0">
                <a:latin typeface="Courier New" panose="02070309020205020404" pitchFamily="49" charset="0"/>
                <a:cs typeface="Courier New" panose="02070309020205020404" pitchFamily="49" charset="0"/>
              </a:rPr>
              <a:t>)))</a:t>
            </a:r>
            <a:endParaRPr lang="de-DE" sz="1600" i="1" dirty="0" smtClean="0">
              <a:solidFill>
                <a:srgbClr val="C00000"/>
              </a:solidFill>
              <a:latin typeface="Courier New" panose="02070309020205020404" pitchFamily="49" charset="0"/>
              <a:cs typeface="Courier New" panose="02070309020205020404" pitchFamily="49" charset="0"/>
            </a:endParaRPr>
          </a:p>
          <a:p>
            <a:pPr marL="0" indent="0"/>
            <a:r>
              <a:rPr lang="de-DE" sz="1800" dirty="0" smtClean="0">
                <a:solidFill>
                  <a:schemeClr val="tx1"/>
                </a:solidFill>
                <a:cs typeface="Courier New" panose="02070309020205020404" pitchFamily="49" charset="0"/>
              </a:rPr>
              <a:t>Die UC </a:t>
            </a:r>
            <a:r>
              <a:rPr lang="de-DE" sz="1600" dirty="0" smtClean="0">
                <a:latin typeface="Courier New" panose="02070309020205020404" pitchFamily="49" charset="0"/>
                <a:cs typeface="Courier New" panose="02070309020205020404" pitchFamily="49" charset="0"/>
              </a:rPr>
              <a:t>To_Word</a:t>
            </a:r>
            <a:r>
              <a:rPr lang="de-DE" sz="1800" dirty="0" smtClean="0">
                <a:solidFill>
                  <a:schemeClr val="tx1"/>
                </a:solidFill>
                <a:cs typeface="Courier New" panose="02070309020205020404" pitchFamily="49" charset="0"/>
              </a:rPr>
              <a:t> flickt die beiden Bytes zu einem Wort zusammen mit dem Wert 512. (Wir sind immer noch auf LE-Architektur.)</a:t>
            </a:r>
          </a:p>
          <a:p>
            <a:pPr marL="0" indent="0"/>
            <a:r>
              <a:rPr lang="de-DE" sz="1800" dirty="0" smtClean="0">
                <a:solidFill>
                  <a:schemeClr val="tx1"/>
                </a:solidFill>
                <a:cs typeface="Courier New" panose="02070309020205020404" pitchFamily="49" charset="0"/>
              </a:rPr>
              <a:t>Die Datenübertragung </a:t>
            </a:r>
            <a:r>
              <a:rPr lang="de-DE" sz="1800" dirty="0">
                <a:solidFill>
                  <a:schemeClr val="tx1"/>
                </a:solidFill>
                <a:cs typeface="Courier New" panose="02070309020205020404" pitchFamily="49" charset="0"/>
              </a:rPr>
              <a:t>von LE-Architektur auf BE-Architektur </a:t>
            </a:r>
            <a:r>
              <a:rPr lang="de-DE" sz="1800" dirty="0" smtClean="0">
                <a:solidFill>
                  <a:schemeClr val="tx1"/>
                </a:solidFill>
                <a:cs typeface="Courier New" panose="02070309020205020404" pitchFamily="49" charset="0"/>
              </a:rPr>
              <a:t>sendet erst Offset 0, dann Offset 1, so dass das übertragene Wort wieder den Wert 2 besitzt.</a:t>
            </a:r>
            <a:endParaRPr lang="de-DE" sz="28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307</a:t>
            </a:fld>
            <a:endParaRPr lang="de-DE" dirty="0"/>
          </a:p>
        </p:txBody>
      </p:sp>
    </p:spTree>
    <p:extLst>
      <p:ext uri="{BB962C8B-B14F-4D97-AF65-F5344CB8AC3E}">
        <p14:creationId xmlns:p14="http://schemas.microsoft.com/office/powerpoint/2010/main" val="1072511865"/>
      </p:ext>
    </p:extLst>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Zählen BE vs. LE</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308</a:t>
            </a:fld>
            <a:endParaRPr lang="de-DE" dirty="0"/>
          </a:p>
        </p:txBody>
      </p:sp>
      <p:sp>
        <p:nvSpPr>
          <p:cNvPr id="7" name="Inhaltsplatzhalter 2"/>
          <p:cNvSpPr>
            <a:spLocks noGrp="1"/>
          </p:cNvSpPr>
          <p:nvPr>
            <p:ph idx="1"/>
          </p:nvPr>
        </p:nvSpPr>
        <p:spPr>
          <a:xfrm>
            <a:off x="685800" y="1897064"/>
            <a:ext cx="7739063" cy="4318000"/>
          </a:xfrm>
        </p:spPr>
        <p:txBody>
          <a:bodyPr/>
          <a:lstStyle/>
          <a:p>
            <a:pPr marL="265113" indent="-265113">
              <a:lnSpc>
                <a:spcPct val="80000"/>
              </a:lnSpc>
              <a:buFont typeface="Times New Roman" pitchFamily="18"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t>Wir sind gewöhnt, gemäß </a:t>
            </a:r>
            <a:r>
              <a:rPr lang="de-DE" altLang="de-DE" sz="2000" b="1" dirty="0"/>
              <a:t>BE</a:t>
            </a:r>
            <a:r>
              <a:rPr lang="de-DE" altLang="de-DE" sz="2000" dirty="0"/>
              <a:t> von links nach rechts zu schreiben:</a:t>
            </a:r>
            <a:br>
              <a:rPr lang="de-DE" altLang="de-DE" sz="2000" dirty="0"/>
            </a:br>
            <a:r>
              <a:rPr lang="de-DE" altLang="de-DE" sz="1800" dirty="0">
                <a:latin typeface="Courier New" pitchFamily="49" charset="0"/>
              </a:rPr>
              <a:t>Byte 0               1               2</a:t>
            </a:r>
            <a:br>
              <a:rPr lang="de-DE" altLang="de-DE" sz="1800" dirty="0">
                <a:latin typeface="Courier New" pitchFamily="49" charset="0"/>
              </a:rPr>
            </a:br>
            <a:r>
              <a:rPr lang="de-DE" altLang="de-DE" sz="1800" dirty="0">
                <a:latin typeface="Courier New" pitchFamily="49" charset="0"/>
              </a:rPr>
              <a:t>Bit  0 1 2 3 4 5 6 7 8 9 0 1 2 </a:t>
            </a:r>
            <a:r>
              <a:rPr lang="de-DE" altLang="de-DE" sz="1800" b="1" dirty="0">
                <a:solidFill>
                  <a:schemeClr val="accent2"/>
                </a:solidFill>
                <a:latin typeface="Courier New" pitchFamily="49" charset="0"/>
              </a:rPr>
              <a:t>3 4 5 6 7</a:t>
            </a:r>
            <a:r>
              <a:rPr lang="de-DE" altLang="de-DE" sz="1800" dirty="0">
                <a:latin typeface="Courier New" pitchFamily="49" charset="0"/>
              </a:rPr>
              <a:t> 8 9 0 1 …</a:t>
            </a:r>
            <a:br>
              <a:rPr lang="de-DE" altLang="de-DE" sz="1800" dirty="0">
                <a:latin typeface="Courier New" pitchFamily="49" charset="0"/>
              </a:rPr>
            </a:br>
            <a:r>
              <a:rPr lang="de-DE" altLang="de-DE" sz="1800" dirty="0">
                <a:latin typeface="Courier New" pitchFamily="49" charset="0"/>
              </a:rPr>
              <a:t>                     </a:t>
            </a:r>
            <a:r>
              <a:rPr lang="de-DE" altLang="de-DE" sz="1800" dirty="0">
                <a:solidFill>
                  <a:srgbClr val="993300"/>
                </a:solidFill>
                <a:latin typeface="Courier New" pitchFamily="49" charset="0"/>
              </a:rPr>
              <a:t>0 1 2 3 4 </a:t>
            </a:r>
            <a:r>
              <a:rPr lang="de-DE" altLang="de-DE" sz="1800" b="1" dirty="0">
                <a:solidFill>
                  <a:srgbClr val="993300"/>
                </a:solidFill>
                <a:latin typeface="Courier New" pitchFamily="49" charset="0"/>
              </a:rPr>
              <a:t>5 6 7 8 9 </a:t>
            </a:r>
            <a:r>
              <a:rPr lang="de-DE" altLang="de-DE" sz="1800" dirty="0">
                <a:solidFill>
                  <a:srgbClr val="993300"/>
                </a:solidFill>
                <a:latin typeface="Courier New" pitchFamily="49" charset="0"/>
              </a:rPr>
              <a:t>0 1 2 3 …</a:t>
            </a:r>
          </a:p>
          <a:p>
            <a:pPr marL="265113" indent="-265113">
              <a:lnSpc>
                <a:spcPct val="80000"/>
              </a:lnSpc>
              <a:buFont typeface="Times New Roman" pitchFamily="18"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t>Damit </a:t>
            </a:r>
            <a:r>
              <a:rPr lang="de-DE" altLang="de-DE" sz="2000" b="1" dirty="0"/>
              <a:t>LE</a:t>
            </a:r>
            <a:r>
              <a:rPr lang="de-DE" altLang="de-DE" sz="2000" dirty="0"/>
              <a:t> auch kontinuierlich </a:t>
            </a:r>
            <a:r>
              <a:rPr lang="de-DE" altLang="de-DE" sz="2000" dirty="0" smtClean="0"/>
              <a:t>geschrieben wird</a:t>
            </a:r>
            <a:r>
              <a:rPr lang="de-DE" altLang="de-DE" sz="2000" dirty="0"/>
              <a:t>, müssen wir wie die Araber von rechts nach links schreiben (das MSB ist immer links):</a:t>
            </a:r>
            <a:br>
              <a:rPr lang="de-DE" altLang="de-DE" sz="2000" dirty="0"/>
            </a:br>
            <a:r>
              <a:rPr lang="de-DE" altLang="de-DE" sz="1800" dirty="0">
                <a:latin typeface="Courier New" pitchFamily="49" charset="0"/>
              </a:rPr>
              <a:t>Byte             2               1               0</a:t>
            </a:r>
            <a:br>
              <a:rPr lang="de-DE" altLang="de-DE" sz="1800" dirty="0">
                <a:latin typeface="Courier New" pitchFamily="49" charset="0"/>
              </a:rPr>
            </a:br>
            <a:r>
              <a:rPr lang="de-DE" altLang="de-DE" sz="1800" dirty="0">
                <a:latin typeface="Courier New" pitchFamily="49" charset="0"/>
              </a:rPr>
              <a:t>Bit  … 1 0 9 8 </a:t>
            </a:r>
            <a:r>
              <a:rPr lang="de-DE" altLang="de-DE" sz="1800" b="1" dirty="0">
                <a:solidFill>
                  <a:schemeClr val="accent2"/>
                </a:solidFill>
                <a:latin typeface="Courier New" pitchFamily="49" charset="0"/>
              </a:rPr>
              <a:t>7 6 5 4 3</a:t>
            </a:r>
            <a:r>
              <a:rPr lang="de-DE" altLang="de-DE" sz="1800" dirty="0">
                <a:latin typeface="Courier New" pitchFamily="49" charset="0"/>
              </a:rPr>
              <a:t> 2 1 0 9 8 7 6 5 4 3 2 1 0</a:t>
            </a:r>
            <a:br>
              <a:rPr lang="de-DE" altLang="de-DE" sz="1800" dirty="0">
                <a:latin typeface="Courier New" pitchFamily="49" charset="0"/>
              </a:rPr>
            </a:br>
            <a:r>
              <a:rPr lang="de-DE" altLang="de-DE" sz="1800" dirty="0">
                <a:latin typeface="Courier New" pitchFamily="49" charset="0"/>
              </a:rPr>
              <a:t>     </a:t>
            </a:r>
            <a:r>
              <a:rPr lang="de-DE" altLang="de-DE" sz="1800" dirty="0">
                <a:solidFill>
                  <a:srgbClr val="993300"/>
                </a:solidFill>
                <a:latin typeface="Courier New" pitchFamily="49" charset="0"/>
              </a:rPr>
              <a:t>… 3 2 1 0 </a:t>
            </a:r>
            <a:r>
              <a:rPr lang="de-DE" altLang="de-DE" sz="1800" b="1" dirty="0">
                <a:solidFill>
                  <a:srgbClr val="993300"/>
                </a:solidFill>
                <a:latin typeface="Courier New" pitchFamily="49" charset="0"/>
              </a:rPr>
              <a:t>9 8 7 6 5 </a:t>
            </a:r>
            <a:r>
              <a:rPr lang="de-DE" altLang="de-DE" sz="1800" dirty="0">
                <a:solidFill>
                  <a:srgbClr val="993300"/>
                </a:solidFill>
                <a:latin typeface="Courier New" pitchFamily="49" charset="0"/>
              </a:rPr>
              <a:t>4 3 2 1 0</a:t>
            </a:r>
          </a:p>
          <a:p>
            <a:pPr marL="265113" indent="-265113">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t>Eine Verbundrepräsentationsspezifikation für </a:t>
            </a:r>
            <a:r>
              <a:rPr lang="de-DE" altLang="de-DE" sz="2000" dirty="0" smtClean="0"/>
              <a:t>eine </a:t>
            </a:r>
            <a:r>
              <a:rPr lang="de-DE" altLang="de-DE" sz="2000" dirty="0"/>
              <a:t>Komponente </a:t>
            </a:r>
            <a:r>
              <a:rPr lang="de-DE" altLang="de-DE" sz="2000" dirty="0">
                <a:latin typeface="Courier New" pitchFamily="49" charset="0"/>
              </a:rPr>
              <a:t>X</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700" b="1" dirty="0">
                <a:latin typeface="Courier New" pitchFamily="49" charset="0"/>
              </a:rPr>
              <a:t>for</a:t>
            </a:r>
            <a:r>
              <a:rPr lang="de-DE" altLang="de-DE" sz="1700" dirty="0">
                <a:latin typeface="Courier New" pitchFamily="49" charset="0"/>
              </a:rPr>
              <a:t> T </a:t>
            </a:r>
            <a:r>
              <a:rPr lang="de-DE" altLang="de-DE" sz="1700" b="1" dirty="0">
                <a:latin typeface="Courier New" pitchFamily="49" charset="0"/>
              </a:rPr>
              <a:t>use record</a:t>
            </a:r>
            <a:r>
              <a:rPr lang="de-DE" altLang="de-DE" sz="1700" dirty="0">
                <a:latin typeface="Courier New" pitchFamily="49" charset="0"/>
              </a:rPr>
              <a:t/>
            </a:r>
            <a:br>
              <a:rPr lang="de-DE" altLang="de-DE" sz="1700" dirty="0">
                <a:latin typeface="Courier New" pitchFamily="49" charset="0"/>
              </a:rPr>
            </a:br>
            <a:r>
              <a:rPr lang="de-DE" altLang="de-DE" sz="1700" dirty="0">
                <a:latin typeface="Courier New" pitchFamily="49" charset="0"/>
              </a:rPr>
              <a:t>  </a:t>
            </a:r>
            <a:r>
              <a:rPr lang="de-DE" altLang="de-DE" sz="1700" dirty="0">
                <a:solidFill>
                  <a:schemeClr val="accent2"/>
                </a:solidFill>
                <a:latin typeface="Courier New" pitchFamily="49" charset="0"/>
              </a:rPr>
              <a:t>X </a:t>
            </a:r>
            <a:r>
              <a:rPr lang="de-DE" altLang="de-DE" sz="1700" b="1" dirty="0">
                <a:solidFill>
                  <a:schemeClr val="accent2"/>
                </a:solidFill>
                <a:latin typeface="Courier New" pitchFamily="49" charset="0"/>
              </a:rPr>
              <a:t>at</a:t>
            </a:r>
            <a:r>
              <a:rPr lang="de-DE" altLang="de-DE" sz="1700" dirty="0">
                <a:solidFill>
                  <a:schemeClr val="accent2"/>
                </a:solidFill>
                <a:latin typeface="Courier New" pitchFamily="49" charset="0"/>
              </a:rPr>
              <a:t> 0 </a:t>
            </a:r>
            <a:r>
              <a:rPr lang="de-DE" altLang="de-DE" sz="1700" b="1" dirty="0">
                <a:solidFill>
                  <a:schemeClr val="accent2"/>
                </a:solidFill>
                <a:latin typeface="Courier New" pitchFamily="49" charset="0"/>
              </a:rPr>
              <a:t>range</a:t>
            </a:r>
            <a:r>
              <a:rPr lang="de-DE" altLang="de-DE" sz="1700" dirty="0">
                <a:solidFill>
                  <a:schemeClr val="accent2"/>
                </a:solidFill>
                <a:latin typeface="Courier New" pitchFamily="49" charset="0"/>
              </a:rPr>
              <a:t> 13 .. 17;</a:t>
            </a:r>
            <a:r>
              <a:rPr lang="de-DE" altLang="de-DE" sz="1700" dirty="0">
                <a:latin typeface="Courier New" pitchFamily="49" charset="0"/>
              </a:rPr>
              <a:t>  -- </a:t>
            </a:r>
            <a:r>
              <a:rPr lang="de-DE" altLang="de-DE" sz="1700" i="1" dirty="0">
                <a:latin typeface="Courier New" pitchFamily="49" charset="0"/>
              </a:rPr>
              <a:t>diese beiden Zeilen sind…</a:t>
            </a:r>
            <a:r>
              <a:rPr lang="de-DE" altLang="de-DE" sz="1700" dirty="0">
                <a:latin typeface="Courier New" pitchFamily="49" charset="0"/>
              </a:rPr>
              <a:t/>
            </a:r>
            <a:br>
              <a:rPr lang="de-DE" altLang="de-DE" sz="1700" dirty="0">
                <a:latin typeface="Courier New" pitchFamily="49" charset="0"/>
              </a:rPr>
            </a:br>
            <a:r>
              <a:rPr lang="de-DE" altLang="de-DE" sz="1700" dirty="0">
                <a:latin typeface="Courier New" pitchFamily="49" charset="0"/>
              </a:rPr>
              <a:t>  </a:t>
            </a:r>
            <a:r>
              <a:rPr lang="de-DE" altLang="de-DE" sz="1700" dirty="0">
                <a:solidFill>
                  <a:srgbClr val="993300"/>
                </a:solidFill>
                <a:latin typeface="Courier New" pitchFamily="49" charset="0"/>
              </a:rPr>
              <a:t>X </a:t>
            </a:r>
            <a:r>
              <a:rPr lang="de-DE" altLang="de-DE" sz="1700" b="1" dirty="0">
                <a:solidFill>
                  <a:srgbClr val="993300"/>
                </a:solidFill>
                <a:latin typeface="Courier New" pitchFamily="49" charset="0"/>
              </a:rPr>
              <a:t>at</a:t>
            </a:r>
            <a:r>
              <a:rPr lang="de-DE" altLang="de-DE" sz="1700" dirty="0">
                <a:solidFill>
                  <a:srgbClr val="993300"/>
                </a:solidFill>
                <a:latin typeface="Courier New" pitchFamily="49" charset="0"/>
              </a:rPr>
              <a:t> 1 </a:t>
            </a:r>
            <a:r>
              <a:rPr lang="de-DE" altLang="de-DE" sz="1700" b="1" dirty="0">
                <a:solidFill>
                  <a:srgbClr val="993300"/>
                </a:solidFill>
                <a:latin typeface="Courier New" pitchFamily="49" charset="0"/>
              </a:rPr>
              <a:t>range</a:t>
            </a:r>
            <a:r>
              <a:rPr lang="de-DE" altLang="de-DE" sz="1700" dirty="0">
                <a:solidFill>
                  <a:srgbClr val="993300"/>
                </a:solidFill>
                <a:latin typeface="Courier New" pitchFamily="49" charset="0"/>
              </a:rPr>
              <a:t>  5 ..  9;</a:t>
            </a:r>
            <a:r>
              <a:rPr lang="de-DE" altLang="de-DE" sz="1700" dirty="0">
                <a:latin typeface="Courier New" pitchFamily="49" charset="0"/>
              </a:rPr>
              <a:t>  -- </a:t>
            </a:r>
            <a:r>
              <a:rPr lang="de-DE" altLang="de-DE" sz="1700" i="1" dirty="0">
                <a:latin typeface="Courier New" pitchFamily="49" charset="0"/>
              </a:rPr>
              <a:t>… äquivalent</a:t>
            </a:r>
            <a:r>
              <a:rPr lang="de-DE" altLang="de-DE" sz="1700" dirty="0">
                <a:latin typeface="Courier New" pitchFamily="49" charset="0"/>
              </a:rPr>
              <a:t/>
            </a:r>
            <a:br>
              <a:rPr lang="de-DE" altLang="de-DE" sz="1700" dirty="0">
                <a:latin typeface="Courier New" pitchFamily="49" charset="0"/>
              </a:rPr>
            </a:br>
            <a:r>
              <a:rPr lang="de-DE" altLang="de-DE" sz="1700" b="1" dirty="0">
                <a:latin typeface="Courier New" pitchFamily="49" charset="0"/>
              </a:rPr>
              <a:t>end record</a:t>
            </a:r>
            <a:r>
              <a:rPr lang="de-DE" altLang="de-DE" sz="1700" dirty="0">
                <a:latin typeface="Courier New" pitchFamily="49" charset="0"/>
              </a:rPr>
              <a:t>;</a:t>
            </a:r>
          </a:p>
          <a:p>
            <a:pPr mar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t>belegt also die </a:t>
            </a:r>
            <a:r>
              <a:rPr lang="de-DE" altLang="de-DE" sz="2000" b="1" dirty="0" smtClean="0">
                <a:solidFill>
                  <a:schemeClr val="accent2"/>
                </a:solidFill>
              </a:rPr>
              <a:t>blau</a:t>
            </a:r>
            <a:r>
              <a:rPr lang="de-DE" altLang="de-DE" sz="2000" dirty="0" smtClean="0"/>
              <a:t> bzw. </a:t>
            </a:r>
            <a:r>
              <a:rPr lang="de-DE" altLang="de-DE" sz="2000" b="1" dirty="0" smtClean="0">
                <a:solidFill>
                  <a:srgbClr val="993300"/>
                </a:solidFill>
              </a:rPr>
              <a:t>braun</a:t>
            </a:r>
            <a:r>
              <a:rPr lang="de-DE" altLang="de-DE" sz="2000" dirty="0" smtClean="0">
                <a:solidFill>
                  <a:srgbClr val="CC3300"/>
                </a:solidFill>
              </a:rPr>
              <a:t> </a:t>
            </a:r>
            <a:r>
              <a:rPr lang="de-DE" altLang="de-DE" sz="2000" dirty="0" smtClean="0"/>
              <a:t>bezeichneten </a:t>
            </a:r>
            <a:r>
              <a:rPr lang="de-DE" altLang="de-DE" sz="2000" dirty="0"/>
              <a:t>Plätze. </a:t>
            </a:r>
            <a:r>
              <a:rPr lang="de-DE" altLang="de-DE" sz="2000" dirty="0">
                <a:solidFill>
                  <a:srgbClr val="FF3399"/>
                </a:solidFill>
              </a:rPr>
              <a:t>Die Byte-Nummer </a:t>
            </a:r>
            <a:r>
              <a:rPr lang="de-DE" altLang="de-DE" sz="2000" dirty="0"/>
              <a:t>wird als </a:t>
            </a:r>
            <a:r>
              <a:rPr lang="de-DE" altLang="de-DE" sz="2000" dirty="0">
                <a:solidFill>
                  <a:srgbClr val="FF3399"/>
                </a:solidFill>
                <a:latin typeface="Courier New" panose="02070309020205020404" pitchFamily="49" charset="0"/>
                <a:cs typeface="Courier New" panose="02070309020205020404" pitchFamily="49" charset="0"/>
              </a:rPr>
              <a:t>Position</a:t>
            </a:r>
            <a:r>
              <a:rPr lang="de-DE" altLang="de-DE" sz="2000" dirty="0"/>
              <a:t> bezeichnet, die </a:t>
            </a:r>
            <a:r>
              <a:rPr lang="de-DE" altLang="de-DE" sz="2000" dirty="0">
                <a:solidFill>
                  <a:schemeClr val="accent3">
                    <a:lumMod val="25000"/>
                  </a:schemeClr>
                </a:solidFill>
              </a:rPr>
              <a:t>Grenzen</a:t>
            </a:r>
            <a:r>
              <a:rPr lang="de-DE" altLang="de-DE" sz="2000" dirty="0"/>
              <a:t> als </a:t>
            </a:r>
            <a:r>
              <a:rPr lang="de-DE" altLang="de-DE" sz="2000" dirty="0">
                <a:solidFill>
                  <a:schemeClr val="accent3">
                    <a:lumMod val="25000"/>
                  </a:schemeClr>
                </a:solidFill>
                <a:latin typeface="Courier New" panose="02070309020205020404" pitchFamily="49" charset="0"/>
                <a:cs typeface="Courier New" panose="02070309020205020404" pitchFamily="49" charset="0"/>
              </a:rPr>
              <a:t>First_Bi</a:t>
            </a:r>
            <a:r>
              <a:rPr lang="de-DE" altLang="de-DE" sz="2000" dirty="0">
                <a:solidFill>
                  <a:srgbClr val="416E00"/>
                </a:solidFill>
                <a:latin typeface="Courier New" panose="02070309020205020404" pitchFamily="49" charset="0"/>
                <a:cs typeface="Courier New" panose="02070309020205020404" pitchFamily="49" charset="0"/>
              </a:rPr>
              <a:t>t</a:t>
            </a:r>
            <a:r>
              <a:rPr lang="de-DE" altLang="de-DE" sz="2000" dirty="0"/>
              <a:t> und </a:t>
            </a:r>
            <a:r>
              <a:rPr lang="de-DE" altLang="de-DE" sz="2000" dirty="0" smtClean="0">
                <a:solidFill>
                  <a:schemeClr val="accent3">
                    <a:lumMod val="25000"/>
                  </a:schemeClr>
                </a:solidFill>
                <a:latin typeface="Courier New" panose="02070309020205020404" pitchFamily="49" charset="0"/>
                <a:cs typeface="Courier New" panose="02070309020205020404" pitchFamily="49" charset="0"/>
              </a:rPr>
              <a:t>Last_Bit</a:t>
            </a:r>
            <a:r>
              <a:rPr lang="de-DE" altLang="de-DE" sz="2000" dirty="0" smtClean="0">
                <a:cs typeface="Courier New" panose="02070309020205020404" pitchFamily="49" charset="0"/>
              </a:rPr>
              <a:t>.</a:t>
            </a:r>
            <a:endParaRPr lang="de-DE" dirty="0"/>
          </a:p>
        </p:txBody>
      </p:sp>
      <p:sp>
        <p:nvSpPr>
          <p:cNvPr id="8" name="Line 4"/>
          <p:cNvSpPr>
            <a:spLocks noChangeShapeType="1"/>
          </p:cNvSpPr>
          <p:nvPr/>
        </p:nvSpPr>
        <p:spPr bwMode="auto">
          <a:xfrm>
            <a:off x="1979613" y="2276872"/>
            <a:ext cx="18002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
        <p:nvSpPr>
          <p:cNvPr id="9" name="Line 5"/>
          <p:cNvSpPr>
            <a:spLocks noChangeShapeType="1"/>
          </p:cNvSpPr>
          <p:nvPr/>
        </p:nvSpPr>
        <p:spPr bwMode="auto">
          <a:xfrm flipH="1">
            <a:off x="5724525" y="3501008"/>
            <a:ext cx="19431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Tree>
    <p:extLst>
      <p:ext uri="{BB962C8B-B14F-4D97-AF65-F5344CB8AC3E}">
        <p14:creationId xmlns:p14="http://schemas.microsoft.com/office/powerpoint/2010/main" val="2494110331"/>
      </p:ext>
    </p:extLst>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chemeClr val="tx1"/>
                </a:solidFill>
              </a:rPr>
              <a:t>Allgemeinere Verbunde an Hand eines Beispiels</a:t>
            </a:r>
            <a:endParaRPr lang="de-DE" dirty="0">
              <a:solidFill>
                <a:schemeClr val="tx1"/>
              </a:solidFill>
            </a:endParaRPr>
          </a:p>
        </p:txBody>
      </p:sp>
      <p:sp>
        <p:nvSpPr>
          <p:cNvPr id="3" name="Inhaltsplatzhalter 2"/>
          <p:cNvSpPr>
            <a:spLocks noGrp="1"/>
          </p:cNvSpPr>
          <p:nvPr>
            <p:ph sz="half" idx="1"/>
          </p:nvPr>
        </p:nvSpPr>
        <p:spPr>
          <a:xfrm>
            <a:off x="539552" y="1981200"/>
            <a:ext cx="3938786" cy="4233863"/>
          </a:xfrm>
        </p:spPr>
        <p:txBody>
          <a:bodyPr/>
          <a:lstStyle/>
          <a:p>
            <a:pPr marL="0" lvl="0" indent="0"/>
            <a:r>
              <a:rPr lang="de-DE" sz="2000" dirty="0">
                <a:cs typeface="Courier New" panose="02070309020205020404" pitchFamily="49" charset="0"/>
              </a:rPr>
              <a:t>Hier ist nur die Größe der Typen relevant:</a:t>
            </a:r>
          </a:p>
          <a:p>
            <a:pPr marL="0" lvl="0" indent="0"/>
            <a:r>
              <a:rPr lang="de-DE" sz="1800" b="1" dirty="0">
                <a:latin typeface="Courier New" panose="02070309020205020404" pitchFamily="49" charset="0"/>
                <a:cs typeface="Courier New" panose="02070309020205020404" pitchFamily="49" charset="0"/>
              </a:rPr>
              <a:t>type</a:t>
            </a:r>
            <a:r>
              <a:rPr lang="de-DE" sz="1800" dirty="0">
                <a:latin typeface="Courier New" panose="02070309020205020404" pitchFamily="49" charset="0"/>
                <a:cs typeface="Courier New" panose="02070309020205020404" pitchFamily="49" charset="0"/>
              </a:rPr>
              <a:t> A_T </a:t>
            </a:r>
            <a:r>
              <a:rPr lang="de-DE" sz="1800" b="1" dirty="0">
                <a:solidFill>
                  <a:srgbClr val="000000">
                    <a:lumMod val="65000"/>
                    <a:lumOff val="35000"/>
                  </a:srgbClr>
                </a:solidFill>
                <a:latin typeface="Courier New" panose="02070309020205020404" pitchFamily="49" charset="0"/>
                <a:cs typeface="Courier New" panose="02070309020205020404" pitchFamily="49" charset="0"/>
              </a:rPr>
              <a:t>is mod </a:t>
            </a:r>
            <a:r>
              <a:rPr lang="de-DE" sz="1800" dirty="0">
                <a:latin typeface="Courier New" panose="02070309020205020404" pitchFamily="49" charset="0"/>
                <a:cs typeface="Courier New" panose="02070309020205020404" pitchFamily="49" charset="0"/>
              </a:rPr>
              <a:t>2**13;</a:t>
            </a:r>
            <a:br>
              <a:rPr lang="de-DE" sz="1800"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type</a:t>
            </a:r>
            <a:r>
              <a:rPr lang="de-DE" sz="1800" dirty="0">
                <a:latin typeface="Courier New" panose="02070309020205020404" pitchFamily="49" charset="0"/>
                <a:cs typeface="Courier New" panose="02070309020205020404" pitchFamily="49" charset="0"/>
              </a:rPr>
              <a:t> B_T </a:t>
            </a:r>
            <a:r>
              <a:rPr lang="de-DE" sz="1800" b="1" dirty="0">
                <a:solidFill>
                  <a:srgbClr val="000000">
                    <a:lumMod val="65000"/>
                    <a:lumOff val="35000"/>
                  </a:srgbClr>
                </a:solidFill>
                <a:latin typeface="Courier New" panose="02070309020205020404" pitchFamily="49" charset="0"/>
                <a:cs typeface="Courier New" panose="02070309020205020404" pitchFamily="49" charset="0"/>
              </a:rPr>
              <a:t>is mod </a:t>
            </a:r>
            <a:r>
              <a:rPr lang="de-DE" sz="1800" dirty="0">
                <a:latin typeface="Courier New" panose="02070309020205020404" pitchFamily="49" charset="0"/>
                <a:cs typeface="Courier New" panose="02070309020205020404" pitchFamily="49" charset="0"/>
              </a:rPr>
              <a:t>2** 5;</a:t>
            </a:r>
            <a:br>
              <a:rPr lang="de-DE" sz="1800"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type</a:t>
            </a:r>
            <a:r>
              <a:rPr lang="de-DE" sz="1800" dirty="0">
                <a:latin typeface="Courier New" panose="02070309020205020404" pitchFamily="49" charset="0"/>
                <a:cs typeface="Courier New" panose="02070309020205020404" pitchFamily="49" charset="0"/>
              </a:rPr>
              <a:t> C_T </a:t>
            </a:r>
            <a:r>
              <a:rPr lang="de-DE" sz="1800" b="1" dirty="0">
                <a:solidFill>
                  <a:srgbClr val="000000">
                    <a:lumMod val="65000"/>
                    <a:lumOff val="35000"/>
                  </a:srgbClr>
                </a:solidFill>
                <a:latin typeface="Courier New" panose="02070309020205020404" pitchFamily="49" charset="0"/>
                <a:cs typeface="Courier New" panose="02070309020205020404" pitchFamily="49" charset="0"/>
              </a:rPr>
              <a:t>is mod </a:t>
            </a:r>
            <a:r>
              <a:rPr lang="de-DE" sz="1800" dirty="0">
                <a:latin typeface="Courier New" panose="02070309020205020404" pitchFamily="49" charset="0"/>
                <a:cs typeface="Courier New" panose="02070309020205020404" pitchFamily="49" charset="0"/>
              </a:rPr>
              <a:t>2** 6;</a:t>
            </a:r>
            <a:br>
              <a:rPr lang="de-DE" sz="1800"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type</a:t>
            </a:r>
            <a:r>
              <a:rPr lang="de-DE" sz="1800" dirty="0">
                <a:latin typeface="Courier New" panose="02070309020205020404" pitchFamily="49" charset="0"/>
                <a:cs typeface="Courier New" panose="02070309020205020404" pitchFamily="49" charset="0"/>
              </a:rPr>
              <a:t> D_T </a:t>
            </a:r>
            <a:r>
              <a:rPr lang="de-DE" sz="1800" b="1" dirty="0">
                <a:solidFill>
                  <a:srgbClr val="000000">
                    <a:lumMod val="65000"/>
                    <a:lumOff val="35000"/>
                  </a:srgbClr>
                </a:solidFill>
                <a:latin typeface="Courier New" panose="02070309020205020404" pitchFamily="49" charset="0"/>
                <a:cs typeface="Courier New" panose="02070309020205020404" pitchFamily="49" charset="0"/>
              </a:rPr>
              <a:t>is mod </a:t>
            </a:r>
            <a:r>
              <a:rPr lang="de-DE" sz="1800" dirty="0">
                <a:latin typeface="Courier New" panose="02070309020205020404" pitchFamily="49" charset="0"/>
                <a:cs typeface="Courier New" panose="02070309020205020404" pitchFamily="49" charset="0"/>
              </a:rPr>
              <a:t>2** 8;</a:t>
            </a:r>
          </a:p>
          <a:p>
            <a:pPr marL="0" lvl="0" indent="0"/>
            <a:r>
              <a:rPr lang="de-DE" sz="1800" b="1" dirty="0">
                <a:latin typeface="Courier New" panose="02070309020205020404" pitchFamily="49" charset="0"/>
                <a:cs typeface="Courier New" panose="02070309020205020404" pitchFamily="49" charset="0"/>
              </a:rPr>
              <a:t>type</a:t>
            </a:r>
            <a:r>
              <a:rPr lang="de-DE" sz="1800" dirty="0">
                <a:latin typeface="Courier New" panose="02070309020205020404" pitchFamily="49" charset="0"/>
                <a:cs typeface="Courier New" panose="02070309020205020404" pitchFamily="49" charset="0"/>
              </a:rPr>
              <a:t> T </a:t>
            </a:r>
            <a:r>
              <a:rPr lang="de-DE" sz="1800" b="1" dirty="0">
                <a:latin typeface="Courier New" panose="02070309020205020404" pitchFamily="49" charset="0"/>
                <a:cs typeface="Courier New" panose="02070309020205020404" pitchFamily="49" charset="0"/>
              </a:rPr>
              <a:t>is record</a:t>
            </a:r>
            <a:r>
              <a:rPr lang="de-DE" sz="1800" dirty="0">
                <a:latin typeface="Courier New" panose="02070309020205020404" pitchFamily="49" charset="0"/>
                <a:cs typeface="Courier New" panose="02070309020205020404" pitchFamily="49" charset="0"/>
              </a:rPr>
              <a:t/>
            </a:r>
            <a:br>
              <a:rPr lang="de-DE" sz="1800" dirty="0">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  I: Interfaces.Integer_16;</a:t>
            </a:r>
            <a:br>
              <a:rPr lang="de-DE" sz="1800" dirty="0">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  A: A_T;</a:t>
            </a:r>
            <a:br>
              <a:rPr lang="de-DE" sz="1800" dirty="0">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  B: B_T;</a:t>
            </a:r>
            <a:br>
              <a:rPr lang="de-DE" sz="1800" dirty="0">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  C: C_T;</a:t>
            </a:r>
            <a:br>
              <a:rPr lang="de-DE" sz="1800" dirty="0">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  D: D_T;</a:t>
            </a:r>
            <a:br>
              <a:rPr lang="de-DE" sz="1800"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end record</a:t>
            </a:r>
            <a:r>
              <a:rPr lang="de-DE" sz="1800" dirty="0">
                <a:latin typeface="Courier New" panose="02070309020205020404" pitchFamily="49" charset="0"/>
                <a:cs typeface="Courier New" panose="02070309020205020404" pitchFamily="49" charset="0"/>
              </a:rPr>
              <a:t>;</a:t>
            </a:r>
          </a:p>
          <a:p>
            <a:pPr marL="0" lvl="0" indent="0"/>
            <a:r>
              <a:rPr lang="de-DE" sz="1800" dirty="0">
                <a:latin typeface="Courier New" panose="02070309020205020404" pitchFamily="49" charset="0"/>
                <a:cs typeface="Courier New" panose="02070309020205020404" pitchFamily="49" charset="0"/>
              </a:rPr>
              <a:t>-- </a:t>
            </a:r>
            <a:r>
              <a:rPr lang="de-DE" sz="1800" i="1" dirty="0">
                <a:latin typeface="Courier New" panose="02070309020205020404" pitchFamily="49" charset="0"/>
                <a:cs typeface="Courier New" panose="02070309020205020404" pitchFamily="49" charset="0"/>
              </a:rPr>
              <a:t>T'Size = </a:t>
            </a:r>
            <a:r>
              <a:rPr lang="de-DE" sz="1800" i="1" dirty="0" smtClean="0">
                <a:latin typeface="Courier New" panose="02070309020205020404" pitchFamily="49" charset="0"/>
                <a:cs typeface="Courier New" panose="02070309020205020404" pitchFamily="49" charset="0"/>
              </a:rPr>
              <a:t>48</a:t>
            </a:r>
            <a:endParaRPr lang="de-DE" sz="1800" i="1" dirty="0">
              <a:latin typeface="Courier New" panose="02070309020205020404" pitchFamily="49" charset="0"/>
              <a:cs typeface="Courier New" panose="02070309020205020404" pitchFamily="49" charset="0"/>
            </a:endParaRPr>
          </a:p>
        </p:txBody>
      </p:sp>
      <p:sp>
        <p:nvSpPr>
          <p:cNvPr id="5" name="Fußzeilenplatzhalter 4"/>
          <p:cNvSpPr>
            <a:spLocks noGrp="1"/>
          </p:cNvSpPr>
          <p:nvPr>
            <p:ph type="ftr" idx="10"/>
          </p:nvPr>
        </p:nvSpPr>
        <p:spPr/>
        <p:txBody>
          <a:bodyPr/>
          <a:lstStyle/>
          <a:p>
            <a:pPr>
              <a:defRPr/>
            </a:pPr>
            <a:r>
              <a:rPr lang="de-DE" dirty="0" smtClean="0"/>
              <a:t>Ada-Basiskurs © 2024 Grein</a:t>
            </a:r>
            <a:endParaRPr lang="de-DE" dirty="0"/>
          </a:p>
        </p:txBody>
      </p:sp>
      <p:sp>
        <p:nvSpPr>
          <p:cNvPr id="6" name="Foliennummernplatzhalter 5"/>
          <p:cNvSpPr>
            <a:spLocks noGrp="1"/>
          </p:cNvSpPr>
          <p:nvPr>
            <p:ph type="sldNum" idx="11"/>
          </p:nvPr>
        </p:nvSpPr>
        <p:spPr/>
        <p:txBody>
          <a:bodyPr/>
          <a:lstStyle/>
          <a:p>
            <a:pPr>
              <a:defRPr/>
            </a:pPr>
            <a:fld id="{26FE7B6B-6847-4D19-82C1-CACF0FD4DDA1}" type="slidenum">
              <a:rPr lang="de-DE" smtClean="0"/>
              <a:pPr>
                <a:defRPr/>
              </a:pPr>
              <a:t>309</a:t>
            </a:fld>
            <a:endParaRPr lang="de-DE" dirty="0"/>
          </a:p>
        </p:txBody>
      </p:sp>
      <p:cxnSp>
        <p:nvCxnSpPr>
          <p:cNvPr id="7" name="Gerade Verbindung 17"/>
          <p:cNvCxnSpPr/>
          <p:nvPr/>
        </p:nvCxnSpPr>
        <p:spPr bwMode="auto">
          <a:xfrm>
            <a:off x="4499992" y="2060848"/>
            <a:ext cx="0" cy="38164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feld 8"/>
          <p:cNvSpPr txBox="1"/>
          <p:nvPr/>
        </p:nvSpPr>
        <p:spPr>
          <a:xfrm>
            <a:off x="4788024" y="1988840"/>
            <a:ext cx="3600400" cy="707886"/>
          </a:xfrm>
          <a:prstGeom prst="rect">
            <a:avLst/>
          </a:prstGeom>
          <a:noFill/>
        </p:spPr>
        <p:txBody>
          <a:bodyPr wrap="square" rtlCol="0">
            <a:spAutoFit/>
          </a:bodyPr>
          <a:lstStyle/>
          <a:p>
            <a:r>
              <a:rPr lang="de-DE" sz="2000" dirty="0" smtClean="0">
                <a:solidFill>
                  <a:schemeClr val="tx1"/>
                </a:solidFill>
              </a:rPr>
              <a:t>Die Bytes werden gezählt als Versatz zur Adresse des Objekts.</a:t>
            </a:r>
            <a:endParaRPr lang="de-DE" sz="1800" dirty="0">
              <a:solidFill>
                <a:schemeClr val="tx1"/>
              </a:solidFill>
            </a:endParaRPr>
          </a:p>
        </p:txBody>
      </p:sp>
      <p:sp>
        <p:nvSpPr>
          <p:cNvPr id="10" name="Inhaltsplatzhalter 5"/>
          <p:cNvSpPr>
            <a:spLocks noGrp="1"/>
          </p:cNvSpPr>
          <p:nvPr>
            <p:ph sz="half" idx="4294967295"/>
          </p:nvPr>
        </p:nvSpPr>
        <p:spPr>
          <a:xfrm>
            <a:off x="4716016" y="2709763"/>
            <a:ext cx="3794125" cy="3311525"/>
          </a:xfrm>
        </p:spPr>
        <p:txBody>
          <a:bodyPr/>
          <a:lstStyle/>
          <a:p>
            <a:pPr marL="0" indent="0"/>
            <a:r>
              <a:rPr lang="de-DE" sz="1800" b="1" dirty="0" smtClean="0">
                <a:solidFill>
                  <a:srgbClr val="FF3399"/>
                </a:solidFill>
                <a:cs typeface="Courier New" panose="02070309020205020404" pitchFamily="49" charset="0"/>
              </a:rPr>
              <a:t>Byte-Nummer</a:t>
            </a:r>
            <a:r>
              <a:rPr lang="de-DE" sz="1800" b="1" dirty="0" smtClean="0">
                <a:cs typeface="Courier New" panose="02070309020205020404" pitchFamily="49" charset="0"/>
              </a:rPr>
              <a:t>             </a:t>
            </a:r>
            <a:r>
              <a:rPr lang="de-DE" sz="1800" b="1" dirty="0" smtClean="0">
                <a:solidFill>
                  <a:schemeClr val="accent3">
                    <a:lumMod val="25000"/>
                  </a:schemeClr>
                </a:solidFill>
                <a:cs typeface="Courier New" panose="02070309020205020404" pitchFamily="49" charset="0"/>
              </a:rPr>
              <a:t>Bit-Bereich</a:t>
            </a:r>
          </a:p>
          <a:p>
            <a:pPr marL="0" indent="0"/>
            <a:endParaRPr lang="de-DE" sz="1800" dirty="0">
              <a:latin typeface="Courier New" panose="02070309020205020404" pitchFamily="49" charset="0"/>
              <a:cs typeface="Courier New" panose="02070309020205020404" pitchFamily="49" charset="0"/>
            </a:endParaRPr>
          </a:p>
          <a:p>
            <a:pPr marL="0" indent="0"/>
            <a:endParaRPr lang="de-DE" sz="1800" dirty="0" smtClean="0">
              <a:latin typeface="Courier New" panose="02070309020205020404" pitchFamily="49" charset="0"/>
              <a:cs typeface="Courier New" panose="02070309020205020404" pitchFamily="49" charset="0"/>
            </a:endParaRPr>
          </a:p>
          <a:p>
            <a:pPr marL="0" indent="0"/>
            <a:r>
              <a:rPr lang="de-DE" sz="1800" dirty="0" smtClean="0">
                <a:latin typeface="Courier New" panose="02070309020205020404" pitchFamily="49" charset="0"/>
                <a:cs typeface="Courier New" panose="02070309020205020404" pitchFamily="49" charset="0"/>
              </a:rPr>
              <a:t> </a:t>
            </a:r>
            <a:r>
              <a:rPr lang="de-DE" sz="1800" b="1" dirty="0">
                <a:latin typeface="Courier New" panose="02070309020205020404" pitchFamily="49" charset="0"/>
                <a:cs typeface="Courier New" panose="02070309020205020404" pitchFamily="49" charset="0"/>
              </a:rPr>
              <a:t>for</a:t>
            </a:r>
            <a:r>
              <a:rPr lang="de-DE" sz="1800" dirty="0">
                <a:latin typeface="Courier New" panose="02070309020205020404" pitchFamily="49" charset="0"/>
                <a:cs typeface="Courier New" panose="02070309020205020404" pitchFamily="49" charset="0"/>
              </a:rPr>
              <a:t> T </a:t>
            </a:r>
            <a:r>
              <a:rPr lang="de-DE" sz="1800" b="1" dirty="0">
                <a:latin typeface="Courier New" panose="02070309020205020404" pitchFamily="49" charset="0"/>
                <a:cs typeface="Courier New" panose="02070309020205020404" pitchFamily="49" charset="0"/>
              </a:rPr>
              <a:t>use record</a:t>
            </a:r>
            <a:r>
              <a:rPr lang="de-DE" sz="1800" dirty="0">
                <a:latin typeface="Courier New" panose="02070309020205020404" pitchFamily="49" charset="0"/>
                <a:cs typeface="Courier New" panose="02070309020205020404" pitchFamily="49" charset="0"/>
              </a:rPr>
              <a:t/>
            </a:r>
            <a:br>
              <a:rPr lang="de-DE" sz="1800" dirty="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I </a:t>
            </a:r>
            <a:r>
              <a:rPr lang="en-US" sz="1800" b="1" dirty="0">
                <a:latin typeface="Courier New" panose="02070309020205020404" pitchFamily="49" charset="0"/>
                <a:cs typeface="Courier New" panose="02070309020205020404" pitchFamily="49" charset="0"/>
              </a:rPr>
              <a:t>at</a:t>
            </a:r>
            <a:r>
              <a:rPr lang="en-US" sz="1800" dirty="0">
                <a:latin typeface="Courier New" panose="02070309020205020404" pitchFamily="49" charset="0"/>
                <a:cs typeface="Courier New" panose="02070309020205020404" pitchFamily="49" charset="0"/>
              </a:rPr>
              <a:t> </a:t>
            </a:r>
            <a:r>
              <a:rPr lang="en-US" sz="1800" dirty="0">
                <a:solidFill>
                  <a:srgbClr val="FF3399"/>
                </a:solidFill>
                <a:latin typeface="Courier New" panose="02070309020205020404" pitchFamily="49" charset="0"/>
                <a:cs typeface="Courier New" panose="02070309020205020404" pitchFamily="49" charset="0"/>
              </a:rPr>
              <a:t>0</a:t>
            </a:r>
            <a:r>
              <a:rPr lang="en-US" sz="1800" dirty="0">
                <a:latin typeface="Courier New" panose="02070309020205020404" pitchFamily="49" charset="0"/>
                <a:cs typeface="Courier New" panose="02070309020205020404" pitchFamily="49" charset="0"/>
              </a:rPr>
              <a:t> </a:t>
            </a:r>
            <a:r>
              <a:rPr lang="en-US" sz="1800" b="1" dirty="0">
                <a:latin typeface="Courier New" panose="02070309020205020404" pitchFamily="49" charset="0"/>
                <a:cs typeface="Courier New" panose="02070309020205020404" pitchFamily="49" charset="0"/>
              </a:rPr>
              <a:t>range</a:t>
            </a:r>
            <a:r>
              <a:rPr lang="en-US" sz="1800" dirty="0">
                <a:latin typeface="Courier New" panose="02070309020205020404" pitchFamily="49" charset="0"/>
                <a:cs typeface="Courier New" panose="02070309020205020404" pitchFamily="49" charset="0"/>
              </a:rPr>
              <a:t>  </a:t>
            </a:r>
            <a:r>
              <a:rPr lang="en-US" sz="1800" dirty="0">
                <a:solidFill>
                  <a:schemeClr val="accent3">
                    <a:lumMod val="25000"/>
                  </a:schemeClr>
                </a:solidFill>
                <a:latin typeface="Courier New" panose="02070309020205020404" pitchFamily="49" charset="0"/>
                <a:cs typeface="Courier New" panose="02070309020205020404" pitchFamily="49" charset="0"/>
              </a:rPr>
              <a:t>0 .. 15</a:t>
            </a:r>
            <a:r>
              <a:rPr lang="en-US" sz="1800" dirty="0">
                <a:latin typeface="Courier New" panose="02070309020205020404" pitchFamily="49" charset="0"/>
                <a:cs typeface="Courier New" panose="02070309020205020404" pitchFamily="49" charset="0"/>
              </a:rPr>
              <a:t>;</a:t>
            </a:r>
            <a:br>
              <a:rPr lang="en-US" sz="1800" dirty="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A </a:t>
            </a:r>
            <a:r>
              <a:rPr lang="en-US" sz="1800" b="1" dirty="0">
                <a:latin typeface="Courier New" panose="02070309020205020404" pitchFamily="49" charset="0"/>
                <a:cs typeface="Courier New" panose="02070309020205020404" pitchFamily="49" charset="0"/>
              </a:rPr>
              <a:t>at</a:t>
            </a:r>
            <a:r>
              <a:rPr lang="en-US" sz="1800" dirty="0">
                <a:latin typeface="Courier New" panose="02070309020205020404" pitchFamily="49" charset="0"/>
                <a:cs typeface="Courier New" panose="02070309020205020404" pitchFamily="49" charset="0"/>
              </a:rPr>
              <a:t> </a:t>
            </a:r>
            <a:r>
              <a:rPr lang="en-US" sz="1800" dirty="0">
                <a:solidFill>
                  <a:srgbClr val="FF3399"/>
                </a:solidFill>
                <a:latin typeface="Courier New" panose="02070309020205020404" pitchFamily="49" charset="0"/>
                <a:cs typeface="Courier New" panose="02070309020205020404" pitchFamily="49" charset="0"/>
              </a:rPr>
              <a:t>2</a:t>
            </a:r>
            <a:r>
              <a:rPr lang="en-US" sz="1800" dirty="0">
                <a:latin typeface="Courier New" panose="02070309020205020404" pitchFamily="49" charset="0"/>
                <a:cs typeface="Courier New" panose="02070309020205020404" pitchFamily="49" charset="0"/>
              </a:rPr>
              <a:t> </a:t>
            </a:r>
            <a:r>
              <a:rPr lang="en-US" sz="1800" b="1" dirty="0">
                <a:latin typeface="Courier New" panose="02070309020205020404" pitchFamily="49" charset="0"/>
                <a:cs typeface="Courier New" panose="02070309020205020404" pitchFamily="49" charset="0"/>
              </a:rPr>
              <a:t>range</a:t>
            </a:r>
            <a:r>
              <a:rPr lang="en-US" sz="1800" dirty="0">
                <a:latin typeface="Courier New" panose="02070309020205020404" pitchFamily="49" charset="0"/>
                <a:cs typeface="Courier New" panose="02070309020205020404" pitchFamily="49" charset="0"/>
              </a:rPr>
              <a:t>  </a:t>
            </a:r>
            <a:r>
              <a:rPr lang="en-US" sz="1800" dirty="0">
                <a:solidFill>
                  <a:schemeClr val="accent3">
                    <a:lumMod val="25000"/>
                  </a:schemeClr>
                </a:solidFill>
                <a:latin typeface="Courier New" panose="02070309020205020404" pitchFamily="49" charset="0"/>
                <a:cs typeface="Courier New" panose="02070309020205020404" pitchFamily="49" charset="0"/>
              </a:rPr>
              <a:t>0 .. 12</a:t>
            </a:r>
            <a:r>
              <a:rPr lang="en-US" sz="1800" dirty="0">
                <a:latin typeface="Courier New" panose="02070309020205020404" pitchFamily="49" charset="0"/>
                <a:cs typeface="Courier New" panose="02070309020205020404" pitchFamily="49" charset="0"/>
              </a:rPr>
              <a:t>;</a:t>
            </a:r>
            <a:br>
              <a:rPr lang="en-US" sz="1800" dirty="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smtClean="0">
                <a:solidFill>
                  <a:schemeClr val="tx1"/>
                </a:solidFill>
                <a:latin typeface="Courier New" panose="02070309020205020404" pitchFamily="49" charset="0"/>
                <a:cs typeface="Courier New" panose="02070309020205020404" pitchFamily="49" charset="0"/>
              </a:rPr>
              <a:t>B </a:t>
            </a:r>
            <a:r>
              <a:rPr lang="en-US" sz="1800" b="1" dirty="0">
                <a:solidFill>
                  <a:schemeClr val="tx1"/>
                </a:solidFill>
                <a:latin typeface="Courier New" panose="02070309020205020404" pitchFamily="49" charset="0"/>
                <a:cs typeface="Courier New" panose="02070309020205020404" pitchFamily="49" charset="0"/>
              </a:rPr>
              <a:t>at</a:t>
            </a:r>
            <a:r>
              <a:rPr lang="en-US" sz="1800" dirty="0">
                <a:solidFill>
                  <a:schemeClr val="tx1"/>
                </a:solidFill>
                <a:latin typeface="Courier New" panose="02070309020205020404" pitchFamily="49" charset="0"/>
                <a:cs typeface="Courier New" panose="02070309020205020404" pitchFamily="49" charset="0"/>
              </a:rPr>
              <a:t> </a:t>
            </a:r>
            <a:r>
              <a:rPr lang="en-US" sz="1800" dirty="0">
                <a:solidFill>
                  <a:srgbClr val="FF3399"/>
                </a:solidFill>
                <a:latin typeface="Courier New" panose="02070309020205020404" pitchFamily="49" charset="0"/>
                <a:cs typeface="Courier New" panose="02070309020205020404" pitchFamily="49" charset="0"/>
              </a:rPr>
              <a:t>2</a:t>
            </a:r>
            <a:r>
              <a:rPr lang="en-US" sz="1800" dirty="0">
                <a:solidFill>
                  <a:schemeClr val="accent2"/>
                </a:solidFill>
                <a:latin typeface="Courier New" panose="02070309020205020404" pitchFamily="49" charset="0"/>
                <a:cs typeface="Courier New" panose="02070309020205020404" pitchFamily="49" charset="0"/>
              </a:rPr>
              <a:t> </a:t>
            </a:r>
            <a:r>
              <a:rPr lang="en-US" sz="1800" b="1" dirty="0">
                <a:solidFill>
                  <a:schemeClr val="tx1"/>
                </a:solidFill>
                <a:latin typeface="Courier New" panose="02070309020205020404" pitchFamily="49" charset="0"/>
                <a:cs typeface="Courier New" panose="02070309020205020404" pitchFamily="49" charset="0"/>
              </a:rPr>
              <a:t>range</a:t>
            </a:r>
            <a:r>
              <a:rPr lang="en-US" sz="1800" dirty="0">
                <a:solidFill>
                  <a:schemeClr val="tx1"/>
                </a:solidFill>
                <a:latin typeface="Courier New" panose="02070309020205020404" pitchFamily="49" charset="0"/>
                <a:cs typeface="Courier New" panose="02070309020205020404" pitchFamily="49" charset="0"/>
              </a:rPr>
              <a:t> </a:t>
            </a:r>
            <a:r>
              <a:rPr lang="en-US" sz="1800" dirty="0">
                <a:solidFill>
                  <a:schemeClr val="accent3">
                    <a:lumMod val="25000"/>
                  </a:schemeClr>
                </a:solidFill>
                <a:latin typeface="Courier New" panose="02070309020205020404" pitchFamily="49" charset="0"/>
                <a:cs typeface="Courier New" panose="02070309020205020404" pitchFamily="49" charset="0"/>
              </a:rPr>
              <a:t>13 .. 17</a:t>
            </a:r>
            <a:r>
              <a:rPr lang="en-US" sz="1800" dirty="0">
                <a:solidFill>
                  <a:schemeClr val="tx1"/>
                </a:solidFill>
                <a:latin typeface="Courier New" panose="02070309020205020404" pitchFamily="49" charset="0"/>
                <a:cs typeface="Courier New" panose="02070309020205020404" pitchFamily="49" charset="0"/>
              </a:rPr>
              <a:t>;</a:t>
            </a:r>
            <a:br>
              <a:rPr lang="en-US" sz="1800" dirty="0">
                <a:solidFill>
                  <a:schemeClr val="tx1"/>
                </a:solidFill>
                <a:latin typeface="Courier New" panose="02070309020205020404" pitchFamily="49" charset="0"/>
                <a:cs typeface="Courier New" panose="02070309020205020404" pitchFamily="49" charset="0"/>
              </a:rPr>
            </a:br>
            <a:r>
              <a:rPr lang="fr-FR" sz="1800" dirty="0" smtClean="0">
                <a:latin typeface="Courier New" panose="02070309020205020404" pitchFamily="49" charset="0"/>
                <a:cs typeface="Courier New" panose="02070309020205020404" pitchFamily="49" charset="0"/>
              </a:rPr>
              <a:t>   C </a:t>
            </a:r>
            <a:r>
              <a:rPr lang="fr-FR" sz="1800" b="1" dirty="0">
                <a:latin typeface="Courier New" panose="02070309020205020404" pitchFamily="49" charset="0"/>
                <a:cs typeface="Courier New" panose="02070309020205020404" pitchFamily="49" charset="0"/>
              </a:rPr>
              <a:t>at</a:t>
            </a:r>
            <a:r>
              <a:rPr lang="fr-FR" sz="1800" dirty="0">
                <a:latin typeface="Courier New" panose="02070309020205020404" pitchFamily="49" charset="0"/>
                <a:cs typeface="Courier New" panose="02070309020205020404" pitchFamily="49" charset="0"/>
              </a:rPr>
              <a:t> </a:t>
            </a:r>
            <a:r>
              <a:rPr lang="fr-FR" sz="1800" dirty="0">
                <a:solidFill>
                  <a:srgbClr val="FF3399"/>
                </a:solidFill>
                <a:latin typeface="Courier New" panose="02070309020205020404" pitchFamily="49" charset="0"/>
                <a:cs typeface="Courier New" panose="02070309020205020404" pitchFamily="49" charset="0"/>
              </a:rPr>
              <a:t>2</a:t>
            </a:r>
            <a:r>
              <a:rPr lang="fr-FR" sz="1800" dirty="0">
                <a:latin typeface="Courier New" panose="02070309020205020404" pitchFamily="49" charset="0"/>
                <a:cs typeface="Courier New" panose="02070309020205020404" pitchFamily="49" charset="0"/>
              </a:rPr>
              <a:t> </a:t>
            </a:r>
            <a:r>
              <a:rPr lang="fr-FR" sz="1800" b="1" dirty="0">
                <a:latin typeface="Courier New" panose="02070309020205020404" pitchFamily="49" charset="0"/>
                <a:cs typeface="Courier New" panose="02070309020205020404" pitchFamily="49" charset="0"/>
              </a:rPr>
              <a:t>range</a:t>
            </a:r>
            <a:r>
              <a:rPr lang="fr-FR" sz="1800" dirty="0">
                <a:latin typeface="Courier New" panose="02070309020205020404" pitchFamily="49" charset="0"/>
                <a:cs typeface="Courier New" panose="02070309020205020404" pitchFamily="49" charset="0"/>
              </a:rPr>
              <a:t> </a:t>
            </a:r>
            <a:r>
              <a:rPr lang="fr-FR" sz="1800" dirty="0">
                <a:solidFill>
                  <a:schemeClr val="accent3">
                    <a:lumMod val="25000"/>
                  </a:schemeClr>
                </a:solidFill>
                <a:latin typeface="Courier New" panose="02070309020205020404" pitchFamily="49" charset="0"/>
                <a:cs typeface="Courier New" panose="02070309020205020404" pitchFamily="49" charset="0"/>
              </a:rPr>
              <a:t>18 .. 23</a:t>
            </a:r>
            <a:r>
              <a:rPr lang="fr-FR" sz="1800" dirty="0">
                <a:latin typeface="Courier New" panose="02070309020205020404" pitchFamily="49" charset="0"/>
                <a:cs typeface="Courier New" panose="02070309020205020404" pitchFamily="49" charset="0"/>
              </a:rPr>
              <a:t>;</a:t>
            </a:r>
            <a:br>
              <a:rPr lang="fr-FR" sz="1800" dirty="0">
                <a:latin typeface="Courier New" panose="02070309020205020404" pitchFamily="49" charset="0"/>
                <a:cs typeface="Courier New" panose="02070309020205020404" pitchFamily="49" charset="0"/>
              </a:rPr>
            </a:br>
            <a:r>
              <a:rPr lang="fr-FR" sz="1800" dirty="0" smtClean="0">
                <a:latin typeface="Courier New" panose="02070309020205020404" pitchFamily="49" charset="0"/>
                <a:cs typeface="Courier New" panose="02070309020205020404" pitchFamily="49" charset="0"/>
              </a:rPr>
              <a:t>   D </a:t>
            </a:r>
            <a:r>
              <a:rPr lang="fr-FR" sz="1800" b="1" dirty="0">
                <a:latin typeface="Courier New" panose="02070309020205020404" pitchFamily="49" charset="0"/>
                <a:cs typeface="Courier New" panose="02070309020205020404" pitchFamily="49" charset="0"/>
              </a:rPr>
              <a:t>at</a:t>
            </a:r>
            <a:r>
              <a:rPr lang="fr-FR" sz="1800" dirty="0">
                <a:latin typeface="Courier New" panose="02070309020205020404" pitchFamily="49" charset="0"/>
                <a:cs typeface="Courier New" panose="02070309020205020404" pitchFamily="49" charset="0"/>
              </a:rPr>
              <a:t> </a:t>
            </a:r>
            <a:r>
              <a:rPr lang="fr-FR" sz="1800" dirty="0" smtClean="0">
                <a:solidFill>
                  <a:srgbClr val="FF3399"/>
                </a:solidFill>
                <a:latin typeface="Courier New" panose="02070309020205020404" pitchFamily="49" charset="0"/>
                <a:cs typeface="Courier New" panose="02070309020205020404" pitchFamily="49" charset="0"/>
              </a:rPr>
              <a:t>5</a:t>
            </a:r>
            <a:r>
              <a:rPr lang="fr-FR" sz="1800" dirty="0" smtClean="0">
                <a:latin typeface="Courier New" panose="02070309020205020404" pitchFamily="49" charset="0"/>
                <a:cs typeface="Courier New" panose="02070309020205020404" pitchFamily="49" charset="0"/>
              </a:rPr>
              <a:t> </a:t>
            </a:r>
            <a:r>
              <a:rPr lang="fr-FR" sz="1800" b="1" dirty="0">
                <a:latin typeface="Courier New" panose="02070309020205020404" pitchFamily="49" charset="0"/>
                <a:cs typeface="Courier New" panose="02070309020205020404" pitchFamily="49" charset="0"/>
              </a:rPr>
              <a:t>range</a:t>
            </a:r>
            <a:r>
              <a:rPr lang="fr-FR" sz="1800" dirty="0">
                <a:latin typeface="Courier New" panose="02070309020205020404" pitchFamily="49" charset="0"/>
                <a:cs typeface="Courier New" panose="02070309020205020404" pitchFamily="49" charset="0"/>
              </a:rPr>
              <a:t> </a:t>
            </a:r>
            <a:r>
              <a:rPr lang="fr-FR" sz="1800" dirty="0">
                <a:solidFill>
                  <a:schemeClr val="accent3">
                    <a:lumMod val="25000"/>
                  </a:schemeClr>
                </a:solidFill>
                <a:latin typeface="Courier New" panose="02070309020205020404" pitchFamily="49" charset="0"/>
                <a:cs typeface="Courier New" panose="02070309020205020404" pitchFamily="49" charset="0"/>
              </a:rPr>
              <a:t> </a:t>
            </a:r>
            <a:r>
              <a:rPr lang="fr-FR" sz="1800" dirty="0" smtClean="0">
                <a:solidFill>
                  <a:schemeClr val="accent3">
                    <a:lumMod val="25000"/>
                  </a:schemeClr>
                </a:solidFill>
                <a:latin typeface="Courier New" panose="02070309020205020404" pitchFamily="49" charset="0"/>
                <a:cs typeface="Courier New" panose="02070309020205020404" pitchFamily="49" charset="0"/>
              </a:rPr>
              <a:t>0 </a:t>
            </a:r>
            <a:r>
              <a:rPr lang="fr-FR" sz="1800" dirty="0">
                <a:solidFill>
                  <a:schemeClr val="accent3">
                    <a:lumMod val="25000"/>
                  </a:schemeClr>
                </a:solidFill>
                <a:latin typeface="Courier New" panose="02070309020205020404" pitchFamily="49" charset="0"/>
                <a:cs typeface="Courier New" panose="02070309020205020404" pitchFamily="49" charset="0"/>
              </a:rPr>
              <a:t>..  </a:t>
            </a:r>
            <a:r>
              <a:rPr lang="fr-FR" sz="1800" dirty="0" smtClean="0">
                <a:solidFill>
                  <a:schemeClr val="accent3">
                    <a:lumMod val="25000"/>
                  </a:schemeClr>
                </a:solidFill>
                <a:latin typeface="Courier New" panose="02070309020205020404" pitchFamily="49" charset="0"/>
                <a:cs typeface="Courier New" panose="02070309020205020404" pitchFamily="49" charset="0"/>
              </a:rPr>
              <a:t>7</a:t>
            </a:r>
            <a:r>
              <a:rPr lang="fr-FR" sz="1800" dirty="0" smtClean="0">
                <a:latin typeface="Courier New" panose="02070309020205020404" pitchFamily="49" charset="0"/>
                <a:cs typeface="Courier New" panose="02070309020205020404" pitchFamily="49" charset="0"/>
              </a:rPr>
              <a:t>;</a:t>
            </a:r>
            <a:r>
              <a:rPr lang="fr-FR" sz="1800" dirty="0">
                <a:latin typeface="Courier New" panose="02070309020205020404" pitchFamily="49" charset="0"/>
                <a:cs typeface="Courier New" panose="02070309020205020404" pitchFamily="49" charset="0"/>
              </a:rPr>
              <a:t/>
            </a:r>
            <a:br>
              <a:rPr lang="fr-FR" sz="1800" dirty="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 </a:t>
            </a:r>
            <a:r>
              <a:rPr lang="de-DE" sz="1800" b="1" dirty="0">
                <a:latin typeface="Courier New" panose="02070309020205020404" pitchFamily="49" charset="0"/>
                <a:cs typeface="Courier New" panose="02070309020205020404" pitchFamily="49" charset="0"/>
              </a:rPr>
              <a:t>end record</a:t>
            </a:r>
            <a:r>
              <a:rPr lang="de-DE" sz="1800" dirty="0">
                <a:latin typeface="Courier New" panose="02070309020205020404" pitchFamily="49" charset="0"/>
                <a:cs typeface="Courier New" panose="02070309020205020404" pitchFamily="49" charset="0"/>
              </a:rPr>
              <a:t>;</a:t>
            </a:r>
            <a:endParaRPr lang="de-DE" sz="1800" dirty="0"/>
          </a:p>
        </p:txBody>
      </p:sp>
      <p:cxnSp>
        <p:nvCxnSpPr>
          <p:cNvPr id="11" name="Gerade Verbindung mit Pfeil 10"/>
          <p:cNvCxnSpPr/>
          <p:nvPr/>
        </p:nvCxnSpPr>
        <p:spPr bwMode="auto">
          <a:xfrm>
            <a:off x="5588079" y="3104964"/>
            <a:ext cx="388077" cy="72008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 name="Gruppieren 11"/>
          <p:cNvGrpSpPr/>
          <p:nvPr/>
        </p:nvGrpSpPr>
        <p:grpSpPr>
          <a:xfrm>
            <a:off x="7164288" y="3104964"/>
            <a:ext cx="1008112" cy="720080"/>
            <a:chOff x="7236296" y="3104964"/>
            <a:chExt cx="1008112" cy="720080"/>
          </a:xfrm>
        </p:grpSpPr>
        <p:sp>
          <p:nvSpPr>
            <p:cNvPr id="13" name="Geschweifte Klammer links 12"/>
            <p:cNvSpPr/>
            <p:nvPr/>
          </p:nvSpPr>
          <p:spPr bwMode="auto">
            <a:xfrm rot="5400000">
              <a:off x="7668344" y="3248980"/>
              <a:ext cx="144016" cy="1008112"/>
            </a:xfrm>
            <a:prstGeom prst="leftBrace">
              <a:avLst/>
            </a:prstGeom>
            <a:noFill/>
            <a:ln w="9525" cap="flat" cmpd="sng" algn="ctr">
              <a:solidFill>
                <a:schemeClr val="accent3">
                  <a:lumMod val="2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cxnSp>
          <p:nvCxnSpPr>
            <p:cNvPr id="14" name="Gerade Verbindung mit Pfeil 13"/>
            <p:cNvCxnSpPr/>
            <p:nvPr/>
          </p:nvCxnSpPr>
          <p:spPr bwMode="auto">
            <a:xfrm>
              <a:off x="7740352" y="3104964"/>
              <a:ext cx="0" cy="504056"/>
            </a:xfrm>
            <a:prstGeom prst="straightConnector1">
              <a:avLst/>
            </a:prstGeom>
            <a:solidFill>
              <a:srgbClr val="00B8FF"/>
            </a:solidFill>
            <a:ln w="9525" cap="flat" cmpd="sng" algn="ctr">
              <a:solidFill>
                <a:schemeClr val="accent3">
                  <a:lumMod val="25000"/>
                </a:scheme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1463563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a:xfrm>
            <a:off x="685800" y="585788"/>
            <a:ext cx="7772400" cy="11906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Ganze Zahlen</a:t>
            </a:r>
            <a:r>
              <a:rPr lang="de-DE" altLang="de-DE" sz="2800" dirty="0" smtClean="0"/>
              <a:t/>
            </a:r>
            <a:br>
              <a:rPr lang="de-DE" altLang="de-DE" sz="2800" dirty="0" smtClean="0"/>
            </a:br>
            <a:r>
              <a:rPr lang="de-DE" altLang="de-DE" sz="2800" dirty="0" smtClean="0"/>
              <a:t>(mit strenger Typbindung)</a:t>
            </a:r>
          </a:p>
        </p:txBody>
      </p:sp>
      <p:sp>
        <p:nvSpPr>
          <p:cNvPr id="18435" name="Rectangle 2"/>
          <p:cNvSpPr>
            <a:spLocks noGrp="1" noChangeArrowheads="1"/>
          </p:cNvSpPr>
          <p:nvPr>
            <p:ph idx="1"/>
          </p:nvPr>
        </p:nvSpPr>
        <p:spPr>
          <a:xfrm>
            <a:off x="685800" y="1981200"/>
            <a:ext cx="7772400" cy="4202113"/>
          </a:xfrm>
        </p:spPr>
        <p:txBody>
          <a:bodyPr/>
          <a:lstStyle/>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  type</a:t>
            </a:r>
            <a:r>
              <a:rPr lang="de-DE" altLang="de-DE" sz="2000" dirty="0" smtClean="0">
                <a:latin typeface="Courier New" pitchFamily="49" charset="0"/>
              </a:rPr>
              <a:t> Apfelzahl </a:t>
            </a:r>
            <a:r>
              <a:rPr lang="de-DE" altLang="de-DE" sz="2000" b="1" dirty="0" smtClean="0">
                <a:latin typeface="Courier New" pitchFamily="49" charset="0"/>
              </a:rPr>
              <a:t>is </a:t>
            </a:r>
            <a:r>
              <a:rPr lang="de-DE" altLang="de-DE" sz="2000" b="1" dirty="0" smtClean="0">
                <a:solidFill>
                  <a:schemeClr val="accent2"/>
                </a:solidFill>
                <a:latin typeface="Courier New" pitchFamily="49" charset="0"/>
              </a:rPr>
              <a:t>new </a:t>
            </a:r>
            <a:r>
              <a:rPr lang="de-DE" altLang="de-DE" sz="2000" dirty="0" smtClean="0">
                <a:solidFill>
                  <a:schemeClr val="accent2"/>
                </a:solidFill>
                <a:latin typeface="Courier New" pitchFamily="49" charset="0"/>
              </a:rPr>
              <a:t>Natural</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latin typeface="Courier New" pitchFamily="49" charset="0"/>
              </a:rPr>
              <a:t>  Äpfel:</a:t>
            </a:r>
            <a:r>
              <a:rPr lang="de-DE" altLang="de-DE" sz="2000" b="1" dirty="0" smtClean="0">
                <a:latin typeface="Courier New" pitchFamily="49" charset="0"/>
              </a:rPr>
              <a:t> </a:t>
            </a:r>
            <a:r>
              <a:rPr lang="de-DE" altLang="de-DE" sz="2000" dirty="0" smtClean="0">
                <a:latin typeface="Courier New" pitchFamily="49" charset="0"/>
              </a:rPr>
              <a:t>Apfelzahl := -5;  -- </a:t>
            </a:r>
            <a:r>
              <a:rPr lang="de-DE" altLang="de-DE" sz="2000" dirty="0" smtClean="0">
                <a:solidFill>
                  <a:srgbClr val="FF0000"/>
                </a:solidFill>
                <a:latin typeface="Wingdings" pitchFamily="2" charset="2"/>
              </a:rPr>
              <a:t></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00" b="1" dirty="0" smtClean="0">
                <a:latin typeface="Courier New" pitchFamily="49" charset="0"/>
              </a:rPr>
              <a:t> </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  type</a:t>
            </a:r>
            <a:r>
              <a:rPr lang="de-DE" altLang="de-DE" sz="2000" dirty="0" smtClean="0">
                <a:latin typeface="Courier New" pitchFamily="49" charset="0"/>
              </a:rPr>
              <a:t> Hausnummer </a:t>
            </a:r>
            <a:r>
              <a:rPr lang="de-DE" altLang="de-DE" sz="2000" b="1" dirty="0" smtClean="0">
                <a:latin typeface="Courier New" pitchFamily="49" charset="0"/>
              </a:rPr>
              <a:t>is </a:t>
            </a:r>
            <a:r>
              <a:rPr lang="de-DE" altLang="de-DE" sz="2000" b="1" dirty="0" smtClean="0">
                <a:solidFill>
                  <a:schemeClr val="accent2"/>
                </a:solidFill>
                <a:latin typeface="Courier New" pitchFamily="49" charset="0"/>
              </a:rPr>
              <a:t>range </a:t>
            </a:r>
            <a:r>
              <a:rPr lang="de-DE" altLang="de-DE" sz="2000" dirty="0" smtClean="0">
                <a:solidFill>
                  <a:schemeClr val="accent2"/>
                </a:solidFill>
                <a:latin typeface="Courier New" pitchFamily="49" charset="0"/>
              </a:rPr>
              <a:t>1 .. 100</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latin typeface="Courier New" pitchFamily="49" charset="0"/>
              </a:rPr>
              <a:t>  Mein_Haus: </a:t>
            </a:r>
            <a:r>
              <a:rPr lang="de-DE" altLang="de-DE" sz="2000" b="1" dirty="0" smtClean="0">
                <a:latin typeface="Courier New" pitchFamily="49" charset="0"/>
              </a:rPr>
              <a:t>constant</a:t>
            </a:r>
            <a:r>
              <a:rPr lang="de-DE" altLang="de-DE" sz="2000" dirty="0" smtClean="0">
                <a:latin typeface="Courier New" pitchFamily="49" charset="0"/>
              </a:rPr>
              <a:t> Hausnummer := 42;</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solidFill>
                  <a:srgbClr val="FF00FF"/>
                </a:solidFill>
              </a:rPr>
              <a:t>Immer noch fragwürdig:</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latin typeface="Courier New" pitchFamily="49" charset="0"/>
              </a:rPr>
              <a:t>    </a:t>
            </a:r>
            <a:r>
              <a:rPr lang="de-DE" altLang="de-DE" sz="2000" dirty="0" smtClean="0">
                <a:latin typeface="Courier New" pitchFamily="49" charset="0"/>
              </a:rPr>
              <a:t>Mein_Haus + Dein_Haus</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solidFill>
                  <a:srgbClr val="FF3399"/>
                </a:solidFill>
              </a:rPr>
              <a:t>Was, wenn das negativ wird?</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latin typeface="Courier New" pitchFamily="49" charset="0"/>
              </a:rPr>
              <a:t>    </a:t>
            </a:r>
            <a:r>
              <a:rPr lang="de-DE" altLang="de-DE" sz="2000" dirty="0" smtClean="0">
                <a:latin typeface="Courier New" pitchFamily="49" charset="0"/>
              </a:rPr>
              <a:t>Mein_Haus - </a:t>
            </a:r>
            <a:r>
              <a:rPr lang="de-DE" altLang="de-DE" sz="2000" dirty="0">
                <a:latin typeface="Courier New" pitchFamily="49" charset="0"/>
              </a:rPr>
              <a:t>Dein_Haus</a:t>
            </a:r>
            <a:endParaRPr lang="de-DE" altLang="de-DE" sz="2000" dirty="0" smtClean="0">
              <a:latin typeface="Courier New" pitchFamily="49" charset="0"/>
            </a:endParaRP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solidFill>
                  <a:srgbClr val="FF0000"/>
                </a:solidFill>
              </a:rPr>
              <a:t>Das geht gar nicht:</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latin typeface="Courier New" pitchFamily="49" charset="0"/>
              </a:rPr>
              <a:t>   </a:t>
            </a:r>
            <a:r>
              <a:rPr lang="de-DE" altLang="de-DE" sz="2000" dirty="0" smtClean="0">
                <a:latin typeface="Courier New" pitchFamily="49" charset="0"/>
              </a:rPr>
              <a:t>Mein_Haus + Äpfel  -- </a:t>
            </a:r>
            <a:r>
              <a:rPr lang="de-DE" altLang="de-DE" sz="2000" dirty="0" smtClean="0">
                <a:solidFill>
                  <a:srgbClr val="FF0000"/>
                </a:solidFill>
                <a:latin typeface="Wingdings" pitchFamily="2" charset="2"/>
              </a:rPr>
              <a:t></a:t>
            </a:r>
          </a:p>
        </p:txBody>
      </p:sp>
      <p:sp>
        <p:nvSpPr>
          <p:cNvPr id="1843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843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E22728B-D1D3-4CC3-894D-AB1670EED8B8}" type="slidenum">
              <a:rPr lang="de-DE" altLang="de-DE" sz="2400" smtClean="0"/>
              <a:pPr eaLnBrk="1" hangingPunct="1">
                <a:spcBef>
                  <a:spcPct val="0"/>
                </a:spcBef>
              </a:pPr>
              <a:t>31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So schaut es aus</a:t>
            </a:r>
          </a:p>
        </p:txBody>
      </p:sp>
      <p:sp>
        <p:nvSpPr>
          <p:cNvPr id="3" name="Inhaltsplatzhalter 2"/>
          <p:cNvSpPr>
            <a:spLocks noGrp="1"/>
          </p:cNvSpPr>
          <p:nvPr>
            <p:ph idx="1"/>
          </p:nvPr>
        </p:nvSpPr>
        <p:spPr>
          <a:xfrm>
            <a:off x="685800" y="2075457"/>
            <a:ext cx="7739063" cy="3945831"/>
          </a:xfrm>
        </p:spPr>
        <p:txBody>
          <a:bodyPr/>
          <a:lstStyle/>
          <a:p>
            <a:pPr marL="2147888" lvl="0" indent="0"/>
            <a:r>
              <a:rPr lang="de-DE" sz="1800" b="1" dirty="0">
                <a:latin typeface="Courier New" panose="02070309020205020404" pitchFamily="49" charset="0"/>
                <a:cs typeface="Courier New" panose="02070309020205020404" pitchFamily="49" charset="0"/>
              </a:rPr>
              <a:t>for</a:t>
            </a:r>
            <a:r>
              <a:rPr lang="de-DE" sz="1800" dirty="0">
                <a:latin typeface="Courier New" panose="02070309020205020404" pitchFamily="49" charset="0"/>
                <a:cs typeface="Courier New" panose="02070309020205020404" pitchFamily="49" charset="0"/>
              </a:rPr>
              <a:t> T </a:t>
            </a:r>
            <a:r>
              <a:rPr lang="de-DE" sz="1800" b="1" dirty="0">
                <a:latin typeface="Courier New" panose="02070309020205020404" pitchFamily="49" charset="0"/>
                <a:cs typeface="Courier New" panose="02070309020205020404" pitchFamily="49" charset="0"/>
              </a:rPr>
              <a:t>use record</a:t>
            </a:r>
            <a:r>
              <a:rPr lang="de-DE" sz="1800" dirty="0">
                <a:latin typeface="Courier New" panose="02070309020205020404" pitchFamily="49" charset="0"/>
                <a:cs typeface="Courier New" panose="02070309020205020404" pitchFamily="49" charset="0"/>
              </a:rPr>
              <a:t/>
            </a:r>
            <a:br>
              <a:rPr lang="de-DE"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I </a:t>
            </a:r>
            <a:r>
              <a:rPr lang="en-US" sz="1800" b="1" dirty="0">
                <a:latin typeface="Courier New" panose="02070309020205020404" pitchFamily="49" charset="0"/>
                <a:cs typeface="Courier New" panose="02070309020205020404" pitchFamily="49" charset="0"/>
              </a:rPr>
              <a:t>at</a:t>
            </a:r>
            <a:r>
              <a:rPr lang="en-US" sz="1800" dirty="0">
                <a:latin typeface="Courier New" panose="02070309020205020404" pitchFamily="49" charset="0"/>
                <a:cs typeface="Courier New" panose="02070309020205020404" pitchFamily="49" charset="0"/>
              </a:rPr>
              <a:t> 0 </a:t>
            </a:r>
            <a:r>
              <a:rPr lang="en-US" sz="1800" b="1" dirty="0">
                <a:latin typeface="Courier New" panose="02070309020205020404" pitchFamily="49" charset="0"/>
                <a:cs typeface="Courier New" panose="02070309020205020404" pitchFamily="49" charset="0"/>
              </a:rPr>
              <a:t>range</a:t>
            </a:r>
            <a:r>
              <a:rPr lang="en-US" sz="1800" dirty="0">
                <a:latin typeface="Courier New" panose="02070309020205020404" pitchFamily="49" charset="0"/>
                <a:cs typeface="Courier New" panose="02070309020205020404" pitchFamily="49" charset="0"/>
              </a:rPr>
              <a:t>  0 .. 15;</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dirty="0">
                <a:solidFill>
                  <a:srgbClr val="FF3399"/>
                </a:solidFill>
                <a:latin typeface="Courier New" panose="02070309020205020404" pitchFamily="49" charset="0"/>
                <a:cs typeface="Courier New" panose="02070309020205020404" pitchFamily="49" charset="0"/>
              </a:rPr>
              <a:t>A </a:t>
            </a:r>
            <a:r>
              <a:rPr lang="en-US" sz="1800" b="1" dirty="0">
                <a:solidFill>
                  <a:srgbClr val="FF3399"/>
                </a:solidFill>
                <a:latin typeface="Courier New" panose="02070309020205020404" pitchFamily="49" charset="0"/>
                <a:cs typeface="Courier New" panose="02070309020205020404" pitchFamily="49" charset="0"/>
              </a:rPr>
              <a:t>at</a:t>
            </a:r>
            <a:r>
              <a:rPr lang="en-US" sz="1800" dirty="0">
                <a:solidFill>
                  <a:srgbClr val="FF3399"/>
                </a:solidFill>
                <a:latin typeface="Courier New" panose="02070309020205020404" pitchFamily="49" charset="0"/>
                <a:cs typeface="Courier New" panose="02070309020205020404" pitchFamily="49" charset="0"/>
              </a:rPr>
              <a:t> 2 </a:t>
            </a:r>
            <a:r>
              <a:rPr lang="en-US" sz="1800" b="1" dirty="0">
                <a:solidFill>
                  <a:srgbClr val="FF3399"/>
                </a:solidFill>
                <a:latin typeface="Courier New" panose="02070309020205020404" pitchFamily="49" charset="0"/>
                <a:cs typeface="Courier New" panose="02070309020205020404" pitchFamily="49" charset="0"/>
              </a:rPr>
              <a:t>range</a:t>
            </a:r>
            <a:r>
              <a:rPr lang="en-US" sz="1800" dirty="0">
                <a:solidFill>
                  <a:srgbClr val="FF3399"/>
                </a:solidFill>
                <a:latin typeface="Courier New" panose="02070309020205020404" pitchFamily="49" charset="0"/>
                <a:cs typeface="Courier New" panose="02070309020205020404" pitchFamily="49" charset="0"/>
              </a:rPr>
              <a:t>  0 .. 12;</a:t>
            </a:r>
            <a:br>
              <a:rPr lang="en-US" sz="1800" dirty="0">
                <a:solidFill>
                  <a:srgbClr val="FF3399"/>
                </a:solidFill>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dirty="0">
                <a:solidFill>
                  <a:srgbClr val="3333CC"/>
                </a:solidFill>
                <a:latin typeface="Courier New" panose="02070309020205020404" pitchFamily="49" charset="0"/>
                <a:cs typeface="Courier New" panose="02070309020205020404" pitchFamily="49" charset="0"/>
              </a:rPr>
              <a:t>B </a:t>
            </a:r>
            <a:r>
              <a:rPr lang="en-US" sz="1800" b="1" dirty="0">
                <a:solidFill>
                  <a:srgbClr val="3333CC"/>
                </a:solidFill>
                <a:latin typeface="Courier New" panose="02070309020205020404" pitchFamily="49" charset="0"/>
                <a:cs typeface="Courier New" panose="02070309020205020404" pitchFamily="49" charset="0"/>
              </a:rPr>
              <a:t>at</a:t>
            </a:r>
            <a:r>
              <a:rPr lang="en-US" sz="1800" dirty="0">
                <a:solidFill>
                  <a:srgbClr val="3333CC"/>
                </a:solidFill>
                <a:latin typeface="Courier New" panose="02070309020205020404" pitchFamily="49" charset="0"/>
                <a:cs typeface="Courier New" panose="02070309020205020404" pitchFamily="49" charset="0"/>
              </a:rPr>
              <a:t> 2 </a:t>
            </a:r>
            <a:r>
              <a:rPr lang="en-US" sz="1800" b="1" dirty="0">
                <a:solidFill>
                  <a:srgbClr val="3333CC"/>
                </a:solidFill>
                <a:latin typeface="Courier New" panose="02070309020205020404" pitchFamily="49" charset="0"/>
                <a:cs typeface="Courier New" panose="02070309020205020404" pitchFamily="49" charset="0"/>
              </a:rPr>
              <a:t>range</a:t>
            </a:r>
            <a:r>
              <a:rPr lang="en-US" sz="1800" dirty="0">
                <a:solidFill>
                  <a:srgbClr val="3333CC"/>
                </a:solidFill>
                <a:latin typeface="Courier New" panose="02070309020205020404" pitchFamily="49" charset="0"/>
                <a:cs typeface="Courier New" panose="02070309020205020404" pitchFamily="49" charset="0"/>
              </a:rPr>
              <a:t> 13 .. 17;</a:t>
            </a:r>
            <a:br>
              <a:rPr lang="en-US" sz="1800" dirty="0">
                <a:solidFill>
                  <a:srgbClr val="3333CC"/>
                </a:solidFill>
                <a:latin typeface="Courier New" panose="02070309020205020404" pitchFamily="49" charset="0"/>
                <a:cs typeface="Courier New" panose="02070309020205020404" pitchFamily="49" charset="0"/>
              </a:rPr>
            </a:br>
            <a:r>
              <a:rPr lang="fr-FR" sz="1800" dirty="0">
                <a:latin typeface="Courier New" panose="02070309020205020404" pitchFamily="49" charset="0"/>
                <a:cs typeface="Courier New" panose="02070309020205020404" pitchFamily="49" charset="0"/>
              </a:rPr>
              <a:t>  </a:t>
            </a:r>
            <a:r>
              <a:rPr lang="fr-FR" sz="1800" dirty="0">
                <a:solidFill>
                  <a:srgbClr val="E2FFB8">
                    <a:lumMod val="25000"/>
                  </a:srgbClr>
                </a:solidFill>
                <a:latin typeface="Courier New" panose="02070309020205020404" pitchFamily="49" charset="0"/>
                <a:cs typeface="Courier New" panose="02070309020205020404" pitchFamily="49" charset="0"/>
              </a:rPr>
              <a:t>C </a:t>
            </a:r>
            <a:r>
              <a:rPr lang="fr-FR" sz="1800" b="1" dirty="0">
                <a:solidFill>
                  <a:srgbClr val="E2FFB8">
                    <a:lumMod val="25000"/>
                  </a:srgbClr>
                </a:solidFill>
                <a:latin typeface="Courier New" panose="02070309020205020404" pitchFamily="49" charset="0"/>
                <a:cs typeface="Courier New" panose="02070309020205020404" pitchFamily="49" charset="0"/>
              </a:rPr>
              <a:t>at</a:t>
            </a:r>
            <a:r>
              <a:rPr lang="fr-FR" sz="1800" dirty="0">
                <a:solidFill>
                  <a:srgbClr val="E2FFB8">
                    <a:lumMod val="25000"/>
                  </a:srgbClr>
                </a:solidFill>
                <a:latin typeface="Courier New" panose="02070309020205020404" pitchFamily="49" charset="0"/>
                <a:cs typeface="Courier New" panose="02070309020205020404" pitchFamily="49" charset="0"/>
              </a:rPr>
              <a:t> 2 </a:t>
            </a:r>
            <a:r>
              <a:rPr lang="fr-FR" sz="1800" b="1" dirty="0">
                <a:solidFill>
                  <a:srgbClr val="E2FFB8">
                    <a:lumMod val="25000"/>
                  </a:srgbClr>
                </a:solidFill>
                <a:latin typeface="Courier New" panose="02070309020205020404" pitchFamily="49" charset="0"/>
                <a:cs typeface="Courier New" panose="02070309020205020404" pitchFamily="49" charset="0"/>
              </a:rPr>
              <a:t>range</a:t>
            </a:r>
            <a:r>
              <a:rPr lang="fr-FR" sz="1800" dirty="0">
                <a:solidFill>
                  <a:srgbClr val="E2FFB8">
                    <a:lumMod val="25000"/>
                  </a:srgbClr>
                </a:solidFill>
                <a:latin typeface="Courier New" panose="02070309020205020404" pitchFamily="49" charset="0"/>
                <a:cs typeface="Courier New" panose="02070309020205020404" pitchFamily="49" charset="0"/>
              </a:rPr>
              <a:t> 18 .. 23;</a:t>
            </a:r>
            <a:br>
              <a:rPr lang="fr-FR" sz="1800" dirty="0">
                <a:solidFill>
                  <a:srgbClr val="E2FFB8">
                    <a:lumMod val="25000"/>
                  </a:srgbClr>
                </a:solidFill>
                <a:latin typeface="Courier New" panose="02070309020205020404" pitchFamily="49" charset="0"/>
                <a:cs typeface="Courier New" panose="02070309020205020404" pitchFamily="49" charset="0"/>
              </a:rPr>
            </a:br>
            <a:r>
              <a:rPr lang="fr-FR" sz="1800" dirty="0">
                <a:latin typeface="Courier New" panose="02070309020205020404" pitchFamily="49" charset="0"/>
                <a:cs typeface="Courier New" panose="02070309020205020404" pitchFamily="49" charset="0"/>
              </a:rPr>
              <a:t>  </a:t>
            </a:r>
            <a:r>
              <a:rPr lang="fr-FR" sz="1800" dirty="0">
                <a:solidFill>
                  <a:srgbClr val="C00000"/>
                </a:solidFill>
                <a:latin typeface="Courier New" panose="02070309020205020404" pitchFamily="49" charset="0"/>
                <a:cs typeface="Courier New" panose="02070309020205020404" pitchFamily="49" charset="0"/>
              </a:rPr>
              <a:t>D </a:t>
            </a:r>
            <a:r>
              <a:rPr lang="fr-FR" sz="1800" b="1" dirty="0">
                <a:solidFill>
                  <a:srgbClr val="C00000"/>
                </a:solidFill>
                <a:latin typeface="Courier New" panose="02070309020205020404" pitchFamily="49" charset="0"/>
                <a:cs typeface="Courier New" panose="02070309020205020404" pitchFamily="49" charset="0"/>
              </a:rPr>
              <a:t>at</a:t>
            </a:r>
            <a:r>
              <a:rPr lang="fr-FR" sz="1800" dirty="0">
                <a:solidFill>
                  <a:srgbClr val="C00000"/>
                </a:solidFill>
                <a:latin typeface="Courier New" panose="02070309020205020404" pitchFamily="49" charset="0"/>
                <a:cs typeface="Courier New" panose="02070309020205020404" pitchFamily="49" charset="0"/>
              </a:rPr>
              <a:t> 5 </a:t>
            </a:r>
            <a:r>
              <a:rPr lang="fr-FR" sz="1800" b="1" dirty="0">
                <a:solidFill>
                  <a:srgbClr val="C00000"/>
                </a:solidFill>
                <a:latin typeface="Courier New" panose="02070309020205020404" pitchFamily="49" charset="0"/>
                <a:cs typeface="Courier New" panose="02070309020205020404" pitchFamily="49" charset="0"/>
              </a:rPr>
              <a:t>range</a:t>
            </a:r>
            <a:r>
              <a:rPr lang="fr-FR" sz="1800" dirty="0">
                <a:solidFill>
                  <a:srgbClr val="C00000"/>
                </a:solidFill>
                <a:latin typeface="Courier New" panose="02070309020205020404" pitchFamily="49" charset="0"/>
                <a:cs typeface="Courier New" panose="02070309020205020404" pitchFamily="49" charset="0"/>
              </a:rPr>
              <a:t>  0 ..  7;</a:t>
            </a:r>
            <a:br>
              <a:rPr lang="fr-FR" sz="1800" dirty="0">
                <a:solidFill>
                  <a:srgbClr val="C00000"/>
                </a:solidFill>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end record</a:t>
            </a:r>
            <a:r>
              <a:rPr lang="de-DE" sz="1800" dirty="0">
                <a:latin typeface="Courier New" panose="02070309020205020404" pitchFamily="49" charset="0"/>
                <a:cs typeface="Courier New" panose="02070309020205020404" pitchFamily="49" charset="0"/>
              </a:rPr>
              <a:t>;</a:t>
            </a:r>
          </a:p>
          <a:p>
            <a:pPr marL="0" lvl="0" indent="0"/>
            <a:r>
              <a:rPr lang="en-US" sz="1800" dirty="0">
                <a:latin typeface="Courier New" panose="02070309020205020404" pitchFamily="49" charset="0"/>
                <a:cs typeface="Courier New" panose="02070309020205020404" pitchFamily="49" charset="0"/>
              </a:rPr>
              <a:t>Byte 0       1       2       3       4       5</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BE 0123456789012345</a:t>
            </a:r>
            <a:r>
              <a:rPr lang="en-US" sz="1800" dirty="0">
                <a:solidFill>
                  <a:srgbClr val="FF3399"/>
                </a:solidFill>
                <a:latin typeface="Courier New" panose="02070309020205020404" pitchFamily="49" charset="0"/>
                <a:cs typeface="Courier New" panose="02070309020205020404" pitchFamily="49" charset="0"/>
              </a:rPr>
              <a:t>0123456789012</a:t>
            </a:r>
            <a:r>
              <a:rPr lang="en-US" sz="1800" dirty="0">
                <a:solidFill>
                  <a:srgbClr val="3333CC"/>
                </a:solidFill>
                <a:latin typeface="Courier New" panose="02070309020205020404" pitchFamily="49" charset="0"/>
                <a:cs typeface="Courier New" panose="02070309020205020404" pitchFamily="49" charset="0"/>
              </a:rPr>
              <a:t>34567</a:t>
            </a:r>
            <a:r>
              <a:rPr lang="en-US" sz="1800" dirty="0">
                <a:solidFill>
                  <a:srgbClr val="E2FFB8">
                    <a:lumMod val="25000"/>
                  </a:srgbClr>
                </a:solidFill>
                <a:latin typeface="Courier New" panose="02070309020205020404" pitchFamily="49" charset="0"/>
                <a:cs typeface="Courier New" panose="02070309020205020404" pitchFamily="49" charset="0"/>
              </a:rPr>
              <a:t>890123</a:t>
            </a:r>
            <a:r>
              <a:rPr lang="en-US" sz="1800" dirty="0">
                <a:solidFill>
                  <a:srgbClr val="C00000"/>
                </a:solidFill>
                <a:latin typeface="Courier New" panose="02070309020205020404" pitchFamily="49" charset="0"/>
                <a:cs typeface="Courier New" panose="02070309020205020404" pitchFamily="49" charset="0"/>
              </a:rPr>
              <a:t>01234567</a:t>
            </a:r>
            <a:br>
              <a:rPr lang="en-US" sz="1800" dirty="0">
                <a:solidFill>
                  <a:srgbClr val="C00000"/>
                </a:solidFill>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LE </a:t>
            </a:r>
            <a:r>
              <a:rPr lang="en-US" sz="1800" dirty="0">
                <a:solidFill>
                  <a:srgbClr val="C00000"/>
                </a:solidFill>
                <a:latin typeface="Courier New" panose="02070309020205020404" pitchFamily="49" charset="0"/>
                <a:cs typeface="Courier New" panose="02070309020205020404" pitchFamily="49" charset="0"/>
              </a:rPr>
              <a:t>76543210</a:t>
            </a:r>
            <a:r>
              <a:rPr lang="en-US" sz="1800" dirty="0">
                <a:solidFill>
                  <a:srgbClr val="E2FFB8">
                    <a:lumMod val="25000"/>
                  </a:srgbClr>
                </a:solidFill>
                <a:latin typeface="Courier New" panose="02070309020205020404" pitchFamily="49" charset="0"/>
                <a:cs typeface="Courier New" panose="02070309020205020404" pitchFamily="49" charset="0"/>
              </a:rPr>
              <a:t>321098</a:t>
            </a:r>
            <a:r>
              <a:rPr lang="en-US" sz="1800" dirty="0">
                <a:solidFill>
                  <a:srgbClr val="3333CC"/>
                </a:solidFill>
                <a:latin typeface="Courier New" panose="02070309020205020404" pitchFamily="49" charset="0"/>
                <a:cs typeface="Courier New" panose="02070309020205020404" pitchFamily="49" charset="0"/>
              </a:rPr>
              <a:t>76543</a:t>
            </a:r>
            <a:r>
              <a:rPr lang="en-US" sz="1800" dirty="0">
                <a:solidFill>
                  <a:srgbClr val="FF3399"/>
                </a:solidFill>
                <a:latin typeface="Courier New" panose="02070309020205020404" pitchFamily="49" charset="0"/>
                <a:cs typeface="Courier New" panose="02070309020205020404" pitchFamily="49" charset="0"/>
              </a:rPr>
              <a:t>2109876543210</a:t>
            </a:r>
            <a:r>
              <a:rPr lang="en-US" sz="1800" dirty="0">
                <a:latin typeface="Courier New" panose="02070309020205020404" pitchFamily="49" charset="0"/>
                <a:cs typeface="Courier New" panose="02070309020205020404" pitchFamily="49" charset="0"/>
              </a:rPr>
              <a:t>5432109876543210</a:t>
            </a:r>
            <a:r>
              <a:rPr lang="de-DE" sz="1800" dirty="0">
                <a:latin typeface="Courier New" panose="02070309020205020404" pitchFamily="49" charset="0"/>
                <a:cs typeface="Courier New" panose="02070309020205020404" pitchFamily="49" charset="0"/>
              </a:rPr>
              <a:t/>
            </a:r>
            <a:br>
              <a:rPr lang="de-DE" sz="1800" dirty="0">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Byte        5       4       3       2       1       0</a:t>
            </a:r>
          </a:p>
          <a:p>
            <a:pPr marL="0" lvl="0" indent="0"/>
            <a:r>
              <a:rPr lang="de-DE" sz="2000" dirty="0">
                <a:cs typeface="Courier New" panose="02070309020205020404" pitchFamily="49" charset="0"/>
              </a:rPr>
              <a:t>Wir haben also ein ziemliches Problem, wenn wir von einer Architektur auf die andere wechseln wollen.</a:t>
            </a:r>
            <a:endParaRPr lang="en-US" sz="20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310</a:t>
            </a:fld>
            <a:endParaRPr lang="de-DE" dirty="0"/>
          </a:p>
        </p:txBody>
      </p:sp>
      <p:cxnSp>
        <p:nvCxnSpPr>
          <p:cNvPr id="6" name="Gerade Verbindung mit Pfeil 5"/>
          <p:cNvCxnSpPr/>
          <p:nvPr/>
        </p:nvCxnSpPr>
        <p:spPr bwMode="auto">
          <a:xfrm>
            <a:off x="1691680" y="4293096"/>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mit Pfeil 6"/>
          <p:cNvCxnSpPr/>
          <p:nvPr/>
        </p:nvCxnSpPr>
        <p:spPr bwMode="auto">
          <a:xfrm flipH="1">
            <a:off x="7020272" y="5085184"/>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r Verbinder 8"/>
          <p:cNvCxnSpPr/>
          <p:nvPr/>
        </p:nvCxnSpPr>
        <p:spPr bwMode="auto">
          <a:xfrm>
            <a:off x="3635896" y="443711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r Verbinder 9"/>
          <p:cNvCxnSpPr/>
          <p:nvPr/>
        </p:nvCxnSpPr>
        <p:spPr bwMode="auto">
          <a:xfrm>
            <a:off x="2555875" y="472514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Gerader Verbinder 11"/>
          <p:cNvCxnSpPr/>
          <p:nvPr/>
        </p:nvCxnSpPr>
        <p:spPr bwMode="auto">
          <a:xfrm>
            <a:off x="5796136" y="472514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r Verbinder 12"/>
          <p:cNvCxnSpPr/>
          <p:nvPr/>
        </p:nvCxnSpPr>
        <p:spPr bwMode="auto">
          <a:xfrm>
            <a:off x="6876256" y="443711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914074032"/>
      </p:ext>
    </p:extLst>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Auf dem Weg zur Endian-Unabhängigkeit</a:t>
            </a:r>
          </a:p>
        </p:txBody>
      </p:sp>
      <p:sp>
        <p:nvSpPr>
          <p:cNvPr id="3" name="Inhaltsplatzhalter 2"/>
          <p:cNvSpPr>
            <a:spLocks noGrp="1"/>
          </p:cNvSpPr>
          <p:nvPr>
            <p:ph idx="1"/>
          </p:nvPr>
        </p:nvSpPr>
        <p:spPr>
          <a:xfrm>
            <a:off x="685800" y="2204864"/>
            <a:ext cx="7739063" cy="4010199"/>
          </a:xfrm>
        </p:spPr>
        <p:txBody>
          <a:bodyPr/>
          <a:lstStyle/>
          <a:p>
            <a:pPr marL="0" lvl="0" indent="0">
              <a:lnSpc>
                <a:spcPct val="80000"/>
              </a:lnSpc>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t>Ab </a:t>
            </a:r>
            <a:r>
              <a:rPr lang="de-DE" altLang="de-DE" sz="2000" dirty="0">
                <a:solidFill>
                  <a:srgbClr val="C00000"/>
                </a:solidFill>
              </a:rPr>
              <a:t>Ada 95</a:t>
            </a:r>
            <a:r>
              <a:rPr lang="de-DE" altLang="de-DE" sz="2000" dirty="0"/>
              <a:t> gibt es dazu im Paket </a:t>
            </a:r>
            <a:r>
              <a:rPr lang="de-DE" altLang="de-DE" sz="2000" dirty="0">
                <a:latin typeface="Courier New" panose="02070309020205020404" pitchFamily="49" charset="0"/>
                <a:cs typeface="Courier New" panose="02070309020205020404" pitchFamily="49" charset="0"/>
              </a:rPr>
              <a:t>System</a:t>
            </a:r>
            <a:r>
              <a:rPr lang="de-DE" altLang="de-DE" sz="2000" dirty="0"/>
              <a:t> </a:t>
            </a:r>
            <a:r>
              <a:rPr lang="de-DE" altLang="de-DE" sz="2000" dirty="0" smtClean="0"/>
              <a:t>die </a:t>
            </a:r>
            <a:r>
              <a:rPr lang="de-DE" altLang="de-DE" sz="2000" dirty="0"/>
              <a:t>folgende Vereinbarung</a:t>
            </a:r>
            <a:r>
              <a:rPr lang="de-DE" altLang="de-DE" sz="2000" dirty="0" smtClean="0"/>
              <a:t>:</a:t>
            </a:r>
          </a:p>
          <a:p>
            <a:pPr marL="0" lvl="0" indent="0">
              <a:lnSpc>
                <a:spcPct val="80000"/>
              </a:lnSpc>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de-DE" altLang="de-DE" sz="100" dirty="0"/>
          </a:p>
          <a:p>
            <a:pPr marL="1825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800" b="1" dirty="0" smtClean="0">
                <a:latin typeface="Courier New" pitchFamily="49" charset="0"/>
              </a:rPr>
              <a:t>type </a:t>
            </a:r>
            <a:r>
              <a:rPr lang="de-DE" altLang="de-DE" sz="1800" dirty="0">
                <a:latin typeface="Courier New" pitchFamily="49" charset="0"/>
              </a:rPr>
              <a:t>Bit_Order </a:t>
            </a:r>
            <a:r>
              <a:rPr lang="de-DE" altLang="de-DE" sz="1800" b="1" dirty="0">
                <a:latin typeface="Courier New" pitchFamily="49" charset="0"/>
              </a:rPr>
              <a:t>is </a:t>
            </a:r>
            <a:r>
              <a:rPr lang="de-DE" altLang="de-DE" sz="1800" dirty="0">
                <a:latin typeface="Courier New" pitchFamily="49" charset="0"/>
              </a:rPr>
              <a:t>(High_Order_First, Low_Order_First);</a:t>
            </a:r>
          </a:p>
          <a:p>
            <a:pPr marL="1825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800" dirty="0" smtClean="0">
                <a:latin typeface="Courier New" pitchFamily="49" charset="0"/>
              </a:rPr>
              <a:t>Default_Bit_Order</a:t>
            </a:r>
            <a:r>
              <a:rPr lang="de-DE" altLang="de-DE" sz="1800" dirty="0">
                <a:latin typeface="Courier New" pitchFamily="49" charset="0"/>
              </a:rPr>
              <a:t>: </a:t>
            </a:r>
            <a:r>
              <a:rPr lang="de-DE" altLang="de-DE" sz="1800" b="1" dirty="0">
                <a:latin typeface="Courier New" pitchFamily="49" charset="0"/>
              </a:rPr>
              <a:t>constant </a:t>
            </a:r>
            <a:r>
              <a:rPr lang="de-DE" altLang="de-DE" sz="1800" dirty="0">
                <a:latin typeface="Courier New" pitchFamily="49" charset="0"/>
              </a:rPr>
              <a:t>Bit_Order := </a:t>
            </a:r>
            <a:r>
              <a:rPr lang="de-DE" altLang="de-DE" sz="1800" i="1" dirty="0">
                <a:latin typeface="Courier New" pitchFamily="49" charset="0"/>
              </a:rPr>
              <a:t>…</a:t>
            </a:r>
            <a:r>
              <a:rPr lang="de-DE" altLang="de-DE" sz="1800" dirty="0">
                <a:latin typeface="Courier New" pitchFamily="49" charset="0"/>
              </a:rPr>
              <a:t>;</a:t>
            </a:r>
          </a:p>
          <a:p>
            <a:pPr marL="1825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de-DE" altLang="de-DE" sz="100" dirty="0" smtClean="0"/>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smtClean="0"/>
              <a:t>Die </a:t>
            </a:r>
            <a:r>
              <a:rPr lang="de-DE" altLang="de-DE" sz="2000" dirty="0"/>
              <a:t>voreingestellte Bit-Ordnung, die Standard-Ordnung, entspricht der Architektur der Maschine.</a:t>
            </a:r>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de-DE" altLang="de-DE" sz="2000" dirty="0"/>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t>Wir könnten also für einen Verbund definieren, wie gezählt werden </a:t>
            </a:r>
            <a:r>
              <a:rPr lang="de-DE" altLang="de-DE" sz="2000" dirty="0" smtClean="0"/>
              <a:t>soll, unabhängig von der vorliegenden Architektur.</a:t>
            </a:r>
            <a:endParaRPr lang="de-DE" altLang="de-DE" sz="2000" dirty="0"/>
          </a:p>
          <a:p>
            <a:pPr marL="1825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800" b="1" dirty="0">
                <a:latin typeface="Courier New" pitchFamily="49" charset="0"/>
              </a:rPr>
              <a:t>for</a:t>
            </a:r>
            <a:r>
              <a:rPr lang="de-DE" altLang="de-DE" sz="1800" dirty="0">
                <a:latin typeface="Courier New" pitchFamily="49" charset="0"/>
              </a:rPr>
              <a:t> T</a:t>
            </a:r>
            <a:r>
              <a:rPr lang="de-DE" altLang="de-DE" sz="1800" dirty="0">
                <a:latin typeface="Courier New" pitchFamily="49" charset="0"/>
                <a:cs typeface="Courier New" pitchFamily="49" charset="0"/>
              </a:rPr>
              <a:t>'</a:t>
            </a:r>
            <a:r>
              <a:rPr lang="de-DE" altLang="de-DE" sz="1800" dirty="0">
                <a:latin typeface="Courier New" pitchFamily="49" charset="0"/>
              </a:rPr>
              <a:t>Bit_Order </a:t>
            </a:r>
            <a:r>
              <a:rPr lang="de-DE" altLang="de-DE" sz="1800" b="1" dirty="0">
                <a:latin typeface="Courier New" pitchFamily="49" charset="0"/>
              </a:rPr>
              <a:t>use</a:t>
            </a:r>
            <a:r>
              <a:rPr lang="de-DE" altLang="de-DE" sz="1800" dirty="0">
                <a:latin typeface="Courier New" pitchFamily="49" charset="0"/>
              </a:rPr>
              <a:t> High_Order_First;</a:t>
            </a:r>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de-DE" altLang="de-DE" sz="2000" dirty="0"/>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t>Aber Achtung: Das Attribut </a:t>
            </a:r>
            <a:r>
              <a:rPr lang="de-DE" altLang="de-DE" sz="1800" dirty="0">
                <a:latin typeface="Courier New" panose="02070309020205020404" pitchFamily="49" charset="0"/>
                <a:cs typeface="Courier New" panose="02070309020205020404" pitchFamily="49" charset="0"/>
              </a:rPr>
              <a:t>Bit_Order</a:t>
            </a:r>
            <a:r>
              <a:rPr lang="de-DE" sz="2000" dirty="0"/>
              <a:t> hat </a:t>
            </a:r>
            <a:r>
              <a:rPr lang="de-DE" sz="2000" dirty="0">
                <a:solidFill>
                  <a:srgbClr val="FF3399"/>
                </a:solidFill>
              </a:rPr>
              <a:t>keinen Einfluss auf die Byte-Ordnung</a:t>
            </a:r>
            <a:r>
              <a:rPr lang="de-DE" sz="2000" dirty="0"/>
              <a:t>.</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311</a:t>
            </a:fld>
            <a:endParaRPr lang="de-DE" dirty="0"/>
          </a:p>
        </p:txBody>
      </p:sp>
    </p:spTree>
    <p:extLst>
      <p:ext uri="{BB962C8B-B14F-4D97-AF65-F5344CB8AC3E}">
        <p14:creationId xmlns:p14="http://schemas.microsoft.com/office/powerpoint/2010/main" val="785622275"/>
      </p:ext>
    </p:extLst>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Attribut </a:t>
            </a:r>
            <a:r>
              <a:rPr lang="de-DE" altLang="de-DE" dirty="0">
                <a:latin typeface="Courier New" panose="02070309020205020404" pitchFamily="49" charset="0"/>
                <a:cs typeface="Courier New" panose="02070309020205020404" pitchFamily="49" charset="0"/>
              </a:rPr>
              <a:t>'</a:t>
            </a:r>
            <a:r>
              <a:rPr lang="de-DE" dirty="0">
                <a:latin typeface="Courier New" panose="02070309020205020404" pitchFamily="49" charset="0"/>
                <a:cs typeface="Courier New" panose="02070309020205020404" pitchFamily="49" charset="0"/>
              </a:rPr>
              <a:t>Bit_Order</a:t>
            </a:r>
            <a:endParaRPr lang="de-DE" dirty="0"/>
          </a:p>
        </p:txBody>
      </p:sp>
      <p:sp>
        <p:nvSpPr>
          <p:cNvPr id="3" name="Inhaltsplatzhalter 2"/>
          <p:cNvSpPr>
            <a:spLocks noGrp="1"/>
          </p:cNvSpPr>
          <p:nvPr>
            <p:ph idx="1"/>
          </p:nvPr>
        </p:nvSpPr>
        <p:spPr/>
        <p:txBody>
          <a:bodyPr/>
          <a:lstStyle/>
          <a:p>
            <a:pPr marL="0" lvl="0" indent="0"/>
            <a:r>
              <a:rPr lang="de-DE" sz="2000" dirty="0"/>
              <a:t>Die Wirkung des Attributs </a:t>
            </a:r>
            <a:r>
              <a:rPr lang="de-DE" sz="2000" dirty="0">
                <a:latin typeface="Courier New" panose="02070309020205020404" pitchFamily="49" charset="0"/>
                <a:cs typeface="Courier New" panose="02070309020205020404" pitchFamily="49" charset="0"/>
              </a:rPr>
              <a:t>Bit_Order</a:t>
            </a:r>
            <a:r>
              <a:rPr lang="de-DE" sz="2000" dirty="0"/>
              <a:t> ist abhängig von der Ada-Generation. Es hat allerdings </a:t>
            </a:r>
            <a:r>
              <a:rPr lang="de-DE" sz="2000" dirty="0">
                <a:solidFill>
                  <a:srgbClr val="FF3399"/>
                </a:solidFill>
              </a:rPr>
              <a:t>keinen Einfluss auf die Byte-Ordnung</a:t>
            </a:r>
            <a:r>
              <a:rPr lang="de-DE" sz="2000" dirty="0"/>
              <a:t>.</a:t>
            </a:r>
          </a:p>
          <a:p>
            <a:pPr marL="0" lvl="0" indent="0"/>
            <a:r>
              <a:rPr lang="de-DE" sz="2000" dirty="0"/>
              <a:t>In der Standardordnung wird </a:t>
            </a:r>
            <a:r>
              <a:rPr lang="de-DE" altLang="de-DE" sz="2000" dirty="0"/>
              <a:t>gezählt wie auf </a:t>
            </a:r>
            <a:r>
              <a:rPr lang="de-DE" altLang="de-DE" sz="2000" dirty="0" smtClean="0"/>
              <a:t>Folie 308.</a:t>
            </a:r>
            <a:endParaRPr lang="de-DE" altLang="de-DE" sz="2000" dirty="0"/>
          </a:p>
          <a:p>
            <a:pPr marL="0" lvl="0" indent="0"/>
            <a:r>
              <a:rPr lang="de-DE" altLang="de-DE" sz="2000" dirty="0"/>
              <a:t>Andernfalls gilt:</a:t>
            </a:r>
            <a:endParaRPr lang="de-DE" sz="2000" dirty="0"/>
          </a:p>
          <a:p>
            <a:pPr marL="261938" lvl="0" indent="-261938">
              <a:buFont typeface="Arial" panose="020B0604020202020204" pitchFamily="34" charset="0"/>
              <a:buChar char="•"/>
            </a:pPr>
            <a:r>
              <a:rPr lang="de-DE" sz="2000" b="1" dirty="0"/>
              <a:t>Ada 95: </a:t>
            </a:r>
            <a:r>
              <a:rPr lang="de-DE" sz="2000" dirty="0"/>
              <a:t>Die Angabe ist nur möglich für Komponenten, die entweder </a:t>
            </a:r>
            <a:r>
              <a:rPr lang="de-DE" sz="2000" dirty="0">
                <a:solidFill>
                  <a:schemeClr val="accent2"/>
                </a:solidFill>
              </a:rPr>
              <a:t>Byte-Grenzen nicht überschreiten </a:t>
            </a:r>
            <a:r>
              <a:rPr lang="de-DE" sz="2000" dirty="0"/>
              <a:t>oder </a:t>
            </a:r>
            <a:r>
              <a:rPr lang="de-DE" sz="2000" dirty="0">
                <a:solidFill>
                  <a:schemeClr val="accent2"/>
                </a:solidFill>
              </a:rPr>
              <a:t>benachbarte Bytes völlig ausfüllen</a:t>
            </a:r>
            <a:r>
              <a:rPr lang="de-DE" sz="2000" dirty="0"/>
              <a:t>.</a:t>
            </a:r>
            <a:br>
              <a:rPr lang="de-DE" sz="2000" dirty="0"/>
            </a:br>
            <a:r>
              <a:rPr lang="de-DE" sz="2000" dirty="0"/>
              <a:t>Gezählt wird </a:t>
            </a:r>
            <a:r>
              <a:rPr lang="de-DE" sz="2000" i="1" dirty="0">
                <a:solidFill>
                  <a:schemeClr val="accent2"/>
                </a:solidFill>
              </a:rPr>
              <a:t>innerhalb des Bytes </a:t>
            </a:r>
            <a:r>
              <a:rPr lang="de-DE" sz="2000" dirty="0"/>
              <a:t>in entsprechender Richtung.</a:t>
            </a:r>
          </a:p>
          <a:p>
            <a:pPr marL="261938" lvl="0" indent="-261938">
              <a:buFont typeface="Arial" panose="020B0604020202020204" pitchFamily="34" charset="0"/>
              <a:buChar char="•"/>
            </a:pPr>
            <a:r>
              <a:rPr lang="de-DE" sz="2000" b="1" dirty="0"/>
              <a:t>Ada 2005: </a:t>
            </a:r>
            <a:r>
              <a:rPr lang="de-DE" sz="2000" dirty="0"/>
              <a:t>A</a:t>
            </a:r>
            <a:r>
              <a:rPr lang="de-DE" altLang="de-DE" sz="2000" dirty="0"/>
              <a:t>lle Komponenten </a:t>
            </a:r>
            <a:r>
              <a:rPr lang="de-DE" altLang="de-DE" sz="2000" dirty="0">
                <a:solidFill>
                  <a:schemeClr val="accent2"/>
                </a:solidFill>
              </a:rPr>
              <a:t>mit derselben Position </a:t>
            </a:r>
            <a:r>
              <a:rPr lang="de-DE" altLang="de-DE" sz="2000" dirty="0"/>
              <a:t>werden als in einem sogenannten </a:t>
            </a:r>
            <a:r>
              <a:rPr lang="de-DE" altLang="de-DE" sz="2000" i="1" dirty="0">
                <a:solidFill>
                  <a:schemeClr val="accent2"/>
                </a:solidFill>
              </a:rPr>
              <a:t>Maschinenskalar</a:t>
            </a:r>
            <a:r>
              <a:rPr lang="de-DE" altLang="de-DE" sz="2000" dirty="0"/>
              <a:t> liegend betrachtet, und innerhalb dessen wird </a:t>
            </a:r>
            <a:r>
              <a:rPr lang="de-DE" sz="2000" dirty="0"/>
              <a:t>in entsprechender </a:t>
            </a:r>
            <a:r>
              <a:rPr lang="de-DE" sz="2000" dirty="0" smtClean="0"/>
              <a:t>Richtung </a:t>
            </a:r>
            <a:r>
              <a:rPr lang="de-DE" altLang="de-DE" sz="2000" dirty="0" smtClean="0"/>
              <a:t>gezählt</a:t>
            </a:r>
            <a:r>
              <a:rPr lang="de-DE" altLang="de-DE" sz="2000" dirty="0"/>
              <a:t>, als wäre der Maschinenskalar eine </a:t>
            </a:r>
            <a:r>
              <a:rPr lang="de-DE" altLang="de-DE" sz="2000" dirty="0" smtClean="0"/>
              <a:t>vorzeichenlose ganze </a:t>
            </a:r>
            <a:r>
              <a:rPr lang="de-DE" altLang="de-DE" sz="2000" dirty="0"/>
              <a:t>Zahl</a:t>
            </a:r>
            <a:r>
              <a:rPr lang="de-DE" altLang="de-DE" sz="2000" dirty="0" smtClean="0"/>
              <a:t>.</a:t>
            </a:r>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312</a:t>
            </a:fld>
            <a:endParaRPr lang="de-DE" dirty="0"/>
          </a:p>
        </p:txBody>
      </p:sp>
    </p:spTree>
    <p:extLst>
      <p:ext uri="{BB962C8B-B14F-4D97-AF65-F5344CB8AC3E}">
        <p14:creationId xmlns:p14="http://schemas.microsoft.com/office/powerpoint/2010/main" val="3412165487"/>
      </p:ext>
    </p:extLst>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Ada 95</a:t>
            </a:r>
            <a:br>
              <a:rPr lang="de-DE" dirty="0"/>
            </a:br>
            <a:r>
              <a:rPr lang="de-DE" dirty="0"/>
              <a:t>LE-Architektur</a:t>
            </a:r>
          </a:p>
        </p:txBody>
      </p:sp>
      <p:sp>
        <p:nvSpPr>
          <p:cNvPr id="3" name="Inhaltsplatzhalter 2"/>
          <p:cNvSpPr>
            <a:spLocks noGrp="1"/>
          </p:cNvSpPr>
          <p:nvPr>
            <p:ph idx="1"/>
          </p:nvPr>
        </p:nvSpPr>
        <p:spPr/>
        <p:txBody>
          <a:bodyPr/>
          <a:lstStyle/>
          <a:p>
            <a:pPr lvl="0" indent="14288"/>
            <a:r>
              <a:rPr lang="de-DE" altLang="de-DE" sz="1800" b="1" dirty="0">
                <a:latin typeface="Courier New" pitchFamily="49" charset="0"/>
              </a:rPr>
              <a:t>for</a:t>
            </a:r>
            <a:r>
              <a:rPr lang="de-DE" altLang="de-DE" sz="1800" dirty="0">
                <a:latin typeface="Courier New" pitchFamily="49" charset="0"/>
              </a:rPr>
              <a:t> T </a:t>
            </a:r>
            <a:r>
              <a:rPr lang="de-DE" altLang="de-DE" sz="1800" b="1" dirty="0">
                <a:latin typeface="Courier New" pitchFamily="49" charset="0"/>
              </a:rPr>
              <a:t>use record</a:t>
            </a:r>
            <a:br>
              <a:rPr lang="de-DE" altLang="de-DE" sz="1800" b="1" dirty="0">
                <a:latin typeface="Courier New" pitchFamily="49" charset="0"/>
              </a:rPr>
            </a:br>
            <a:r>
              <a:rPr lang="de-DE" altLang="de-DE" sz="1800" b="1" dirty="0">
                <a:latin typeface="Courier New" pitchFamily="49" charset="0"/>
              </a:rPr>
              <a:t>  </a:t>
            </a:r>
            <a:r>
              <a:rPr lang="en-US" sz="1800" dirty="0">
                <a:solidFill>
                  <a:srgbClr val="3333CC"/>
                </a:solidFill>
                <a:latin typeface="Courier New" panose="02070309020205020404" pitchFamily="49" charset="0"/>
                <a:cs typeface="Courier New" panose="02070309020205020404" pitchFamily="49" charset="0"/>
              </a:rPr>
              <a:t>I </a:t>
            </a:r>
            <a:r>
              <a:rPr lang="en-US" sz="1800" b="1" dirty="0">
                <a:solidFill>
                  <a:srgbClr val="3333CC"/>
                </a:solidFill>
                <a:latin typeface="Courier New" panose="02070309020205020404" pitchFamily="49" charset="0"/>
                <a:cs typeface="Courier New" panose="02070309020205020404" pitchFamily="49" charset="0"/>
              </a:rPr>
              <a:t>at</a:t>
            </a:r>
            <a:r>
              <a:rPr lang="en-US" sz="1800" dirty="0">
                <a:solidFill>
                  <a:srgbClr val="3333CC"/>
                </a:solidFill>
                <a:latin typeface="Courier New" panose="02070309020205020404" pitchFamily="49" charset="0"/>
                <a:cs typeface="Courier New" panose="02070309020205020404" pitchFamily="49" charset="0"/>
              </a:rPr>
              <a:t> 0 </a:t>
            </a:r>
            <a:r>
              <a:rPr lang="en-US" sz="1800" b="1" dirty="0">
                <a:solidFill>
                  <a:srgbClr val="3333CC"/>
                </a:solidFill>
                <a:latin typeface="Courier New" panose="02070309020205020404" pitchFamily="49" charset="0"/>
                <a:cs typeface="Courier New" panose="02070309020205020404" pitchFamily="49" charset="0"/>
              </a:rPr>
              <a:t>range</a:t>
            </a:r>
            <a:r>
              <a:rPr lang="en-US" sz="1800" dirty="0">
                <a:solidFill>
                  <a:srgbClr val="3333CC"/>
                </a:solidFill>
                <a:latin typeface="Courier New" panose="02070309020205020404" pitchFamily="49" charset="0"/>
                <a:cs typeface="Courier New" panose="02070309020205020404" pitchFamily="49" charset="0"/>
              </a:rPr>
              <a:t> 0 .. 15;</a:t>
            </a:r>
            <a:br>
              <a:rPr lang="en-US" sz="1800" dirty="0">
                <a:solidFill>
                  <a:srgbClr val="3333CC"/>
                </a:solidFill>
                <a:latin typeface="Courier New" panose="02070309020205020404" pitchFamily="49" charset="0"/>
                <a:cs typeface="Courier New" panose="02070309020205020404" pitchFamily="49" charset="0"/>
              </a:rPr>
            </a:br>
            <a:r>
              <a:rPr lang="en-US" altLang="de-DE" sz="1800" b="1" dirty="0">
                <a:latin typeface="Courier New" panose="02070309020205020404" pitchFamily="49" charset="0"/>
                <a:cs typeface="Courier New" panose="02070309020205020404" pitchFamily="49" charset="0"/>
              </a:rPr>
              <a:t>  </a:t>
            </a:r>
            <a:r>
              <a:rPr lang="en-US" altLang="de-DE" sz="1800" dirty="0">
                <a:solidFill>
                  <a:srgbClr val="C00000"/>
                </a:solidFill>
                <a:latin typeface="Courier New" panose="02070309020205020404" pitchFamily="49" charset="0"/>
                <a:cs typeface="Courier New" panose="02070309020205020404" pitchFamily="49" charset="0"/>
              </a:rPr>
              <a:t>A</a:t>
            </a:r>
            <a:r>
              <a:rPr lang="en-US" altLang="de-DE" sz="1800" b="1" dirty="0">
                <a:solidFill>
                  <a:srgbClr val="C00000"/>
                </a:solidFill>
                <a:latin typeface="Courier New" panose="02070309020205020404" pitchFamily="49" charset="0"/>
                <a:cs typeface="Courier New" panose="02070309020205020404" pitchFamily="49" charset="0"/>
              </a:rPr>
              <a:t> at </a:t>
            </a:r>
            <a:r>
              <a:rPr lang="en-US" altLang="de-DE" sz="1800" dirty="0">
                <a:solidFill>
                  <a:srgbClr val="C00000"/>
                </a:solidFill>
                <a:latin typeface="Courier New" panose="02070309020205020404" pitchFamily="49" charset="0"/>
                <a:cs typeface="Courier New" panose="02070309020205020404" pitchFamily="49" charset="0"/>
              </a:rPr>
              <a:t>2 </a:t>
            </a:r>
            <a:r>
              <a:rPr lang="en-US" altLang="de-DE" sz="1800" b="1" dirty="0">
                <a:solidFill>
                  <a:srgbClr val="C00000"/>
                </a:solidFill>
                <a:latin typeface="Courier New" panose="02070309020205020404" pitchFamily="49" charset="0"/>
                <a:cs typeface="Courier New" panose="02070309020205020404" pitchFamily="49" charset="0"/>
              </a:rPr>
              <a:t>range</a:t>
            </a:r>
            <a:r>
              <a:rPr lang="en-US" altLang="de-DE" sz="1800" dirty="0">
                <a:solidFill>
                  <a:srgbClr val="C00000"/>
                </a:solidFill>
                <a:latin typeface="Courier New" panose="02070309020205020404" pitchFamily="49" charset="0"/>
                <a:cs typeface="Courier New" panose="02070309020205020404" pitchFamily="49" charset="0"/>
              </a:rPr>
              <a:t> 0 ..  3;</a:t>
            </a:r>
            <a:r>
              <a:rPr lang="en-US" altLang="de-DE" sz="1800" dirty="0">
                <a:latin typeface="Courier New" panose="02070309020205020404" pitchFamily="49" charset="0"/>
                <a:cs typeface="Courier New" panose="02070309020205020404" pitchFamily="49" charset="0"/>
              </a:rPr>
              <a:t/>
            </a:r>
            <a:br>
              <a:rPr lang="en-US" altLang="de-DE" sz="1800" dirty="0">
                <a:latin typeface="Courier New" panose="02070309020205020404" pitchFamily="49" charset="0"/>
                <a:cs typeface="Courier New" panose="02070309020205020404" pitchFamily="49" charset="0"/>
              </a:rPr>
            </a:br>
            <a:r>
              <a:rPr lang="en-US" altLang="de-DE" sz="1800" dirty="0">
                <a:latin typeface="Courier New" panose="02070309020205020404" pitchFamily="49" charset="0"/>
                <a:cs typeface="Courier New" panose="02070309020205020404" pitchFamily="49" charset="0"/>
              </a:rPr>
              <a:t>  </a:t>
            </a:r>
            <a:r>
              <a:rPr lang="en-US" altLang="de-DE" sz="1800" dirty="0">
                <a:solidFill>
                  <a:srgbClr val="FFFF00">
                    <a:lumMod val="50000"/>
                  </a:srgbClr>
                </a:solidFill>
                <a:latin typeface="Courier New" panose="02070309020205020404" pitchFamily="49" charset="0"/>
                <a:cs typeface="Courier New" panose="02070309020205020404" pitchFamily="49" charset="0"/>
              </a:rPr>
              <a:t>B </a:t>
            </a:r>
            <a:r>
              <a:rPr lang="en-US" altLang="de-DE" sz="1800" b="1" dirty="0">
                <a:solidFill>
                  <a:srgbClr val="FFFF00">
                    <a:lumMod val="50000"/>
                  </a:srgbClr>
                </a:solidFill>
                <a:latin typeface="Courier New" panose="02070309020205020404" pitchFamily="49" charset="0"/>
                <a:cs typeface="Courier New" panose="02070309020205020404" pitchFamily="49" charset="0"/>
              </a:rPr>
              <a:t>at</a:t>
            </a:r>
            <a:r>
              <a:rPr lang="en-US" altLang="de-DE" sz="1800" dirty="0">
                <a:solidFill>
                  <a:srgbClr val="FFFF00">
                    <a:lumMod val="50000"/>
                  </a:srgbClr>
                </a:solidFill>
                <a:latin typeface="Courier New" panose="02070309020205020404" pitchFamily="49" charset="0"/>
                <a:cs typeface="Courier New" panose="02070309020205020404" pitchFamily="49" charset="0"/>
              </a:rPr>
              <a:t> 2 </a:t>
            </a:r>
            <a:r>
              <a:rPr lang="en-US" altLang="de-DE" sz="1800" b="1" dirty="0">
                <a:solidFill>
                  <a:srgbClr val="FFFF00">
                    <a:lumMod val="50000"/>
                  </a:srgbClr>
                </a:solidFill>
                <a:latin typeface="Courier New" panose="02070309020205020404" pitchFamily="49" charset="0"/>
                <a:cs typeface="Courier New" panose="02070309020205020404" pitchFamily="49" charset="0"/>
              </a:rPr>
              <a:t>range</a:t>
            </a:r>
            <a:r>
              <a:rPr lang="en-US" altLang="de-DE" sz="1800" dirty="0">
                <a:solidFill>
                  <a:srgbClr val="FFFF00">
                    <a:lumMod val="50000"/>
                  </a:srgbClr>
                </a:solidFill>
                <a:latin typeface="Courier New" panose="02070309020205020404" pitchFamily="49" charset="0"/>
                <a:cs typeface="Courier New" panose="02070309020205020404" pitchFamily="49" charset="0"/>
              </a:rPr>
              <a:t> 4 ..  7;</a:t>
            </a:r>
            <a:r>
              <a:rPr lang="de-DE" altLang="de-DE" sz="1800" b="1" dirty="0">
                <a:solidFill>
                  <a:srgbClr val="FFFF00">
                    <a:lumMod val="50000"/>
                  </a:srgbClr>
                </a:solidFill>
                <a:latin typeface="Courier New" pitchFamily="49" charset="0"/>
              </a:rPr>
              <a:t/>
            </a:r>
            <a:br>
              <a:rPr lang="de-DE" altLang="de-DE" sz="1800" b="1" dirty="0">
                <a:solidFill>
                  <a:srgbClr val="FFFF00">
                    <a:lumMod val="50000"/>
                  </a:srgbClr>
                </a:solidFill>
                <a:latin typeface="Courier New" pitchFamily="49" charset="0"/>
              </a:rPr>
            </a:br>
            <a:r>
              <a:rPr lang="de-DE" altLang="de-DE" sz="1800" dirty="0">
                <a:latin typeface="Courier New" pitchFamily="49" charset="0"/>
              </a:rPr>
              <a:t>  </a:t>
            </a:r>
            <a:r>
              <a:rPr lang="de-DE" altLang="de-DE" sz="1800" dirty="0">
                <a:solidFill>
                  <a:srgbClr val="FF0000"/>
                </a:solidFill>
                <a:latin typeface="Courier New" pitchFamily="49" charset="0"/>
              </a:rPr>
              <a:t>X </a:t>
            </a:r>
            <a:r>
              <a:rPr lang="de-DE" altLang="de-DE" sz="1800" b="1" dirty="0">
                <a:solidFill>
                  <a:srgbClr val="FF0000"/>
                </a:solidFill>
                <a:latin typeface="Courier New" pitchFamily="49" charset="0"/>
              </a:rPr>
              <a:t>at</a:t>
            </a:r>
            <a:r>
              <a:rPr lang="de-DE" altLang="de-DE" sz="1800" dirty="0">
                <a:solidFill>
                  <a:srgbClr val="FF0000"/>
                </a:solidFill>
                <a:latin typeface="Courier New" pitchFamily="49" charset="0"/>
              </a:rPr>
              <a:t> 3 </a:t>
            </a:r>
            <a:r>
              <a:rPr lang="de-DE" altLang="de-DE" sz="1800" b="1" dirty="0">
                <a:solidFill>
                  <a:srgbClr val="FF0000"/>
                </a:solidFill>
                <a:latin typeface="Courier New" pitchFamily="49" charset="0"/>
              </a:rPr>
              <a:t>range</a:t>
            </a:r>
            <a:r>
              <a:rPr lang="de-DE" altLang="de-DE" sz="1800" dirty="0">
                <a:solidFill>
                  <a:srgbClr val="FF0000"/>
                </a:solidFill>
                <a:latin typeface="Courier New" pitchFamily="49" charset="0"/>
              </a:rPr>
              <a:t> 6 .. 10;  -- </a:t>
            </a:r>
            <a:r>
              <a:rPr lang="de-DE" altLang="de-DE" sz="1800" i="1" dirty="0">
                <a:solidFill>
                  <a:srgbClr val="FF0000"/>
                </a:solidFill>
                <a:latin typeface="Courier New" pitchFamily="49" charset="0"/>
              </a:rPr>
              <a:t>Grenzen überschreitend</a:t>
            </a:r>
            <a:r>
              <a:rPr lang="de-DE" altLang="de-DE" sz="1800" dirty="0">
                <a:solidFill>
                  <a:srgbClr val="FF0000"/>
                </a:solidFill>
                <a:latin typeface="Courier New" pitchFamily="49" charset="0"/>
              </a:rPr>
              <a:t/>
            </a:r>
            <a:br>
              <a:rPr lang="de-DE" altLang="de-DE" sz="1800" dirty="0">
                <a:solidFill>
                  <a:srgbClr val="FF0000"/>
                </a:solidFill>
                <a:latin typeface="Courier New" pitchFamily="49" charset="0"/>
              </a:rPr>
            </a:br>
            <a:r>
              <a:rPr lang="de-DE" altLang="de-DE" sz="1800" b="1" dirty="0">
                <a:latin typeface="Courier New" pitchFamily="49" charset="0"/>
              </a:rPr>
              <a:t>end record</a:t>
            </a:r>
            <a:r>
              <a:rPr lang="de-DE" altLang="de-DE" sz="1800" dirty="0">
                <a:latin typeface="Courier New" pitchFamily="49" charset="0"/>
              </a:rPr>
              <a:t>;</a:t>
            </a:r>
            <a:br>
              <a:rPr lang="de-DE" altLang="de-DE" sz="1800" dirty="0">
                <a:latin typeface="Courier New" pitchFamily="49" charset="0"/>
              </a:rPr>
            </a:br>
            <a:r>
              <a:rPr lang="de-DE" altLang="de-DE" sz="1800" b="1" dirty="0">
                <a:latin typeface="Courier New" pitchFamily="49" charset="0"/>
              </a:rPr>
              <a:t>for</a:t>
            </a:r>
            <a:r>
              <a:rPr lang="de-DE" altLang="de-DE" sz="1800" dirty="0">
                <a:latin typeface="Courier New" pitchFamily="49" charset="0"/>
              </a:rPr>
              <a:t> T</a:t>
            </a:r>
            <a:r>
              <a:rPr lang="de-DE" altLang="de-DE" sz="1800" dirty="0">
                <a:latin typeface="Courier New" pitchFamily="49" charset="0"/>
                <a:cs typeface="Courier New" pitchFamily="49" charset="0"/>
              </a:rPr>
              <a:t>'</a:t>
            </a:r>
            <a:r>
              <a:rPr lang="de-DE" altLang="de-DE" sz="1800" dirty="0">
                <a:latin typeface="Courier New" pitchFamily="49" charset="0"/>
              </a:rPr>
              <a:t>Bit_Order </a:t>
            </a:r>
            <a:r>
              <a:rPr lang="de-DE" altLang="de-DE" sz="1800" b="1" dirty="0">
                <a:latin typeface="Courier New" pitchFamily="49" charset="0"/>
              </a:rPr>
              <a:t>use</a:t>
            </a:r>
            <a:r>
              <a:rPr lang="de-DE" altLang="de-DE" sz="1800" dirty="0">
                <a:latin typeface="Courier New" pitchFamily="49" charset="0"/>
              </a:rPr>
              <a:t> High_Order_First;</a:t>
            </a:r>
          </a:p>
          <a:p>
            <a:pPr marL="357188" lvl="0" indent="0"/>
            <a:r>
              <a:rPr lang="en-US" sz="1800" dirty="0">
                <a:latin typeface="Courier New" panose="02070309020205020404" pitchFamily="49" charset="0"/>
                <a:cs typeface="Courier New" panose="02070309020205020404" pitchFamily="49" charset="0"/>
              </a:rPr>
              <a:t>Byte 0       1       2       3       4       </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BE </a:t>
            </a:r>
            <a:r>
              <a:rPr lang="en-US" sz="1800" dirty="0" smtClean="0">
                <a:solidFill>
                  <a:srgbClr val="3333CC"/>
                </a:solidFill>
                <a:latin typeface="Courier New" panose="02070309020205020404" pitchFamily="49" charset="0"/>
                <a:cs typeface="Courier New" panose="02070309020205020404" pitchFamily="49" charset="0"/>
              </a:rPr>
              <a:t>0123456789012345</a:t>
            </a:r>
            <a:r>
              <a:rPr lang="en-US" sz="1800" dirty="0" smtClean="0">
                <a:solidFill>
                  <a:srgbClr val="C00000"/>
                </a:solidFill>
                <a:latin typeface="Courier New" panose="02070309020205020404" pitchFamily="49" charset="0"/>
                <a:cs typeface="Courier New" panose="02070309020205020404" pitchFamily="49" charset="0"/>
              </a:rPr>
              <a:t>0123</a:t>
            </a:r>
            <a:r>
              <a:rPr lang="en-US" sz="1800" dirty="0" smtClean="0">
                <a:solidFill>
                  <a:srgbClr val="FFFF00">
                    <a:lumMod val="50000"/>
                  </a:srgbClr>
                </a:solidFill>
                <a:latin typeface="Courier New" panose="02070309020205020404" pitchFamily="49" charset="0"/>
                <a:cs typeface="Courier New" panose="02070309020205020404" pitchFamily="49" charset="0"/>
              </a:rPr>
              <a:t>4567</a:t>
            </a:r>
            <a:r>
              <a:rPr lang="en-US" sz="1800" dirty="0" smtClean="0">
                <a:solidFill>
                  <a:schemeClr val="bg2">
                    <a:lumMod val="75000"/>
                  </a:schemeClr>
                </a:solidFill>
                <a:latin typeface="Courier New" panose="02070309020205020404" pitchFamily="49" charset="0"/>
                <a:cs typeface="Courier New" panose="02070309020205020404" pitchFamily="49" charset="0"/>
              </a:rPr>
              <a:t>012345</a:t>
            </a:r>
            <a:r>
              <a:rPr lang="en-US" sz="1800" dirty="0" smtClean="0">
                <a:solidFill>
                  <a:srgbClr val="FF0000"/>
                </a:solidFill>
                <a:latin typeface="Courier New" panose="02070309020205020404" pitchFamily="49" charset="0"/>
                <a:cs typeface="Courier New" panose="02070309020205020404" pitchFamily="49" charset="0"/>
              </a:rPr>
              <a:t>67890</a:t>
            </a:r>
            <a:r>
              <a:rPr lang="en-US" sz="1800" dirty="0" smtClean="0">
                <a:solidFill>
                  <a:schemeClr val="bg2">
                    <a:lumMod val="75000"/>
                  </a:schemeClr>
                </a:solidFill>
                <a:latin typeface="Courier New" panose="02070309020205020404" pitchFamily="49" charset="0"/>
                <a:cs typeface="Courier New" panose="02070309020205020404" pitchFamily="49" charset="0"/>
              </a:rPr>
              <a:t>12345</a:t>
            </a:r>
            <a:r>
              <a:rPr lang="en-US" sz="1800" dirty="0">
                <a:solidFill>
                  <a:srgbClr val="C00000"/>
                </a:solidFill>
                <a:latin typeface="Courier New" panose="02070309020205020404" pitchFamily="49" charset="0"/>
                <a:cs typeface="Courier New" panose="02070309020205020404" pitchFamily="49" charset="0"/>
              </a:rPr>
              <a:t/>
            </a:r>
            <a:br>
              <a:rPr lang="en-US" sz="1800" dirty="0">
                <a:solidFill>
                  <a:srgbClr val="C00000"/>
                </a:solidFill>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NSBO </a:t>
            </a:r>
            <a:r>
              <a:rPr lang="en-US" sz="1800" i="1" dirty="0">
                <a:solidFill>
                  <a:srgbClr val="FF0000"/>
                </a:solidFill>
                <a:latin typeface="Courier New" panose="02070309020205020404" pitchFamily="49" charset="0"/>
                <a:cs typeface="Courier New" panose="02070309020205020404" pitchFamily="49" charset="0"/>
              </a:rPr>
              <a:t>890</a:t>
            </a:r>
            <a:r>
              <a:rPr lang="en-US" sz="1800" i="1" dirty="0">
                <a:solidFill>
                  <a:schemeClr val="bg2">
                    <a:lumMod val="75000"/>
                  </a:schemeClr>
                </a:solidFill>
                <a:latin typeface="Courier New" panose="02070309020205020404" pitchFamily="49" charset="0"/>
                <a:cs typeface="Courier New" panose="02070309020205020404" pitchFamily="49" charset="0"/>
              </a:rPr>
              <a:t>12345</a:t>
            </a:r>
            <a:r>
              <a:rPr lang="en-US" sz="1800" dirty="0">
                <a:solidFill>
                  <a:schemeClr val="bg2">
                    <a:lumMod val="75000"/>
                  </a:schemeClr>
                </a:solidFill>
                <a:latin typeface="Courier New" panose="02070309020205020404" pitchFamily="49" charset="0"/>
                <a:cs typeface="Courier New" panose="02070309020205020404" pitchFamily="49" charset="0"/>
              </a:rPr>
              <a:t>012345</a:t>
            </a:r>
            <a:r>
              <a:rPr lang="en-US" sz="1800" dirty="0">
                <a:solidFill>
                  <a:srgbClr val="FF0000"/>
                </a:solidFill>
                <a:latin typeface="Courier New" panose="02070309020205020404" pitchFamily="49" charset="0"/>
                <a:cs typeface="Courier New" panose="02070309020205020404" pitchFamily="49" charset="0"/>
              </a:rPr>
              <a:t>67</a:t>
            </a:r>
            <a:r>
              <a:rPr lang="en-US" sz="1800" dirty="0">
                <a:solidFill>
                  <a:srgbClr val="C00000"/>
                </a:solidFill>
                <a:latin typeface="Courier New" panose="02070309020205020404" pitchFamily="49" charset="0"/>
                <a:cs typeface="Courier New" panose="02070309020205020404" pitchFamily="49" charset="0"/>
              </a:rPr>
              <a:t>0123</a:t>
            </a:r>
            <a:r>
              <a:rPr lang="en-US" sz="1800" dirty="0">
                <a:solidFill>
                  <a:srgbClr val="FFFF00">
                    <a:lumMod val="50000"/>
                  </a:srgbClr>
                </a:solidFill>
                <a:latin typeface="Courier New" panose="02070309020205020404" pitchFamily="49" charset="0"/>
                <a:cs typeface="Courier New" panose="02070309020205020404" pitchFamily="49" charset="0"/>
              </a:rPr>
              <a:t>4567</a:t>
            </a:r>
            <a:r>
              <a:rPr lang="en-US" sz="1800" i="1" dirty="0">
                <a:solidFill>
                  <a:srgbClr val="3333CC"/>
                </a:solidFill>
                <a:latin typeface="Courier New" panose="02070309020205020404" pitchFamily="49" charset="0"/>
                <a:cs typeface="Courier New" panose="02070309020205020404" pitchFamily="49" charset="0"/>
              </a:rPr>
              <a:t>89012345</a:t>
            </a:r>
            <a:r>
              <a:rPr lang="en-US" sz="1800" dirty="0">
                <a:solidFill>
                  <a:srgbClr val="3333CC"/>
                </a:solidFill>
                <a:latin typeface="Courier New" panose="02070309020205020404" pitchFamily="49" charset="0"/>
                <a:cs typeface="Courier New" panose="02070309020205020404" pitchFamily="49" charset="0"/>
              </a:rPr>
              <a:t>01234567</a:t>
            </a:r>
            <a:r>
              <a:rPr lang="de-DE" sz="1800" dirty="0">
                <a:solidFill>
                  <a:srgbClr val="FF3399"/>
                </a:solidFill>
                <a:latin typeface="Courier New" panose="02070309020205020404" pitchFamily="49" charset="0"/>
                <a:cs typeface="Courier New" panose="02070309020205020404" pitchFamily="49" charset="0"/>
              </a:rPr>
              <a:t/>
            </a:r>
            <a:br>
              <a:rPr lang="de-DE" sz="1800" dirty="0">
                <a:solidFill>
                  <a:srgbClr val="FF3399"/>
                </a:solidFill>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Byte        4       3       2       1       0</a:t>
            </a:r>
          </a:p>
          <a:p>
            <a:pPr marL="0" lvl="0" indent="14288"/>
            <a:r>
              <a:rPr lang="de-DE" sz="2000" dirty="0"/>
              <a:t>Gezählt wird in der Nonstandard-Bit-Ordnung (</a:t>
            </a:r>
            <a:r>
              <a:rPr lang="de-DE" sz="2000" dirty="0" smtClean="0"/>
              <a:t>NSBO; wir sind auf LE-Architektur) </a:t>
            </a:r>
            <a:r>
              <a:rPr lang="de-DE" sz="2000" i="1" dirty="0"/>
              <a:t>innerhalb eines Bytes </a:t>
            </a:r>
            <a:r>
              <a:rPr lang="de-DE" sz="2000" dirty="0"/>
              <a:t>in der entsprechenden Richtung.</a:t>
            </a:r>
          </a:p>
          <a:p>
            <a:pPr marL="0" lvl="0" indent="14288"/>
            <a:r>
              <a:rPr lang="de-DE" sz="1400" dirty="0"/>
              <a:t>Beachten Sie den </a:t>
            </a:r>
            <a:r>
              <a:rPr lang="de-DE" sz="1400" b="1" u="sng" dirty="0"/>
              <a:t>Sprung</a:t>
            </a:r>
            <a:r>
              <a:rPr lang="de-DE" sz="1400" dirty="0"/>
              <a:t> </a:t>
            </a:r>
            <a:r>
              <a:rPr lang="de-DE" sz="1400" dirty="0">
                <a:solidFill>
                  <a:srgbClr val="3333CC"/>
                </a:solidFill>
              </a:rPr>
              <a:t>von Byte 0 Bit 7 zu Byte 1 Bit 8 </a:t>
            </a:r>
            <a:r>
              <a:rPr lang="de-DE" sz="1400" dirty="0"/>
              <a:t>und denselben </a:t>
            </a:r>
            <a:r>
              <a:rPr lang="de-DE" sz="1400" dirty="0">
                <a:solidFill>
                  <a:srgbClr val="FF0000"/>
                </a:solidFill>
              </a:rPr>
              <a:t>von Byte 3 zu Byte 4</a:t>
            </a:r>
            <a:r>
              <a:rPr lang="de-DE" sz="1400" dirty="0"/>
              <a:t>.</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313</a:t>
            </a:fld>
            <a:endParaRPr lang="de-DE" dirty="0"/>
          </a:p>
        </p:txBody>
      </p:sp>
      <p:cxnSp>
        <p:nvCxnSpPr>
          <p:cNvPr id="6" name="Gerade Verbindung mit Pfeil 5"/>
          <p:cNvCxnSpPr/>
          <p:nvPr/>
        </p:nvCxnSpPr>
        <p:spPr bwMode="auto">
          <a:xfrm>
            <a:off x="2051720" y="4149080"/>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mit Pfeil 6"/>
          <p:cNvCxnSpPr/>
          <p:nvPr/>
        </p:nvCxnSpPr>
        <p:spPr bwMode="auto">
          <a:xfrm flipH="1">
            <a:off x="6300192" y="5013176"/>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feld 7"/>
          <p:cNvSpPr txBox="1"/>
          <p:nvPr/>
        </p:nvSpPr>
        <p:spPr>
          <a:xfrm>
            <a:off x="5436096" y="2276872"/>
            <a:ext cx="2016224" cy="584775"/>
          </a:xfrm>
          <a:prstGeom prst="rect">
            <a:avLst/>
          </a:prstGeom>
          <a:solidFill>
            <a:schemeClr val="bg2">
              <a:lumMod val="20000"/>
              <a:lumOff val="80000"/>
            </a:schemeClr>
          </a:solidFill>
          <a:ln>
            <a:solidFill>
              <a:schemeClr val="bg2">
                <a:lumMod val="75000"/>
              </a:schemeClr>
            </a:solidFill>
          </a:ln>
        </p:spPr>
        <p:txBody>
          <a:bodyPr wrap="square" rtlCol="0">
            <a:spAutoFit/>
          </a:bodyPr>
          <a:lstStyle/>
          <a:p>
            <a:pPr algn="ctr"/>
            <a:r>
              <a:rPr lang="de-DE" sz="1600" dirty="0" smtClean="0">
                <a:solidFill>
                  <a:schemeClr val="tx1"/>
                </a:solidFill>
              </a:rPr>
              <a:t>Die</a:t>
            </a:r>
            <a:r>
              <a:rPr lang="de-DE" sz="1600" dirty="0" smtClean="0"/>
              <a:t> </a:t>
            </a:r>
            <a:r>
              <a:rPr lang="de-DE" sz="1600" dirty="0" smtClean="0">
                <a:solidFill>
                  <a:schemeClr val="bg2">
                    <a:lumMod val="75000"/>
                  </a:schemeClr>
                </a:solidFill>
              </a:rPr>
              <a:t>grau</a:t>
            </a:r>
            <a:r>
              <a:rPr lang="de-DE" sz="1600" dirty="0" smtClean="0"/>
              <a:t> </a:t>
            </a:r>
            <a:r>
              <a:rPr lang="de-DE" sz="1600" dirty="0" smtClean="0">
                <a:solidFill>
                  <a:schemeClr val="tx1"/>
                </a:solidFill>
              </a:rPr>
              <a:t>bezeichneten Plätze sind unbelegt.</a:t>
            </a:r>
            <a:endParaRPr lang="de-DE" sz="1600" dirty="0">
              <a:solidFill>
                <a:schemeClr val="tx1"/>
              </a:solidFill>
            </a:endParaRPr>
          </a:p>
        </p:txBody>
      </p:sp>
      <p:cxnSp>
        <p:nvCxnSpPr>
          <p:cNvPr id="10" name="Gerade Verbindung mit Pfeil 9"/>
          <p:cNvCxnSpPr/>
          <p:nvPr/>
        </p:nvCxnSpPr>
        <p:spPr bwMode="auto">
          <a:xfrm flipH="1">
            <a:off x="5580112" y="2924944"/>
            <a:ext cx="720080" cy="1368152"/>
          </a:xfrm>
          <a:prstGeom prst="straightConnector1">
            <a:avLst/>
          </a:prstGeom>
          <a:solidFill>
            <a:srgbClr val="00B8FF"/>
          </a:solidFill>
          <a:ln w="9525" cap="flat" cmpd="sng" algn="ctr">
            <a:solidFill>
              <a:schemeClr val="bg2">
                <a:lumMod val="75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Gerade Verbindung mit Pfeil 11"/>
          <p:cNvCxnSpPr/>
          <p:nvPr/>
        </p:nvCxnSpPr>
        <p:spPr bwMode="auto">
          <a:xfrm>
            <a:off x="6516216" y="2945784"/>
            <a:ext cx="504056" cy="1341248"/>
          </a:xfrm>
          <a:prstGeom prst="straightConnector1">
            <a:avLst/>
          </a:prstGeom>
          <a:solidFill>
            <a:srgbClr val="00B8FF"/>
          </a:solidFill>
          <a:ln w="9525" cap="flat" cmpd="sng" algn="ctr">
            <a:solidFill>
              <a:schemeClr val="bg2">
                <a:lumMod val="75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r Verbinder 10"/>
          <p:cNvCxnSpPr/>
          <p:nvPr/>
        </p:nvCxnSpPr>
        <p:spPr bwMode="auto">
          <a:xfrm>
            <a:off x="3995936" y="436510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r Verbinder 12"/>
          <p:cNvCxnSpPr/>
          <p:nvPr/>
        </p:nvCxnSpPr>
        <p:spPr bwMode="auto">
          <a:xfrm>
            <a:off x="5076056" y="436510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r Verbinder 13"/>
          <p:cNvCxnSpPr/>
          <p:nvPr/>
        </p:nvCxnSpPr>
        <p:spPr bwMode="auto">
          <a:xfrm>
            <a:off x="5076056" y="4581128"/>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Gerader Verbinder 14"/>
          <p:cNvCxnSpPr/>
          <p:nvPr/>
        </p:nvCxnSpPr>
        <p:spPr bwMode="auto">
          <a:xfrm>
            <a:off x="3995936" y="4581128"/>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328655658"/>
      </p:ext>
    </p:extLst>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Endian-Unabhängigkeit</a:t>
            </a:r>
            <a:br>
              <a:rPr lang="de-DE" dirty="0"/>
            </a:br>
            <a:r>
              <a:rPr lang="de-DE" dirty="0"/>
              <a:t>Ada 95</a:t>
            </a:r>
          </a:p>
        </p:txBody>
      </p:sp>
      <p:sp>
        <p:nvSpPr>
          <p:cNvPr id="3" name="Inhaltsplatzhalter 2"/>
          <p:cNvSpPr>
            <a:spLocks noGrp="1"/>
          </p:cNvSpPr>
          <p:nvPr>
            <p:ph idx="1"/>
          </p:nvPr>
        </p:nvSpPr>
        <p:spPr>
          <a:xfrm>
            <a:off x="685800" y="1916832"/>
            <a:ext cx="7739063" cy="4320456"/>
          </a:xfrm>
        </p:spPr>
        <p:txBody>
          <a:bodyPr/>
          <a:lstStyle/>
          <a:p>
            <a:pPr lvl="0" indent="14288"/>
            <a:r>
              <a:rPr lang="de-DE" altLang="de-DE" sz="1800" b="1" dirty="0">
                <a:latin typeface="Courier New" pitchFamily="49" charset="0"/>
              </a:rPr>
              <a:t>for</a:t>
            </a:r>
            <a:r>
              <a:rPr lang="de-DE" altLang="de-DE" sz="1800" dirty="0">
                <a:latin typeface="Courier New" pitchFamily="49" charset="0"/>
              </a:rPr>
              <a:t> T</a:t>
            </a:r>
            <a:r>
              <a:rPr lang="de-DE" altLang="de-DE" sz="1800" dirty="0">
                <a:latin typeface="Courier New" pitchFamily="49" charset="0"/>
                <a:cs typeface="Courier New" pitchFamily="49" charset="0"/>
              </a:rPr>
              <a:t>'</a:t>
            </a:r>
            <a:r>
              <a:rPr lang="de-DE" altLang="de-DE" sz="1800" dirty="0">
                <a:latin typeface="Courier New" pitchFamily="49" charset="0"/>
              </a:rPr>
              <a:t>Bit_Order </a:t>
            </a:r>
            <a:r>
              <a:rPr lang="de-DE" altLang="de-DE" sz="1800" b="1" dirty="0">
                <a:latin typeface="Courier New" pitchFamily="49" charset="0"/>
              </a:rPr>
              <a:t>use</a:t>
            </a:r>
            <a:r>
              <a:rPr lang="de-DE" altLang="de-DE" sz="1800" dirty="0">
                <a:latin typeface="Courier New" pitchFamily="49" charset="0"/>
              </a:rPr>
              <a:t> High_Order_First;</a:t>
            </a:r>
          </a:p>
          <a:p>
            <a:pPr marL="357188" lvl="0" indent="0"/>
            <a:r>
              <a:rPr lang="en-US" sz="1800" dirty="0">
                <a:latin typeface="Courier New" panose="02070309020205020404" pitchFamily="49" charset="0"/>
                <a:cs typeface="Courier New" panose="02070309020205020404" pitchFamily="49" charset="0"/>
              </a:rPr>
              <a:t>Byte 0       1       2       3       4       </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BE </a:t>
            </a:r>
            <a:r>
              <a:rPr lang="en-US" sz="1800" dirty="0" smtClean="0">
                <a:solidFill>
                  <a:srgbClr val="3333CC"/>
                </a:solidFill>
                <a:latin typeface="Courier New" panose="02070309020205020404" pitchFamily="49" charset="0"/>
                <a:cs typeface="Courier New" panose="02070309020205020404" pitchFamily="49" charset="0"/>
              </a:rPr>
              <a:t>0123456789012345</a:t>
            </a:r>
            <a:r>
              <a:rPr lang="en-US" sz="1800" dirty="0" smtClean="0">
                <a:solidFill>
                  <a:srgbClr val="C00000"/>
                </a:solidFill>
                <a:latin typeface="Courier New" panose="02070309020205020404" pitchFamily="49" charset="0"/>
                <a:cs typeface="Courier New" panose="02070309020205020404" pitchFamily="49" charset="0"/>
              </a:rPr>
              <a:t>0123</a:t>
            </a:r>
            <a:r>
              <a:rPr lang="en-US" sz="1800" dirty="0" smtClean="0">
                <a:solidFill>
                  <a:srgbClr val="FFFF00">
                    <a:lumMod val="50000"/>
                  </a:srgbClr>
                </a:solidFill>
                <a:latin typeface="Courier New" panose="02070309020205020404" pitchFamily="49" charset="0"/>
                <a:cs typeface="Courier New" panose="02070309020205020404" pitchFamily="49" charset="0"/>
              </a:rPr>
              <a:t>4567</a:t>
            </a:r>
            <a:r>
              <a:rPr lang="en-US" sz="1800" dirty="0" smtClean="0">
                <a:solidFill>
                  <a:schemeClr val="bg2">
                    <a:lumMod val="75000"/>
                  </a:schemeClr>
                </a:solidFill>
                <a:latin typeface="Courier New" panose="02070309020205020404" pitchFamily="49" charset="0"/>
                <a:cs typeface="Courier New" panose="02070309020205020404" pitchFamily="49" charset="0"/>
              </a:rPr>
              <a:t>012345</a:t>
            </a:r>
            <a:r>
              <a:rPr lang="en-US" sz="1800" dirty="0" smtClean="0">
                <a:solidFill>
                  <a:srgbClr val="FF0000"/>
                </a:solidFill>
                <a:latin typeface="Courier New" panose="02070309020205020404" pitchFamily="49" charset="0"/>
                <a:cs typeface="Courier New" panose="02070309020205020404" pitchFamily="49" charset="0"/>
              </a:rPr>
              <a:t>67890</a:t>
            </a:r>
            <a:r>
              <a:rPr lang="en-US" sz="1800" dirty="0" smtClean="0">
                <a:solidFill>
                  <a:schemeClr val="bg2">
                    <a:lumMod val="75000"/>
                  </a:schemeClr>
                </a:solidFill>
                <a:latin typeface="Courier New" panose="02070309020205020404" pitchFamily="49" charset="0"/>
                <a:cs typeface="Courier New" panose="02070309020205020404" pitchFamily="49" charset="0"/>
              </a:rPr>
              <a:t>12345</a:t>
            </a:r>
            <a:r>
              <a:rPr lang="en-US" sz="1800" dirty="0">
                <a:solidFill>
                  <a:srgbClr val="C00000"/>
                </a:solidFill>
                <a:latin typeface="Courier New" panose="02070309020205020404" pitchFamily="49" charset="0"/>
                <a:cs typeface="Courier New" panose="02070309020205020404" pitchFamily="49" charset="0"/>
              </a:rPr>
              <a:t/>
            </a:r>
            <a:br>
              <a:rPr lang="en-US" sz="1800" dirty="0">
                <a:solidFill>
                  <a:srgbClr val="C00000"/>
                </a:solidFill>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NSBO </a:t>
            </a:r>
            <a:r>
              <a:rPr lang="en-US" sz="1800" i="1" dirty="0">
                <a:solidFill>
                  <a:srgbClr val="FF0000"/>
                </a:solidFill>
                <a:latin typeface="Courier New" panose="02070309020205020404" pitchFamily="49" charset="0"/>
                <a:cs typeface="Courier New" panose="02070309020205020404" pitchFamily="49" charset="0"/>
              </a:rPr>
              <a:t>890</a:t>
            </a:r>
            <a:r>
              <a:rPr lang="en-US" sz="1800" i="1" dirty="0">
                <a:solidFill>
                  <a:schemeClr val="bg2">
                    <a:lumMod val="75000"/>
                  </a:schemeClr>
                </a:solidFill>
                <a:latin typeface="Courier New" panose="02070309020205020404" pitchFamily="49" charset="0"/>
                <a:cs typeface="Courier New" panose="02070309020205020404" pitchFamily="49" charset="0"/>
              </a:rPr>
              <a:t>1234</a:t>
            </a:r>
            <a:r>
              <a:rPr lang="en-US" sz="1800" dirty="0">
                <a:solidFill>
                  <a:schemeClr val="bg2">
                    <a:lumMod val="75000"/>
                  </a:schemeClr>
                </a:solidFill>
                <a:latin typeface="Courier New" panose="02070309020205020404" pitchFamily="49" charset="0"/>
                <a:cs typeface="Courier New" panose="02070309020205020404" pitchFamily="49" charset="0"/>
              </a:rPr>
              <a:t>5012345</a:t>
            </a:r>
            <a:r>
              <a:rPr lang="en-US" sz="1800" dirty="0">
                <a:solidFill>
                  <a:srgbClr val="FF0000"/>
                </a:solidFill>
                <a:latin typeface="Courier New" panose="02070309020205020404" pitchFamily="49" charset="0"/>
                <a:cs typeface="Courier New" panose="02070309020205020404" pitchFamily="49" charset="0"/>
              </a:rPr>
              <a:t>67</a:t>
            </a:r>
            <a:r>
              <a:rPr lang="en-US" sz="1800" dirty="0">
                <a:solidFill>
                  <a:srgbClr val="C00000"/>
                </a:solidFill>
                <a:latin typeface="Courier New" panose="02070309020205020404" pitchFamily="49" charset="0"/>
                <a:cs typeface="Courier New" panose="02070309020205020404" pitchFamily="49" charset="0"/>
              </a:rPr>
              <a:t>0123</a:t>
            </a:r>
            <a:r>
              <a:rPr lang="en-US" sz="1800" dirty="0">
                <a:solidFill>
                  <a:srgbClr val="FFFF00">
                    <a:lumMod val="50000"/>
                  </a:srgbClr>
                </a:solidFill>
                <a:latin typeface="Courier New" panose="02070309020205020404" pitchFamily="49" charset="0"/>
                <a:cs typeface="Courier New" panose="02070309020205020404" pitchFamily="49" charset="0"/>
              </a:rPr>
              <a:t>4567</a:t>
            </a:r>
            <a:r>
              <a:rPr lang="en-US" sz="1800" i="1" dirty="0">
                <a:solidFill>
                  <a:srgbClr val="3333CC"/>
                </a:solidFill>
                <a:latin typeface="Courier New" panose="02070309020205020404" pitchFamily="49" charset="0"/>
                <a:cs typeface="Courier New" panose="02070309020205020404" pitchFamily="49" charset="0"/>
              </a:rPr>
              <a:t>89012345</a:t>
            </a:r>
            <a:r>
              <a:rPr lang="en-US" sz="1800" dirty="0">
                <a:solidFill>
                  <a:srgbClr val="3333CC"/>
                </a:solidFill>
                <a:latin typeface="Courier New" panose="02070309020205020404" pitchFamily="49" charset="0"/>
                <a:cs typeface="Courier New" panose="02070309020205020404" pitchFamily="49" charset="0"/>
              </a:rPr>
              <a:t>01234567</a:t>
            </a:r>
            <a:r>
              <a:rPr lang="de-DE" sz="1800" dirty="0">
                <a:solidFill>
                  <a:srgbClr val="FF3399"/>
                </a:solidFill>
                <a:latin typeface="Courier New" panose="02070309020205020404" pitchFamily="49" charset="0"/>
                <a:cs typeface="Courier New" panose="02070309020205020404" pitchFamily="49" charset="0"/>
              </a:rPr>
              <a:t/>
            </a:r>
            <a:br>
              <a:rPr lang="de-DE" sz="1800" dirty="0">
                <a:solidFill>
                  <a:srgbClr val="FF3399"/>
                </a:solidFill>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Byte        4       3       2       1       0</a:t>
            </a:r>
          </a:p>
          <a:p>
            <a:pPr marL="0" lvl="1" indent="0">
              <a:spcBef>
                <a:spcPts val="800"/>
              </a:spcBef>
              <a:buNone/>
            </a:pPr>
            <a:r>
              <a:rPr lang="de-DE" altLang="de-DE" sz="2000" dirty="0"/>
              <a:t>Für </a:t>
            </a:r>
            <a:r>
              <a:rPr lang="de-DE" altLang="de-DE" sz="1800" dirty="0">
                <a:solidFill>
                  <a:srgbClr val="3333CC"/>
                </a:solidFill>
                <a:latin typeface="Courier New" panose="02070309020205020404" pitchFamily="49" charset="0"/>
                <a:cs typeface="Courier New" panose="02070309020205020404" pitchFamily="49" charset="0"/>
              </a:rPr>
              <a:t>I</a:t>
            </a:r>
            <a:r>
              <a:rPr lang="de-DE" altLang="de-DE" sz="2000" dirty="0"/>
              <a:t> spielt die seltsame Zählung keine Rolle, da die Komponente beide Bytes vollständig füllt.</a:t>
            </a:r>
          </a:p>
          <a:p>
            <a:pPr marL="0" lvl="1" indent="0">
              <a:spcBef>
                <a:spcPts val="800"/>
              </a:spcBef>
              <a:buNone/>
            </a:pPr>
            <a:r>
              <a:rPr lang="de-DE" altLang="de-DE" sz="2000" dirty="0"/>
              <a:t>Für </a:t>
            </a:r>
            <a:r>
              <a:rPr lang="de-DE" altLang="de-DE" sz="1800" dirty="0">
                <a:solidFill>
                  <a:srgbClr val="C00000"/>
                </a:solidFill>
                <a:latin typeface="Courier New" panose="02070309020205020404" pitchFamily="49" charset="0"/>
                <a:cs typeface="Courier New" panose="02070309020205020404" pitchFamily="49" charset="0"/>
              </a:rPr>
              <a:t>A</a:t>
            </a:r>
            <a:r>
              <a:rPr lang="de-DE" altLang="de-DE" sz="2000" dirty="0"/>
              <a:t> und </a:t>
            </a:r>
            <a:r>
              <a:rPr lang="de-DE" altLang="de-DE" sz="1800" dirty="0">
                <a:solidFill>
                  <a:srgbClr val="FFFF00">
                    <a:lumMod val="50000"/>
                  </a:srgbClr>
                </a:solidFill>
                <a:latin typeface="Courier New" panose="02070309020205020404" pitchFamily="49" charset="0"/>
                <a:cs typeface="Courier New" panose="02070309020205020404" pitchFamily="49" charset="0"/>
              </a:rPr>
              <a:t>B</a:t>
            </a:r>
            <a:r>
              <a:rPr lang="de-DE" altLang="de-DE" sz="2000" dirty="0"/>
              <a:t> sind das immer dieselben Bits, egal ob BE oder LE.</a:t>
            </a:r>
          </a:p>
          <a:p>
            <a:pPr marL="0" lvl="1" indent="0">
              <a:spcBef>
                <a:spcPts val="800"/>
              </a:spcBef>
              <a:buNone/>
            </a:pPr>
            <a:r>
              <a:rPr lang="de-DE" altLang="de-DE" sz="2000" dirty="0">
                <a:solidFill>
                  <a:srgbClr val="3333CC"/>
                </a:solidFill>
              </a:rPr>
              <a:t>Hier ist Endian-Unabhängigkeit erreicht (innerhalb eines Bytes).</a:t>
            </a:r>
          </a:p>
          <a:p>
            <a:pPr marL="0" lvl="1" indent="0">
              <a:spcBef>
                <a:spcPts val="800"/>
              </a:spcBef>
              <a:buNone/>
            </a:pPr>
            <a:r>
              <a:rPr lang="de-DE" altLang="de-DE" sz="2000" dirty="0">
                <a:solidFill>
                  <a:srgbClr val="FF0000"/>
                </a:solidFill>
              </a:rPr>
              <a:t>Bei </a:t>
            </a:r>
            <a:r>
              <a:rPr lang="de-DE" altLang="de-DE" sz="2000" i="1" dirty="0">
                <a:solidFill>
                  <a:srgbClr val="FF0000"/>
                </a:solidFill>
              </a:rPr>
              <a:t>Grenzüberschreitung</a:t>
            </a:r>
            <a:r>
              <a:rPr lang="de-DE" altLang="de-DE" sz="2000" dirty="0">
                <a:solidFill>
                  <a:srgbClr val="FF0000"/>
                </a:solidFill>
              </a:rPr>
              <a:t> wie bei </a:t>
            </a:r>
            <a:r>
              <a:rPr lang="de-DE" altLang="de-DE" sz="1800" dirty="0">
                <a:solidFill>
                  <a:srgbClr val="FF0000"/>
                </a:solidFill>
                <a:latin typeface="Courier New" panose="02070309020205020404" pitchFamily="49" charset="0"/>
                <a:cs typeface="Courier New" panose="02070309020205020404" pitchFamily="49" charset="0"/>
              </a:rPr>
              <a:t>X</a:t>
            </a:r>
            <a:r>
              <a:rPr lang="de-DE" altLang="de-DE" sz="2000" dirty="0">
                <a:solidFill>
                  <a:srgbClr val="FF0000"/>
                </a:solidFill>
              </a:rPr>
              <a:t> ist die Wirkung in </a:t>
            </a:r>
            <a:r>
              <a:rPr lang="de-DE" altLang="de-DE" sz="2000" b="1" i="1" dirty="0">
                <a:solidFill>
                  <a:srgbClr val="FF0000"/>
                </a:solidFill>
              </a:rPr>
              <a:t>Ada 95 </a:t>
            </a:r>
            <a:r>
              <a:rPr lang="de-DE" altLang="de-DE" sz="2000" dirty="0">
                <a:solidFill>
                  <a:srgbClr val="FF0000"/>
                </a:solidFill>
              </a:rPr>
              <a:t>nicht definiert. Wenn die gewünschte Bit-Ordnung nicht die der Architektur ist, beschwert GNAT sich, dass der </a:t>
            </a:r>
            <a:r>
              <a:rPr lang="de-DE" altLang="de-DE" sz="2000" i="1" dirty="0">
                <a:solidFill>
                  <a:srgbClr val="FF0000"/>
                </a:solidFill>
              </a:rPr>
              <a:t>Bereich unzusammenhängend </a:t>
            </a:r>
            <a:r>
              <a:rPr lang="de-DE" altLang="de-DE" sz="2000" dirty="0">
                <a:solidFill>
                  <a:srgbClr val="FF0000"/>
                </a:solidFill>
              </a:rPr>
              <a:t>ist. (Wie gesagt, die Byte-Ordnung ist nicht betroffen.)</a:t>
            </a:r>
            <a:endParaRPr lang="de-DE" altLang="de-DE" sz="2400" dirty="0">
              <a:solidFill>
                <a:srgbClr val="FF0000"/>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314</a:t>
            </a:fld>
            <a:endParaRPr lang="de-DE" dirty="0"/>
          </a:p>
        </p:txBody>
      </p:sp>
      <p:cxnSp>
        <p:nvCxnSpPr>
          <p:cNvPr id="6" name="Gerade Verbindung mit Pfeil 5"/>
          <p:cNvCxnSpPr/>
          <p:nvPr/>
        </p:nvCxnSpPr>
        <p:spPr bwMode="auto">
          <a:xfrm>
            <a:off x="2051720" y="2492896"/>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mit Pfeil 6"/>
          <p:cNvCxnSpPr/>
          <p:nvPr/>
        </p:nvCxnSpPr>
        <p:spPr bwMode="auto">
          <a:xfrm flipH="1">
            <a:off x="6300192" y="3284984"/>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Gerader Verbinder 7"/>
          <p:cNvCxnSpPr/>
          <p:nvPr/>
        </p:nvCxnSpPr>
        <p:spPr bwMode="auto">
          <a:xfrm>
            <a:off x="3995936" y="263691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r Verbinder 8"/>
          <p:cNvCxnSpPr/>
          <p:nvPr/>
        </p:nvCxnSpPr>
        <p:spPr bwMode="auto">
          <a:xfrm>
            <a:off x="3995936" y="2852936"/>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r Verbinder 9"/>
          <p:cNvCxnSpPr/>
          <p:nvPr/>
        </p:nvCxnSpPr>
        <p:spPr bwMode="auto">
          <a:xfrm>
            <a:off x="5076056" y="263691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r Verbinder 10"/>
          <p:cNvCxnSpPr/>
          <p:nvPr/>
        </p:nvCxnSpPr>
        <p:spPr bwMode="auto">
          <a:xfrm>
            <a:off x="5076056" y="2852936"/>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755094449"/>
      </p:ext>
    </p:extLst>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Ada 2005: Maschinenskalar</a:t>
            </a:r>
          </a:p>
        </p:txBody>
      </p:sp>
      <p:sp>
        <p:nvSpPr>
          <p:cNvPr id="3" name="Inhaltsplatzhalter 2"/>
          <p:cNvSpPr>
            <a:spLocks noGrp="1"/>
          </p:cNvSpPr>
          <p:nvPr>
            <p:ph idx="1"/>
          </p:nvPr>
        </p:nvSpPr>
        <p:spPr>
          <a:xfrm>
            <a:off x="685800" y="2204864"/>
            <a:ext cx="7739063" cy="4010199"/>
          </a:xfrm>
        </p:spPr>
        <p:txBody>
          <a:bodyPr/>
          <a:lstStyle/>
          <a:p>
            <a:pPr marL="0" lvl="0" indent="0"/>
            <a:r>
              <a:rPr lang="de-DE" sz="2400" dirty="0"/>
              <a:t>Ein </a:t>
            </a:r>
            <a:r>
              <a:rPr lang="de-DE" sz="2400" i="1" dirty="0"/>
              <a:t>Maschinenskalar</a:t>
            </a:r>
            <a:r>
              <a:rPr lang="de-DE" sz="2400" dirty="0"/>
              <a:t> </a:t>
            </a:r>
            <a:r>
              <a:rPr lang="de-DE" sz="2400" dirty="0" smtClean="0"/>
              <a:t>ist ein adressierbarer und manipulier-barer Speicherbereich. Daher </a:t>
            </a:r>
            <a:r>
              <a:rPr lang="de-DE" sz="2400" dirty="0"/>
              <a:t>ist der Begriff </a:t>
            </a:r>
            <a:r>
              <a:rPr lang="de-DE" sz="2400" dirty="0" smtClean="0"/>
              <a:t>abhängig </a:t>
            </a:r>
            <a:r>
              <a:rPr lang="de-DE" sz="2400" dirty="0"/>
              <a:t>von der gewählten Hardwarearchitektur.</a:t>
            </a:r>
          </a:p>
          <a:p>
            <a:pPr marL="0" lvl="0" indent="0"/>
            <a:r>
              <a:rPr lang="de-DE" sz="2400" dirty="0"/>
              <a:t>Die meisten Architekturen basieren derzeit auf dem </a:t>
            </a:r>
            <a:r>
              <a:rPr lang="de-DE" sz="2400" i="1" dirty="0"/>
              <a:t>Byte</a:t>
            </a:r>
            <a:r>
              <a:rPr lang="de-DE" sz="2400" dirty="0"/>
              <a:t>, das ist eine aus 8 Bit bestehende kleinste adressierbare Speicher-einheit.</a:t>
            </a:r>
          </a:p>
          <a:p>
            <a:pPr marL="0" lvl="0" indent="0"/>
            <a:r>
              <a:rPr lang="de-DE" sz="2400" dirty="0"/>
              <a:t>Somit besteht ein Maschinenskalar in solchen Architekturen stets aus einer geraden Anzahl von Bytes:</a:t>
            </a:r>
          </a:p>
          <a:p>
            <a:pPr marL="0" lvl="0" indent="0"/>
            <a:r>
              <a:rPr lang="de-DE" sz="2400" dirty="0"/>
              <a:t>Byte, Halbwort, Wort, Langwort, etc. (</a:t>
            </a:r>
            <a:r>
              <a:rPr lang="de-DE" sz="2400" dirty="0" smtClean="0"/>
              <a:t>variierende Nomenklatur </a:t>
            </a:r>
            <a:r>
              <a:rPr lang="de-DE" sz="2400" dirty="0"/>
              <a:t>in </a:t>
            </a:r>
            <a:r>
              <a:rPr lang="de-DE" sz="2400" dirty="0" smtClean="0"/>
              <a:t>der Literatur).</a:t>
            </a:r>
            <a:endParaRPr 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315</a:t>
            </a:fld>
            <a:endParaRPr lang="de-DE" dirty="0"/>
          </a:p>
        </p:txBody>
      </p:sp>
    </p:spTree>
    <p:extLst>
      <p:ext uri="{BB962C8B-B14F-4D97-AF65-F5344CB8AC3E}">
        <p14:creationId xmlns:p14="http://schemas.microsoft.com/office/powerpoint/2010/main" val="3218805475"/>
      </p:ext>
    </p:extLst>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4000" dirty="0">
                <a:latin typeface="Courier New" panose="02070309020205020404" pitchFamily="49" charset="0"/>
                <a:cs typeface="Courier New" panose="02070309020205020404" pitchFamily="49" charset="0"/>
              </a:rPr>
              <a:t>Bit_Order</a:t>
            </a:r>
            <a:r>
              <a:rPr lang="de-DE" dirty="0"/>
              <a:t> grenzüberschreitend</a:t>
            </a:r>
            <a:br>
              <a:rPr lang="de-DE" dirty="0"/>
            </a:br>
            <a:r>
              <a:rPr lang="de-DE" dirty="0"/>
              <a:t>Ada 2005</a:t>
            </a:r>
          </a:p>
        </p:txBody>
      </p:sp>
      <p:sp>
        <p:nvSpPr>
          <p:cNvPr id="3" name="Inhaltsplatzhalter 2"/>
          <p:cNvSpPr>
            <a:spLocks noGrp="1"/>
          </p:cNvSpPr>
          <p:nvPr>
            <p:ph idx="1"/>
          </p:nvPr>
        </p:nvSpPr>
        <p:spPr/>
        <p:txBody>
          <a:bodyPr/>
          <a:lstStyle/>
          <a:p>
            <a:pPr marL="357188" lvl="1" indent="0">
              <a:spcBef>
                <a:spcPts val="800"/>
              </a:spcBef>
              <a:buNone/>
            </a:pPr>
            <a:r>
              <a:rPr lang="de-DE" altLang="de-DE" sz="1800" b="1" dirty="0">
                <a:latin typeface="Courier New" pitchFamily="49" charset="0"/>
              </a:rPr>
              <a:t>for</a:t>
            </a:r>
            <a:r>
              <a:rPr lang="de-DE" altLang="de-DE" sz="1800" dirty="0">
                <a:latin typeface="Courier New" pitchFamily="49" charset="0"/>
              </a:rPr>
              <a:t> T </a:t>
            </a:r>
            <a:r>
              <a:rPr lang="de-DE" altLang="de-DE" sz="1800" b="1" dirty="0">
                <a:latin typeface="Courier New" pitchFamily="49" charset="0"/>
              </a:rPr>
              <a:t>use record</a:t>
            </a:r>
            <a:br>
              <a:rPr lang="de-DE" altLang="de-DE" sz="1800" b="1" dirty="0">
                <a:latin typeface="Courier New" pitchFamily="49" charset="0"/>
              </a:rPr>
            </a:br>
            <a:r>
              <a:rPr lang="de-DE" altLang="de-DE" sz="1800" b="1" dirty="0">
                <a:latin typeface="Courier New" pitchFamily="49" charset="0"/>
              </a:rPr>
              <a:t>  </a:t>
            </a:r>
            <a:r>
              <a:rPr lang="de-DE" altLang="de-DE" sz="1800" dirty="0">
                <a:solidFill>
                  <a:srgbClr val="FF0000"/>
                </a:solidFill>
                <a:latin typeface="Courier New" pitchFamily="49" charset="0"/>
              </a:rPr>
              <a:t>X </a:t>
            </a:r>
            <a:r>
              <a:rPr lang="de-DE" altLang="de-DE" sz="1800" b="1" dirty="0">
                <a:solidFill>
                  <a:srgbClr val="FF0000"/>
                </a:solidFill>
                <a:latin typeface="Courier New" pitchFamily="49" charset="0"/>
              </a:rPr>
              <a:t>at</a:t>
            </a:r>
            <a:r>
              <a:rPr lang="de-DE" altLang="de-DE" sz="1800" dirty="0">
                <a:solidFill>
                  <a:srgbClr val="FF0000"/>
                </a:solidFill>
                <a:latin typeface="Courier New" pitchFamily="49" charset="0"/>
              </a:rPr>
              <a:t> 3 </a:t>
            </a:r>
            <a:r>
              <a:rPr lang="de-DE" altLang="de-DE" sz="1800" b="1" dirty="0">
                <a:solidFill>
                  <a:srgbClr val="FF0000"/>
                </a:solidFill>
                <a:latin typeface="Courier New" pitchFamily="49" charset="0"/>
              </a:rPr>
              <a:t>range</a:t>
            </a:r>
            <a:r>
              <a:rPr lang="de-DE" altLang="de-DE" sz="1800" dirty="0">
                <a:solidFill>
                  <a:srgbClr val="FF0000"/>
                </a:solidFill>
                <a:latin typeface="Courier New" pitchFamily="49" charset="0"/>
              </a:rPr>
              <a:t> 6 .. 10;</a:t>
            </a:r>
            <a:br>
              <a:rPr lang="de-DE" altLang="de-DE" sz="1800" dirty="0">
                <a:solidFill>
                  <a:srgbClr val="FF0000"/>
                </a:solidFill>
                <a:latin typeface="Courier New" pitchFamily="49" charset="0"/>
              </a:rPr>
            </a:br>
            <a:r>
              <a:rPr lang="de-DE" altLang="de-DE" sz="1800" b="1" dirty="0">
                <a:latin typeface="Courier New" pitchFamily="49" charset="0"/>
              </a:rPr>
              <a:t>end record</a:t>
            </a:r>
            <a:r>
              <a:rPr lang="de-DE" altLang="de-DE" sz="1800" dirty="0">
                <a:latin typeface="Courier New" pitchFamily="49" charset="0"/>
              </a:rPr>
              <a:t>;</a:t>
            </a:r>
            <a:br>
              <a:rPr lang="de-DE" altLang="de-DE" sz="1800" dirty="0">
                <a:latin typeface="Courier New" pitchFamily="49" charset="0"/>
              </a:rPr>
            </a:br>
            <a:r>
              <a:rPr lang="de-DE" altLang="de-DE" sz="1800" b="1" dirty="0">
                <a:latin typeface="Courier New" pitchFamily="49" charset="0"/>
              </a:rPr>
              <a:t>for</a:t>
            </a:r>
            <a:r>
              <a:rPr lang="de-DE" altLang="de-DE" sz="1800" dirty="0">
                <a:latin typeface="Courier New" pitchFamily="49" charset="0"/>
              </a:rPr>
              <a:t> T</a:t>
            </a:r>
            <a:r>
              <a:rPr lang="de-DE" altLang="de-DE" sz="1800" dirty="0">
                <a:latin typeface="Courier New" pitchFamily="49" charset="0"/>
                <a:cs typeface="Courier New" pitchFamily="49" charset="0"/>
              </a:rPr>
              <a:t>'</a:t>
            </a:r>
            <a:r>
              <a:rPr lang="de-DE" altLang="de-DE" sz="1800" dirty="0">
                <a:latin typeface="Courier New" pitchFamily="49" charset="0"/>
              </a:rPr>
              <a:t>Bit_Order </a:t>
            </a:r>
            <a:r>
              <a:rPr lang="de-DE" altLang="de-DE" sz="1800" b="1" dirty="0">
                <a:latin typeface="Courier New" pitchFamily="49" charset="0"/>
              </a:rPr>
              <a:t>use</a:t>
            </a:r>
            <a:r>
              <a:rPr lang="de-DE" altLang="de-DE" sz="1800" dirty="0">
                <a:latin typeface="Courier New" pitchFamily="49" charset="0"/>
              </a:rPr>
              <a:t> High_Order_First;</a:t>
            </a:r>
          </a:p>
          <a:p>
            <a:pPr marL="1071563" lvl="0" indent="0"/>
            <a:r>
              <a:rPr lang="en-US" sz="1800" dirty="0">
                <a:latin typeface="Courier New" panose="02070309020205020404" pitchFamily="49" charset="0"/>
                <a:cs typeface="Courier New" panose="02070309020205020404" pitchFamily="49" charset="0"/>
              </a:rPr>
              <a:t>  Byte 3       4</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BE </a:t>
            </a:r>
            <a:r>
              <a:rPr lang="en-US" sz="1800" dirty="0">
                <a:solidFill>
                  <a:schemeClr val="bg2">
                    <a:lumMod val="75000"/>
                  </a:schemeClr>
                </a:solidFill>
                <a:latin typeface="Courier New" panose="02070309020205020404" pitchFamily="49" charset="0"/>
                <a:cs typeface="Courier New" panose="02070309020205020404" pitchFamily="49" charset="0"/>
              </a:rPr>
              <a:t>012345</a:t>
            </a:r>
            <a:r>
              <a:rPr lang="en-US" sz="1800" dirty="0">
                <a:solidFill>
                  <a:srgbClr val="FF0000"/>
                </a:solidFill>
                <a:latin typeface="Courier New" panose="02070309020205020404" pitchFamily="49" charset="0"/>
                <a:cs typeface="Courier New" panose="02070309020205020404" pitchFamily="49" charset="0"/>
              </a:rPr>
              <a:t>67890</a:t>
            </a:r>
            <a:r>
              <a:rPr lang="en-US" sz="1800" dirty="0">
                <a:solidFill>
                  <a:schemeClr val="bg2">
                    <a:lumMod val="75000"/>
                  </a:schemeClr>
                </a:solidFill>
                <a:latin typeface="Courier New" panose="02070309020205020404" pitchFamily="49" charset="0"/>
                <a:cs typeface="Courier New" panose="02070309020205020404" pitchFamily="49" charset="0"/>
              </a:rPr>
              <a:t>12345</a:t>
            </a:r>
            <a:r>
              <a:rPr lang="en-US" sz="1800" dirty="0">
                <a:solidFill>
                  <a:srgbClr val="C00000"/>
                </a:solidFill>
                <a:latin typeface="Courier New" panose="02070309020205020404" pitchFamily="49" charset="0"/>
                <a:cs typeface="Courier New" panose="02070309020205020404" pitchFamily="49" charset="0"/>
              </a:rPr>
              <a:t/>
            </a:r>
            <a:br>
              <a:rPr lang="en-US" sz="1800" dirty="0">
                <a:solidFill>
                  <a:srgbClr val="C00000"/>
                </a:solidFill>
                <a:latin typeface="Courier New" panose="02070309020205020404" pitchFamily="49" charset="0"/>
                <a:cs typeface="Courier New" panose="02070309020205020404" pitchFamily="49" charset="0"/>
              </a:rPr>
            </a:br>
            <a:r>
              <a:rPr lang="en-US" sz="1800" dirty="0">
                <a:solidFill>
                  <a:srgbClr val="C00000"/>
                </a:solidFill>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NSBO </a:t>
            </a:r>
            <a:r>
              <a:rPr lang="en-US" sz="1800" i="1" dirty="0">
                <a:solidFill>
                  <a:srgbClr val="FF0000"/>
                </a:solidFill>
                <a:latin typeface="Courier New" panose="02070309020205020404" pitchFamily="49" charset="0"/>
                <a:cs typeface="Courier New" panose="02070309020205020404" pitchFamily="49" charset="0"/>
              </a:rPr>
              <a:t>890</a:t>
            </a:r>
            <a:r>
              <a:rPr lang="en-US" sz="1800" i="1" dirty="0">
                <a:solidFill>
                  <a:schemeClr val="bg2">
                    <a:lumMod val="75000"/>
                  </a:schemeClr>
                </a:solidFill>
                <a:latin typeface="Courier New" panose="02070309020205020404" pitchFamily="49" charset="0"/>
                <a:cs typeface="Courier New" panose="02070309020205020404" pitchFamily="49" charset="0"/>
              </a:rPr>
              <a:t>12345</a:t>
            </a:r>
            <a:r>
              <a:rPr lang="en-US" sz="1800" dirty="0">
                <a:solidFill>
                  <a:schemeClr val="bg2">
                    <a:lumMod val="75000"/>
                  </a:schemeClr>
                </a:solidFill>
                <a:latin typeface="Courier New" panose="02070309020205020404" pitchFamily="49" charset="0"/>
                <a:cs typeface="Courier New" panose="02070309020205020404" pitchFamily="49" charset="0"/>
              </a:rPr>
              <a:t>012345</a:t>
            </a:r>
            <a:r>
              <a:rPr lang="en-US" sz="1800" dirty="0">
                <a:solidFill>
                  <a:srgbClr val="FF0000"/>
                </a:solidFill>
                <a:latin typeface="Courier New" panose="02070309020205020404" pitchFamily="49" charset="0"/>
                <a:cs typeface="Courier New" panose="02070309020205020404" pitchFamily="49" charset="0"/>
              </a:rPr>
              <a:t>67   </a:t>
            </a:r>
            <a:r>
              <a:rPr lang="en-US" sz="1800" b="1" dirty="0">
                <a:latin typeface="Courier New" panose="02070309020205020404" pitchFamily="49" charset="0"/>
                <a:cs typeface="Courier New" panose="02070309020205020404" pitchFamily="49" charset="0"/>
              </a:rPr>
              <a:t>Ada </a:t>
            </a:r>
            <a:r>
              <a:rPr lang="en-US" sz="1800" b="1" dirty="0" smtClean="0">
                <a:latin typeface="Courier New" panose="02070309020205020404" pitchFamily="49" charset="0"/>
                <a:cs typeface="Courier New" panose="02070309020205020404" pitchFamily="49" charset="0"/>
              </a:rPr>
              <a:t>95</a:t>
            </a:r>
            <a:r>
              <a:rPr lang="de-DE" altLang="de-DE" sz="1800" dirty="0">
                <a:solidFill>
                  <a:srgbClr val="FF0000"/>
                </a:solidFill>
                <a:latin typeface="Wingdings" pitchFamily="2" charset="2"/>
              </a:rPr>
              <a:t> </a:t>
            </a:r>
            <a:r>
              <a:rPr lang="de-DE" altLang="de-DE" sz="1800" dirty="0" smtClean="0">
                <a:solidFill>
                  <a:srgbClr val="FF0000"/>
                </a:solidFill>
                <a:latin typeface="Wingdings" pitchFamily="2" charset="2"/>
              </a:rPr>
              <a:t>  </a:t>
            </a:r>
            <a:r>
              <a:rPr lang="de-DE" sz="1800" dirty="0">
                <a:solidFill>
                  <a:srgbClr val="FF3399"/>
                </a:solidFill>
                <a:latin typeface="Courier New" panose="02070309020205020404" pitchFamily="49" charset="0"/>
                <a:cs typeface="Courier New" panose="02070309020205020404" pitchFamily="49" charset="0"/>
              </a:rPr>
              <a:t/>
            </a:r>
            <a:br>
              <a:rPr lang="de-DE" sz="1800" dirty="0">
                <a:solidFill>
                  <a:srgbClr val="FF3399"/>
                </a:solidFill>
                <a:latin typeface="Courier New" panose="02070309020205020404" pitchFamily="49" charset="0"/>
                <a:cs typeface="Courier New" panose="02070309020205020404" pitchFamily="49" charset="0"/>
              </a:rPr>
            </a:br>
            <a:r>
              <a:rPr lang="de-DE" sz="1800" dirty="0">
                <a:solidFill>
                  <a:srgbClr val="FF3399"/>
                </a:solidFill>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NSBO</a:t>
            </a:r>
            <a:r>
              <a:rPr lang="de-DE" altLang="de-DE" sz="1800" dirty="0" smtClean="0">
                <a:latin typeface="Courier New" pitchFamily="49" charset="0"/>
              </a:rPr>
              <a:t> </a:t>
            </a:r>
            <a:r>
              <a:rPr lang="de-DE" altLang="de-DE" sz="1800" dirty="0">
                <a:solidFill>
                  <a:schemeClr val="bg2">
                    <a:lumMod val="75000"/>
                  </a:schemeClr>
                </a:solidFill>
                <a:latin typeface="Courier New" pitchFamily="49" charset="0"/>
              </a:rPr>
              <a:t>012345</a:t>
            </a:r>
            <a:r>
              <a:rPr lang="de-DE" altLang="de-DE" sz="1800" dirty="0">
                <a:solidFill>
                  <a:srgbClr val="FF0000"/>
                </a:solidFill>
                <a:latin typeface="Courier New" pitchFamily="49" charset="0"/>
              </a:rPr>
              <a:t>67890</a:t>
            </a:r>
            <a:r>
              <a:rPr lang="de-DE" altLang="de-DE" sz="1800" dirty="0">
                <a:solidFill>
                  <a:schemeClr val="bg2">
                    <a:lumMod val="75000"/>
                  </a:schemeClr>
                </a:solidFill>
                <a:latin typeface="Courier New" pitchFamily="49" charset="0"/>
              </a:rPr>
              <a:t>12345</a:t>
            </a:r>
            <a:r>
              <a:rPr lang="de-DE" altLang="de-DE" sz="1800" dirty="0">
                <a:latin typeface="Courier New" pitchFamily="49" charset="0"/>
              </a:rPr>
              <a:t>   </a:t>
            </a:r>
            <a:r>
              <a:rPr lang="de-DE" altLang="de-DE" sz="1800" b="1" dirty="0">
                <a:latin typeface="Courier New" pitchFamily="49" charset="0"/>
              </a:rPr>
              <a:t>Ada </a:t>
            </a:r>
            <a:r>
              <a:rPr lang="de-DE" altLang="de-DE" sz="1800" b="1" dirty="0" smtClean="0">
                <a:latin typeface="Courier New" pitchFamily="49" charset="0"/>
              </a:rPr>
              <a:t>2005   </a:t>
            </a:r>
            <a:r>
              <a:rPr lang="de-DE" altLang="de-DE" sz="1800" b="1" dirty="0" smtClean="0">
                <a:solidFill>
                  <a:schemeClr val="accent3">
                    <a:lumMod val="25000"/>
                  </a:schemeClr>
                </a:solidFill>
                <a:latin typeface="Courier New" pitchFamily="49" charset="0"/>
              </a:rPr>
              <a:t>OK</a:t>
            </a:r>
            <a:r>
              <a:rPr lang="de-DE" altLang="de-DE" sz="1800" dirty="0">
                <a:solidFill>
                  <a:srgbClr val="FF0000"/>
                </a:solidFill>
                <a:latin typeface="Courier New" pitchFamily="49" charset="0"/>
              </a:rPr>
              <a:t/>
            </a:r>
            <a:br>
              <a:rPr lang="de-DE" altLang="de-DE" sz="1800" dirty="0">
                <a:solidFill>
                  <a:srgbClr val="FF0000"/>
                </a:solidFill>
                <a:latin typeface="Courier New" pitchFamily="49" charset="0"/>
              </a:rPr>
            </a:br>
            <a:r>
              <a:rPr lang="de-DE" altLang="de-DE" sz="1800" dirty="0">
                <a:solidFill>
                  <a:srgbClr val="FF0000"/>
                </a:solidFill>
                <a:latin typeface="Courier New" pitchFamily="49" charset="0"/>
              </a:rPr>
              <a:t>  </a:t>
            </a:r>
            <a:r>
              <a:rPr lang="de-DE" sz="1800" dirty="0">
                <a:latin typeface="Courier New" panose="02070309020205020404" pitchFamily="49" charset="0"/>
                <a:cs typeface="Courier New" panose="02070309020205020404" pitchFamily="49" charset="0"/>
              </a:rPr>
              <a:t>Byte        4       3</a:t>
            </a:r>
          </a:p>
          <a:p>
            <a:pPr marL="0" lvl="1" indent="0">
              <a:spcBef>
                <a:spcPts val="800"/>
              </a:spcBef>
              <a:buNone/>
            </a:pPr>
            <a:r>
              <a:rPr lang="de-DE" sz="2000" dirty="0"/>
              <a:t>F</a:t>
            </a:r>
            <a:r>
              <a:rPr lang="de-DE" sz="2000" dirty="0" smtClean="0"/>
              <a:t>ür </a:t>
            </a:r>
            <a:r>
              <a:rPr lang="de-DE" sz="1800" dirty="0">
                <a:solidFill>
                  <a:srgbClr val="FF0000"/>
                </a:solidFill>
                <a:latin typeface="Courier New" panose="02070309020205020404" pitchFamily="49" charset="0"/>
                <a:cs typeface="Courier New" panose="02070309020205020404" pitchFamily="49" charset="0"/>
              </a:rPr>
              <a:t>X</a:t>
            </a:r>
            <a:r>
              <a:rPr lang="de-DE" sz="2000" dirty="0"/>
              <a:t> wird </a:t>
            </a:r>
            <a:r>
              <a:rPr lang="de-DE" sz="2000" dirty="0" smtClean="0"/>
              <a:t>also </a:t>
            </a:r>
            <a:r>
              <a:rPr lang="de-DE" sz="2000" dirty="0"/>
              <a:t>ein 2-Byte langer Maschinenskalar benötigt: </a:t>
            </a:r>
            <a:r>
              <a:rPr lang="de-DE" altLang="de-DE" sz="2000" dirty="0"/>
              <a:t>Auf einer Little-Endian-Maschine</a:t>
            </a:r>
            <a:r>
              <a:rPr lang="de-DE" sz="2000" dirty="0"/>
              <a:t> </a:t>
            </a:r>
            <a:r>
              <a:rPr lang="de-DE" sz="2000" dirty="0" smtClean="0"/>
              <a:t>(NSBO) liegt er </a:t>
            </a:r>
            <a:r>
              <a:rPr lang="de-DE" sz="2000" dirty="0"/>
              <a:t>bei Byte </a:t>
            </a:r>
            <a:r>
              <a:rPr lang="de-DE" sz="2000" dirty="0" smtClean="0"/>
              <a:t>3 und überdeckt auch Byte 4, </a:t>
            </a:r>
            <a:r>
              <a:rPr lang="de-DE" sz="2000" dirty="0"/>
              <a:t>innerhalb wird allerdings von links nach rechts gezählt.</a:t>
            </a:r>
          </a:p>
          <a:p>
            <a:pPr marL="0" lvl="1" indent="0">
              <a:spcBef>
                <a:spcPts val="800"/>
              </a:spcBef>
              <a:buNone/>
            </a:pPr>
            <a:r>
              <a:rPr lang="de-DE" sz="2000" dirty="0">
                <a:solidFill>
                  <a:srgbClr val="3333CC"/>
                </a:solidFill>
              </a:rPr>
              <a:t>Ergebnis: </a:t>
            </a:r>
            <a:r>
              <a:rPr lang="de-DE" altLang="de-DE" sz="2000" dirty="0">
                <a:solidFill>
                  <a:srgbClr val="3333CC"/>
                </a:solidFill>
              </a:rPr>
              <a:t>Endian-Unabhängigkeit auch hier</a:t>
            </a:r>
            <a:r>
              <a:rPr lang="de-DE" sz="2000" dirty="0" smtClean="0">
                <a:solidFill>
                  <a:srgbClr val="3333CC"/>
                </a:solidFill>
              </a:rPr>
              <a:t>.</a:t>
            </a:r>
            <a:endParaRPr lang="de-DE" sz="2000" dirty="0">
              <a:solidFill>
                <a:srgbClr val="3333CC"/>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316</a:t>
            </a:fld>
            <a:endParaRPr lang="de-DE" dirty="0"/>
          </a:p>
        </p:txBody>
      </p:sp>
      <p:sp>
        <p:nvSpPr>
          <p:cNvPr id="6" name="Line 4"/>
          <p:cNvSpPr>
            <a:spLocks noChangeShapeType="1"/>
          </p:cNvSpPr>
          <p:nvPr/>
        </p:nvSpPr>
        <p:spPr bwMode="auto">
          <a:xfrm>
            <a:off x="3059832" y="3356992"/>
            <a:ext cx="72008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
        <p:nvSpPr>
          <p:cNvPr id="7" name="Line 5"/>
          <p:cNvSpPr>
            <a:spLocks noChangeShapeType="1"/>
          </p:cNvSpPr>
          <p:nvPr/>
        </p:nvSpPr>
        <p:spPr bwMode="auto">
          <a:xfrm flipH="1">
            <a:off x="3923928" y="4437112"/>
            <a:ext cx="79041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cxnSp>
        <p:nvCxnSpPr>
          <p:cNvPr id="8" name="Gerade Verbindung mit Pfeil 7"/>
          <p:cNvCxnSpPr/>
          <p:nvPr/>
        </p:nvCxnSpPr>
        <p:spPr bwMode="auto">
          <a:xfrm>
            <a:off x="2843808" y="4077072"/>
            <a:ext cx="2124236"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122487121"/>
      </p:ext>
    </p:extLst>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237259"/>
          </a:xfrm>
        </p:spPr>
        <p:txBody>
          <a:bodyPr/>
          <a:lstStyle/>
          <a:p>
            <a:r>
              <a:rPr lang="de-DE" dirty="0"/>
              <a:t>Gesamter Verbund auf</a:t>
            </a:r>
            <a:br>
              <a:rPr lang="de-DE" dirty="0"/>
            </a:br>
            <a:r>
              <a:rPr lang="de-DE" dirty="0"/>
              <a:t>LE-Architektur</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317</a:t>
            </a:fld>
            <a:endParaRPr lang="de-DE" dirty="0"/>
          </a:p>
        </p:txBody>
      </p:sp>
      <p:sp>
        <p:nvSpPr>
          <p:cNvPr id="6" name="Inhaltsplatzhalter 5"/>
          <p:cNvSpPr>
            <a:spLocks noGrp="1"/>
          </p:cNvSpPr>
          <p:nvPr>
            <p:ph idx="1"/>
          </p:nvPr>
        </p:nvSpPr>
        <p:spPr>
          <a:xfrm>
            <a:off x="685800" y="1700809"/>
            <a:ext cx="7739063" cy="4514255"/>
          </a:xfrm>
        </p:spPr>
        <p:txBody>
          <a:bodyPr/>
          <a:lstStyle/>
          <a:p>
            <a:pPr marL="261938" indent="0"/>
            <a:r>
              <a:rPr lang="de-DE" sz="1800" b="1" dirty="0" smtClean="0">
                <a:solidFill>
                  <a:schemeClr val="tx1"/>
                </a:solidFill>
                <a:latin typeface="Courier New" panose="02070309020205020404" pitchFamily="49" charset="0"/>
                <a:cs typeface="Courier New" panose="02070309020205020404" pitchFamily="49" charset="0"/>
              </a:rPr>
              <a:t> for</a:t>
            </a:r>
            <a:r>
              <a:rPr lang="de-DE" sz="1800" dirty="0" smtClean="0">
                <a:solidFill>
                  <a:schemeClr val="tx1"/>
                </a:solidFill>
                <a:latin typeface="Courier New" panose="02070309020205020404" pitchFamily="49" charset="0"/>
                <a:cs typeface="Courier New" panose="02070309020205020404" pitchFamily="49" charset="0"/>
              </a:rPr>
              <a:t> </a:t>
            </a:r>
            <a:r>
              <a:rPr lang="de-DE" sz="1800" dirty="0">
                <a:solidFill>
                  <a:schemeClr val="tx1"/>
                </a:solidFill>
                <a:latin typeface="Courier New" panose="02070309020205020404" pitchFamily="49" charset="0"/>
                <a:cs typeface="Courier New" panose="02070309020205020404" pitchFamily="49" charset="0"/>
              </a:rPr>
              <a:t>T </a:t>
            </a:r>
            <a:r>
              <a:rPr lang="de-DE" sz="1800" b="1" dirty="0">
                <a:solidFill>
                  <a:schemeClr val="tx1"/>
                </a:solidFill>
                <a:latin typeface="Courier New" panose="02070309020205020404" pitchFamily="49" charset="0"/>
                <a:cs typeface="Courier New" panose="02070309020205020404" pitchFamily="49" charset="0"/>
              </a:rPr>
              <a:t>use record</a:t>
            </a:r>
            <a:r>
              <a:rPr lang="de-DE" sz="1800" dirty="0">
                <a:solidFill>
                  <a:schemeClr val="tx1"/>
                </a:solidFill>
                <a:latin typeface="Courier New" panose="02070309020205020404" pitchFamily="49" charset="0"/>
                <a:cs typeface="Courier New" panose="02070309020205020404" pitchFamily="49" charset="0"/>
              </a:rPr>
              <a:t/>
            </a:r>
            <a:br>
              <a:rPr lang="de-DE" sz="1800" dirty="0">
                <a:solidFill>
                  <a:schemeClr val="tx1"/>
                </a:solidFill>
                <a:latin typeface="Courier New" panose="02070309020205020404" pitchFamily="49" charset="0"/>
                <a:cs typeface="Courier New" panose="02070309020205020404" pitchFamily="49" charset="0"/>
              </a:rPr>
            </a:br>
            <a:r>
              <a:rPr lang="de-DE" sz="1800" dirty="0" smtClean="0">
                <a:solidFill>
                  <a:schemeClr val="tx1"/>
                </a:solidFill>
                <a:latin typeface="Courier New" panose="02070309020205020404" pitchFamily="49" charset="0"/>
                <a:cs typeface="Courier New" panose="02070309020205020404" pitchFamily="49" charset="0"/>
              </a:rPr>
              <a:t> </a:t>
            </a:r>
            <a:r>
              <a:rPr lang="en-US" sz="1800" dirty="0" smtClean="0">
                <a:solidFill>
                  <a:schemeClr val="tx1"/>
                </a:solidFill>
                <a:latin typeface="Courier New" panose="02070309020205020404" pitchFamily="49" charset="0"/>
                <a:cs typeface="Courier New" panose="02070309020205020404" pitchFamily="49" charset="0"/>
              </a:rPr>
              <a:t>  </a:t>
            </a:r>
            <a:r>
              <a:rPr lang="en-US" sz="1800" dirty="0">
                <a:solidFill>
                  <a:schemeClr val="tx1"/>
                </a:solidFill>
                <a:latin typeface="Courier New" panose="02070309020205020404" pitchFamily="49" charset="0"/>
                <a:cs typeface="Courier New" panose="02070309020205020404" pitchFamily="49" charset="0"/>
              </a:rPr>
              <a:t>I </a:t>
            </a:r>
            <a:r>
              <a:rPr lang="en-US" sz="1800" b="1" dirty="0">
                <a:solidFill>
                  <a:schemeClr val="tx1"/>
                </a:solidFill>
                <a:latin typeface="Courier New" panose="02070309020205020404" pitchFamily="49" charset="0"/>
                <a:cs typeface="Courier New" panose="02070309020205020404" pitchFamily="49" charset="0"/>
              </a:rPr>
              <a:t>at</a:t>
            </a:r>
            <a:r>
              <a:rPr lang="en-US" sz="1800" dirty="0">
                <a:solidFill>
                  <a:schemeClr val="tx1"/>
                </a:solidFill>
                <a:latin typeface="Courier New" panose="02070309020205020404" pitchFamily="49" charset="0"/>
                <a:cs typeface="Courier New" panose="02070309020205020404" pitchFamily="49" charset="0"/>
              </a:rPr>
              <a:t> 0 </a:t>
            </a:r>
            <a:r>
              <a:rPr lang="en-US" sz="1800" b="1" dirty="0">
                <a:solidFill>
                  <a:schemeClr val="tx1"/>
                </a:solidFill>
                <a:latin typeface="Courier New" panose="02070309020205020404" pitchFamily="49" charset="0"/>
                <a:cs typeface="Courier New" panose="02070309020205020404" pitchFamily="49" charset="0"/>
              </a:rPr>
              <a:t>range</a:t>
            </a:r>
            <a:r>
              <a:rPr lang="en-US" sz="1800" dirty="0">
                <a:solidFill>
                  <a:schemeClr val="tx1"/>
                </a:solidFill>
                <a:latin typeface="Courier New" panose="02070309020205020404" pitchFamily="49" charset="0"/>
                <a:cs typeface="Courier New" panose="02070309020205020404" pitchFamily="49" charset="0"/>
              </a:rPr>
              <a:t>  0 .. 15;</a:t>
            </a:r>
            <a:br>
              <a:rPr lang="en-US" sz="1800" dirty="0">
                <a:solidFill>
                  <a:schemeClr val="tx1"/>
                </a:solidFill>
                <a:latin typeface="Courier New" panose="02070309020205020404" pitchFamily="49" charset="0"/>
                <a:cs typeface="Courier New" panose="02070309020205020404" pitchFamily="49" charset="0"/>
              </a:rPr>
            </a:br>
            <a:r>
              <a:rPr lang="en-US" sz="1800" dirty="0" smtClean="0">
                <a:solidFill>
                  <a:schemeClr val="tx1"/>
                </a:solidFill>
                <a:latin typeface="Courier New" panose="02070309020205020404" pitchFamily="49" charset="0"/>
                <a:cs typeface="Courier New" panose="02070309020205020404" pitchFamily="49" charset="0"/>
              </a:rPr>
              <a:t>   </a:t>
            </a:r>
            <a:r>
              <a:rPr lang="en-US" sz="1800" dirty="0">
                <a:solidFill>
                  <a:srgbClr val="FF3399"/>
                </a:solidFill>
                <a:latin typeface="Courier New" panose="02070309020205020404" pitchFamily="49" charset="0"/>
                <a:cs typeface="Courier New" panose="02070309020205020404" pitchFamily="49" charset="0"/>
              </a:rPr>
              <a:t>A </a:t>
            </a:r>
            <a:r>
              <a:rPr lang="en-US" sz="1800" b="1" dirty="0">
                <a:solidFill>
                  <a:srgbClr val="FF3399"/>
                </a:solidFill>
                <a:latin typeface="Courier New" panose="02070309020205020404" pitchFamily="49" charset="0"/>
                <a:cs typeface="Courier New" panose="02070309020205020404" pitchFamily="49" charset="0"/>
              </a:rPr>
              <a:t>at</a:t>
            </a:r>
            <a:r>
              <a:rPr lang="en-US" sz="1800" dirty="0">
                <a:solidFill>
                  <a:srgbClr val="FF3399"/>
                </a:solidFill>
                <a:latin typeface="Courier New" panose="02070309020205020404" pitchFamily="49" charset="0"/>
                <a:cs typeface="Courier New" panose="02070309020205020404" pitchFamily="49" charset="0"/>
              </a:rPr>
              <a:t> 2 </a:t>
            </a:r>
            <a:r>
              <a:rPr lang="en-US" sz="1800" b="1" dirty="0">
                <a:solidFill>
                  <a:srgbClr val="FF3399"/>
                </a:solidFill>
                <a:latin typeface="Courier New" panose="02070309020205020404" pitchFamily="49" charset="0"/>
                <a:cs typeface="Courier New" panose="02070309020205020404" pitchFamily="49" charset="0"/>
              </a:rPr>
              <a:t>range</a:t>
            </a:r>
            <a:r>
              <a:rPr lang="en-US" sz="1800" dirty="0">
                <a:solidFill>
                  <a:srgbClr val="FF3399"/>
                </a:solidFill>
                <a:latin typeface="Courier New" panose="02070309020205020404" pitchFamily="49" charset="0"/>
                <a:cs typeface="Courier New" panose="02070309020205020404" pitchFamily="49" charset="0"/>
              </a:rPr>
              <a:t>  0 .. 12;</a:t>
            </a:r>
            <a:br>
              <a:rPr lang="en-US" sz="1800" dirty="0">
                <a:solidFill>
                  <a:srgbClr val="FF3399"/>
                </a:solidFill>
                <a:latin typeface="Courier New" panose="02070309020205020404" pitchFamily="49" charset="0"/>
                <a:cs typeface="Courier New" panose="02070309020205020404" pitchFamily="49" charset="0"/>
              </a:rPr>
            </a:br>
            <a:r>
              <a:rPr lang="en-US" sz="1800" dirty="0" smtClean="0">
                <a:solidFill>
                  <a:srgbClr val="FF3399"/>
                </a:solidFill>
                <a:latin typeface="Courier New" panose="02070309020205020404" pitchFamily="49" charset="0"/>
                <a:cs typeface="Courier New" panose="02070309020205020404" pitchFamily="49" charset="0"/>
              </a:rPr>
              <a:t> </a:t>
            </a:r>
            <a:r>
              <a:rPr lang="en-US" sz="1800" dirty="0" smtClean="0">
                <a:solidFill>
                  <a:schemeClr val="tx1"/>
                </a:solidFill>
                <a:latin typeface="Courier New" panose="02070309020205020404" pitchFamily="49" charset="0"/>
                <a:cs typeface="Courier New" panose="02070309020205020404" pitchFamily="49" charset="0"/>
              </a:rPr>
              <a:t>  </a:t>
            </a:r>
            <a:r>
              <a:rPr lang="en-US" sz="1800" dirty="0" smtClean="0">
                <a:solidFill>
                  <a:schemeClr val="accent2"/>
                </a:solidFill>
                <a:latin typeface="Courier New" panose="02070309020205020404" pitchFamily="49" charset="0"/>
                <a:cs typeface="Courier New" panose="02070309020205020404" pitchFamily="49" charset="0"/>
              </a:rPr>
              <a:t>B </a:t>
            </a:r>
            <a:r>
              <a:rPr lang="en-US" sz="1800" b="1" dirty="0">
                <a:solidFill>
                  <a:schemeClr val="accent2"/>
                </a:solidFill>
                <a:latin typeface="Courier New" panose="02070309020205020404" pitchFamily="49" charset="0"/>
                <a:cs typeface="Courier New" panose="02070309020205020404" pitchFamily="49" charset="0"/>
              </a:rPr>
              <a:t>at</a:t>
            </a:r>
            <a:r>
              <a:rPr lang="en-US" sz="1800" dirty="0">
                <a:solidFill>
                  <a:schemeClr val="accent2"/>
                </a:solidFill>
                <a:latin typeface="Courier New" panose="02070309020205020404" pitchFamily="49" charset="0"/>
                <a:cs typeface="Courier New" panose="02070309020205020404" pitchFamily="49" charset="0"/>
              </a:rPr>
              <a:t> 2 </a:t>
            </a:r>
            <a:r>
              <a:rPr lang="en-US" sz="1800" b="1" dirty="0">
                <a:solidFill>
                  <a:schemeClr val="accent2"/>
                </a:solidFill>
                <a:latin typeface="Courier New" panose="02070309020205020404" pitchFamily="49" charset="0"/>
                <a:cs typeface="Courier New" panose="02070309020205020404" pitchFamily="49" charset="0"/>
              </a:rPr>
              <a:t>range</a:t>
            </a:r>
            <a:r>
              <a:rPr lang="en-US" sz="1800" dirty="0">
                <a:solidFill>
                  <a:schemeClr val="accent2"/>
                </a:solidFill>
                <a:latin typeface="Courier New" panose="02070309020205020404" pitchFamily="49" charset="0"/>
                <a:cs typeface="Courier New" panose="02070309020205020404" pitchFamily="49" charset="0"/>
              </a:rPr>
              <a:t> 13 .. 17;</a:t>
            </a:r>
            <a:br>
              <a:rPr lang="en-US" sz="1800" dirty="0">
                <a:solidFill>
                  <a:schemeClr val="accent2"/>
                </a:solidFill>
                <a:latin typeface="Courier New" panose="02070309020205020404" pitchFamily="49" charset="0"/>
                <a:cs typeface="Courier New" panose="02070309020205020404" pitchFamily="49" charset="0"/>
              </a:rPr>
            </a:br>
            <a:r>
              <a:rPr lang="en-US" sz="1800" dirty="0" smtClean="0">
                <a:solidFill>
                  <a:schemeClr val="accent2"/>
                </a:solidFill>
                <a:latin typeface="Courier New" panose="02070309020205020404" pitchFamily="49" charset="0"/>
                <a:cs typeface="Courier New" panose="02070309020205020404" pitchFamily="49" charset="0"/>
              </a:rPr>
              <a:t> </a:t>
            </a:r>
            <a:r>
              <a:rPr lang="fr-FR" sz="1800" dirty="0" smtClean="0">
                <a:solidFill>
                  <a:schemeClr val="tx1"/>
                </a:solidFill>
                <a:latin typeface="Courier New" panose="02070309020205020404" pitchFamily="49" charset="0"/>
                <a:cs typeface="Courier New" panose="02070309020205020404" pitchFamily="49" charset="0"/>
              </a:rPr>
              <a:t>  </a:t>
            </a:r>
            <a:r>
              <a:rPr lang="fr-FR" sz="1800" dirty="0" smtClean="0">
                <a:solidFill>
                  <a:schemeClr val="accent3">
                    <a:lumMod val="25000"/>
                  </a:schemeClr>
                </a:solidFill>
                <a:latin typeface="Courier New" panose="02070309020205020404" pitchFamily="49" charset="0"/>
                <a:cs typeface="Courier New" panose="02070309020205020404" pitchFamily="49" charset="0"/>
              </a:rPr>
              <a:t>C </a:t>
            </a:r>
            <a:r>
              <a:rPr lang="fr-FR" sz="1800" b="1" dirty="0">
                <a:solidFill>
                  <a:schemeClr val="accent3">
                    <a:lumMod val="25000"/>
                  </a:schemeClr>
                </a:solidFill>
                <a:latin typeface="Courier New" panose="02070309020205020404" pitchFamily="49" charset="0"/>
                <a:cs typeface="Courier New" panose="02070309020205020404" pitchFamily="49" charset="0"/>
              </a:rPr>
              <a:t>at</a:t>
            </a:r>
            <a:r>
              <a:rPr lang="fr-FR" sz="1800" dirty="0">
                <a:solidFill>
                  <a:schemeClr val="accent3">
                    <a:lumMod val="25000"/>
                  </a:schemeClr>
                </a:solidFill>
                <a:latin typeface="Courier New" panose="02070309020205020404" pitchFamily="49" charset="0"/>
                <a:cs typeface="Courier New" panose="02070309020205020404" pitchFamily="49" charset="0"/>
              </a:rPr>
              <a:t> </a:t>
            </a:r>
            <a:r>
              <a:rPr lang="fr-FR" sz="1800" dirty="0" smtClean="0">
                <a:solidFill>
                  <a:schemeClr val="accent3">
                    <a:lumMod val="25000"/>
                  </a:schemeClr>
                </a:solidFill>
                <a:latin typeface="Courier New" panose="02070309020205020404" pitchFamily="49" charset="0"/>
                <a:cs typeface="Courier New" panose="02070309020205020404" pitchFamily="49" charset="0"/>
              </a:rPr>
              <a:t>2 </a:t>
            </a:r>
            <a:r>
              <a:rPr lang="fr-FR" sz="1800" b="1" dirty="0">
                <a:solidFill>
                  <a:schemeClr val="accent3">
                    <a:lumMod val="25000"/>
                  </a:schemeClr>
                </a:solidFill>
                <a:latin typeface="Courier New" panose="02070309020205020404" pitchFamily="49" charset="0"/>
                <a:cs typeface="Courier New" panose="02070309020205020404" pitchFamily="49" charset="0"/>
              </a:rPr>
              <a:t>range</a:t>
            </a:r>
            <a:r>
              <a:rPr lang="fr-FR" sz="1800" dirty="0">
                <a:solidFill>
                  <a:schemeClr val="accent3">
                    <a:lumMod val="25000"/>
                  </a:schemeClr>
                </a:solidFill>
                <a:latin typeface="Courier New" panose="02070309020205020404" pitchFamily="49" charset="0"/>
                <a:cs typeface="Courier New" panose="02070309020205020404" pitchFamily="49" charset="0"/>
              </a:rPr>
              <a:t> 18 .. 23</a:t>
            </a:r>
            <a:r>
              <a:rPr lang="fr-FR" sz="1800" dirty="0" smtClean="0">
                <a:solidFill>
                  <a:schemeClr val="accent3">
                    <a:lumMod val="25000"/>
                  </a:schemeClr>
                </a:solidFill>
                <a:latin typeface="Courier New" panose="02070309020205020404" pitchFamily="49" charset="0"/>
                <a:cs typeface="Courier New" panose="02070309020205020404" pitchFamily="49" charset="0"/>
              </a:rPr>
              <a:t>;</a:t>
            </a:r>
            <a:br>
              <a:rPr lang="fr-FR" sz="1800" dirty="0" smtClean="0">
                <a:solidFill>
                  <a:schemeClr val="accent3">
                    <a:lumMod val="25000"/>
                  </a:schemeClr>
                </a:solidFill>
                <a:latin typeface="Courier New" panose="02070309020205020404" pitchFamily="49" charset="0"/>
                <a:cs typeface="Courier New" panose="02070309020205020404" pitchFamily="49" charset="0"/>
              </a:rPr>
            </a:br>
            <a:r>
              <a:rPr lang="fr-FR" sz="1800" dirty="0" smtClean="0">
                <a:solidFill>
                  <a:schemeClr val="accent3">
                    <a:lumMod val="25000"/>
                  </a:schemeClr>
                </a:solidFill>
                <a:latin typeface="Courier New" panose="02070309020205020404" pitchFamily="49" charset="0"/>
                <a:cs typeface="Courier New" panose="02070309020205020404" pitchFamily="49" charset="0"/>
              </a:rPr>
              <a:t>  </a:t>
            </a:r>
            <a:r>
              <a:rPr lang="fr-FR" sz="1800" dirty="0" smtClean="0">
                <a:latin typeface="Courier New" panose="02070309020205020404" pitchFamily="49" charset="0"/>
                <a:cs typeface="Courier New" panose="02070309020205020404" pitchFamily="49" charset="0"/>
              </a:rPr>
              <a:t> </a:t>
            </a:r>
            <a:r>
              <a:rPr lang="fr-FR" sz="1800" dirty="0" smtClean="0">
                <a:solidFill>
                  <a:srgbClr val="FF0000"/>
                </a:solidFill>
                <a:latin typeface="Courier New" panose="02070309020205020404" pitchFamily="49" charset="0"/>
                <a:cs typeface="Courier New" panose="02070309020205020404" pitchFamily="49" charset="0"/>
              </a:rPr>
              <a:t>D </a:t>
            </a:r>
            <a:r>
              <a:rPr lang="fr-FR" sz="1800" b="1" dirty="0">
                <a:solidFill>
                  <a:srgbClr val="FF0000"/>
                </a:solidFill>
                <a:latin typeface="Courier New" panose="02070309020205020404" pitchFamily="49" charset="0"/>
                <a:cs typeface="Courier New" panose="02070309020205020404" pitchFamily="49" charset="0"/>
              </a:rPr>
              <a:t>at</a:t>
            </a:r>
            <a:r>
              <a:rPr lang="fr-FR" sz="1800" dirty="0">
                <a:solidFill>
                  <a:srgbClr val="FF0000"/>
                </a:solidFill>
                <a:latin typeface="Courier New" panose="02070309020205020404" pitchFamily="49" charset="0"/>
                <a:cs typeface="Courier New" panose="02070309020205020404" pitchFamily="49" charset="0"/>
              </a:rPr>
              <a:t> 5 </a:t>
            </a:r>
            <a:r>
              <a:rPr lang="fr-FR" sz="1800" b="1" dirty="0">
                <a:solidFill>
                  <a:srgbClr val="FF0000"/>
                </a:solidFill>
                <a:latin typeface="Courier New" panose="02070309020205020404" pitchFamily="49" charset="0"/>
                <a:cs typeface="Courier New" panose="02070309020205020404" pitchFamily="49" charset="0"/>
              </a:rPr>
              <a:t>range</a:t>
            </a:r>
            <a:r>
              <a:rPr lang="fr-FR" sz="1800" dirty="0">
                <a:solidFill>
                  <a:srgbClr val="FF0000"/>
                </a:solidFill>
                <a:latin typeface="Courier New" panose="02070309020205020404" pitchFamily="49" charset="0"/>
                <a:cs typeface="Courier New" panose="02070309020205020404" pitchFamily="49" charset="0"/>
              </a:rPr>
              <a:t> </a:t>
            </a:r>
            <a:r>
              <a:rPr lang="fr-FR" sz="1800" dirty="0" smtClean="0">
                <a:solidFill>
                  <a:srgbClr val="FF0000"/>
                </a:solidFill>
                <a:latin typeface="Courier New" panose="02070309020205020404" pitchFamily="49" charset="0"/>
                <a:cs typeface="Courier New" panose="02070309020205020404" pitchFamily="49" charset="0"/>
              </a:rPr>
              <a:t> 0 </a:t>
            </a:r>
            <a:r>
              <a:rPr lang="fr-FR" sz="1800" dirty="0">
                <a:solidFill>
                  <a:srgbClr val="FF0000"/>
                </a:solidFill>
                <a:latin typeface="Courier New" panose="02070309020205020404" pitchFamily="49" charset="0"/>
                <a:cs typeface="Courier New" panose="02070309020205020404" pitchFamily="49" charset="0"/>
              </a:rPr>
              <a:t>.. </a:t>
            </a:r>
            <a:r>
              <a:rPr lang="fr-FR" sz="1800" dirty="0" smtClean="0">
                <a:solidFill>
                  <a:srgbClr val="FF0000"/>
                </a:solidFill>
                <a:latin typeface="Courier New" panose="02070309020205020404" pitchFamily="49" charset="0"/>
                <a:cs typeface="Courier New" panose="02070309020205020404" pitchFamily="49" charset="0"/>
              </a:rPr>
              <a:t> 7;</a:t>
            </a:r>
            <a:r>
              <a:rPr lang="fr-FR" sz="1800" dirty="0">
                <a:solidFill>
                  <a:srgbClr val="FF0000"/>
                </a:solidFill>
                <a:latin typeface="Courier New" panose="02070309020205020404" pitchFamily="49" charset="0"/>
                <a:cs typeface="Courier New" panose="02070309020205020404" pitchFamily="49" charset="0"/>
              </a:rPr>
              <a:t/>
            </a:r>
            <a:br>
              <a:rPr lang="fr-FR" sz="1800" dirty="0">
                <a:solidFill>
                  <a:srgbClr val="FF0000"/>
                </a:solidFill>
                <a:latin typeface="Courier New" panose="02070309020205020404" pitchFamily="49" charset="0"/>
                <a:cs typeface="Courier New" panose="02070309020205020404" pitchFamily="49" charset="0"/>
              </a:rPr>
            </a:br>
            <a:r>
              <a:rPr lang="fr-FR" sz="1800" dirty="0" smtClean="0">
                <a:solidFill>
                  <a:srgbClr val="FF0000"/>
                </a:solidFill>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end record</a:t>
            </a:r>
            <a:r>
              <a:rPr lang="de-DE" sz="1800" dirty="0" smtClean="0">
                <a:latin typeface="Courier New" panose="02070309020205020404" pitchFamily="49" charset="0"/>
                <a:cs typeface="Courier New" panose="02070309020205020404" pitchFamily="49" charset="0"/>
              </a:rPr>
              <a:t>;</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for</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T'Bit_Order </a:t>
            </a:r>
            <a:r>
              <a:rPr lang="de-DE" sz="1800" b="1" dirty="0">
                <a:latin typeface="Courier New" panose="02070309020205020404" pitchFamily="49" charset="0"/>
                <a:cs typeface="Courier New" panose="02070309020205020404" pitchFamily="49" charset="0"/>
              </a:rPr>
              <a:t>use</a:t>
            </a:r>
            <a:r>
              <a:rPr lang="de-DE" sz="1800" dirty="0">
                <a:latin typeface="Courier New" panose="02070309020205020404" pitchFamily="49" charset="0"/>
                <a:cs typeface="Courier New" panose="02070309020205020404" pitchFamily="49" charset="0"/>
              </a:rPr>
              <a:t> System.High_Order_First;</a:t>
            </a:r>
            <a:endParaRPr lang="de-DE" sz="1800" dirty="0" smtClean="0">
              <a:latin typeface="Courier New" panose="02070309020205020404" pitchFamily="49" charset="0"/>
              <a:cs typeface="Courier New" panose="02070309020205020404" pitchFamily="49" charset="0"/>
            </a:endParaRPr>
          </a:p>
          <a:p>
            <a:pPr marL="0" indent="0"/>
            <a:r>
              <a:rPr lang="en-US" sz="1800" dirty="0" smtClean="0">
                <a:latin typeface="Courier New" panose="02070309020205020404" pitchFamily="49" charset="0"/>
                <a:cs typeface="Courier New" panose="02070309020205020404" pitchFamily="49" charset="0"/>
              </a:rPr>
              <a:t>Byte </a:t>
            </a:r>
            <a:r>
              <a:rPr lang="en-US" sz="1800" dirty="0" smtClean="0">
                <a:solidFill>
                  <a:srgbClr val="C00000"/>
                </a:solidFill>
                <a:latin typeface="Courier New" panose="02070309020205020404" pitchFamily="49" charset="0"/>
                <a:cs typeface="Courier New" panose="02070309020205020404" pitchFamily="49" charset="0"/>
              </a:rPr>
              <a:t>LE</a:t>
            </a:r>
            <a:r>
              <a:rPr lang="en-US" sz="1800" dirty="0" smtClean="0">
                <a:latin typeface="Courier New" panose="02070309020205020404" pitchFamily="49" charset="0"/>
                <a:cs typeface="Courier New" panose="02070309020205020404" pitchFamily="49" charset="0"/>
              </a:rPr>
              <a:t>     5       4       3       2       1       0</a:t>
            </a:r>
            <a:br>
              <a:rPr lang="en-US" sz="1800" dirty="0" smtClean="0">
                <a:latin typeface="Courier New" panose="02070309020205020404" pitchFamily="49" charset="0"/>
                <a:cs typeface="Courier New" panose="02070309020205020404" pitchFamily="49" charset="0"/>
              </a:rPr>
            </a:br>
            <a:r>
              <a:rPr lang="en-US" sz="1800" dirty="0" smtClean="0">
                <a:solidFill>
                  <a:srgbClr val="C00000"/>
                </a:solidFill>
                <a:latin typeface="Courier New" panose="02070309020205020404" pitchFamily="49" charset="0"/>
                <a:cs typeface="Courier New" panose="02070309020205020404" pitchFamily="49" charset="0"/>
              </a:rPr>
              <a:t>NSBO</a:t>
            </a: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0123456789012</a:t>
            </a:r>
            <a:r>
              <a:rPr lang="en-US" sz="1800" dirty="0" smtClean="0">
                <a:solidFill>
                  <a:schemeClr val="accent2"/>
                </a:solidFill>
                <a:latin typeface="Courier New" panose="02070309020205020404" pitchFamily="49" charset="0"/>
                <a:cs typeface="Courier New" panose="02070309020205020404" pitchFamily="49" charset="0"/>
              </a:rPr>
              <a:t>34567</a:t>
            </a:r>
            <a:r>
              <a:rPr lang="en-US" sz="1800" dirty="0" smtClean="0">
                <a:solidFill>
                  <a:schemeClr val="accent3">
                    <a:lumMod val="25000"/>
                  </a:schemeClr>
                </a:solidFill>
                <a:latin typeface="Courier New" panose="02070309020205020404" pitchFamily="49" charset="0"/>
                <a:cs typeface="Courier New" panose="02070309020205020404" pitchFamily="49" charset="0"/>
              </a:rPr>
              <a:t>890123</a:t>
            </a:r>
            <a:r>
              <a:rPr lang="en-US" sz="1800" i="1" dirty="0" smtClean="0">
                <a:solidFill>
                  <a:schemeClr val="bg2"/>
                </a:solidFill>
                <a:latin typeface="Courier New" panose="02070309020205020404" pitchFamily="49" charset="0"/>
                <a:cs typeface="Courier New" panose="02070309020205020404" pitchFamily="49" charset="0"/>
              </a:rPr>
              <a:t>45678901</a:t>
            </a:r>
            <a:r>
              <a:rPr lang="en-US" sz="1800" dirty="0" smtClean="0">
                <a:solidFill>
                  <a:schemeClr val="tx1"/>
                </a:solidFill>
                <a:latin typeface="Courier New" panose="02070309020205020404" pitchFamily="49" charset="0"/>
                <a:cs typeface="Courier New" panose="02070309020205020404" pitchFamily="49" charset="0"/>
              </a:rPr>
              <a:t>0123456789012345</a:t>
            </a:r>
            <a:endParaRPr lang="en-US" sz="2000" dirty="0" smtClean="0">
              <a:solidFill>
                <a:schemeClr val="tx1"/>
              </a:solidFill>
              <a:cs typeface="Courier New" panose="02070309020205020404" pitchFamily="49" charset="0"/>
            </a:endParaRPr>
          </a:p>
          <a:p>
            <a:pPr marL="536575" indent="0" algn="ctr"/>
            <a:r>
              <a:rPr lang="en-US" sz="2000" dirty="0" smtClean="0">
                <a:solidFill>
                  <a:schemeClr val="tx1"/>
                </a:solidFill>
                <a:cs typeface="Courier New" panose="02070309020205020404" pitchFamily="49" charset="0"/>
              </a:rPr>
              <a:t>Maschinenskalar</a:t>
            </a:r>
            <a:r>
              <a:rPr lang="en-US" sz="2000" dirty="0" smtClean="0">
                <a:solidFill>
                  <a:srgbClr val="FF0000"/>
                </a:solidFill>
                <a:cs typeface="Courier New" panose="02070309020205020404" pitchFamily="49" charset="0"/>
              </a:rPr>
              <a:t> </a:t>
            </a:r>
            <a:r>
              <a:rPr lang="en-US" sz="2000" dirty="0" smtClean="0">
                <a:solidFill>
                  <a:srgbClr val="C00000"/>
                </a:solidFill>
                <a:cs typeface="Courier New" panose="02070309020205020404" pitchFamily="49" charset="0"/>
              </a:rPr>
              <a:t>der Länge 32 (4 Byte)</a:t>
            </a:r>
            <a:r>
              <a:rPr lang="en-US" sz="2000" dirty="0" smtClean="0">
                <a:solidFill>
                  <a:schemeClr val="tx1"/>
                </a:solidFill>
                <a:cs typeface="Courier New" panose="02070309020205020404" pitchFamily="49" charset="0"/>
              </a:rPr>
              <a:t>,  der Länge 16 (2 Byte)</a:t>
            </a:r>
            <a:br>
              <a:rPr lang="en-US" sz="2000" dirty="0" smtClean="0">
                <a:solidFill>
                  <a:schemeClr val="tx1"/>
                </a:solidFill>
                <a:cs typeface="Courier New" panose="02070309020205020404" pitchFamily="49" charset="0"/>
              </a:rPr>
            </a:br>
            <a:r>
              <a:rPr lang="en-US" sz="2000" dirty="0" smtClean="0">
                <a:solidFill>
                  <a:srgbClr val="FF0000"/>
                </a:solidFill>
                <a:cs typeface="Courier New" panose="02070309020205020404" pitchFamily="49" charset="0"/>
              </a:rPr>
              <a:t>           </a:t>
            </a:r>
            <a:r>
              <a:rPr lang="en-US" sz="2000" b="1" dirty="0" smtClean="0">
                <a:solidFill>
                  <a:srgbClr val="C00000"/>
                </a:solidFill>
                <a:latin typeface="Courier New" panose="02070309020205020404" pitchFamily="49" charset="0"/>
                <a:cs typeface="Courier New" panose="02070309020205020404" pitchFamily="49" charset="0"/>
              </a:rPr>
              <a:t>at</a:t>
            </a:r>
            <a:r>
              <a:rPr lang="en-US" sz="2000" dirty="0" smtClean="0">
                <a:solidFill>
                  <a:srgbClr val="C00000"/>
                </a:solidFill>
                <a:latin typeface="Courier New" panose="02070309020205020404" pitchFamily="49" charset="0"/>
                <a:cs typeface="Courier New" panose="02070309020205020404" pitchFamily="49" charset="0"/>
              </a:rPr>
              <a:t> 2</a:t>
            </a:r>
            <a:r>
              <a:rPr lang="en-US" sz="2000" dirty="0" smtClean="0">
                <a:solidFill>
                  <a:schemeClr val="tx1"/>
                </a:solidFill>
                <a:latin typeface="Courier New" panose="02070309020205020404" pitchFamily="49" charset="0"/>
                <a:cs typeface="Courier New" panose="02070309020205020404" pitchFamily="49" charset="0"/>
              </a:rPr>
              <a:t>                </a:t>
            </a:r>
            <a:r>
              <a:rPr lang="en-US" sz="2000" b="1" dirty="0" smtClean="0">
                <a:solidFill>
                  <a:schemeClr val="tx1"/>
                </a:solidFill>
                <a:latin typeface="Courier New" panose="02070309020205020404" pitchFamily="49" charset="0"/>
                <a:cs typeface="Courier New" panose="02070309020205020404" pitchFamily="49" charset="0"/>
              </a:rPr>
              <a:t>at</a:t>
            </a:r>
            <a:r>
              <a:rPr lang="en-US" sz="2000" dirty="0" smtClean="0">
                <a:solidFill>
                  <a:schemeClr val="tx1"/>
                </a:solidFill>
                <a:latin typeface="Courier New" panose="02070309020205020404" pitchFamily="49" charset="0"/>
                <a:cs typeface="Courier New" panose="02070309020205020404" pitchFamily="49" charset="0"/>
              </a:rPr>
              <a:t> 0</a:t>
            </a:r>
          </a:p>
          <a:p>
            <a:pPr marL="0" indent="0" algn="ctr"/>
            <a:r>
              <a:rPr lang="de-DE" sz="1800" dirty="0" smtClean="0">
                <a:solidFill>
                  <a:schemeClr val="tx1"/>
                </a:solidFill>
                <a:cs typeface="Courier New" panose="02070309020205020404" pitchFamily="49" charset="0"/>
              </a:rPr>
              <a:t>Bytes in LE-Nummerierung, Bits in BE-Nummerierung!</a:t>
            </a:r>
          </a:p>
          <a:p>
            <a:pPr marL="0" indent="0" algn="ctr"/>
            <a:r>
              <a:rPr lang="de-DE" sz="2400" dirty="0" smtClean="0">
                <a:solidFill>
                  <a:srgbClr val="FF0000"/>
                </a:solidFill>
                <a:cs typeface="Courier New" panose="02070309020205020404" pitchFamily="49" charset="0"/>
              </a:rPr>
              <a:t>Wo bleibt die Komponente </a:t>
            </a:r>
            <a:r>
              <a:rPr lang="de-DE" sz="2000" dirty="0" smtClean="0">
                <a:solidFill>
                  <a:srgbClr val="FF0000"/>
                </a:solidFill>
                <a:latin typeface="Courier New" panose="02070309020205020404" pitchFamily="49" charset="0"/>
                <a:cs typeface="Courier New" panose="02070309020205020404" pitchFamily="49" charset="0"/>
              </a:rPr>
              <a:t>D</a:t>
            </a:r>
            <a:r>
              <a:rPr lang="de-DE" sz="2400" dirty="0" smtClean="0">
                <a:solidFill>
                  <a:srgbClr val="FF0000"/>
                </a:solidFill>
                <a:cs typeface="Courier New" panose="02070309020205020404" pitchFamily="49" charset="0"/>
              </a:rPr>
              <a:t>?</a:t>
            </a:r>
          </a:p>
        </p:txBody>
      </p:sp>
      <p:sp>
        <p:nvSpPr>
          <p:cNvPr id="7" name="Rechteckige Legende 6"/>
          <p:cNvSpPr/>
          <p:nvPr/>
        </p:nvSpPr>
        <p:spPr bwMode="auto">
          <a:xfrm>
            <a:off x="5220072" y="2013720"/>
            <a:ext cx="3024336" cy="1199256"/>
          </a:xfrm>
          <a:prstGeom prst="wedgeRectCallout">
            <a:avLst>
              <a:gd name="adj1" fmla="val -73412"/>
              <a:gd name="adj2" fmla="val 49629"/>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rPr>
              <a:t>Dieser Bereich ist ja schon von der Komponente </a:t>
            </a:r>
            <a:r>
              <a:rPr kumimoji="0" lang="de-DE" sz="1800" b="0" i="0" u="none" strike="noStrike" cap="none" normalizeH="0" baseline="0" dirty="0" smtClean="0">
                <a:ln>
                  <a:noFill/>
                </a:ln>
                <a:solidFill>
                  <a:srgbClr val="FF3399"/>
                </a:solidFill>
                <a:effectLst/>
                <a:latin typeface="Courier New" panose="02070309020205020404" pitchFamily="49" charset="0"/>
                <a:cs typeface="Courier New" panose="02070309020205020404" pitchFamily="49" charset="0"/>
              </a:rPr>
              <a:t>A</a:t>
            </a:r>
            <a:r>
              <a:rPr kumimoji="0" lang="de-DE" sz="1800" b="0" i="0" u="none" strike="noStrike" cap="none" normalizeH="0" baseline="0" dirty="0" smtClean="0">
                <a:ln>
                  <a:noFill/>
                </a:ln>
                <a:solidFill>
                  <a:schemeClr val="tx1"/>
                </a:solidFill>
                <a:effectLst/>
              </a:rPr>
              <a:t> belegt.</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800" dirty="0" smtClean="0">
                <a:solidFill>
                  <a:srgbClr val="FF0000"/>
                </a:solidFill>
              </a:rPr>
              <a:t>GNAT beschwert sich auch entsprechend.</a:t>
            </a:r>
            <a:endParaRPr kumimoji="0" lang="de-DE" sz="1800" b="0" i="0" u="none" strike="noStrike" cap="none" normalizeH="0" baseline="0" dirty="0" smtClean="0">
              <a:ln>
                <a:noFill/>
              </a:ln>
              <a:solidFill>
                <a:srgbClr val="FF0000"/>
              </a:solidFill>
              <a:effectLst/>
            </a:endParaRPr>
          </a:p>
        </p:txBody>
      </p:sp>
      <p:cxnSp>
        <p:nvCxnSpPr>
          <p:cNvPr id="8" name="Gerade Verbindung mit Pfeil 7"/>
          <p:cNvCxnSpPr/>
          <p:nvPr/>
        </p:nvCxnSpPr>
        <p:spPr bwMode="auto">
          <a:xfrm>
            <a:off x="1475656" y="4653136"/>
            <a:ext cx="4320480" cy="0"/>
          </a:xfrm>
          <a:prstGeom prst="straightConnector1">
            <a:avLst/>
          </a:prstGeom>
          <a:solidFill>
            <a:srgbClr val="00B8FF"/>
          </a:solidFill>
          <a:ln w="9525" cap="flat" cmpd="sng" algn="ctr">
            <a:solidFill>
              <a:srgbClr val="C0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mit Pfeil 8"/>
          <p:cNvCxnSpPr/>
          <p:nvPr/>
        </p:nvCxnSpPr>
        <p:spPr bwMode="auto">
          <a:xfrm>
            <a:off x="5796136" y="4653136"/>
            <a:ext cx="2232248" cy="0"/>
          </a:xfrm>
          <a:prstGeom prst="straightConnector1">
            <a:avLst/>
          </a:prstGeom>
          <a:solidFill>
            <a:srgbClr val="00B8FF"/>
          </a:solidFill>
          <a:ln w="9525" cap="flat" cmpd="sng" algn="ctr">
            <a:solidFill>
              <a:schemeClr val="tx1"/>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mit Pfeil 10"/>
          <p:cNvCxnSpPr/>
          <p:nvPr/>
        </p:nvCxnSpPr>
        <p:spPr bwMode="auto">
          <a:xfrm flipH="1">
            <a:off x="6948264" y="4149080"/>
            <a:ext cx="792088"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Legende mit Linie 1 17"/>
          <p:cNvSpPr/>
          <p:nvPr/>
        </p:nvSpPr>
        <p:spPr bwMode="auto">
          <a:xfrm>
            <a:off x="5796136" y="3284984"/>
            <a:ext cx="1728192" cy="360040"/>
          </a:xfrm>
          <a:prstGeom prst="borderCallout1">
            <a:avLst>
              <a:gd name="adj1" fmla="val 50497"/>
              <a:gd name="adj2" fmla="val 171"/>
              <a:gd name="adj3" fmla="val 267264"/>
              <a:gd name="adj4" fmla="val -36089"/>
            </a:avLst>
          </a:prstGeom>
          <a:solidFill>
            <a:schemeClr val="bg2">
              <a:lumMod val="40000"/>
              <a:lumOff val="60000"/>
            </a:schemeClr>
          </a:solidFill>
          <a:ln w="9525" cap="flat" cmpd="sng" algn="ctr">
            <a:solidFill>
              <a:schemeClr val="bg2">
                <a:lumMod val="75000"/>
              </a:schemeClr>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1" u="none" strike="noStrike" cap="none" normalizeH="0" baseline="0" dirty="0" smtClean="0">
                <a:ln>
                  <a:noFill/>
                </a:ln>
                <a:solidFill>
                  <a:schemeClr val="bg2">
                    <a:lumMod val="75000"/>
                  </a:schemeClr>
                </a:solidFill>
                <a:effectLst/>
                <a:latin typeface="Times New Roman" pitchFamily="18" charset="0"/>
              </a:rPr>
              <a:t>24 .. 31 </a:t>
            </a:r>
            <a:r>
              <a:rPr kumimoji="0" lang="de-DE" sz="1800" b="0" i="0" u="none" strike="noStrike" cap="none" normalizeH="0" baseline="0" dirty="0" smtClean="0">
                <a:ln>
                  <a:noFill/>
                </a:ln>
                <a:solidFill>
                  <a:schemeClr val="bg2">
                    <a:lumMod val="75000"/>
                  </a:schemeClr>
                </a:solidFill>
                <a:effectLst/>
                <a:latin typeface="Times New Roman" pitchFamily="18" charset="0"/>
              </a:rPr>
              <a:t>unbelegt</a:t>
            </a:r>
          </a:p>
        </p:txBody>
      </p:sp>
      <p:cxnSp>
        <p:nvCxnSpPr>
          <p:cNvPr id="12" name="Gerader Verbinder 11"/>
          <p:cNvCxnSpPr/>
          <p:nvPr/>
        </p:nvCxnSpPr>
        <p:spPr bwMode="auto">
          <a:xfrm>
            <a:off x="5796136" y="436510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0802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animBg="1"/>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442147"/>
          </a:xfrm>
        </p:spPr>
        <p:txBody>
          <a:bodyPr/>
          <a:lstStyle/>
          <a:p>
            <a:r>
              <a:rPr lang="de-DE" dirty="0"/>
              <a:t>Gesamter Verbund auf</a:t>
            </a:r>
            <a:br>
              <a:rPr lang="de-DE" dirty="0"/>
            </a:br>
            <a:r>
              <a:rPr lang="de-DE" dirty="0" smtClean="0"/>
              <a:t>LE-Architektur </a:t>
            </a:r>
            <a:r>
              <a:rPr lang="de-DE" dirty="0"/>
              <a:t>(Fortsetzung)</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318</a:t>
            </a:fld>
            <a:endParaRPr lang="de-DE" dirty="0"/>
          </a:p>
        </p:txBody>
      </p:sp>
      <p:sp>
        <p:nvSpPr>
          <p:cNvPr id="6" name="Inhaltsplatzhalter 5"/>
          <p:cNvSpPr>
            <a:spLocks noGrp="1"/>
          </p:cNvSpPr>
          <p:nvPr>
            <p:ph idx="1"/>
          </p:nvPr>
        </p:nvSpPr>
        <p:spPr>
          <a:xfrm>
            <a:off x="685800" y="1916809"/>
            <a:ext cx="7739063" cy="4320479"/>
          </a:xfrm>
        </p:spPr>
        <p:txBody>
          <a:bodyPr/>
          <a:lstStyle/>
          <a:p>
            <a:pPr marL="261938" indent="0"/>
            <a:r>
              <a:rPr lang="de-DE" sz="1800" b="1" dirty="0" smtClean="0">
                <a:solidFill>
                  <a:schemeClr val="tx1"/>
                </a:solidFill>
                <a:latin typeface="Courier New" panose="02070309020205020404" pitchFamily="49" charset="0"/>
                <a:cs typeface="Courier New" panose="02070309020205020404" pitchFamily="49" charset="0"/>
              </a:rPr>
              <a:t> for</a:t>
            </a:r>
            <a:r>
              <a:rPr lang="de-DE" sz="1800" dirty="0" smtClean="0">
                <a:solidFill>
                  <a:schemeClr val="tx1"/>
                </a:solidFill>
                <a:latin typeface="Courier New" panose="02070309020205020404" pitchFamily="49" charset="0"/>
                <a:cs typeface="Courier New" panose="02070309020205020404" pitchFamily="49" charset="0"/>
              </a:rPr>
              <a:t> T </a:t>
            </a:r>
            <a:r>
              <a:rPr lang="de-DE" sz="1800" b="1" dirty="0" smtClean="0">
                <a:solidFill>
                  <a:schemeClr val="tx1"/>
                </a:solidFill>
                <a:latin typeface="Courier New" panose="02070309020205020404" pitchFamily="49" charset="0"/>
                <a:cs typeface="Courier New" panose="02070309020205020404" pitchFamily="49" charset="0"/>
              </a:rPr>
              <a:t>use record</a:t>
            </a:r>
            <a:r>
              <a:rPr lang="de-DE" sz="1800" dirty="0" smtClean="0">
                <a:solidFill>
                  <a:schemeClr val="tx1"/>
                </a:solidFill>
                <a:latin typeface="Courier New" panose="02070309020205020404" pitchFamily="49" charset="0"/>
                <a:cs typeface="Courier New" panose="02070309020205020404" pitchFamily="49" charset="0"/>
              </a:rPr>
              <a:t/>
            </a:r>
            <a:br>
              <a:rPr lang="de-DE" sz="1800" dirty="0" smtClean="0">
                <a:solidFill>
                  <a:schemeClr val="tx1"/>
                </a:solidFill>
                <a:latin typeface="Courier New" panose="02070309020205020404" pitchFamily="49" charset="0"/>
                <a:cs typeface="Courier New" panose="02070309020205020404" pitchFamily="49" charset="0"/>
              </a:rPr>
            </a:br>
            <a:r>
              <a:rPr lang="de-DE" sz="1800" dirty="0" smtClean="0">
                <a:solidFill>
                  <a:schemeClr val="tx1"/>
                </a:solidFill>
                <a:latin typeface="Courier New" panose="02070309020205020404" pitchFamily="49" charset="0"/>
                <a:cs typeface="Courier New" panose="02070309020205020404" pitchFamily="49" charset="0"/>
              </a:rPr>
              <a:t>   I </a:t>
            </a:r>
            <a:r>
              <a:rPr lang="de-DE" sz="1800" b="1" dirty="0" smtClean="0">
                <a:solidFill>
                  <a:schemeClr val="tx1"/>
                </a:solidFill>
                <a:latin typeface="Courier New" panose="02070309020205020404" pitchFamily="49" charset="0"/>
                <a:cs typeface="Courier New" panose="02070309020205020404" pitchFamily="49" charset="0"/>
              </a:rPr>
              <a:t>at</a:t>
            </a:r>
            <a:r>
              <a:rPr lang="de-DE" sz="1800" dirty="0" smtClean="0">
                <a:solidFill>
                  <a:schemeClr val="tx1"/>
                </a:solidFill>
                <a:latin typeface="Courier New" panose="02070309020205020404" pitchFamily="49" charset="0"/>
                <a:cs typeface="Courier New" panose="02070309020205020404" pitchFamily="49" charset="0"/>
              </a:rPr>
              <a:t> 0 </a:t>
            </a:r>
            <a:r>
              <a:rPr lang="de-DE" sz="1800" b="1" dirty="0" smtClean="0">
                <a:solidFill>
                  <a:schemeClr val="tx1"/>
                </a:solidFill>
                <a:latin typeface="Courier New" panose="02070309020205020404" pitchFamily="49" charset="0"/>
                <a:cs typeface="Courier New" panose="02070309020205020404" pitchFamily="49" charset="0"/>
              </a:rPr>
              <a:t>range</a:t>
            </a:r>
            <a:r>
              <a:rPr lang="de-DE" sz="1800" dirty="0" smtClean="0">
                <a:solidFill>
                  <a:schemeClr val="tx1"/>
                </a:solidFill>
                <a:latin typeface="Courier New" panose="02070309020205020404" pitchFamily="49" charset="0"/>
                <a:cs typeface="Courier New" panose="02070309020205020404" pitchFamily="49" charset="0"/>
              </a:rPr>
              <a:t>  0 .. 15;</a:t>
            </a:r>
            <a:br>
              <a:rPr lang="de-DE" sz="1800" dirty="0" smtClean="0">
                <a:solidFill>
                  <a:schemeClr val="tx1"/>
                </a:solidFill>
                <a:latin typeface="Courier New" panose="02070309020205020404" pitchFamily="49" charset="0"/>
                <a:cs typeface="Courier New" panose="02070309020205020404" pitchFamily="49" charset="0"/>
              </a:rPr>
            </a:br>
            <a:r>
              <a:rPr lang="de-DE" sz="1800" dirty="0" smtClean="0">
                <a:solidFill>
                  <a:schemeClr val="tx1"/>
                </a:solidFill>
                <a:latin typeface="Courier New" panose="02070309020205020404" pitchFamily="49" charset="0"/>
                <a:cs typeface="Courier New" panose="02070309020205020404" pitchFamily="49" charset="0"/>
              </a:rPr>
              <a:t>   </a:t>
            </a:r>
            <a:r>
              <a:rPr lang="de-DE" sz="1800" dirty="0" smtClean="0">
                <a:solidFill>
                  <a:srgbClr val="FF3399"/>
                </a:solidFill>
                <a:latin typeface="Courier New" panose="02070309020205020404" pitchFamily="49" charset="0"/>
                <a:cs typeface="Courier New" panose="02070309020205020404" pitchFamily="49" charset="0"/>
              </a:rPr>
              <a:t>A </a:t>
            </a:r>
            <a:r>
              <a:rPr lang="de-DE" sz="1800" b="1" dirty="0" smtClean="0">
                <a:solidFill>
                  <a:srgbClr val="FF3399"/>
                </a:solidFill>
                <a:latin typeface="Courier New" panose="02070309020205020404" pitchFamily="49" charset="0"/>
                <a:cs typeface="Courier New" panose="02070309020205020404" pitchFamily="49" charset="0"/>
              </a:rPr>
              <a:t>at</a:t>
            </a:r>
            <a:r>
              <a:rPr lang="de-DE" sz="1800" dirty="0" smtClean="0">
                <a:solidFill>
                  <a:srgbClr val="FF3399"/>
                </a:solidFill>
                <a:latin typeface="Courier New" panose="02070309020205020404" pitchFamily="49" charset="0"/>
                <a:cs typeface="Courier New" panose="02070309020205020404" pitchFamily="49" charset="0"/>
              </a:rPr>
              <a:t> 2 </a:t>
            </a:r>
            <a:r>
              <a:rPr lang="de-DE" sz="1800" b="1" dirty="0" smtClean="0">
                <a:solidFill>
                  <a:srgbClr val="FF3399"/>
                </a:solidFill>
                <a:latin typeface="Courier New" panose="02070309020205020404" pitchFamily="49" charset="0"/>
                <a:cs typeface="Courier New" panose="02070309020205020404" pitchFamily="49" charset="0"/>
              </a:rPr>
              <a:t>range</a:t>
            </a:r>
            <a:r>
              <a:rPr lang="de-DE" sz="1800" dirty="0" smtClean="0">
                <a:solidFill>
                  <a:srgbClr val="FF3399"/>
                </a:solidFill>
                <a:latin typeface="Courier New" panose="02070309020205020404" pitchFamily="49" charset="0"/>
                <a:cs typeface="Courier New" panose="02070309020205020404" pitchFamily="49" charset="0"/>
              </a:rPr>
              <a:t>  0 .. 12;</a:t>
            </a:r>
            <a:br>
              <a:rPr lang="de-DE" sz="1800" dirty="0" smtClean="0">
                <a:solidFill>
                  <a:srgbClr val="FF3399"/>
                </a:solidFill>
                <a:latin typeface="Courier New" panose="02070309020205020404" pitchFamily="49" charset="0"/>
                <a:cs typeface="Courier New" panose="02070309020205020404" pitchFamily="49" charset="0"/>
              </a:rPr>
            </a:br>
            <a:r>
              <a:rPr lang="de-DE" sz="1800" dirty="0" smtClean="0">
                <a:solidFill>
                  <a:srgbClr val="FF3399"/>
                </a:solidFill>
                <a:latin typeface="Courier New" panose="02070309020205020404" pitchFamily="49" charset="0"/>
                <a:cs typeface="Courier New" panose="02070309020205020404" pitchFamily="49" charset="0"/>
              </a:rPr>
              <a:t> </a:t>
            </a:r>
            <a:r>
              <a:rPr lang="de-DE" sz="1800" dirty="0" smtClean="0">
                <a:solidFill>
                  <a:schemeClr val="tx1"/>
                </a:solidFill>
                <a:latin typeface="Courier New" panose="02070309020205020404" pitchFamily="49" charset="0"/>
                <a:cs typeface="Courier New" panose="02070309020205020404" pitchFamily="49" charset="0"/>
              </a:rPr>
              <a:t>  </a:t>
            </a:r>
            <a:r>
              <a:rPr lang="de-DE" sz="1800" dirty="0" smtClean="0">
                <a:solidFill>
                  <a:schemeClr val="accent2"/>
                </a:solidFill>
                <a:latin typeface="Courier New" panose="02070309020205020404" pitchFamily="49" charset="0"/>
                <a:cs typeface="Courier New" panose="02070309020205020404" pitchFamily="49" charset="0"/>
              </a:rPr>
              <a:t>B </a:t>
            </a:r>
            <a:r>
              <a:rPr lang="de-DE" sz="1800" b="1" dirty="0" smtClean="0">
                <a:solidFill>
                  <a:schemeClr val="accent2"/>
                </a:solidFill>
                <a:latin typeface="Courier New" panose="02070309020205020404" pitchFamily="49" charset="0"/>
                <a:cs typeface="Courier New" panose="02070309020205020404" pitchFamily="49" charset="0"/>
              </a:rPr>
              <a:t>at</a:t>
            </a:r>
            <a:r>
              <a:rPr lang="de-DE" sz="1800" dirty="0" smtClean="0">
                <a:solidFill>
                  <a:schemeClr val="accent2"/>
                </a:solidFill>
                <a:latin typeface="Courier New" panose="02070309020205020404" pitchFamily="49" charset="0"/>
                <a:cs typeface="Courier New" panose="02070309020205020404" pitchFamily="49" charset="0"/>
              </a:rPr>
              <a:t> 2 </a:t>
            </a:r>
            <a:r>
              <a:rPr lang="de-DE" sz="1800" b="1" dirty="0" smtClean="0">
                <a:solidFill>
                  <a:schemeClr val="accent2"/>
                </a:solidFill>
                <a:latin typeface="Courier New" panose="02070309020205020404" pitchFamily="49" charset="0"/>
                <a:cs typeface="Courier New" panose="02070309020205020404" pitchFamily="49" charset="0"/>
              </a:rPr>
              <a:t>range</a:t>
            </a:r>
            <a:r>
              <a:rPr lang="de-DE" sz="1800" dirty="0" smtClean="0">
                <a:solidFill>
                  <a:schemeClr val="accent2"/>
                </a:solidFill>
                <a:latin typeface="Courier New" panose="02070309020205020404" pitchFamily="49" charset="0"/>
                <a:cs typeface="Courier New" panose="02070309020205020404" pitchFamily="49" charset="0"/>
              </a:rPr>
              <a:t> 13 .. 17;</a:t>
            </a:r>
            <a:br>
              <a:rPr lang="de-DE" sz="1800" dirty="0" smtClean="0">
                <a:solidFill>
                  <a:schemeClr val="accent2"/>
                </a:solidFill>
                <a:latin typeface="Courier New" panose="02070309020205020404" pitchFamily="49" charset="0"/>
                <a:cs typeface="Courier New" panose="02070309020205020404" pitchFamily="49" charset="0"/>
              </a:rPr>
            </a:br>
            <a:r>
              <a:rPr lang="de-DE" sz="1800" dirty="0" smtClean="0">
                <a:solidFill>
                  <a:schemeClr val="accent2"/>
                </a:solidFill>
                <a:latin typeface="Courier New" panose="02070309020205020404" pitchFamily="49" charset="0"/>
                <a:cs typeface="Courier New" panose="02070309020205020404" pitchFamily="49" charset="0"/>
              </a:rPr>
              <a:t> </a:t>
            </a:r>
            <a:r>
              <a:rPr lang="de-DE" sz="1800" dirty="0" smtClean="0">
                <a:solidFill>
                  <a:schemeClr val="tx1"/>
                </a:solidFill>
                <a:latin typeface="Courier New" panose="02070309020205020404" pitchFamily="49" charset="0"/>
                <a:cs typeface="Courier New" panose="02070309020205020404" pitchFamily="49" charset="0"/>
              </a:rPr>
              <a:t>  </a:t>
            </a:r>
            <a:r>
              <a:rPr lang="de-DE" sz="1800" dirty="0" smtClean="0">
                <a:solidFill>
                  <a:schemeClr val="accent3">
                    <a:lumMod val="25000"/>
                  </a:schemeClr>
                </a:solidFill>
                <a:latin typeface="Courier New" panose="02070309020205020404" pitchFamily="49" charset="0"/>
                <a:cs typeface="Courier New" panose="02070309020205020404" pitchFamily="49" charset="0"/>
              </a:rPr>
              <a:t>C </a:t>
            </a:r>
            <a:r>
              <a:rPr lang="de-DE" sz="1800" b="1" dirty="0" smtClean="0">
                <a:solidFill>
                  <a:schemeClr val="accent3">
                    <a:lumMod val="25000"/>
                  </a:schemeClr>
                </a:solidFill>
                <a:latin typeface="Courier New" panose="02070309020205020404" pitchFamily="49" charset="0"/>
                <a:cs typeface="Courier New" panose="02070309020205020404" pitchFamily="49" charset="0"/>
              </a:rPr>
              <a:t>at</a:t>
            </a:r>
            <a:r>
              <a:rPr lang="de-DE" sz="1800" dirty="0" smtClean="0">
                <a:solidFill>
                  <a:schemeClr val="accent3">
                    <a:lumMod val="25000"/>
                  </a:schemeClr>
                </a:solidFill>
                <a:latin typeface="Courier New" panose="02070309020205020404" pitchFamily="49" charset="0"/>
                <a:cs typeface="Courier New" panose="02070309020205020404" pitchFamily="49" charset="0"/>
              </a:rPr>
              <a:t> 2 </a:t>
            </a:r>
            <a:r>
              <a:rPr lang="de-DE" sz="1800" b="1" dirty="0" smtClean="0">
                <a:solidFill>
                  <a:schemeClr val="accent3">
                    <a:lumMod val="25000"/>
                  </a:schemeClr>
                </a:solidFill>
                <a:latin typeface="Courier New" panose="02070309020205020404" pitchFamily="49" charset="0"/>
                <a:cs typeface="Courier New" panose="02070309020205020404" pitchFamily="49" charset="0"/>
              </a:rPr>
              <a:t>range</a:t>
            </a:r>
            <a:r>
              <a:rPr lang="de-DE" sz="1800" dirty="0" smtClean="0">
                <a:solidFill>
                  <a:schemeClr val="accent3">
                    <a:lumMod val="25000"/>
                  </a:schemeClr>
                </a:solidFill>
                <a:latin typeface="Courier New" panose="02070309020205020404" pitchFamily="49" charset="0"/>
                <a:cs typeface="Courier New" panose="02070309020205020404" pitchFamily="49" charset="0"/>
              </a:rPr>
              <a:t> 18 .. 23;</a:t>
            </a:r>
            <a:br>
              <a:rPr lang="de-DE" sz="1800" dirty="0" smtClean="0">
                <a:solidFill>
                  <a:schemeClr val="accent3">
                    <a:lumMod val="25000"/>
                  </a:schemeClr>
                </a:solidFill>
                <a:latin typeface="Courier New" panose="02070309020205020404" pitchFamily="49" charset="0"/>
                <a:cs typeface="Courier New" panose="02070309020205020404" pitchFamily="49" charset="0"/>
              </a:rPr>
            </a:br>
            <a:r>
              <a:rPr lang="de-DE" sz="1800" dirty="0" smtClean="0">
                <a:solidFill>
                  <a:schemeClr val="accent3">
                    <a:lumMod val="25000"/>
                  </a:schemeClr>
                </a:solidFill>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 </a:t>
            </a:r>
            <a:r>
              <a:rPr lang="de-DE" sz="1800" dirty="0" smtClean="0">
                <a:solidFill>
                  <a:schemeClr val="tx1"/>
                </a:solidFill>
                <a:latin typeface="Courier New" panose="02070309020205020404" pitchFamily="49" charset="0"/>
                <a:cs typeface="Courier New" panose="02070309020205020404" pitchFamily="49" charset="0"/>
              </a:rPr>
              <a:t>D </a:t>
            </a:r>
            <a:r>
              <a:rPr lang="de-DE" sz="1800" b="1" dirty="0" smtClean="0">
                <a:solidFill>
                  <a:schemeClr val="tx1"/>
                </a:solidFill>
                <a:latin typeface="Courier New" panose="02070309020205020404" pitchFamily="49" charset="0"/>
                <a:cs typeface="Courier New" panose="02070309020205020404" pitchFamily="49" charset="0"/>
              </a:rPr>
              <a:t>at</a:t>
            </a:r>
            <a:r>
              <a:rPr lang="de-DE" sz="1800" dirty="0" smtClean="0">
                <a:solidFill>
                  <a:schemeClr val="tx1"/>
                </a:solidFill>
                <a:latin typeface="Courier New" panose="02070309020205020404" pitchFamily="49" charset="0"/>
                <a:cs typeface="Courier New" panose="02070309020205020404" pitchFamily="49" charset="0"/>
              </a:rPr>
              <a:t> 5 </a:t>
            </a:r>
            <a:r>
              <a:rPr lang="de-DE" sz="1800" b="1" dirty="0" smtClean="0">
                <a:solidFill>
                  <a:schemeClr val="tx1"/>
                </a:solidFill>
                <a:latin typeface="Courier New" panose="02070309020205020404" pitchFamily="49" charset="0"/>
                <a:cs typeface="Courier New" panose="02070309020205020404" pitchFamily="49" charset="0"/>
              </a:rPr>
              <a:t>range</a:t>
            </a:r>
            <a:r>
              <a:rPr lang="de-DE" sz="1800" dirty="0" smtClean="0">
                <a:solidFill>
                  <a:schemeClr val="tx1"/>
                </a:solidFill>
                <a:latin typeface="Courier New" panose="02070309020205020404" pitchFamily="49" charset="0"/>
                <a:cs typeface="Courier New" panose="02070309020205020404" pitchFamily="49" charset="0"/>
              </a:rPr>
              <a:t>  0 ..  7;</a:t>
            </a:r>
            <a:r>
              <a:rPr lang="de-DE" sz="1800" dirty="0" smtClean="0">
                <a:solidFill>
                  <a:srgbClr val="FF0000"/>
                </a:solidFill>
                <a:latin typeface="Courier New" panose="02070309020205020404" pitchFamily="49" charset="0"/>
                <a:cs typeface="Courier New" panose="02070309020205020404" pitchFamily="49" charset="0"/>
              </a:rPr>
              <a:t/>
            </a:r>
            <a:br>
              <a:rPr lang="de-DE" sz="1800" dirty="0" smtClean="0">
                <a:solidFill>
                  <a:srgbClr val="FF0000"/>
                </a:solidFill>
                <a:latin typeface="Courier New" panose="02070309020205020404" pitchFamily="49" charset="0"/>
                <a:cs typeface="Courier New" panose="02070309020205020404" pitchFamily="49" charset="0"/>
              </a:rPr>
            </a:br>
            <a:r>
              <a:rPr lang="de-DE" sz="1800" dirty="0" smtClean="0">
                <a:solidFill>
                  <a:srgbClr val="FF0000"/>
                </a:solidFill>
                <a:latin typeface="Courier New" panose="02070309020205020404" pitchFamily="49" charset="0"/>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 </a:t>
            </a:r>
            <a:r>
              <a:rPr lang="de-DE" sz="1800" dirty="0" smtClean="0">
                <a:solidFill>
                  <a:srgbClr val="FF0000"/>
                </a:solidFill>
                <a:latin typeface="Courier New" panose="02070309020205020404" pitchFamily="49" charset="0"/>
                <a:cs typeface="Courier New" panose="02070309020205020404" pitchFamily="49" charset="0"/>
              </a:rPr>
              <a:t>D </a:t>
            </a:r>
            <a:r>
              <a:rPr lang="de-DE" sz="1800" b="1" dirty="0" smtClean="0">
                <a:solidFill>
                  <a:srgbClr val="FF0000"/>
                </a:solidFill>
                <a:latin typeface="Courier New" panose="02070309020205020404" pitchFamily="49" charset="0"/>
                <a:cs typeface="Courier New" panose="02070309020205020404" pitchFamily="49" charset="0"/>
              </a:rPr>
              <a:t>at</a:t>
            </a:r>
            <a:r>
              <a:rPr lang="de-DE" sz="1800" dirty="0" smtClean="0">
                <a:solidFill>
                  <a:srgbClr val="FF0000"/>
                </a:solidFill>
                <a:latin typeface="Courier New" panose="02070309020205020404" pitchFamily="49" charset="0"/>
                <a:cs typeface="Courier New" panose="02070309020205020404" pitchFamily="49" charset="0"/>
              </a:rPr>
              <a:t> 2 </a:t>
            </a:r>
            <a:r>
              <a:rPr lang="de-DE" sz="1800" b="1" dirty="0" smtClean="0">
                <a:solidFill>
                  <a:srgbClr val="FF0000"/>
                </a:solidFill>
                <a:latin typeface="Courier New" panose="02070309020205020404" pitchFamily="49" charset="0"/>
                <a:cs typeface="Courier New" panose="02070309020205020404" pitchFamily="49" charset="0"/>
              </a:rPr>
              <a:t>range</a:t>
            </a:r>
            <a:r>
              <a:rPr lang="de-DE" sz="1800" dirty="0" smtClean="0">
                <a:solidFill>
                  <a:srgbClr val="FF0000"/>
                </a:solidFill>
                <a:latin typeface="Courier New" panose="02070309020205020404" pitchFamily="49" charset="0"/>
                <a:cs typeface="Courier New" panose="02070309020205020404" pitchFamily="49" charset="0"/>
              </a:rPr>
              <a:t> 24 .. 31; </a:t>
            </a:r>
            <a:r>
              <a:rPr lang="de-DE" sz="1800" dirty="0" smtClean="0">
                <a:solidFill>
                  <a:srgbClr val="C00000"/>
                </a:solidFill>
                <a:latin typeface="Courier New" panose="02070309020205020404" pitchFamily="49" charset="0"/>
                <a:cs typeface="Courier New" panose="02070309020205020404" pitchFamily="49" charset="0"/>
              </a:rPr>
              <a:t> -- </a:t>
            </a:r>
            <a:r>
              <a:rPr lang="de-DE" sz="1800" i="1" dirty="0" smtClean="0">
                <a:solidFill>
                  <a:srgbClr val="C00000"/>
                </a:solidFill>
                <a:latin typeface="Courier New" panose="02070309020205020404" pitchFamily="49" charset="0"/>
                <a:cs typeface="Courier New" panose="02070309020205020404" pitchFamily="49" charset="0"/>
              </a:rPr>
              <a:t>2 statt 5 ist </a:t>
            </a:r>
            <a:r>
              <a:rPr lang="de-DE" sz="1800" b="1" i="1" dirty="0" smtClean="0">
                <a:solidFill>
                  <a:srgbClr val="C00000"/>
                </a:solidFill>
                <a:latin typeface="Courier New" panose="02070309020205020404" pitchFamily="49" charset="0"/>
                <a:cs typeface="Courier New" panose="02070309020205020404" pitchFamily="49" charset="0"/>
              </a:rPr>
              <a:t>notwendig</a:t>
            </a:r>
            <a:r>
              <a:rPr lang="de-DE" sz="1800" dirty="0" smtClean="0">
                <a:solidFill>
                  <a:srgbClr val="FF0000"/>
                </a:solidFill>
                <a:latin typeface="Courier New" panose="02070309020205020404" pitchFamily="49" charset="0"/>
                <a:cs typeface="Courier New" panose="02070309020205020404" pitchFamily="49" charset="0"/>
              </a:rPr>
              <a:t/>
            </a:r>
            <a:br>
              <a:rPr lang="de-DE" sz="1800" dirty="0" smtClean="0">
                <a:solidFill>
                  <a:srgbClr val="FF0000"/>
                </a:solidFill>
                <a:latin typeface="Courier New" panose="02070309020205020404" pitchFamily="49" charset="0"/>
                <a:cs typeface="Courier New" panose="02070309020205020404" pitchFamily="49" charset="0"/>
              </a:rPr>
            </a:br>
            <a:r>
              <a:rPr lang="de-DE" sz="1800" dirty="0" smtClean="0">
                <a:solidFill>
                  <a:srgbClr val="FF0000"/>
                </a:solidFill>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end record</a:t>
            </a:r>
            <a:r>
              <a:rPr lang="de-DE" sz="1800" dirty="0" smtClean="0">
                <a:latin typeface="Courier New" panose="02070309020205020404" pitchFamily="49" charset="0"/>
                <a:cs typeface="Courier New" panose="02070309020205020404" pitchFamily="49" charset="0"/>
              </a:rPr>
              <a:t>;</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for</a:t>
            </a:r>
            <a:r>
              <a:rPr lang="de-DE" sz="1800" dirty="0" smtClean="0">
                <a:latin typeface="Courier New" panose="02070309020205020404" pitchFamily="49" charset="0"/>
                <a:cs typeface="Courier New" panose="02070309020205020404" pitchFamily="49" charset="0"/>
              </a:rPr>
              <a:t> T'Bit_Order </a:t>
            </a:r>
            <a:r>
              <a:rPr lang="de-DE" sz="1800" b="1" dirty="0" smtClean="0">
                <a:latin typeface="Courier New" panose="02070309020205020404" pitchFamily="49" charset="0"/>
                <a:cs typeface="Courier New" panose="02070309020205020404" pitchFamily="49" charset="0"/>
              </a:rPr>
              <a:t>use</a:t>
            </a:r>
            <a:r>
              <a:rPr lang="de-DE" sz="1800" dirty="0" smtClean="0">
                <a:latin typeface="Courier New" panose="02070309020205020404" pitchFamily="49" charset="0"/>
                <a:cs typeface="Courier New" panose="02070309020205020404" pitchFamily="49" charset="0"/>
              </a:rPr>
              <a:t> System.High_Order_First;</a:t>
            </a:r>
          </a:p>
          <a:p>
            <a:pPr marL="0" indent="0"/>
            <a:r>
              <a:rPr lang="de-DE" sz="1800" dirty="0" smtClean="0">
                <a:latin typeface="Courier New" panose="02070309020205020404" pitchFamily="49" charset="0"/>
                <a:cs typeface="Courier New" panose="02070309020205020404" pitchFamily="49" charset="0"/>
              </a:rPr>
              <a:t>Byte </a:t>
            </a:r>
            <a:r>
              <a:rPr lang="de-DE" sz="1800" dirty="0" smtClean="0">
                <a:solidFill>
                  <a:srgbClr val="C00000"/>
                </a:solidFill>
                <a:latin typeface="Courier New" panose="02070309020205020404" pitchFamily="49" charset="0"/>
                <a:cs typeface="Courier New" panose="02070309020205020404" pitchFamily="49" charset="0"/>
              </a:rPr>
              <a:t>LE</a:t>
            </a:r>
            <a:r>
              <a:rPr lang="de-DE" sz="1800" dirty="0" smtClean="0">
                <a:latin typeface="Courier New" panose="02070309020205020404" pitchFamily="49" charset="0"/>
                <a:cs typeface="Courier New" panose="02070309020205020404" pitchFamily="49" charset="0"/>
              </a:rPr>
              <a:t>     5       4       3       2       1       0</a:t>
            </a:r>
            <a:br>
              <a:rPr lang="de-DE" sz="1800" dirty="0" smtClean="0">
                <a:latin typeface="Courier New" panose="02070309020205020404" pitchFamily="49" charset="0"/>
                <a:cs typeface="Courier New" panose="02070309020205020404" pitchFamily="49" charset="0"/>
              </a:rPr>
            </a:br>
            <a:r>
              <a:rPr lang="de-DE" sz="1800" dirty="0" smtClean="0">
                <a:solidFill>
                  <a:srgbClr val="C00000"/>
                </a:solidFill>
                <a:latin typeface="Courier New" panose="02070309020205020404" pitchFamily="49" charset="0"/>
                <a:cs typeface="Courier New" panose="02070309020205020404" pitchFamily="49" charset="0"/>
              </a:rPr>
              <a:t>NSBO</a:t>
            </a:r>
            <a:r>
              <a:rPr lang="de-DE" sz="1800" dirty="0" smtClean="0">
                <a:latin typeface="Courier New" panose="02070309020205020404" pitchFamily="49" charset="0"/>
                <a:cs typeface="Courier New" panose="02070309020205020404" pitchFamily="49" charset="0"/>
              </a:rPr>
              <a:t> </a:t>
            </a:r>
            <a:r>
              <a:rPr lang="de-DE" sz="1800" dirty="0" smtClean="0">
                <a:solidFill>
                  <a:srgbClr val="FF3399"/>
                </a:solidFill>
                <a:latin typeface="Courier New" panose="02070309020205020404" pitchFamily="49" charset="0"/>
                <a:cs typeface="Courier New" panose="02070309020205020404" pitchFamily="49" charset="0"/>
              </a:rPr>
              <a:t>0123456789012</a:t>
            </a:r>
            <a:r>
              <a:rPr lang="de-DE" sz="1800" dirty="0" smtClean="0">
                <a:solidFill>
                  <a:schemeClr val="accent2"/>
                </a:solidFill>
                <a:latin typeface="Courier New" panose="02070309020205020404" pitchFamily="49" charset="0"/>
                <a:cs typeface="Courier New" panose="02070309020205020404" pitchFamily="49" charset="0"/>
              </a:rPr>
              <a:t>34567</a:t>
            </a:r>
            <a:r>
              <a:rPr lang="de-DE" sz="1800" dirty="0" smtClean="0">
                <a:solidFill>
                  <a:schemeClr val="accent3">
                    <a:lumMod val="25000"/>
                  </a:schemeClr>
                </a:solidFill>
                <a:latin typeface="Courier New" panose="02070309020205020404" pitchFamily="49" charset="0"/>
                <a:cs typeface="Courier New" panose="02070309020205020404" pitchFamily="49" charset="0"/>
              </a:rPr>
              <a:t>890123</a:t>
            </a:r>
            <a:r>
              <a:rPr lang="de-DE" sz="1800" dirty="0" smtClean="0">
                <a:solidFill>
                  <a:srgbClr val="FF0000"/>
                </a:solidFill>
                <a:latin typeface="Courier New" panose="02070309020205020404" pitchFamily="49" charset="0"/>
                <a:cs typeface="Courier New" panose="02070309020205020404" pitchFamily="49" charset="0"/>
              </a:rPr>
              <a:t>45678901</a:t>
            </a:r>
            <a:r>
              <a:rPr lang="de-DE" sz="1800" dirty="0" smtClean="0">
                <a:solidFill>
                  <a:schemeClr val="tx1"/>
                </a:solidFill>
                <a:latin typeface="Courier New" panose="02070309020205020404" pitchFamily="49" charset="0"/>
                <a:cs typeface="Courier New" panose="02070309020205020404" pitchFamily="49" charset="0"/>
              </a:rPr>
              <a:t>0123456789012345</a:t>
            </a:r>
            <a:endParaRPr lang="de-DE" sz="2000" dirty="0" smtClean="0">
              <a:solidFill>
                <a:schemeClr val="tx1"/>
              </a:solidFill>
              <a:cs typeface="Courier New" panose="02070309020205020404" pitchFamily="49" charset="0"/>
            </a:endParaRPr>
          </a:p>
          <a:p>
            <a:pPr marL="536575" indent="0" algn="ctr"/>
            <a:r>
              <a:rPr lang="de-DE" sz="2000" dirty="0" smtClean="0">
                <a:solidFill>
                  <a:schemeClr val="tx1"/>
                </a:solidFill>
                <a:cs typeface="Courier New" panose="02070309020205020404" pitchFamily="49" charset="0"/>
              </a:rPr>
              <a:t>Maschinenskalar</a:t>
            </a:r>
            <a:r>
              <a:rPr lang="de-DE" sz="2000" dirty="0" smtClean="0">
                <a:solidFill>
                  <a:srgbClr val="FF0000"/>
                </a:solidFill>
                <a:cs typeface="Courier New" panose="02070309020205020404" pitchFamily="49" charset="0"/>
              </a:rPr>
              <a:t> </a:t>
            </a:r>
            <a:r>
              <a:rPr lang="de-DE" sz="2000" dirty="0" smtClean="0">
                <a:solidFill>
                  <a:srgbClr val="C00000"/>
                </a:solidFill>
                <a:cs typeface="Courier New" panose="02070309020205020404" pitchFamily="49" charset="0"/>
              </a:rPr>
              <a:t>der Länge 32 (4 Byte)</a:t>
            </a:r>
            <a:r>
              <a:rPr lang="de-DE" sz="2000" dirty="0" smtClean="0">
                <a:solidFill>
                  <a:schemeClr val="tx1"/>
                </a:solidFill>
                <a:cs typeface="Courier New" panose="02070309020205020404" pitchFamily="49" charset="0"/>
              </a:rPr>
              <a:t>,  der Länge 16 (2 Byte)</a:t>
            </a:r>
            <a:br>
              <a:rPr lang="de-DE" sz="2000" dirty="0" smtClean="0">
                <a:solidFill>
                  <a:schemeClr val="tx1"/>
                </a:solidFill>
                <a:cs typeface="Courier New" panose="02070309020205020404" pitchFamily="49" charset="0"/>
              </a:rPr>
            </a:br>
            <a:r>
              <a:rPr lang="de-DE" sz="2000" dirty="0" smtClean="0">
                <a:solidFill>
                  <a:srgbClr val="FF0000"/>
                </a:solidFill>
                <a:cs typeface="Courier New" panose="02070309020205020404" pitchFamily="49" charset="0"/>
              </a:rPr>
              <a:t>           </a:t>
            </a:r>
            <a:r>
              <a:rPr lang="de-DE" sz="2000" b="1" dirty="0" smtClean="0">
                <a:solidFill>
                  <a:srgbClr val="C00000"/>
                </a:solidFill>
                <a:latin typeface="Courier New" panose="02070309020205020404" pitchFamily="49" charset="0"/>
                <a:cs typeface="Courier New" panose="02070309020205020404" pitchFamily="49" charset="0"/>
              </a:rPr>
              <a:t>at</a:t>
            </a:r>
            <a:r>
              <a:rPr lang="de-DE" sz="2000" dirty="0" smtClean="0">
                <a:solidFill>
                  <a:srgbClr val="C00000"/>
                </a:solidFill>
                <a:latin typeface="Courier New" panose="02070309020205020404" pitchFamily="49" charset="0"/>
                <a:cs typeface="Courier New" panose="02070309020205020404" pitchFamily="49" charset="0"/>
              </a:rPr>
              <a:t> 2</a:t>
            </a:r>
            <a:r>
              <a:rPr lang="de-DE" sz="2000" dirty="0" smtClean="0">
                <a:solidFill>
                  <a:schemeClr val="tx1"/>
                </a:solidFill>
                <a:latin typeface="Courier New" panose="02070309020205020404" pitchFamily="49" charset="0"/>
                <a:cs typeface="Courier New" panose="02070309020205020404" pitchFamily="49" charset="0"/>
              </a:rPr>
              <a:t>                </a:t>
            </a:r>
            <a:r>
              <a:rPr lang="de-DE" sz="2000" b="1" dirty="0" smtClean="0">
                <a:solidFill>
                  <a:schemeClr val="tx1"/>
                </a:solidFill>
                <a:latin typeface="Courier New" panose="02070309020205020404" pitchFamily="49" charset="0"/>
                <a:cs typeface="Courier New" panose="02070309020205020404" pitchFamily="49" charset="0"/>
              </a:rPr>
              <a:t>at</a:t>
            </a:r>
            <a:r>
              <a:rPr lang="de-DE" sz="2000" dirty="0" smtClean="0">
                <a:solidFill>
                  <a:schemeClr val="tx1"/>
                </a:solidFill>
                <a:latin typeface="Courier New" panose="02070309020205020404" pitchFamily="49" charset="0"/>
                <a:cs typeface="Courier New" panose="02070309020205020404" pitchFamily="49" charset="0"/>
              </a:rPr>
              <a:t> 0</a:t>
            </a:r>
          </a:p>
          <a:p>
            <a:pPr marL="0" indent="0" algn="ctr"/>
            <a:r>
              <a:rPr lang="de-DE" sz="1800" dirty="0" smtClean="0">
                <a:solidFill>
                  <a:schemeClr val="tx1"/>
                </a:solidFill>
                <a:cs typeface="Courier New" panose="02070309020205020404" pitchFamily="49" charset="0"/>
              </a:rPr>
              <a:t>Bytes in LE-Nummerierung, Bits in BE-Nummerierung!</a:t>
            </a:r>
          </a:p>
        </p:txBody>
      </p:sp>
      <p:cxnSp>
        <p:nvCxnSpPr>
          <p:cNvPr id="8" name="Gerade Verbindung mit Pfeil 7"/>
          <p:cNvCxnSpPr/>
          <p:nvPr/>
        </p:nvCxnSpPr>
        <p:spPr bwMode="auto">
          <a:xfrm>
            <a:off x="1475656" y="5157192"/>
            <a:ext cx="4320480" cy="0"/>
          </a:xfrm>
          <a:prstGeom prst="straightConnector1">
            <a:avLst/>
          </a:prstGeom>
          <a:solidFill>
            <a:srgbClr val="00B8FF"/>
          </a:solidFill>
          <a:ln w="9525" cap="flat" cmpd="sng" algn="ctr">
            <a:solidFill>
              <a:srgbClr val="C0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mit Pfeil 8"/>
          <p:cNvCxnSpPr/>
          <p:nvPr/>
        </p:nvCxnSpPr>
        <p:spPr bwMode="auto">
          <a:xfrm>
            <a:off x="5796136" y="5157192"/>
            <a:ext cx="2232248" cy="0"/>
          </a:xfrm>
          <a:prstGeom prst="straightConnector1">
            <a:avLst/>
          </a:prstGeom>
          <a:solidFill>
            <a:srgbClr val="00B8FF"/>
          </a:solidFill>
          <a:ln w="9525" cap="flat" cmpd="sng" algn="ctr">
            <a:solidFill>
              <a:schemeClr val="tx1"/>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mit Pfeil 10"/>
          <p:cNvCxnSpPr/>
          <p:nvPr/>
        </p:nvCxnSpPr>
        <p:spPr bwMode="auto">
          <a:xfrm flipH="1">
            <a:off x="6948264" y="4653136"/>
            <a:ext cx="792088"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Rechteckige Legende 9"/>
          <p:cNvSpPr/>
          <p:nvPr/>
        </p:nvSpPr>
        <p:spPr bwMode="auto">
          <a:xfrm>
            <a:off x="5148063" y="2600324"/>
            <a:ext cx="3276799" cy="756667"/>
          </a:xfrm>
          <a:prstGeom prst="wedgeRectCallout">
            <a:avLst>
              <a:gd name="adj1" fmla="val -63651"/>
              <a:gd name="adj2" fmla="val 77317"/>
            </a:avLst>
          </a:prstGeom>
          <a:solidFill>
            <a:srgbClr val="00B8FF"/>
          </a:solidFill>
          <a:ln w="9525" cap="flat" cmpd="sng" algn="ctr">
            <a:solidFill>
              <a:schemeClr val="accent2">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600" b="1" i="0" u="none" strike="noStrike" cap="none" normalizeH="0" baseline="0" dirty="0" smtClean="0">
                <a:ln>
                  <a:noFill/>
                </a:ln>
                <a:solidFill>
                  <a:schemeClr val="tx1"/>
                </a:solidFill>
                <a:effectLst/>
                <a:latin typeface="Times New Roman" pitchFamily="18" charset="0"/>
              </a:rPr>
              <a:t>Lösung:</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600" b="0" i="0" u="none" strike="noStrike" cap="none" normalizeH="0" baseline="0" dirty="0" smtClean="0">
                <a:ln>
                  <a:noFill/>
                </a:ln>
                <a:solidFill>
                  <a:schemeClr val="tx1"/>
                </a:solidFill>
                <a:effectLst/>
                <a:latin typeface="Times New Roman" pitchFamily="18" charset="0"/>
              </a:rPr>
              <a:t>In der Standardordnung haben diese beiden Zeilen identische Wirkung.</a:t>
            </a:r>
          </a:p>
        </p:txBody>
      </p:sp>
      <p:sp>
        <p:nvSpPr>
          <p:cNvPr id="12" name="Geschweifte Klammer rechts 11"/>
          <p:cNvSpPr/>
          <p:nvPr/>
        </p:nvSpPr>
        <p:spPr bwMode="auto">
          <a:xfrm>
            <a:off x="4535560" y="3356992"/>
            <a:ext cx="108447" cy="432048"/>
          </a:xfrm>
          <a:prstGeom prst="rightBrace">
            <a:avLst/>
          </a:prstGeom>
          <a:noFill/>
          <a:ln w="9525" cap="flat" cmpd="sng" algn="ctr">
            <a:solidFill>
              <a:schemeClr val="accent2">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cxnSp>
        <p:nvCxnSpPr>
          <p:cNvPr id="13" name="Gerader Verbinder 12"/>
          <p:cNvCxnSpPr/>
          <p:nvPr/>
        </p:nvCxnSpPr>
        <p:spPr bwMode="auto">
          <a:xfrm>
            <a:off x="5796136" y="4869160"/>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15571320"/>
      </p:ext>
    </p:extLst>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Vergleich BE-Original mit</a:t>
            </a:r>
            <a:br>
              <a:rPr lang="de-DE" dirty="0"/>
            </a:br>
            <a:r>
              <a:rPr lang="de-DE" dirty="0"/>
              <a:t>LE-Ziel</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319</a:t>
            </a:fld>
            <a:endParaRPr lang="de-DE" dirty="0"/>
          </a:p>
        </p:txBody>
      </p:sp>
      <p:sp>
        <p:nvSpPr>
          <p:cNvPr id="6" name="Inhaltsplatzhalter 2"/>
          <p:cNvSpPr>
            <a:spLocks noGrp="1"/>
          </p:cNvSpPr>
          <p:nvPr>
            <p:ph idx="1"/>
          </p:nvPr>
        </p:nvSpPr>
        <p:spPr>
          <a:xfrm>
            <a:off x="685800" y="2060847"/>
            <a:ext cx="7739063" cy="4032449"/>
          </a:xfrm>
        </p:spPr>
        <p:txBody>
          <a:bodyPr/>
          <a:lstStyle/>
          <a:p>
            <a:pPr marL="0" indent="0"/>
            <a:r>
              <a:rPr lang="de-DE" sz="1800" b="1" dirty="0" smtClean="0">
                <a:solidFill>
                  <a:schemeClr val="tx1"/>
                </a:solidFill>
                <a:latin typeface="Courier New" panose="02070309020205020404" pitchFamily="49" charset="0"/>
                <a:cs typeface="Courier New" panose="02070309020205020404" pitchFamily="49" charset="0"/>
              </a:rPr>
              <a:t>  for</a:t>
            </a:r>
            <a:r>
              <a:rPr lang="de-DE" sz="1800" dirty="0" smtClean="0">
                <a:solidFill>
                  <a:schemeClr val="tx1"/>
                </a:solidFill>
                <a:latin typeface="Courier New" panose="02070309020205020404" pitchFamily="49" charset="0"/>
                <a:cs typeface="Courier New" panose="02070309020205020404" pitchFamily="49" charset="0"/>
              </a:rPr>
              <a:t> </a:t>
            </a:r>
            <a:r>
              <a:rPr lang="de-DE" sz="1800" dirty="0">
                <a:solidFill>
                  <a:schemeClr val="tx1"/>
                </a:solidFill>
                <a:latin typeface="Courier New" panose="02070309020205020404" pitchFamily="49" charset="0"/>
                <a:cs typeface="Courier New" panose="02070309020205020404" pitchFamily="49" charset="0"/>
              </a:rPr>
              <a:t>T </a:t>
            </a:r>
            <a:r>
              <a:rPr lang="de-DE" sz="1800" b="1" dirty="0">
                <a:solidFill>
                  <a:schemeClr val="tx1"/>
                </a:solidFill>
                <a:latin typeface="Courier New" panose="02070309020205020404" pitchFamily="49" charset="0"/>
                <a:cs typeface="Courier New" panose="02070309020205020404" pitchFamily="49" charset="0"/>
              </a:rPr>
              <a:t>use record</a:t>
            </a:r>
            <a:r>
              <a:rPr lang="de-DE" sz="1800" dirty="0">
                <a:solidFill>
                  <a:schemeClr val="tx1"/>
                </a:solidFill>
                <a:latin typeface="Courier New" panose="02070309020205020404" pitchFamily="49" charset="0"/>
                <a:cs typeface="Courier New" panose="02070309020205020404" pitchFamily="49" charset="0"/>
              </a:rPr>
              <a:t/>
            </a:r>
            <a:br>
              <a:rPr lang="de-DE" sz="1800" dirty="0">
                <a:solidFill>
                  <a:schemeClr val="tx1"/>
                </a:solidFill>
                <a:latin typeface="Courier New" panose="02070309020205020404" pitchFamily="49" charset="0"/>
                <a:cs typeface="Courier New" panose="02070309020205020404" pitchFamily="49" charset="0"/>
              </a:rPr>
            </a:br>
            <a:r>
              <a:rPr lang="de-DE" sz="1800" dirty="0">
                <a:solidFill>
                  <a:schemeClr val="tx1"/>
                </a:solidFill>
                <a:latin typeface="Courier New" panose="02070309020205020404" pitchFamily="49" charset="0"/>
                <a:cs typeface="Courier New" panose="02070309020205020404" pitchFamily="49" charset="0"/>
              </a:rPr>
              <a:t> </a:t>
            </a:r>
            <a:r>
              <a:rPr lang="de-DE" sz="1800" dirty="0" smtClean="0">
                <a:solidFill>
                  <a:schemeClr val="tx1"/>
                </a:solidFill>
                <a:latin typeface="Courier New" panose="02070309020205020404" pitchFamily="49" charset="0"/>
                <a:cs typeface="Courier New" panose="02070309020205020404" pitchFamily="49" charset="0"/>
              </a:rPr>
              <a:t> </a:t>
            </a:r>
            <a:r>
              <a:rPr lang="en-US" sz="1800" dirty="0" smtClean="0">
                <a:solidFill>
                  <a:schemeClr val="tx1"/>
                </a:solidFill>
                <a:latin typeface="Courier New" panose="02070309020205020404" pitchFamily="49" charset="0"/>
                <a:cs typeface="Courier New" panose="02070309020205020404" pitchFamily="49" charset="0"/>
              </a:rPr>
              <a:t>  </a:t>
            </a:r>
            <a:r>
              <a:rPr lang="en-US" sz="1800" dirty="0">
                <a:solidFill>
                  <a:schemeClr val="tx1"/>
                </a:solidFill>
                <a:latin typeface="Courier New" panose="02070309020205020404" pitchFamily="49" charset="0"/>
                <a:cs typeface="Courier New" panose="02070309020205020404" pitchFamily="49" charset="0"/>
              </a:rPr>
              <a:t>I </a:t>
            </a:r>
            <a:r>
              <a:rPr lang="en-US" sz="1800" b="1" dirty="0">
                <a:solidFill>
                  <a:schemeClr val="tx1"/>
                </a:solidFill>
                <a:latin typeface="Courier New" panose="02070309020205020404" pitchFamily="49" charset="0"/>
                <a:cs typeface="Courier New" panose="02070309020205020404" pitchFamily="49" charset="0"/>
              </a:rPr>
              <a:t>at</a:t>
            </a:r>
            <a:r>
              <a:rPr lang="en-US" sz="1800" dirty="0">
                <a:solidFill>
                  <a:schemeClr val="tx1"/>
                </a:solidFill>
                <a:latin typeface="Courier New" panose="02070309020205020404" pitchFamily="49" charset="0"/>
                <a:cs typeface="Courier New" panose="02070309020205020404" pitchFamily="49" charset="0"/>
              </a:rPr>
              <a:t> 0 </a:t>
            </a:r>
            <a:r>
              <a:rPr lang="en-US" sz="1800" b="1" dirty="0">
                <a:solidFill>
                  <a:schemeClr val="tx1"/>
                </a:solidFill>
                <a:latin typeface="Courier New" panose="02070309020205020404" pitchFamily="49" charset="0"/>
                <a:cs typeface="Courier New" panose="02070309020205020404" pitchFamily="49" charset="0"/>
              </a:rPr>
              <a:t>range</a:t>
            </a:r>
            <a:r>
              <a:rPr lang="en-US" sz="1800" dirty="0">
                <a:solidFill>
                  <a:schemeClr val="tx1"/>
                </a:solidFill>
                <a:latin typeface="Courier New" panose="02070309020205020404" pitchFamily="49" charset="0"/>
                <a:cs typeface="Courier New" panose="02070309020205020404" pitchFamily="49" charset="0"/>
              </a:rPr>
              <a:t>  0 .. 15;</a:t>
            </a:r>
            <a:br>
              <a:rPr lang="en-US" sz="1800" dirty="0">
                <a:solidFill>
                  <a:schemeClr val="tx1"/>
                </a:solidFill>
                <a:latin typeface="Courier New" panose="02070309020205020404" pitchFamily="49" charset="0"/>
                <a:cs typeface="Courier New" panose="02070309020205020404" pitchFamily="49" charset="0"/>
              </a:rPr>
            </a:br>
            <a:r>
              <a:rPr lang="en-US" sz="1800" dirty="0">
                <a:solidFill>
                  <a:schemeClr val="tx1"/>
                </a:solidFill>
                <a:latin typeface="Courier New" panose="02070309020205020404" pitchFamily="49" charset="0"/>
                <a:cs typeface="Courier New" panose="02070309020205020404" pitchFamily="49" charset="0"/>
              </a:rPr>
              <a:t>  </a:t>
            </a:r>
            <a:r>
              <a:rPr lang="en-US" sz="1800" dirty="0" smtClean="0">
                <a:solidFill>
                  <a:schemeClr val="tx1"/>
                </a:solidFill>
                <a:latin typeface="Courier New" panose="02070309020205020404" pitchFamily="49" charset="0"/>
                <a:cs typeface="Courier New" panose="02070309020205020404" pitchFamily="49" charset="0"/>
              </a:rPr>
              <a:t>  </a:t>
            </a:r>
            <a:r>
              <a:rPr lang="en-US" sz="1800" dirty="0">
                <a:solidFill>
                  <a:srgbClr val="FF3399"/>
                </a:solidFill>
                <a:latin typeface="Courier New" panose="02070309020205020404" pitchFamily="49" charset="0"/>
                <a:cs typeface="Courier New" panose="02070309020205020404" pitchFamily="49" charset="0"/>
              </a:rPr>
              <a:t>A </a:t>
            </a:r>
            <a:r>
              <a:rPr lang="en-US" sz="1800" b="1" dirty="0">
                <a:solidFill>
                  <a:srgbClr val="FF3399"/>
                </a:solidFill>
                <a:latin typeface="Courier New" panose="02070309020205020404" pitchFamily="49" charset="0"/>
                <a:cs typeface="Courier New" panose="02070309020205020404" pitchFamily="49" charset="0"/>
              </a:rPr>
              <a:t>at</a:t>
            </a:r>
            <a:r>
              <a:rPr lang="en-US" sz="1800" dirty="0">
                <a:solidFill>
                  <a:srgbClr val="FF3399"/>
                </a:solidFill>
                <a:latin typeface="Courier New" panose="02070309020205020404" pitchFamily="49" charset="0"/>
                <a:cs typeface="Courier New" panose="02070309020205020404" pitchFamily="49" charset="0"/>
              </a:rPr>
              <a:t> 2 </a:t>
            </a:r>
            <a:r>
              <a:rPr lang="en-US" sz="1800" b="1" dirty="0">
                <a:solidFill>
                  <a:srgbClr val="FF3399"/>
                </a:solidFill>
                <a:latin typeface="Courier New" panose="02070309020205020404" pitchFamily="49" charset="0"/>
                <a:cs typeface="Courier New" panose="02070309020205020404" pitchFamily="49" charset="0"/>
              </a:rPr>
              <a:t>range</a:t>
            </a:r>
            <a:r>
              <a:rPr lang="en-US" sz="1800" dirty="0">
                <a:solidFill>
                  <a:srgbClr val="FF3399"/>
                </a:solidFill>
                <a:latin typeface="Courier New" panose="02070309020205020404" pitchFamily="49" charset="0"/>
                <a:cs typeface="Courier New" panose="02070309020205020404" pitchFamily="49" charset="0"/>
              </a:rPr>
              <a:t>  0 .. 12;</a:t>
            </a:r>
            <a:br>
              <a:rPr lang="en-US" sz="1800" dirty="0">
                <a:solidFill>
                  <a:srgbClr val="FF3399"/>
                </a:solidFill>
                <a:latin typeface="Courier New" panose="02070309020205020404" pitchFamily="49" charset="0"/>
                <a:cs typeface="Courier New" panose="02070309020205020404" pitchFamily="49" charset="0"/>
              </a:rPr>
            </a:br>
            <a:r>
              <a:rPr lang="en-US" sz="1800" dirty="0">
                <a:solidFill>
                  <a:srgbClr val="FF3399"/>
                </a:solidFill>
                <a:latin typeface="Courier New" panose="02070309020205020404" pitchFamily="49" charset="0"/>
                <a:cs typeface="Courier New" panose="02070309020205020404" pitchFamily="49" charset="0"/>
              </a:rPr>
              <a:t> </a:t>
            </a:r>
            <a:r>
              <a:rPr lang="en-US" sz="1800" dirty="0">
                <a:solidFill>
                  <a:schemeClr val="tx1"/>
                </a:solidFill>
                <a:latin typeface="Courier New" panose="02070309020205020404" pitchFamily="49" charset="0"/>
                <a:cs typeface="Courier New" panose="02070309020205020404" pitchFamily="49" charset="0"/>
              </a:rPr>
              <a:t>  </a:t>
            </a:r>
            <a:r>
              <a:rPr lang="en-US" sz="1800" dirty="0" smtClean="0">
                <a:solidFill>
                  <a:schemeClr val="tx1"/>
                </a:solidFill>
                <a:latin typeface="Courier New" panose="02070309020205020404" pitchFamily="49" charset="0"/>
                <a:cs typeface="Courier New" panose="02070309020205020404" pitchFamily="49" charset="0"/>
              </a:rPr>
              <a:t> </a:t>
            </a:r>
            <a:r>
              <a:rPr lang="en-US" sz="1800" dirty="0" smtClean="0">
                <a:solidFill>
                  <a:schemeClr val="accent2"/>
                </a:solidFill>
                <a:latin typeface="Courier New" panose="02070309020205020404" pitchFamily="49" charset="0"/>
                <a:cs typeface="Courier New" panose="02070309020205020404" pitchFamily="49" charset="0"/>
              </a:rPr>
              <a:t>B </a:t>
            </a:r>
            <a:r>
              <a:rPr lang="en-US" sz="1800" b="1" dirty="0">
                <a:solidFill>
                  <a:schemeClr val="accent2"/>
                </a:solidFill>
                <a:latin typeface="Courier New" panose="02070309020205020404" pitchFamily="49" charset="0"/>
                <a:cs typeface="Courier New" panose="02070309020205020404" pitchFamily="49" charset="0"/>
              </a:rPr>
              <a:t>at</a:t>
            </a:r>
            <a:r>
              <a:rPr lang="en-US" sz="1800" dirty="0">
                <a:solidFill>
                  <a:schemeClr val="accent2"/>
                </a:solidFill>
                <a:latin typeface="Courier New" panose="02070309020205020404" pitchFamily="49" charset="0"/>
                <a:cs typeface="Courier New" panose="02070309020205020404" pitchFamily="49" charset="0"/>
              </a:rPr>
              <a:t> 2 </a:t>
            </a:r>
            <a:r>
              <a:rPr lang="en-US" sz="1800" b="1" dirty="0">
                <a:solidFill>
                  <a:schemeClr val="accent2"/>
                </a:solidFill>
                <a:latin typeface="Courier New" panose="02070309020205020404" pitchFamily="49" charset="0"/>
                <a:cs typeface="Courier New" panose="02070309020205020404" pitchFamily="49" charset="0"/>
              </a:rPr>
              <a:t>range</a:t>
            </a:r>
            <a:r>
              <a:rPr lang="en-US" sz="1800" dirty="0">
                <a:solidFill>
                  <a:schemeClr val="accent2"/>
                </a:solidFill>
                <a:latin typeface="Courier New" panose="02070309020205020404" pitchFamily="49" charset="0"/>
                <a:cs typeface="Courier New" panose="02070309020205020404" pitchFamily="49" charset="0"/>
              </a:rPr>
              <a:t> 13 .. 17;</a:t>
            </a:r>
            <a:br>
              <a:rPr lang="en-US" sz="1800" dirty="0">
                <a:solidFill>
                  <a:schemeClr val="accent2"/>
                </a:solidFill>
                <a:latin typeface="Courier New" panose="02070309020205020404" pitchFamily="49" charset="0"/>
                <a:cs typeface="Courier New" panose="02070309020205020404" pitchFamily="49" charset="0"/>
              </a:rPr>
            </a:br>
            <a:r>
              <a:rPr lang="en-US" sz="1800" dirty="0" smtClean="0">
                <a:solidFill>
                  <a:schemeClr val="accent2"/>
                </a:solidFill>
                <a:latin typeface="Courier New" panose="02070309020205020404" pitchFamily="49" charset="0"/>
                <a:cs typeface="Courier New" panose="02070309020205020404" pitchFamily="49" charset="0"/>
              </a:rPr>
              <a:t>  </a:t>
            </a:r>
            <a:r>
              <a:rPr lang="fr-FR" sz="1800" dirty="0" smtClean="0">
                <a:solidFill>
                  <a:schemeClr val="tx1"/>
                </a:solidFill>
                <a:latin typeface="Courier New" panose="02070309020205020404" pitchFamily="49" charset="0"/>
                <a:cs typeface="Courier New" panose="02070309020205020404" pitchFamily="49" charset="0"/>
              </a:rPr>
              <a:t>  </a:t>
            </a:r>
            <a:r>
              <a:rPr lang="fr-FR" sz="1800" dirty="0">
                <a:solidFill>
                  <a:schemeClr val="accent3">
                    <a:lumMod val="25000"/>
                  </a:schemeClr>
                </a:solidFill>
                <a:latin typeface="Courier New" panose="02070309020205020404" pitchFamily="49" charset="0"/>
                <a:cs typeface="Courier New" panose="02070309020205020404" pitchFamily="49" charset="0"/>
              </a:rPr>
              <a:t>C </a:t>
            </a:r>
            <a:r>
              <a:rPr lang="fr-FR" sz="1800" b="1" dirty="0">
                <a:solidFill>
                  <a:schemeClr val="accent3">
                    <a:lumMod val="25000"/>
                  </a:schemeClr>
                </a:solidFill>
                <a:latin typeface="Courier New" panose="02070309020205020404" pitchFamily="49" charset="0"/>
                <a:cs typeface="Courier New" panose="02070309020205020404" pitchFamily="49" charset="0"/>
              </a:rPr>
              <a:t>at</a:t>
            </a:r>
            <a:r>
              <a:rPr lang="fr-FR" sz="1800" dirty="0">
                <a:solidFill>
                  <a:schemeClr val="accent3">
                    <a:lumMod val="25000"/>
                  </a:schemeClr>
                </a:solidFill>
                <a:latin typeface="Courier New" panose="02070309020205020404" pitchFamily="49" charset="0"/>
                <a:cs typeface="Courier New" panose="02070309020205020404" pitchFamily="49" charset="0"/>
              </a:rPr>
              <a:t> 2 </a:t>
            </a:r>
            <a:r>
              <a:rPr lang="fr-FR" sz="1800" b="1" dirty="0">
                <a:solidFill>
                  <a:schemeClr val="accent3">
                    <a:lumMod val="25000"/>
                  </a:schemeClr>
                </a:solidFill>
                <a:latin typeface="Courier New" panose="02070309020205020404" pitchFamily="49" charset="0"/>
                <a:cs typeface="Courier New" panose="02070309020205020404" pitchFamily="49" charset="0"/>
              </a:rPr>
              <a:t>range</a:t>
            </a:r>
            <a:r>
              <a:rPr lang="fr-FR" sz="1800" dirty="0">
                <a:solidFill>
                  <a:schemeClr val="accent3">
                    <a:lumMod val="25000"/>
                  </a:schemeClr>
                </a:solidFill>
                <a:latin typeface="Courier New" panose="02070309020205020404" pitchFamily="49" charset="0"/>
                <a:cs typeface="Courier New" panose="02070309020205020404" pitchFamily="49" charset="0"/>
              </a:rPr>
              <a:t> 18 .. 23;</a:t>
            </a:r>
            <a:br>
              <a:rPr lang="fr-FR" sz="1800" dirty="0">
                <a:solidFill>
                  <a:schemeClr val="accent3">
                    <a:lumMod val="25000"/>
                  </a:schemeClr>
                </a:solidFill>
                <a:latin typeface="Courier New" panose="02070309020205020404" pitchFamily="49" charset="0"/>
                <a:cs typeface="Courier New" panose="02070309020205020404" pitchFamily="49" charset="0"/>
              </a:rPr>
            </a:br>
            <a:r>
              <a:rPr lang="fr-FR" sz="1800" dirty="0" smtClean="0">
                <a:solidFill>
                  <a:schemeClr val="accent3">
                    <a:lumMod val="25000"/>
                  </a:schemeClr>
                </a:solidFill>
                <a:latin typeface="Courier New" panose="02070309020205020404" pitchFamily="49" charset="0"/>
                <a:cs typeface="Courier New" panose="02070309020205020404" pitchFamily="49" charset="0"/>
              </a:rPr>
              <a:t>    </a:t>
            </a:r>
            <a:r>
              <a:rPr lang="fr-FR" sz="1800" dirty="0" smtClean="0">
                <a:solidFill>
                  <a:srgbClr val="C00000"/>
                </a:solidFill>
                <a:latin typeface="Courier New" panose="02070309020205020404" pitchFamily="49" charset="0"/>
                <a:cs typeface="Courier New" panose="02070309020205020404" pitchFamily="49" charset="0"/>
              </a:rPr>
              <a:t>D </a:t>
            </a:r>
            <a:r>
              <a:rPr lang="fr-FR" sz="1800" b="1" dirty="0">
                <a:solidFill>
                  <a:srgbClr val="C00000"/>
                </a:solidFill>
                <a:latin typeface="Courier New" panose="02070309020205020404" pitchFamily="49" charset="0"/>
                <a:cs typeface="Courier New" panose="02070309020205020404" pitchFamily="49" charset="0"/>
              </a:rPr>
              <a:t>at</a:t>
            </a:r>
            <a:r>
              <a:rPr lang="fr-FR" sz="1800" dirty="0">
                <a:solidFill>
                  <a:srgbClr val="C00000"/>
                </a:solidFill>
                <a:latin typeface="Courier New" panose="02070309020205020404" pitchFamily="49" charset="0"/>
                <a:cs typeface="Courier New" panose="02070309020205020404" pitchFamily="49" charset="0"/>
              </a:rPr>
              <a:t> 2 </a:t>
            </a:r>
            <a:r>
              <a:rPr lang="fr-FR" sz="1800" b="1" dirty="0">
                <a:solidFill>
                  <a:srgbClr val="C00000"/>
                </a:solidFill>
                <a:latin typeface="Courier New" panose="02070309020205020404" pitchFamily="49" charset="0"/>
                <a:cs typeface="Courier New" panose="02070309020205020404" pitchFamily="49" charset="0"/>
              </a:rPr>
              <a:t>range</a:t>
            </a:r>
            <a:r>
              <a:rPr lang="fr-FR" sz="1800" dirty="0">
                <a:solidFill>
                  <a:srgbClr val="C00000"/>
                </a:solidFill>
                <a:latin typeface="Courier New" panose="02070309020205020404" pitchFamily="49" charset="0"/>
                <a:cs typeface="Courier New" panose="02070309020205020404" pitchFamily="49" charset="0"/>
              </a:rPr>
              <a:t> 24 .. 31</a:t>
            </a:r>
            <a:r>
              <a:rPr lang="fr-FR" sz="1800" dirty="0" smtClean="0">
                <a:solidFill>
                  <a:srgbClr val="C00000"/>
                </a:solidFill>
                <a:latin typeface="Courier New" panose="02070309020205020404" pitchFamily="49" charset="0"/>
                <a:cs typeface="Courier New" panose="02070309020205020404" pitchFamily="49" charset="0"/>
              </a:rPr>
              <a:t>;</a:t>
            </a:r>
            <a:r>
              <a:rPr lang="fr-FR" sz="1800" dirty="0">
                <a:solidFill>
                  <a:srgbClr val="C00000"/>
                </a:solidFill>
                <a:latin typeface="Courier New" panose="02070309020205020404" pitchFamily="49" charset="0"/>
                <a:cs typeface="Courier New" panose="02070309020205020404" pitchFamily="49" charset="0"/>
              </a:rPr>
              <a:t/>
            </a:r>
            <a:br>
              <a:rPr lang="fr-FR" sz="1800" dirty="0">
                <a:solidFill>
                  <a:srgbClr val="C00000"/>
                </a:solidFill>
                <a:latin typeface="Courier New" panose="02070309020205020404" pitchFamily="49" charset="0"/>
                <a:cs typeface="Courier New" panose="02070309020205020404" pitchFamily="49" charset="0"/>
              </a:rPr>
            </a:br>
            <a:r>
              <a:rPr lang="fr-FR" sz="1800" dirty="0" smtClean="0">
                <a:solidFill>
                  <a:srgbClr val="C00000"/>
                </a:solidFill>
                <a:latin typeface="Courier New" panose="02070309020205020404" pitchFamily="49" charset="0"/>
                <a:cs typeface="Courier New" panose="02070309020205020404" pitchFamily="49" charset="0"/>
              </a:rPr>
              <a:t>  </a:t>
            </a:r>
            <a:r>
              <a:rPr lang="de-DE" sz="1800" b="1" dirty="0">
                <a:latin typeface="Courier New" panose="02070309020205020404" pitchFamily="49" charset="0"/>
                <a:cs typeface="Courier New" panose="02070309020205020404" pitchFamily="49" charset="0"/>
              </a:rPr>
              <a:t>end record</a:t>
            </a:r>
            <a:r>
              <a:rPr lang="de-DE" sz="1800" dirty="0">
                <a:latin typeface="Courier New" panose="02070309020205020404" pitchFamily="49" charset="0"/>
                <a:cs typeface="Courier New" panose="02070309020205020404" pitchFamily="49" charset="0"/>
              </a:rPr>
              <a:t>;</a:t>
            </a:r>
            <a:br>
              <a:rPr lang="de-DE" sz="1800" dirty="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for</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T'Bit_Order </a:t>
            </a:r>
            <a:r>
              <a:rPr lang="de-DE" sz="1800" b="1" dirty="0">
                <a:latin typeface="Courier New" panose="02070309020205020404" pitchFamily="49" charset="0"/>
                <a:cs typeface="Courier New" panose="02070309020205020404" pitchFamily="49" charset="0"/>
              </a:rPr>
              <a:t>use</a:t>
            </a:r>
            <a:r>
              <a:rPr lang="de-DE" sz="1800" dirty="0">
                <a:latin typeface="Courier New" panose="02070309020205020404" pitchFamily="49" charset="0"/>
                <a:cs typeface="Courier New" panose="02070309020205020404" pitchFamily="49" charset="0"/>
              </a:rPr>
              <a:t> System.High_Order_First;</a:t>
            </a:r>
          </a:p>
          <a:p>
            <a:pPr marL="0" lvl="0" indent="0"/>
            <a:r>
              <a:rPr lang="en-US" sz="1800" dirty="0" smtClean="0">
                <a:latin typeface="Courier New" panose="02070309020205020404" pitchFamily="49" charset="0"/>
                <a:cs typeface="Courier New" panose="02070309020205020404" pitchFamily="49" charset="0"/>
              </a:rPr>
              <a:t>Byte </a:t>
            </a:r>
            <a:r>
              <a:rPr lang="en-US" sz="1800" dirty="0">
                <a:latin typeface="Courier New" panose="02070309020205020404" pitchFamily="49" charset="0"/>
                <a:cs typeface="Courier New" panose="02070309020205020404" pitchFamily="49" charset="0"/>
              </a:rPr>
              <a:t>0       1       2       3       4       5</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BE </a:t>
            </a:r>
            <a:r>
              <a:rPr lang="en-US" sz="1800" dirty="0" smtClean="0">
                <a:latin typeface="Courier New" panose="02070309020205020404" pitchFamily="49" charset="0"/>
                <a:cs typeface="Courier New" panose="02070309020205020404" pitchFamily="49" charset="0"/>
              </a:rPr>
              <a:t>0123456789012345</a:t>
            </a:r>
            <a:r>
              <a:rPr lang="en-US" sz="1800" dirty="0" smtClean="0">
                <a:solidFill>
                  <a:srgbClr val="FF3399"/>
                </a:solidFill>
                <a:latin typeface="Courier New" panose="02070309020205020404" pitchFamily="49" charset="0"/>
                <a:cs typeface="Courier New" panose="02070309020205020404" pitchFamily="49" charset="0"/>
              </a:rPr>
              <a:t>0123456789012</a:t>
            </a:r>
            <a:r>
              <a:rPr lang="en-US" sz="1800" dirty="0" smtClean="0">
                <a:solidFill>
                  <a:srgbClr val="3333CC"/>
                </a:solidFill>
                <a:latin typeface="Courier New" panose="02070309020205020404" pitchFamily="49" charset="0"/>
                <a:cs typeface="Courier New" panose="02070309020205020404" pitchFamily="49" charset="0"/>
              </a:rPr>
              <a:t>34567</a:t>
            </a:r>
            <a:r>
              <a:rPr lang="en-US" sz="1800" dirty="0" smtClean="0">
                <a:solidFill>
                  <a:srgbClr val="E2FFB8">
                    <a:lumMod val="25000"/>
                  </a:srgbClr>
                </a:solidFill>
                <a:latin typeface="Courier New" panose="02070309020205020404" pitchFamily="49" charset="0"/>
                <a:cs typeface="Courier New" panose="02070309020205020404" pitchFamily="49" charset="0"/>
              </a:rPr>
              <a:t>890123</a:t>
            </a:r>
            <a:r>
              <a:rPr lang="en-US" sz="1800" dirty="0" smtClean="0">
                <a:solidFill>
                  <a:srgbClr val="C00000"/>
                </a:solidFill>
                <a:latin typeface="Courier New" panose="02070309020205020404" pitchFamily="49" charset="0"/>
                <a:cs typeface="Courier New" panose="02070309020205020404" pitchFamily="49" charset="0"/>
              </a:rPr>
              <a:t>45678901</a:t>
            </a:r>
          </a:p>
          <a:p>
            <a:pPr marL="0" lvl="0" indent="0"/>
            <a:r>
              <a:rPr lang="en-US" sz="1800" dirty="0" smtClean="0">
                <a:solidFill>
                  <a:srgbClr val="C00000"/>
                </a:solidFill>
                <a:latin typeface="Courier New" panose="02070309020205020404" pitchFamily="49" charset="0"/>
                <a:cs typeface="Courier New" panose="02070309020205020404" pitchFamily="49" charset="0"/>
              </a:rPr>
              <a:t>NSBO</a:t>
            </a: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0123456789012</a:t>
            </a:r>
            <a:r>
              <a:rPr lang="en-US" sz="1800" dirty="0" smtClean="0">
                <a:solidFill>
                  <a:srgbClr val="3333CC"/>
                </a:solidFill>
                <a:latin typeface="Courier New" panose="02070309020205020404" pitchFamily="49" charset="0"/>
                <a:cs typeface="Courier New" panose="02070309020205020404" pitchFamily="49" charset="0"/>
              </a:rPr>
              <a:t>34567</a:t>
            </a:r>
            <a:r>
              <a:rPr lang="en-US" sz="1800" dirty="0" smtClean="0">
                <a:solidFill>
                  <a:srgbClr val="E2FFB8">
                    <a:lumMod val="25000"/>
                  </a:srgbClr>
                </a:solidFill>
                <a:latin typeface="Courier New" panose="02070309020205020404" pitchFamily="49" charset="0"/>
                <a:cs typeface="Courier New" panose="02070309020205020404" pitchFamily="49" charset="0"/>
              </a:rPr>
              <a:t>890123</a:t>
            </a:r>
            <a:r>
              <a:rPr lang="en-US" sz="1800" dirty="0" smtClean="0">
                <a:solidFill>
                  <a:srgbClr val="C00000"/>
                </a:solidFill>
                <a:latin typeface="Courier New" panose="02070309020205020404" pitchFamily="49" charset="0"/>
                <a:cs typeface="Courier New" panose="02070309020205020404" pitchFamily="49" charset="0"/>
              </a:rPr>
              <a:t>45678901</a:t>
            </a:r>
            <a:r>
              <a:rPr lang="en-US" sz="1800" dirty="0" smtClean="0">
                <a:latin typeface="Courier New" panose="02070309020205020404" pitchFamily="49" charset="0"/>
                <a:cs typeface="Courier New" panose="02070309020205020404" pitchFamily="49" charset="0"/>
              </a:rPr>
              <a:t>0123456789012345</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Byte </a:t>
            </a:r>
            <a:r>
              <a:rPr lang="en-US" sz="1800" dirty="0">
                <a:solidFill>
                  <a:srgbClr val="C00000"/>
                </a:solidFill>
                <a:latin typeface="Courier New" panose="02070309020205020404" pitchFamily="49" charset="0"/>
                <a:cs typeface="Courier New" panose="02070309020205020404" pitchFamily="49" charset="0"/>
              </a:rPr>
              <a:t>LE</a:t>
            </a:r>
            <a:r>
              <a:rPr lang="en-US" sz="1800" dirty="0">
                <a:latin typeface="Courier New" panose="02070309020205020404" pitchFamily="49" charset="0"/>
                <a:cs typeface="Courier New" panose="02070309020205020404" pitchFamily="49" charset="0"/>
              </a:rPr>
              <a:t>     5       4       3       2       1       </a:t>
            </a:r>
            <a:r>
              <a:rPr lang="en-US" sz="1800" dirty="0" smtClean="0">
                <a:latin typeface="Courier New" panose="02070309020205020404" pitchFamily="49" charset="0"/>
                <a:cs typeface="Courier New" panose="02070309020205020404" pitchFamily="49" charset="0"/>
              </a:rPr>
              <a:t>0</a:t>
            </a:r>
            <a:endParaRPr lang="de-DE" dirty="0"/>
          </a:p>
        </p:txBody>
      </p:sp>
      <p:cxnSp>
        <p:nvCxnSpPr>
          <p:cNvPr id="7" name="Gerade Verbindung mit Pfeil 6"/>
          <p:cNvCxnSpPr/>
          <p:nvPr/>
        </p:nvCxnSpPr>
        <p:spPr bwMode="auto">
          <a:xfrm>
            <a:off x="1691680" y="4509120"/>
            <a:ext cx="792088"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Gerade Verbindung mit Pfeil 7"/>
          <p:cNvCxnSpPr/>
          <p:nvPr/>
        </p:nvCxnSpPr>
        <p:spPr bwMode="auto">
          <a:xfrm flipH="1">
            <a:off x="6948264" y="5445224"/>
            <a:ext cx="864096" cy="0"/>
          </a:xfrm>
          <a:prstGeom prst="straightConnector1">
            <a:avLst/>
          </a:prstGeom>
          <a:solidFill>
            <a:srgbClr val="00B8FF"/>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r Verbinder 8"/>
          <p:cNvCxnSpPr/>
          <p:nvPr/>
        </p:nvCxnSpPr>
        <p:spPr bwMode="auto">
          <a:xfrm>
            <a:off x="5796136" y="508518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r Verbinder 9"/>
          <p:cNvCxnSpPr/>
          <p:nvPr/>
        </p:nvCxnSpPr>
        <p:spPr bwMode="auto">
          <a:xfrm>
            <a:off x="3635896" y="472514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500640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Strenge Typbindung</a:t>
            </a:r>
          </a:p>
        </p:txBody>
      </p:sp>
      <p:sp>
        <p:nvSpPr>
          <p:cNvPr id="19459" name="Rectangle 2"/>
          <p:cNvSpPr>
            <a:spLocks noGrp="1" noChangeArrowheads="1"/>
          </p:cNvSpPr>
          <p:nvPr>
            <p:ph idx="1"/>
          </p:nvPr>
        </p:nvSpPr>
        <p:spPr>
          <a:xfrm>
            <a:off x="652463" y="1784052"/>
            <a:ext cx="7772400" cy="4464348"/>
          </a:xfrm>
        </p:spPr>
        <p:txBody>
          <a:bodyPr/>
          <a:lstStyle/>
          <a:p>
            <a:pPr marL="309563" indent="-309563" eaLnBrk="1" hangingPunct="1">
              <a:lnSpc>
                <a:spcPct val="8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Jede Größe im Programm hat einen unveränderlichen Typ, der bei der Vereinbarung festgelegt wird.</a:t>
            </a:r>
          </a:p>
          <a:p>
            <a:pPr marL="309563" indent="-309563" eaLnBrk="1" hangingPunct="1">
              <a:lnSpc>
                <a:spcPct val="8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Typen können nicht gemischt werden in Ausdrücken:</a:t>
            </a:r>
            <a:br>
              <a:rPr lang="de-DE" altLang="de-DE" sz="2400" dirty="0" smtClean="0"/>
            </a:br>
            <a:r>
              <a:rPr lang="de-DE" altLang="de-DE" sz="2000" dirty="0" smtClean="0">
                <a:latin typeface="Courier New" panose="02070309020205020404" pitchFamily="49" charset="0"/>
                <a:cs typeface="Courier New" panose="02070309020205020404" pitchFamily="49" charset="0"/>
              </a:rPr>
              <a:t>I: Integer := 0;</a:t>
            </a:r>
            <a:br>
              <a:rPr lang="de-DE" altLang="de-DE" sz="2000" dirty="0" smtClean="0">
                <a:latin typeface="Courier New" panose="02070309020205020404" pitchFamily="49" charset="0"/>
                <a:cs typeface="Courier New" panose="02070309020205020404" pitchFamily="49" charset="0"/>
              </a:rPr>
            </a:br>
            <a:r>
              <a:rPr lang="de-DE" altLang="de-DE" sz="2000" dirty="0" smtClean="0">
                <a:latin typeface="Courier New" panose="02070309020205020404" pitchFamily="49" charset="0"/>
                <a:cs typeface="Courier New" panose="02070309020205020404" pitchFamily="49" charset="0"/>
              </a:rPr>
              <a:t>F: Float   := 0.0;</a:t>
            </a:r>
            <a:br>
              <a:rPr lang="de-DE" altLang="de-DE" sz="2000" dirty="0" smtClean="0">
                <a:latin typeface="Courier New" panose="02070309020205020404" pitchFamily="49" charset="0"/>
                <a:cs typeface="Courier New" panose="02070309020205020404" pitchFamily="49" charset="0"/>
              </a:rPr>
            </a:br>
            <a:r>
              <a:rPr lang="de-DE" altLang="de-DE" sz="2000" dirty="0" smtClean="0">
                <a:latin typeface="Courier New" panose="02070309020205020404" pitchFamily="49" charset="0"/>
                <a:cs typeface="Courier New" panose="02070309020205020404" pitchFamily="49" charset="0"/>
              </a:rPr>
              <a:t>I + F  -- </a:t>
            </a:r>
            <a:r>
              <a:rPr lang="en-US" altLang="de-DE" sz="2000" dirty="0">
                <a:solidFill>
                  <a:srgbClr val="FF0000"/>
                </a:solidFill>
                <a:latin typeface="Wingdings" pitchFamily="2" charset="2"/>
              </a:rPr>
              <a:t></a:t>
            </a:r>
            <a:endParaRPr lang="de-DE" altLang="de-DE" sz="2000" dirty="0" smtClean="0">
              <a:solidFill>
                <a:srgbClr val="FF0000"/>
              </a:solidFill>
              <a:latin typeface="Courier New" panose="02070309020205020404" pitchFamily="49" charset="0"/>
              <a:cs typeface="Courier New" panose="02070309020205020404" pitchFamily="49" charset="0"/>
            </a:endParaRP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Typen können unter Umständen in einander umgewandelt werden:</a:t>
            </a:r>
            <a:br>
              <a:rPr lang="de-DE" altLang="de-DE" sz="2400" dirty="0" smtClean="0"/>
            </a:br>
            <a:r>
              <a:rPr lang="de-DE" altLang="de-DE" sz="2000" dirty="0" smtClean="0">
                <a:latin typeface="Courier New" pitchFamily="49" charset="0"/>
              </a:rPr>
              <a:t>Float (I) + F    -- </a:t>
            </a:r>
            <a:r>
              <a:rPr lang="de-DE" altLang="de-DE" sz="2000" i="1" dirty="0" smtClean="0">
                <a:solidFill>
                  <a:srgbClr val="3333CC"/>
                </a:solidFill>
                <a:latin typeface="Courier New" pitchFamily="49" charset="0"/>
              </a:rPr>
              <a:t>OK</a:t>
            </a:r>
            <a:br>
              <a:rPr lang="de-DE" altLang="de-DE" sz="2000" i="1" dirty="0" smtClean="0">
                <a:solidFill>
                  <a:srgbClr val="3333CC"/>
                </a:solidFill>
                <a:latin typeface="Courier New" pitchFamily="49" charset="0"/>
              </a:rPr>
            </a:br>
            <a:r>
              <a:rPr lang="de-DE" altLang="de-DE" sz="2000" dirty="0" smtClean="0">
                <a:latin typeface="Courier New" pitchFamily="49" charset="0"/>
              </a:rPr>
              <a:t>I + Integer (F)  --</a:t>
            </a:r>
            <a:r>
              <a:rPr lang="de-DE" altLang="de-DE" sz="2000" i="1" dirty="0" smtClean="0">
                <a:solidFill>
                  <a:srgbClr val="3333CC"/>
                </a:solidFill>
                <a:latin typeface="Courier New" pitchFamily="49" charset="0"/>
              </a:rPr>
              <a:t> auch OK (rundet)</a:t>
            </a: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solidFill>
                  <a:srgbClr val="FF0000"/>
                </a:solidFill>
              </a:rPr>
              <a:t>Beispiel in C</a:t>
            </a:r>
            <a:r>
              <a:rPr lang="en-US" altLang="de-DE" sz="2400" dirty="0">
                <a:solidFill>
                  <a:srgbClr val="FF0000"/>
                </a:solidFill>
              </a:rPr>
              <a:t/>
            </a:r>
            <a:br>
              <a:rPr lang="en-US" altLang="de-DE" sz="2400" dirty="0">
                <a:solidFill>
                  <a:srgbClr val="FF0000"/>
                </a:solidFill>
              </a:rPr>
            </a:br>
            <a:r>
              <a:rPr lang="en-US" altLang="de-DE" sz="2000" dirty="0">
                <a:solidFill>
                  <a:srgbClr val="C00000"/>
                </a:solidFill>
                <a:latin typeface="Courier New" panose="02070309020205020404" pitchFamily="49" charset="0"/>
                <a:cs typeface="Courier New" panose="02070309020205020404" pitchFamily="49" charset="0"/>
              </a:rPr>
              <a:t>void</a:t>
            </a:r>
            <a:r>
              <a:rPr lang="en-US" altLang="de-DE" sz="2000" dirty="0">
                <a:solidFill>
                  <a:schemeClr val="tx1"/>
                </a:solidFill>
                <a:latin typeface="Courier New" panose="02070309020205020404" pitchFamily="49" charset="0"/>
                <a:cs typeface="Courier New" panose="02070309020205020404" pitchFamily="49" charset="0"/>
              </a:rPr>
              <a:t> main() {</a:t>
            </a:r>
            <a:br>
              <a:rPr lang="en-US" altLang="de-DE" sz="2000" dirty="0">
                <a:solidFill>
                  <a:schemeClr val="tx1"/>
                </a:solidFill>
                <a:latin typeface="Courier New" panose="02070309020205020404" pitchFamily="49" charset="0"/>
                <a:cs typeface="Courier New" panose="02070309020205020404" pitchFamily="49" charset="0"/>
              </a:rPr>
            </a:br>
            <a:r>
              <a:rPr lang="en-US" altLang="de-DE" sz="2000" dirty="0">
                <a:solidFill>
                  <a:schemeClr val="tx1"/>
                </a:solidFill>
                <a:latin typeface="Courier New" panose="02070309020205020404" pitchFamily="49" charset="0"/>
                <a:cs typeface="Courier New" panose="02070309020205020404" pitchFamily="49" charset="0"/>
              </a:rPr>
              <a:t>  </a:t>
            </a:r>
            <a:r>
              <a:rPr lang="en-US" altLang="de-DE" sz="2000" dirty="0">
                <a:solidFill>
                  <a:srgbClr val="C00000"/>
                </a:solidFill>
                <a:latin typeface="Courier New" panose="02070309020205020404" pitchFamily="49" charset="0"/>
                <a:cs typeface="Courier New" panose="02070309020205020404" pitchFamily="49" charset="0"/>
              </a:rPr>
              <a:t>unsigned int </a:t>
            </a:r>
            <a:r>
              <a:rPr lang="en-US" altLang="de-DE" sz="2000" dirty="0">
                <a:solidFill>
                  <a:schemeClr val="tx1"/>
                </a:solidFill>
                <a:latin typeface="Courier New" panose="02070309020205020404" pitchFamily="49" charset="0"/>
                <a:cs typeface="Courier New" panose="02070309020205020404" pitchFamily="49" charset="0"/>
              </a:rPr>
              <a:t>a = </a:t>
            </a:r>
            <a:r>
              <a:rPr lang="en-US" altLang="de-DE" sz="2000" dirty="0">
                <a:solidFill>
                  <a:schemeClr val="bg1">
                    <a:lumMod val="50000"/>
                  </a:schemeClr>
                </a:solidFill>
                <a:latin typeface="Courier New" panose="02070309020205020404" pitchFamily="49" charset="0"/>
                <a:cs typeface="Courier New" panose="02070309020205020404" pitchFamily="49" charset="0"/>
              </a:rPr>
              <a:t>1</a:t>
            </a:r>
            <a:r>
              <a:rPr lang="en-US" altLang="de-DE" sz="2000" dirty="0">
                <a:solidFill>
                  <a:schemeClr val="tx1"/>
                </a:solidFill>
                <a:latin typeface="Courier New" panose="02070309020205020404" pitchFamily="49" charset="0"/>
                <a:cs typeface="Courier New" panose="02070309020205020404" pitchFamily="49" charset="0"/>
              </a:rPr>
              <a:t>;</a:t>
            </a:r>
            <a:br>
              <a:rPr lang="en-US" altLang="de-DE" sz="2000" dirty="0">
                <a:solidFill>
                  <a:schemeClr val="tx1"/>
                </a:solidFill>
                <a:latin typeface="Courier New" panose="02070309020205020404" pitchFamily="49" charset="0"/>
                <a:cs typeface="Courier New" panose="02070309020205020404" pitchFamily="49" charset="0"/>
              </a:rPr>
            </a:br>
            <a:r>
              <a:rPr lang="en-US" altLang="de-DE" sz="2000" dirty="0">
                <a:solidFill>
                  <a:schemeClr val="tx1"/>
                </a:solidFill>
                <a:latin typeface="Courier New" panose="02070309020205020404" pitchFamily="49" charset="0"/>
                <a:cs typeface="Courier New" panose="02070309020205020404" pitchFamily="49" charset="0"/>
              </a:rPr>
              <a:t>  </a:t>
            </a:r>
            <a:r>
              <a:rPr lang="en-US" altLang="de-DE" sz="2000" dirty="0">
                <a:solidFill>
                  <a:srgbClr val="C00000"/>
                </a:solidFill>
                <a:latin typeface="Courier New" panose="02070309020205020404" pitchFamily="49" charset="0"/>
                <a:cs typeface="Courier New" panose="02070309020205020404" pitchFamily="49" charset="0"/>
              </a:rPr>
              <a:t>int</a:t>
            </a:r>
            <a:r>
              <a:rPr lang="en-US" altLang="de-DE" sz="2000" dirty="0">
                <a:solidFill>
                  <a:schemeClr val="tx1"/>
                </a:solidFill>
                <a:latin typeface="Courier New" panose="02070309020205020404" pitchFamily="49" charset="0"/>
                <a:cs typeface="Courier New" panose="02070309020205020404" pitchFamily="49" charset="0"/>
              </a:rPr>
              <a:t> b = </a:t>
            </a:r>
            <a:r>
              <a:rPr lang="en-US" altLang="de-DE" sz="2000" dirty="0">
                <a:solidFill>
                  <a:schemeClr val="bg1">
                    <a:lumMod val="50000"/>
                  </a:schemeClr>
                </a:solidFill>
                <a:latin typeface="Courier New" panose="02070309020205020404" pitchFamily="49" charset="0"/>
                <a:cs typeface="Courier New" panose="02070309020205020404" pitchFamily="49" charset="0"/>
              </a:rPr>
              <a:t>-1</a:t>
            </a:r>
            <a:r>
              <a:rPr lang="en-US" altLang="de-DE" sz="2000" dirty="0">
                <a:solidFill>
                  <a:schemeClr val="tx1"/>
                </a:solidFill>
                <a:latin typeface="Courier New" panose="02070309020205020404" pitchFamily="49" charset="0"/>
                <a:cs typeface="Courier New" panose="02070309020205020404" pitchFamily="49" charset="0"/>
              </a:rPr>
              <a:t>;</a:t>
            </a:r>
            <a:br>
              <a:rPr lang="en-US" altLang="de-DE" sz="2000" dirty="0">
                <a:solidFill>
                  <a:schemeClr val="tx1"/>
                </a:solidFill>
                <a:latin typeface="Courier New" panose="02070309020205020404" pitchFamily="49" charset="0"/>
                <a:cs typeface="Courier New" panose="02070309020205020404" pitchFamily="49" charset="0"/>
              </a:rPr>
            </a:br>
            <a:r>
              <a:rPr lang="en-US" altLang="de-DE" sz="2000" dirty="0">
                <a:solidFill>
                  <a:schemeClr val="tx1"/>
                </a:solidFill>
                <a:latin typeface="Courier New" panose="02070309020205020404" pitchFamily="49" charset="0"/>
                <a:cs typeface="Courier New" panose="02070309020205020404" pitchFamily="49" charset="0"/>
              </a:rPr>
              <a:t>  if (</a:t>
            </a:r>
            <a:r>
              <a:rPr lang="en-US" altLang="de-DE" sz="2000" dirty="0">
                <a:solidFill>
                  <a:srgbClr val="FF0000"/>
                </a:solidFill>
                <a:latin typeface="Courier New" panose="02070309020205020404" pitchFamily="49" charset="0"/>
                <a:cs typeface="Courier New" panose="02070309020205020404" pitchFamily="49" charset="0"/>
              </a:rPr>
              <a:t>a &lt; b</a:t>
            </a:r>
            <a:r>
              <a:rPr lang="en-US" altLang="de-DE" sz="2000" dirty="0">
                <a:solidFill>
                  <a:schemeClr val="tx1"/>
                </a:solidFill>
                <a:latin typeface="Courier New" panose="02070309020205020404" pitchFamily="49" charset="0"/>
                <a:cs typeface="Courier New" panose="02070309020205020404" pitchFamily="49" charset="0"/>
              </a:rPr>
              <a:t>) </a:t>
            </a:r>
            <a:r>
              <a:rPr lang="en-US" altLang="de-DE" sz="2000" dirty="0" smtClean="0">
                <a:solidFill>
                  <a:schemeClr val="tx1"/>
                </a:solidFill>
                <a:latin typeface="Courier New" panose="02070309020205020404" pitchFamily="49" charset="0"/>
                <a:cs typeface="Courier New" panose="02070309020205020404" pitchFamily="49" charset="0"/>
              </a:rPr>
              <a:t>printf(</a:t>
            </a:r>
            <a:r>
              <a:rPr lang="en-US" altLang="de-DE" sz="2000" dirty="0" smtClean="0">
                <a:solidFill>
                  <a:schemeClr val="accent2"/>
                </a:solidFill>
                <a:latin typeface="Courier New" panose="02070309020205020404" pitchFamily="49" charset="0"/>
                <a:cs typeface="Courier New" panose="02070309020205020404" pitchFamily="49" charset="0"/>
              </a:rPr>
              <a:t>"</a:t>
            </a:r>
            <a:r>
              <a:rPr lang="de-DE" altLang="de-DE" sz="2000" dirty="0" smtClean="0">
                <a:solidFill>
                  <a:schemeClr val="accent2"/>
                </a:solidFill>
                <a:latin typeface="Courier New" panose="02070309020205020404" pitchFamily="49" charset="0"/>
                <a:cs typeface="Courier New" panose="02070309020205020404" pitchFamily="49" charset="0"/>
              </a:rPr>
              <a:t>Wie kann das sein</a:t>
            </a:r>
            <a:r>
              <a:rPr lang="en-US" altLang="de-DE" sz="2000" dirty="0" smtClean="0">
                <a:solidFill>
                  <a:schemeClr val="accent2"/>
                </a:solidFill>
                <a:latin typeface="Courier New" panose="02070309020205020404" pitchFamily="49" charset="0"/>
                <a:cs typeface="Courier New" panose="02070309020205020404" pitchFamily="49" charset="0"/>
              </a:rPr>
              <a:t>\n</a:t>
            </a:r>
            <a:r>
              <a:rPr lang="en-US" altLang="de-DE" sz="2000" dirty="0">
                <a:solidFill>
                  <a:schemeClr val="accent2"/>
                </a:solidFill>
                <a:latin typeface="Courier New" panose="02070309020205020404" pitchFamily="49" charset="0"/>
                <a:cs typeface="Courier New" panose="02070309020205020404" pitchFamily="49" charset="0"/>
              </a:rPr>
              <a:t>"</a:t>
            </a:r>
            <a:r>
              <a:rPr lang="en-US" altLang="de-DE" sz="2000" dirty="0">
                <a:solidFill>
                  <a:schemeClr val="tx1"/>
                </a:solidFill>
                <a:latin typeface="Courier New" panose="02070309020205020404" pitchFamily="49" charset="0"/>
                <a:cs typeface="Courier New" panose="02070309020205020404" pitchFamily="49" charset="0"/>
              </a:rPr>
              <a:t>);</a:t>
            </a:r>
            <a:br>
              <a:rPr lang="en-US" altLang="de-DE" sz="2000" dirty="0">
                <a:solidFill>
                  <a:schemeClr val="tx1"/>
                </a:solidFill>
                <a:latin typeface="Courier New" panose="02070309020205020404" pitchFamily="49" charset="0"/>
                <a:cs typeface="Courier New" panose="02070309020205020404" pitchFamily="49" charset="0"/>
              </a:rPr>
            </a:br>
            <a:r>
              <a:rPr lang="en-US" altLang="de-DE" sz="2000" dirty="0">
                <a:solidFill>
                  <a:schemeClr val="tx1"/>
                </a:solidFill>
                <a:latin typeface="Courier New" panose="02070309020205020404" pitchFamily="49" charset="0"/>
                <a:cs typeface="Courier New" panose="02070309020205020404" pitchFamily="49" charset="0"/>
              </a:rPr>
              <a:t>}</a:t>
            </a: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endParaRPr lang="de-DE" altLang="de-DE" sz="2000" i="1" dirty="0" smtClean="0">
              <a:solidFill>
                <a:srgbClr val="3333CC"/>
              </a:solidFill>
              <a:latin typeface="Courier New" pitchFamily="49" charset="0"/>
            </a:endParaRPr>
          </a:p>
        </p:txBody>
      </p:sp>
      <p:sp>
        <p:nvSpPr>
          <p:cNvPr id="1946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46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2F5CB26-325A-475D-99D7-CB50462E3153}" type="slidenum">
              <a:rPr lang="de-DE" altLang="de-DE" sz="2400" smtClean="0"/>
              <a:pPr eaLnBrk="1" hangingPunct="1">
                <a:spcBef>
                  <a:spcPct val="0"/>
                </a:spcBef>
              </a:pPr>
              <a:t>32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65250"/>
          </a:xfrm>
        </p:spPr>
        <p:txBody>
          <a:bodyPr/>
          <a:lstStyle/>
          <a:p>
            <a:r>
              <a:rPr lang="de-DE" dirty="0" smtClean="0"/>
              <a:t>Transfer von BE nach LE</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320</a:t>
            </a:fld>
            <a:endParaRPr lang="de-DE" dirty="0"/>
          </a:p>
        </p:txBody>
      </p:sp>
      <p:sp>
        <p:nvSpPr>
          <p:cNvPr id="6" name="Inhaltsplatzhalter 2"/>
          <p:cNvSpPr>
            <a:spLocks noGrp="1"/>
          </p:cNvSpPr>
          <p:nvPr>
            <p:ph idx="1"/>
          </p:nvPr>
        </p:nvSpPr>
        <p:spPr>
          <a:xfrm>
            <a:off x="685800" y="1628800"/>
            <a:ext cx="7739063" cy="4586263"/>
          </a:xfrm>
        </p:spPr>
        <p:txBody>
          <a:bodyPr/>
          <a:lstStyle/>
          <a:p>
            <a:pPr marL="0" indent="0"/>
            <a:r>
              <a:rPr lang="en-US" sz="2400" dirty="0" smtClean="0">
                <a:cs typeface="Courier New" panose="02070309020205020404" pitchFamily="49" charset="0"/>
              </a:rPr>
              <a:t>Darstellung im Original auf der BE-Quellarchitektur:</a:t>
            </a:r>
          </a:p>
          <a:p>
            <a:pPr marL="0" indent="0"/>
            <a:r>
              <a:rPr lang="en-US" sz="1800" dirty="0" smtClean="0">
                <a:latin typeface="Courier New" panose="02070309020205020404" pitchFamily="49" charset="0"/>
                <a:cs typeface="Courier New" panose="02070309020205020404" pitchFamily="49" charset="0"/>
              </a:rPr>
              <a:t>Byte </a:t>
            </a:r>
            <a:r>
              <a:rPr lang="en-US" sz="1800" dirty="0">
                <a:latin typeface="Courier New" panose="02070309020205020404" pitchFamily="49" charset="0"/>
                <a:cs typeface="Courier New" panose="02070309020205020404" pitchFamily="49" charset="0"/>
              </a:rPr>
              <a:t>0       1       2       3       4       5</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BE </a:t>
            </a:r>
            <a:r>
              <a:rPr lang="en-US" sz="1800" i="1" dirty="0" smtClean="0">
                <a:latin typeface="Courier New" panose="02070309020205020404" pitchFamily="49" charset="0"/>
                <a:cs typeface="Courier New" panose="02070309020205020404" pitchFamily="49" charset="0"/>
              </a:rPr>
              <a:t>01234567</a:t>
            </a:r>
            <a:r>
              <a:rPr lang="en-US" sz="1800" dirty="0" smtClean="0">
                <a:latin typeface="Courier New" panose="02070309020205020404" pitchFamily="49" charset="0"/>
                <a:cs typeface="Courier New" panose="02070309020205020404" pitchFamily="49" charset="0"/>
              </a:rPr>
              <a:t>89012345</a:t>
            </a:r>
            <a:r>
              <a:rPr lang="en-US" sz="1800" i="1" dirty="0" smtClean="0">
                <a:solidFill>
                  <a:srgbClr val="FF3399"/>
                </a:solidFill>
                <a:latin typeface="Courier New" panose="02070309020205020404" pitchFamily="49" charset="0"/>
                <a:cs typeface="Courier New" panose="02070309020205020404" pitchFamily="49" charset="0"/>
              </a:rPr>
              <a:t>01234567</a:t>
            </a:r>
            <a:r>
              <a:rPr lang="en-US" sz="1800" dirty="0" smtClean="0">
                <a:solidFill>
                  <a:srgbClr val="FF3399"/>
                </a:solidFill>
                <a:latin typeface="Courier New" panose="02070309020205020404" pitchFamily="49" charset="0"/>
                <a:cs typeface="Courier New" panose="02070309020205020404" pitchFamily="49" charset="0"/>
              </a:rPr>
              <a:t>89012</a:t>
            </a:r>
            <a:r>
              <a:rPr lang="en-US" sz="1800" dirty="0" smtClean="0">
                <a:solidFill>
                  <a:schemeClr val="accent2"/>
                </a:solidFill>
                <a:latin typeface="Courier New" panose="02070309020205020404" pitchFamily="49" charset="0"/>
                <a:cs typeface="Courier New" panose="02070309020205020404" pitchFamily="49" charset="0"/>
              </a:rPr>
              <a:t>345</a:t>
            </a:r>
            <a:r>
              <a:rPr lang="en-US" sz="1800" i="1" dirty="0" smtClean="0">
                <a:solidFill>
                  <a:schemeClr val="accent2"/>
                </a:solidFill>
                <a:latin typeface="Courier New" panose="02070309020205020404" pitchFamily="49" charset="0"/>
                <a:cs typeface="Courier New" panose="02070309020205020404" pitchFamily="49" charset="0"/>
              </a:rPr>
              <a:t>67</a:t>
            </a:r>
            <a:r>
              <a:rPr lang="en-US" sz="1800" i="1" dirty="0" smtClean="0">
                <a:solidFill>
                  <a:schemeClr val="accent3">
                    <a:lumMod val="25000"/>
                  </a:schemeClr>
                </a:solidFill>
                <a:latin typeface="Courier New" panose="02070309020205020404" pitchFamily="49" charset="0"/>
                <a:cs typeface="Courier New" panose="02070309020205020404" pitchFamily="49" charset="0"/>
              </a:rPr>
              <a:t>890123</a:t>
            </a:r>
            <a:r>
              <a:rPr lang="en-US" sz="1800" dirty="0" smtClean="0">
                <a:solidFill>
                  <a:srgbClr val="C00000"/>
                </a:solidFill>
                <a:latin typeface="Courier New" panose="02070309020205020404" pitchFamily="49" charset="0"/>
                <a:cs typeface="Courier New" panose="02070309020205020404" pitchFamily="49" charset="0"/>
              </a:rPr>
              <a:t>45678901</a:t>
            </a:r>
            <a:endParaRPr lang="en-US" sz="1800" dirty="0">
              <a:solidFill>
                <a:srgbClr val="C00000"/>
              </a:solidFill>
              <a:latin typeface="Courier New" panose="02070309020205020404" pitchFamily="49" charset="0"/>
              <a:cs typeface="Courier New" panose="02070309020205020404" pitchFamily="49" charset="0"/>
            </a:endParaRPr>
          </a:p>
          <a:p>
            <a:pPr marL="0" indent="0"/>
            <a:r>
              <a:rPr lang="de-DE" sz="2400" dirty="0" smtClean="0">
                <a:cs typeface="Courier New" panose="02070309020205020404" pitchFamily="49" charset="0"/>
              </a:rPr>
              <a:t>Beim Transfer werden die Bytes der Reihe nach übertragen; das sieht dann auf der LE-Zielarchitektur so aus:</a:t>
            </a:r>
          </a:p>
          <a:p>
            <a:pPr marL="0" indent="0"/>
            <a:r>
              <a:rPr lang="en-US" sz="1800" dirty="0" smtClean="0">
                <a:latin typeface="Courier New" panose="02070309020205020404" pitchFamily="49" charset="0"/>
                <a:cs typeface="Courier New" panose="02070309020205020404" pitchFamily="49" charset="0"/>
              </a:rPr>
              <a:t>Byte        </a:t>
            </a:r>
            <a:r>
              <a:rPr lang="en-US" sz="1800" dirty="0">
                <a:latin typeface="Courier New" panose="02070309020205020404" pitchFamily="49" charset="0"/>
                <a:cs typeface="Courier New" panose="02070309020205020404" pitchFamily="49" charset="0"/>
              </a:rPr>
              <a:t>5       4       3       2       1       0</a:t>
            </a:r>
            <a:br>
              <a:rPr lang="en-US" sz="1800" dirty="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NSBO </a:t>
            </a:r>
            <a:r>
              <a:rPr lang="en-US" sz="1800" dirty="0" smtClean="0">
                <a:solidFill>
                  <a:srgbClr val="C00000"/>
                </a:solidFill>
                <a:latin typeface="Courier New" panose="02070309020205020404" pitchFamily="49" charset="0"/>
                <a:cs typeface="Courier New" panose="02070309020205020404" pitchFamily="49" charset="0"/>
              </a:rPr>
              <a:t>45678901</a:t>
            </a:r>
            <a:r>
              <a:rPr lang="en-US" sz="1800" i="1" dirty="0" smtClean="0">
                <a:solidFill>
                  <a:schemeClr val="accent2"/>
                </a:solidFill>
                <a:latin typeface="Courier New" panose="02070309020205020404" pitchFamily="49" charset="0"/>
                <a:cs typeface="Courier New" panose="02070309020205020404" pitchFamily="49" charset="0"/>
              </a:rPr>
              <a:t>67</a:t>
            </a:r>
            <a:r>
              <a:rPr lang="en-US" sz="1800" i="1" dirty="0" smtClean="0">
                <a:solidFill>
                  <a:schemeClr val="accent3">
                    <a:lumMod val="25000"/>
                  </a:schemeClr>
                </a:solidFill>
                <a:latin typeface="Courier New" panose="02070309020205020404" pitchFamily="49" charset="0"/>
                <a:cs typeface="Courier New" panose="02070309020205020404" pitchFamily="49" charset="0"/>
              </a:rPr>
              <a:t>890123</a:t>
            </a:r>
            <a:r>
              <a:rPr lang="en-US" sz="1800" dirty="0" smtClean="0">
                <a:solidFill>
                  <a:srgbClr val="FF3399"/>
                </a:solidFill>
                <a:latin typeface="Courier New" panose="02070309020205020404" pitchFamily="49" charset="0"/>
                <a:cs typeface="Courier New" panose="02070309020205020404" pitchFamily="49" charset="0"/>
              </a:rPr>
              <a:t>89012</a:t>
            </a:r>
            <a:r>
              <a:rPr lang="en-US" sz="1800" dirty="0" smtClean="0">
                <a:solidFill>
                  <a:schemeClr val="accent2"/>
                </a:solidFill>
                <a:latin typeface="Courier New" panose="02070309020205020404" pitchFamily="49" charset="0"/>
                <a:cs typeface="Courier New" panose="02070309020205020404" pitchFamily="49" charset="0"/>
              </a:rPr>
              <a:t>345</a:t>
            </a:r>
            <a:r>
              <a:rPr lang="en-US" sz="1800" i="1" dirty="0" smtClean="0">
                <a:solidFill>
                  <a:srgbClr val="FF3399"/>
                </a:solidFill>
                <a:latin typeface="Courier New" panose="02070309020205020404" pitchFamily="49" charset="0"/>
                <a:cs typeface="Courier New" panose="02070309020205020404" pitchFamily="49" charset="0"/>
              </a:rPr>
              <a:t>01234567</a:t>
            </a:r>
            <a:r>
              <a:rPr lang="en-US" sz="1800" dirty="0" smtClean="0">
                <a:solidFill>
                  <a:schemeClr val="tx1"/>
                </a:solidFill>
                <a:latin typeface="Courier New" panose="02070309020205020404" pitchFamily="49" charset="0"/>
                <a:cs typeface="Courier New" panose="02070309020205020404" pitchFamily="49" charset="0"/>
              </a:rPr>
              <a:t>89012345</a:t>
            </a:r>
            <a:r>
              <a:rPr lang="en-US" sz="1800" i="1" dirty="0" smtClean="0">
                <a:solidFill>
                  <a:schemeClr val="tx1"/>
                </a:solidFill>
                <a:latin typeface="Courier New" panose="02070309020205020404" pitchFamily="49" charset="0"/>
                <a:cs typeface="Courier New" panose="02070309020205020404" pitchFamily="49" charset="0"/>
              </a:rPr>
              <a:t>01234567</a:t>
            </a:r>
          </a:p>
          <a:p>
            <a:pPr marL="0" indent="0"/>
            <a:r>
              <a:rPr lang="de-DE" sz="2400" dirty="0" smtClean="0">
                <a:solidFill>
                  <a:schemeClr val="tx1"/>
                </a:solidFill>
                <a:cs typeface="Courier New" panose="02070309020205020404" pitchFamily="49" charset="0"/>
              </a:rPr>
              <a:t>Damit die gewünschte Darstellung erreicht wird, müssen nur noch die Maschinenskalare gedreht werden:</a:t>
            </a:r>
            <a:endParaRPr lang="de-DE" sz="2400" dirty="0" smtClean="0">
              <a:cs typeface="Courier New" panose="02070309020205020404" pitchFamily="49" charset="0"/>
            </a:endParaRPr>
          </a:p>
          <a:p>
            <a:pPr marL="0" indent="0"/>
            <a:r>
              <a:rPr lang="en-US" sz="1800" dirty="0" smtClean="0">
                <a:latin typeface="Courier New" panose="02070309020205020404" pitchFamily="49" charset="0"/>
                <a:cs typeface="Courier New" panose="02070309020205020404" pitchFamily="49" charset="0"/>
              </a:rPr>
              <a:t>Byte        </a:t>
            </a:r>
            <a:r>
              <a:rPr lang="en-US" sz="1800" dirty="0">
                <a:latin typeface="Courier New" panose="02070309020205020404" pitchFamily="49" charset="0"/>
                <a:cs typeface="Courier New" panose="02070309020205020404" pitchFamily="49" charset="0"/>
              </a:rPr>
              <a:t>5       4       3       2       1       0</a:t>
            </a:r>
            <a:br>
              <a:rPr lang="en-US" sz="1800" dirty="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NSBO </a:t>
            </a:r>
            <a:r>
              <a:rPr lang="en-US" sz="1800" i="1" dirty="0" smtClean="0">
                <a:solidFill>
                  <a:srgbClr val="FF3399"/>
                </a:solidFill>
                <a:latin typeface="Courier New" panose="02070309020205020404" pitchFamily="49" charset="0"/>
                <a:cs typeface="Courier New" panose="02070309020205020404" pitchFamily="49" charset="0"/>
              </a:rPr>
              <a:t>01234567</a:t>
            </a:r>
            <a:r>
              <a:rPr lang="en-US" sz="1800" dirty="0" smtClean="0">
                <a:solidFill>
                  <a:srgbClr val="FF3399"/>
                </a:solidFill>
                <a:latin typeface="Courier New" panose="02070309020205020404" pitchFamily="49" charset="0"/>
                <a:cs typeface="Courier New" panose="02070309020205020404" pitchFamily="49" charset="0"/>
              </a:rPr>
              <a:t>89012</a:t>
            </a:r>
            <a:r>
              <a:rPr lang="en-US" sz="1800" dirty="0" smtClean="0">
                <a:solidFill>
                  <a:schemeClr val="accent2"/>
                </a:solidFill>
                <a:latin typeface="Courier New" panose="02070309020205020404" pitchFamily="49" charset="0"/>
                <a:cs typeface="Courier New" panose="02070309020205020404" pitchFamily="49" charset="0"/>
              </a:rPr>
              <a:t>345</a:t>
            </a:r>
            <a:r>
              <a:rPr lang="en-US" sz="1800" i="1" dirty="0" smtClean="0">
                <a:solidFill>
                  <a:schemeClr val="accent2"/>
                </a:solidFill>
                <a:latin typeface="Courier New" panose="02070309020205020404" pitchFamily="49" charset="0"/>
                <a:cs typeface="Courier New" panose="02070309020205020404" pitchFamily="49" charset="0"/>
              </a:rPr>
              <a:t>67</a:t>
            </a:r>
            <a:r>
              <a:rPr lang="en-US" sz="1800" i="1" dirty="0" smtClean="0">
                <a:solidFill>
                  <a:schemeClr val="accent3">
                    <a:lumMod val="25000"/>
                  </a:schemeClr>
                </a:solidFill>
                <a:latin typeface="Courier New" panose="02070309020205020404" pitchFamily="49" charset="0"/>
                <a:cs typeface="Courier New" panose="02070309020205020404" pitchFamily="49" charset="0"/>
              </a:rPr>
              <a:t>890123</a:t>
            </a:r>
            <a:r>
              <a:rPr lang="en-US" sz="1800" dirty="0" smtClean="0">
                <a:solidFill>
                  <a:srgbClr val="C00000"/>
                </a:solidFill>
                <a:latin typeface="Courier New" panose="02070309020205020404" pitchFamily="49" charset="0"/>
                <a:cs typeface="Courier New" panose="02070309020205020404" pitchFamily="49" charset="0"/>
              </a:rPr>
              <a:t>45678901</a:t>
            </a:r>
            <a:r>
              <a:rPr lang="en-US" sz="1800" i="1" dirty="0" smtClean="0">
                <a:solidFill>
                  <a:schemeClr val="tx1"/>
                </a:solidFill>
                <a:latin typeface="Courier New" panose="02070309020205020404" pitchFamily="49" charset="0"/>
                <a:cs typeface="Courier New" panose="02070309020205020404" pitchFamily="49" charset="0"/>
              </a:rPr>
              <a:t>01234567</a:t>
            </a:r>
            <a:r>
              <a:rPr lang="en-US" sz="1800" dirty="0" smtClean="0">
                <a:solidFill>
                  <a:schemeClr val="tx1"/>
                </a:solidFill>
                <a:latin typeface="Courier New" panose="02070309020205020404" pitchFamily="49" charset="0"/>
                <a:cs typeface="Courier New" panose="02070309020205020404" pitchFamily="49" charset="0"/>
              </a:rPr>
              <a:t>89012345</a:t>
            </a:r>
          </a:p>
          <a:p>
            <a:pPr marL="0" indent="0"/>
            <a:r>
              <a:rPr lang="en-US" sz="2300" b="1" dirty="0" smtClean="0">
                <a:solidFill>
                  <a:srgbClr val="C00000"/>
                </a:solidFill>
                <a:cs typeface="Courier New" panose="02070309020205020404" pitchFamily="49" charset="0"/>
              </a:rPr>
              <a:t>Die Repräsentationsdarstellung ist </a:t>
            </a:r>
            <a:r>
              <a:rPr lang="en-US" sz="2300" b="1" dirty="0">
                <a:solidFill>
                  <a:srgbClr val="C00000"/>
                </a:solidFill>
                <a:cs typeface="Courier New" panose="02070309020205020404" pitchFamily="49" charset="0"/>
              </a:rPr>
              <a:t>a</a:t>
            </a:r>
            <a:r>
              <a:rPr lang="en-US" sz="2300" b="1" dirty="0" smtClean="0">
                <a:solidFill>
                  <a:srgbClr val="C00000"/>
                </a:solidFill>
                <a:cs typeface="Courier New" panose="02070309020205020404" pitchFamily="49" charset="0"/>
              </a:rPr>
              <a:t>rchitekturunabhängig!</a:t>
            </a:r>
          </a:p>
        </p:txBody>
      </p:sp>
      <p:cxnSp>
        <p:nvCxnSpPr>
          <p:cNvPr id="7" name="Gerade Verbindung mit Pfeil 6"/>
          <p:cNvCxnSpPr/>
          <p:nvPr/>
        </p:nvCxnSpPr>
        <p:spPr bwMode="auto">
          <a:xfrm>
            <a:off x="1691680" y="2276872"/>
            <a:ext cx="792088"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Gerade Verbindung mit Pfeil 7"/>
          <p:cNvCxnSpPr/>
          <p:nvPr/>
        </p:nvCxnSpPr>
        <p:spPr bwMode="auto">
          <a:xfrm flipH="1">
            <a:off x="6948264" y="3717032"/>
            <a:ext cx="864096"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 name="Gruppieren 8"/>
          <p:cNvGrpSpPr/>
          <p:nvPr/>
        </p:nvGrpSpPr>
        <p:grpSpPr>
          <a:xfrm>
            <a:off x="1835696" y="4221088"/>
            <a:ext cx="5616624" cy="1080120"/>
            <a:chOff x="1835696" y="4581128"/>
            <a:chExt cx="5616624" cy="1080120"/>
          </a:xfrm>
        </p:grpSpPr>
        <p:cxnSp>
          <p:nvCxnSpPr>
            <p:cNvPr id="10" name="Gerade Verbindung mit Pfeil 9"/>
            <p:cNvCxnSpPr/>
            <p:nvPr/>
          </p:nvCxnSpPr>
          <p:spPr bwMode="auto">
            <a:xfrm>
              <a:off x="1979712" y="4581128"/>
              <a:ext cx="3240360"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mit Pfeil 10"/>
            <p:cNvCxnSpPr/>
            <p:nvPr/>
          </p:nvCxnSpPr>
          <p:spPr bwMode="auto">
            <a:xfrm>
              <a:off x="3059832" y="4581128"/>
              <a:ext cx="1080120"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Gerade Verbindung mit Pfeil 11"/>
            <p:cNvCxnSpPr/>
            <p:nvPr/>
          </p:nvCxnSpPr>
          <p:spPr bwMode="auto">
            <a:xfrm flipH="1">
              <a:off x="2987824" y="4581128"/>
              <a:ext cx="1152128"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 Verbindung mit Pfeil 12"/>
            <p:cNvCxnSpPr/>
            <p:nvPr/>
          </p:nvCxnSpPr>
          <p:spPr bwMode="auto">
            <a:xfrm flipH="1">
              <a:off x="1835696" y="4581128"/>
              <a:ext cx="3384376"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 Verbindung mit Pfeil 13"/>
            <p:cNvCxnSpPr/>
            <p:nvPr/>
          </p:nvCxnSpPr>
          <p:spPr bwMode="auto">
            <a:xfrm flipH="1">
              <a:off x="6300192" y="4581128"/>
              <a:ext cx="1152128"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Gerade Verbindung mit Pfeil 14"/>
            <p:cNvCxnSpPr/>
            <p:nvPr/>
          </p:nvCxnSpPr>
          <p:spPr bwMode="auto">
            <a:xfrm>
              <a:off x="6300192" y="4581128"/>
              <a:ext cx="1008112"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6" name="Gerader Verbinder 15"/>
          <p:cNvCxnSpPr/>
          <p:nvPr/>
        </p:nvCxnSpPr>
        <p:spPr bwMode="auto">
          <a:xfrm>
            <a:off x="3635896" y="2420888"/>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r Verbinder 16"/>
          <p:cNvCxnSpPr/>
          <p:nvPr/>
        </p:nvCxnSpPr>
        <p:spPr bwMode="auto">
          <a:xfrm>
            <a:off x="5796136" y="3933056"/>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Gerader Verbinder 17"/>
          <p:cNvCxnSpPr/>
          <p:nvPr/>
        </p:nvCxnSpPr>
        <p:spPr bwMode="auto">
          <a:xfrm>
            <a:off x="5796136" y="544522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feld 18"/>
          <p:cNvSpPr txBox="1"/>
          <p:nvPr/>
        </p:nvSpPr>
        <p:spPr>
          <a:xfrm>
            <a:off x="4716016" y="1354361"/>
            <a:ext cx="3708847" cy="307777"/>
          </a:xfrm>
          <a:prstGeom prst="rect">
            <a:avLst/>
          </a:prstGeom>
          <a:solidFill>
            <a:srgbClr val="FFD581"/>
          </a:solidFill>
          <a:ln>
            <a:solidFill>
              <a:srgbClr val="996600"/>
            </a:solidFill>
          </a:ln>
        </p:spPr>
        <p:txBody>
          <a:bodyPr wrap="square" rtlCol="0">
            <a:spAutoFit/>
          </a:bodyPr>
          <a:lstStyle/>
          <a:p>
            <a:pPr algn="ctr"/>
            <a:r>
              <a:rPr lang="de-DE" sz="1400" dirty="0" smtClean="0">
                <a:solidFill>
                  <a:srgbClr val="996600"/>
                </a:solidFill>
                <a:latin typeface="Courier New" panose="02070309020205020404" pitchFamily="49" charset="0"/>
                <a:cs typeface="Courier New" panose="02070309020205020404" pitchFamily="49" charset="0"/>
              </a:rPr>
              <a:t>'Scalar_Storage_Order</a:t>
            </a:r>
            <a:r>
              <a:rPr lang="de-DE" sz="1400" dirty="0" smtClean="0">
                <a:solidFill>
                  <a:srgbClr val="996600"/>
                </a:solidFill>
              </a:rPr>
              <a:t>, siehe </a:t>
            </a:r>
            <a:r>
              <a:rPr lang="de-DE" sz="1400" dirty="0" smtClean="0">
                <a:solidFill>
                  <a:srgbClr val="996600"/>
                </a:solidFill>
                <a:hlinkClick r:id="rId2" action="ppaction://hlinksldjump"/>
              </a:rPr>
              <a:t>Folie 457</a:t>
            </a:r>
            <a:r>
              <a:rPr lang="de-DE" sz="1400" dirty="0" smtClean="0">
                <a:solidFill>
                  <a:srgbClr val="996600"/>
                </a:solidFill>
              </a:rPr>
              <a:t>.</a:t>
            </a:r>
            <a:endParaRPr lang="de-DE" sz="1400" dirty="0">
              <a:solidFill>
                <a:srgbClr val="996600"/>
              </a:solidFill>
            </a:endParaRPr>
          </a:p>
        </p:txBody>
      </p:sp>
    </p:spTree>
    <p:extLst>
      <p:ext uri="{BB962C8B-B14F-4D97-AF65-F5344CB8AC3E}">
        <p14:creationId xmlns:p14="http://schemas.microsoft.com/office/powerpoint/2010/main" val="3609900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solidFill>
                  <a:srgbClr val="FF3399"/>
                </a:solidFill>
              </a:rPr>
              <a:t>Reihungskomponenten</a:t>
            </a:r>
            <a:endParaRPr lang="de-DE" dirty="0">
              <a:solidFill>
                <a:srgbClr val="FF3399"/>
              </a:solidFill>
            </a:endParaRPr>
          </a:p>
        </p:txBody>
      </p:sp>
      <p:sp>
        <p:nvSpPr>
          <p:cNvPr id="3" name="Inhaltsplatzhalter 2"/>
          <p:cNvSpPr>
            <a:spLocks noGrp="1"/>
          </p:cNvSpPr>
          <p:nvPr>
            <p:ph idx="1"/>
          </p:nvPr>
        </p:nvSpPr>
        <p:spPr>
          <a:xfrm>
            <a:off x="685800" y="2132856"/>
            <a:ext cx="7739063" cy="4082207"/>
          </a:xfrm>
        </p:spPr>
        <p:txBody>
          <a:bodyPr/>
          <a:lstStyle/>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400" dirty="0"/>
              <a:t>Für eine Reihung gepackter Booleans gilt entsprechend der Architektur:</a:t>
            </a:r>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b="1" dirty="0">
                <a:latin typeface="Courier New" pitchFamily="49" charset="0"/>
              </a:rPr>
              <a:t>type</a:t>
            </a:r>
            <a:r>
              <a:rPr lang="de-DE" altLang="de-DE" sz="2000" dirty="0">
                <a:latin typeface="Courier New" pitchFamily="49" charset="0"/>
              </a:rPr>
              <a:t> Gepackt </a:t>
            </a:r>
            <a:r>
              <a:rPr lang="de-DE" altLang="de-DE" sz="2000" b="1" dirty="0">
                <a:latin typeface="Courier New" pitchFamily="49" charset="0"/>
              </a:rPr>
              <a:t>is array</a:t>
            </a:r>
            <a:r>
              <a:rPr lang="de-DE" altLang="de-DE" sz="2000" dirty="0">
                <a:latin typeface="Courier New" pitchFamily="49" charset="0"/>
              </a:rPr>
              <a:t> (0 .. 15) </a:t>
            </a:r>
            <a:r>
              <a:rPr lang="de-DE" altLang="de-DE" sz="2000" b="1" dirty="0">
                <a:latin typeface="Courier New" pitchFamily="49" charset="0"/>
              </a:rPr>
              <a:t>of</a:t>
            </a:r>
            <a:r>
              <a:rPr lang="de-DE" altLang="de-DE" sz="2000" dirty="0">
                <a:latin typeface="Courier New" pitchFamily="49" charset="0"/>
              </a:rPr>
              <a:t> Boolean;</a:t>
            </a:r>
            <a:br>
              <a:rPr lang="de-DE" altLang="de-DE" sz="2000" dirty="0">
                <a:latin typeface="Courier New" pitchFamily="49" charset="0"/>
              </a:rPr>
            </a:br>
            <a:r>
              <a:rPr lang="de-DE" altLang="de-DE" sz="2000" b="1" dirty="0">
                <a:latin typeface="Courier New" pitchFamily="49" charset="0"/>
              </a:rPr>
              <a:t>pragma</a:t>
            </a:r>
            <a:r>
              <a:rPr lang="de-DE" altLang="de-DE" sz="2000" dirty="0">
                <a:latin typeface="Courier New" pitchFamily="49" charset="0"/>
              </a:rPr>
              <a:t> Pack (Gepackt);</a:t>
            </a:r>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latin typeface="Courier New" pitchFamily="49" charset="0"/>
              </a:rPr>
              <a:t>Feld: Gepackt;</a:t>
            </a:r>
          </a:p>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400" dirty="0"/>
              <a:t>Jede Komponente belegt nun genau ein Bit.</a:t>
            </a:r>
          </a:p>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400" dirty="0"/>
              <a:t>Hier ist </a:t>
            </a:r>
            <a:r>
              <a:rPr lang="de-DE" altLang="de-DE" sz="2000" dirty="0">
                <a:latin typeface="Courier New" pitchFamily="49" charset="0"/>
              </a:rPr>
              <a:t>Feld  (0)</a:t>
            </a:r>
            <a:r>
              <a:rPr lang="de-DE" altLang="de-DE" sz="2400" dirty="0"/>
              <a:t> das </a:t>
            </a:r>
            <a:r>
              <a:rPr lang="de-DE" altLang="de-DE" sz="2400" dirty="0">
                <a:solidFill>
                  <a:srgbClr val="C00000"/>
                </a:solidFill>
              </a:rPr>
              <a:t>MSB-BE</a:t>
            </a:r>
            <a:r>
              <a:rPr lang="de-DE" altLang="de-DE" sz="2400" dirty="0"/>
              <a:t> bzw. das </a:t>
            </a:r>
            <a:r>
              <a:rPr lang="de-DE" altLang="de-DE" sz="2400" dirty="0">
                <a:solidFill>
                  <a:srgbClr val="3333CC"/>
                </a:solidFill>
              </a:rPr>
              <a:t>LSB-LE</a:t>
            </a:r>
            <a:r>
              <a:rPr lang="de-DE" altLang="de-DE" sz="2400" dirty="0"/>
              <a:t>;</a:t>
            </a:r>
            <a:br>
              <a:rPr lang="de-DE" altLang="de-DE" sz="2400" dirty="0"/>
            </a:br>
            <a:r>
              <a:rPr lang="de-DE" altLang="de-DE" sz="2400" dirty="0"/>
              <a:t>             </a:t>
            </a:r>
            <a:r>
              <a:rPr lang="de-DE" altLang="de-DE" sz="2000" dirty="0">
                <a:latin typeface="Courier New" pitchFamily="49" charset="0"/>
              </a:rPr>
              <a:t>Feld (15)</a:t>
            </a:r>
            <a:r>
              <a:rPr lang="de-DE" altLang="de-DE" sz="2400" dirty="0"/>
              <a:t> das </a:t>
            </a:r>
            <a:r>
              <a:rPr lang="de-DE" altLang="de-DE" sz="2400" dirty="0">
                <a:solidFill>
                  <a:srgbClr val="C00000"/>
                </a:solidFill>
              </a:rPr>
              <a:t>LSB-BE</a:t>
            </a:r>
            <a:r>
              <a:rPr lang="de-DE" altLang="de-DE" sz="2400" dirty="0"/>
              <a:t> </a:t>
            </a:r>
            <a:r>
              <a:rPr lang="de-DE" altLang="de-DE" sz="2400" dirty="0" smtClean="0"/>
              <a:t> bzw</a:t>
            </a:r>
            <a:r>
              <a:rPr lang="de-DE" altLang="de-DE" sz="2400" dirty="0"/>
              <a:t>. das </a:t>
            </a:r>
            <a:r>
              <a:rPr lang="de-DE" altLang="de-DE" sz="2400" dirty="0">
                <a:solidFill>
                  <a:srgbClr val="3333CC"/>
                </a:solidFill>
              </a:rPr>
              <a:t>MSB-LE</a:t>
            </a:r>
            <a:r>
              <a:rPr lang="de-DE" altLang="de-DE" sz="2400" dirty="0"/>
              <a:t>;</a:t>
            </a:r>
          </a:p>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400" dirty="0"/>
              <a:t>unter der Annahme, dass die gesamte Reihung als </a:t>
            </a:r>
            <a:r>
              <a:rPr lang="de-DE" altLang="de-DE" sz="2400" dirty="0" smtClean="0"/>
              <a:t>vorzeichenlose ganze </a:t>
            </a:r>
            <a:r>
              <a:rPr lang="de-DE" altLang="de-DE" sz="2400" dirty="0"/>
              <a:t>Zahl interpretiert wird</a:t>
            </a:r>
            <a:r>
              <a:rPr lang="de-DE" altLang="de-DE" sz="2400" dirty="0" smtClean="0"/>
              <a:t>.</a:t>
            </a:r>
            <a:endParaRPr lang="de-DE" alt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321</a:t>
            </a:fld>
            <a:endParaRPr lang="de-DE" dirty="0"/>
          </a:p>
        </p:txBody>
      </p:sp>
      <p:sp>
        <p:nvSpPr>
          <p:cNvPr id="6" name="Textfeld 5"/>
          <p:cNvSpPr txBox="1"/>
          <p:nvPr/>
        </p:nvSpPr>
        <p:spPr>
          <a:xfrm>
            <a:off x="6444208" y="3429000"/>
            <a:ext cx="1944216" cy="584775"/>
          </a:xfrm>
          <a:prstGeom prst="rect">
            <a:avLst/>
          </a:prstGeom>
          <a:noFill/>
          <a:ln>
            <a:solidFill>
              <a:schemeClr val="tx1"/>
            </a:solidFill>
          </a:ln>
        </p:spPr>
        <p:txBody>
          <a:bodyPr wrap="square" rtlCol="0">
            <a:spAutoFit/>
          </a:bodyPr>
          <a:lstStyle/>
          <a:p>
            <a:pPr algn="ctr"/>
            <a:r>
              <a:rPr lang="de-DE" sz="1600" dirty="0" smtClean="0">
                <a:solidFill>
                  <a:schemeClr val="tx1"/>
                </a:solidFill>
              </a:rPr>
              <a:t>Das Pragma existiert auch für Verbunde</a:t>
            </a:r>
            <a:endParaRPr lang="de-DE" sz="1600" dirty="0">
              <a:solidFill>
                <a:schemeClr val="tx1"/>
              </a:solidFill>
            </a:endParaRPr>
          </a:p>
        </p:txBody>
      </p:sp>
    </p:spTree>
    <p:extLst>
      <p:ext uri="{BB962C8B-B14F-4D97-AF65-F5344CB8AC3E}">
        <p14:creationId xmlns:p14="http://schemas.microsoft.com/office/powerpoint/2010/main" val="3166066613"/>
      </p:ext>
    </p:extLst>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Pragma </a:t>
            </a:r>
            <a:r>
              <a:rPr lang="en-GB" dirty="0">
                <a:latin typeface="Courier New" panose="02070309020205020404" pitchFamily="49" charset="0"/>
                <a:cs typeface="Courier New" panose="02070309020205020404" pitchFamily="49" charset="0"/>
              </a:rPr>
              <a:t>Pack</a:t>
            </a:r>
            <a:r>
              <a:rPr lang="en-GB" dirty="0"/>
              <a:t> vs.</a:t>
            </a:r>
            <a:br>
              <a:rPr lang="en-GB" dirty="0"/>
            </a:br>
            <a:r>
              <a:rPr lang="en-GB" dirty="0"/>
              <a:t>Attribut </a:t>
            </a:r>
            <a:r>
              <a:rPr lang="en-GB" dirty="0">
                <a:latin typeface="Courier New" panose="02070309020205020404" pitchFamily="49" charset="0"/>
                <a:cs typeface="Courier New" panose="02070309020205020404" pitchFamily="49" charset="0"/>
              </a:rPr>
              <a:t>'Component_Size</a:t>
            </a:r>
            <a:endParaRPr lang="de-DE" dirty="0"/>
          </a:p>
        </p:txBody>
      </p:sp>
      <p:sp>
        <p:nvSpPr>
          <p:cNvPr id="3" name="Inhaltsplatzhalter 2"/>
          <p:cNvSpPr>
            <a:spLocks noGrp="1"/>
          </p:cNvSpPr>
          <p:nvPr>
            <p:ph idx="1"/>
          </p:nvPr>
        </p:nvSpPr>
        <p:spPr>
          <a:xfrm>
            <a:off x="685800" y="1897064"/>
            <a:ext cx="7739063" cy="4318000"/>
          </a:xfrm>
        </p:spPr>
        <p:txBody>
          <a:bodyPr/>
          <a:lstStyle/>
          <a:p>
            <a:pPr marL="0" lvl="0" indent="0"/>
            <a:r>
              <a:rPr lang="de-DE" sz="2000" dirty="0"/>
              <a:t>Das Pragma (ab Ada 2012 der Aspekt) </a:t>
            </a:r>
            <a:r>
              <a:rPr lang="de-DE" sz="2000" dirty="0">
                <a:latin typeface="Courier New" panose="02070309020205020404" pitchFamily="49" charset="0"/>
                <a:cs typeface="Courier New" panose="02070309020205020404" pitchFamily="49" charset="0"/>
              </a:rPr>
              <a:t>Pack</a:t>
            </a:r>
            <a:r>
              <a:rPr lang="de-DE" sz="2000" dirty="0"/>
              <a:t> sagt dem Übersetzer nur, dass die Komponenten platzsparend gespeichert werden sollen. Was das genau bedeutet, ist </a:t>
            </a:r>
            <a:r>
              <a:rPr lang="de-DE" sz="2000" dirty="0" smtClean="0"/>
              <a:t>implementierungsabhängig (es könnte sogar wirkungs-los sein). </a:t>
            </a:r>
            <a:r>
              <a:rPr lang="de-DE" sz="2000" dirty="0"/>
              <a:t>Das Attribut </a:t>
            </a:r>
            <a:r>
              <a:rPr lang="de-DE" sz="1800" dirty="0">
                <a:latin typeface="Courier New" panose="02070309020205020404" pitchFamily="49" charset="0"/>
                <a:cs typeface="Courier New" panose="02070309020205020404" pitchFamily="49" charset="0"/>
              </a:rPr>
              <a:t>'Size</a:t>
            </a:r>
            <a:r>
              <a:rPr lang="de-DE" sz="2000" dirty="0"/>
              <a:t> ist als Anregung gedacht, wieviel Platz verwendet werden soll.</a:t>
            </a:r>
          </a:p>
          <a:p>
            <a:pPr marL="0" lvl="0" indent="0"/>
            <a:r>
              <a:rPr lang="de-DE" sz="2000" dirty="0"/>
              <a:t>Bei Booleschen Objekten kann man davon ausgehen, dass nur ein Bit je Komponente verwendet wird und lückenlos gespeichert wird.</a:t>
            </a:r>
          </a:p>
          <a:p>
            <a:pPr marL="0" lvl="0" indent="0"/>
            <a:r>
              <a:rPr lang="de-DE" sz="2000" dirty="0"/>
              <a:t>Bei einer Größe, die z.B. sieben Bit belegt, kann nicht davon ausgegangen werden, dass lückenlos gespeichert wird. Wahrscheinlich wird ein Bit jeweils unbenutzt bleiben.</a:t>
            </a:r>
          </a:p>
          <a:p>
            <a:pPr marL="0" lvl="0" indent="0"/>
            <a:r>
              <a:rPr lang="de-DE" sz="2000" dirty="0"/>
              <a:t>Soll genau festgelegt werden, wie viele Bits eine Komponente tatsächlich belegt, muss statt dessen das Attribut </a:t>
            </a:r>
            <a:r>
              <a:rPr lang="de-DE" sz="1800" dirty="0">
                <a:latin typeface="Courier New" panose="02070309020205020404" pitchFamily="49" charset="0"/>
                <a:cs typeface="Courier New" panose="02070309020205020404" pitchFamily="49" charset="0"/>
              </a:rPr>
              <a:t>'Component_Size</a:t>
            </a:r>
            <a:r>
              <a:rPr lang="de-DE" sz="2000" dirty="0"/>
              <a:t> verwendet werden</a:t>
            </a:r>
            <a:r>
              <a:rPr lang="de-DE" sz="2000" dirty="0" smtClean="0"/>
              <a:t>. Der Übersetzer kann die Klausel zurückweisen.</a:t>
            </a:r>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322</a:t>
            </a:fld>
            <a:endParaRPr lang="de-DE" dirty="0"/>
          </a:p>
        </p:txBody>
      </p:sp>
    </p:spTree>
    <p:extLst>
      <p:ext uri="{BB962C8B-B14F-4D97-AF65-F5344CB8AC3E}">
        <p14:creationId xmlns:p14="http://schemas.microsoft.com/office/powerpoint/2010/main" val="4161790924"/>
      </p:ext>
    </p:extLst>
  </p:cSld>
  <p:clrMapOvr>
    <a:masterClrMapping/>
  </p:clrMapOvr>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Packen und Entpacken</a:t>
            </a:r>
          </a:p>
        </p:txBody>
      </p:sp>
      <p:sp>
        <p:nvSpPr>
          <p:cNvPr id="3" name="Inhaltsplatzhalter 2"/>
          <p:cNvSpPr>
            <a:spLocks noGrp="1"/>
          </p:cNvSpPr>
          <p:nvPr>
            <p:ph idx="1"/>
          </p:nvPr>
        </p:nvSpPr>
        <p:spPr/>
        <p:txBody>
          <a:bodyPr/>
          <a:lstStyle/>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400" dirty="0" smtClean="0"/>
              <a:t>Für eine </a:t>
            </a:r>
            <a:r>
              <a:rPr lang="de-DE" altLang="de-DE" sz="2400" dirty="0"/>
              <a:t>ungepackte Reihung von booleschen Werten wird je Komponente die kleinste adressierbare Speichereinheit der Architektur </a:t>
            </a:r>
            <a:r>
              <a:rPr lang="de-DE" altLang="de-DE" sz="2400" dirty="0" smtClean="0"/>
              <a:t>verwenden, </a:t>
            </a:r>
            <a:r>
              <a:rPr lang="de-DE" altLang="de-DE" sz="2400" dirty="0"/>
              <a:t>im Allgemeinen also ein Byte.</a:t>
            </a:r>
            <a:br>
              <a:rPr lang="de-DE" altLang="de-DE" sz="2400" dirty="0"/>
            </a:br>
            <a:r>
              <a:rPr lang="de-DE" altLang="de-DE" sz="2400" dirty="0"/>
              <a:t>Gepackt </a:t>
            </a:r>
            <a:r>
              <a:rPr lang="de-DE" altLang="de-DE" sz="2400" dirty="0" smtClean="0"/>
              <a:t>wird </a:t>
            </a:r>
            <a:r>
              <a:rPr lang="de-DE" altLang="de-DE" sz="2400" dirty="0"/>
              <a:t>lückenlos in Bits.</a:t>
            </a:r>
            <a:endParaRPr lang="de-DE" altLang="de-DE" sz="2800" dirty="0"/>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b="1" dirty="0">
                <a:latin typeface="Courier New" pitchFamily="49" charset="0"/>
              </a:rPr>
              <a:t>type</a:t>
            </a:r>
            <a:r>
              <a:rPr lang="de-DE" altLang="de-DE" sz="2000" dirty="0">
                <a:latin typeface="Courier New" pitchFamily="49" charset="0"/>
              </a:rPr>
              <a:t> Ungepackt </a:t>
            </a:r>
            <a:r>
              <a:rPr lang="de-DE" altLang="de-DE" sz="2000" b="1" dirty="0">
                <a:latin typeface="Courier New" pitchFamily="49" charset="0"/>
              </a:rPr>
              <a:t>is array</a:t>
            </a:r>
            <a:r>
              <a:rPr lang="de-DE" altLang="de-DE" sz="2000" dirty="0">
                <a:latin typeface="Courier New" pitchFamily="49" charset="0"/>
              </a:rPr>
              <a:t> (0 .. 15) </a:t>
            </a:r>
            <a:r>
              <a:rPr lang="de-DE" altLang="de-DE" sz="2000" b="1" dirty="0">
                <a:latin typeface="Courier New" pitchFamily="49" charset="0"/>
              </a:rPr>
              <a:t>of</a:t>
            </a:r>
            <a:r>
              <a:rPr lang="de-DE" altLang="de-DE" sz="2000" dirty="0">
                <a:latin typeface="Courier New" pitchFamily="49" charset="0"/>
              </a:rPr>
              <a:t> Boolean;</a:t>
            </a:r>
            <a:br>
              <a:rPr lang="de-DE" altLang="de-DE" sz="2000" dirty="0">
                <a:latin typeface="Courier New" pitchFamily="49" charset="0"/>
              </a:rPr>
            </a:br>
            <a:r>
              <a:rPr lang="de-DE" altLang="de-DE" sz="2000" b="1" dirty="0">
                <a:latin typeface="Courier New" pitchFamily="49" charset="0"/>
              </a:rPr>
              <a:t>type</a:t>
            </a:r>
            <a:r>
              <a:rPr lang="de-DE" altLang="de-DE" sz="2000" dirty="0">
                <a:latin typeface="Courier New" pitchFamily="49" charset="0"/>
              </a:rPr>
              <a:t> Gepackt   </a:t>
            </a:r>
            <a:r>
              <a:rPr lang="de-DE" altLang="de-DE" sz="2000" b="1" dirty="0">
                <a:latin typeface="Courier New" pitchFamily="49" charset="0"/>
              </a:rPr>
              <a:t>is new </a:t>
            </a:r>
            <a:r>
              <a:rPr lang="de-DE" altLang="de-DE" sz="2000" dirty="0">
                <a:latin typeface="Courier New" pitchFamily="49" charset="0"/>
              </a:rPr>
              <a:t>Ungepackt;</a:t>
            </a:r>
            <a:br>
              <a:rPr lang="de-DE" altLang="de-DE" sz="2000" dirty="0">
                <a:latin typeface="Courier New" pitchFamily="49" charset="0"/>
              </a:rPr>
            </a:br>
            <a:r>
              <a:rPr lang="de-DE" altLang="de-DE" sz="2000" b="1" dirty="0">
                <a:latin typeface="Courier New" pitchFamily="49" charset="0"/>
              </a:rPr>
              <a:t>pragma</a:t>
            </a:r>
            <a:r>
              <a:rPr lang="de-DE" altLang="de-DE" sz="2000" dirty="0">
                <a:latin typeface="Courier New" pitchFamily="49" charset="0"/>
              </a:rPr>
              <a:t> Pack (Gepackt);</a:t>
            </a:r>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de-DE" altLang="de-DE" sz="100" dirty="0">
              <a:latin typeface="Courier New" pitchFamily="49" charset="0"/>
            </a:endParaRPr>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latin typeface="Courier New" pitchFamily="49" charset="0"/>
              </a:rPr>
              <a:t>U: Ungepackt;</a:t>
            </a:r>
            <a:br>
              <a:rPr lang="de-DE" altLang="de-DE" sz="2000" dirty="0">
                <a:latin typeface="Courier New" pitchFamily="49" charset="0"/>
              </a:rPr>
            </a:br>
            <a:r>
              <a:rPr lang="de-DE" altLang="de-DE" sz="2000" dirty="0">
                <a:latin typeface="Courier New" pitchFamily="49" charset="0"/>
              </a:rPr>
              <a:t>G: Gepackt;</a:t>
            </a:r>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latin typeface="Courier New" pitchFamily="49" charset="0"/>
              </a:rPr>
              <a:t>U := Ungepackt (G);</a:t>
            </a:r>
            <a:br>
              <a:rPr lang="de-DE" altLang="de-DE" sz="2000" dirty="0">
                <a:latin typeface="Courier New" pitchFamily="49" charset="0"/>
              </a:rPr>
            </a:br>
            <a:r>
              <a:rPr lang="de-DE" altLang="de-DE" sz="2000" dirty="0">
                <a:latin typeface="Courier New" pitchFamily="49" charset="0"/>
              </a:rPr>
              <a:t>G := Gepackt   (U);</a:t>
            </a:r>
          </a:p>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400" dirty="0">
                <a:solidFill>
                  <a:srgbClr val="3333CC"/>
                </a:solidFill>
              </a:rPr>
              <a:t>Die Typumwandlung packt bzw. entpackt die Reihung</a:t>
            </a:r>
            <a:r>
              <a:rPr lang="de-DE" altLang="de-DE" sz="2400" dirty="0" smtClean="0">
                <a:solidFill>
                  <a:srgbClr val="3333CC"/>
                </a:solidFill>
              </a:rPr>
              <a:t>.</a:t>
            </a:r>
            <a:endParaRPr lang="de-DE" altLang="de-DE" sz="2800" dirty="0">
              <a:solidFill>
                <a:srgbClr val="3333CC"/>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323</a:t>
            </a:fld>
            <a:endParaRPr lang="de-DE" dirty="0"/>
          </a:p>
        </p:txBody>
      </p:sp>
      <p:sp>
        <p:nvSpPr>
          <p:cNvPr id="6" name="Abgerundete rechteckige Legende 5"/>
          <p:cNvSpPr/>
          <p:nvPr/>
        </p:nvSpPr>
        <p:spPr bwMode="auto">
          <a:xfrm>
            <a:off x="4555331" y="4005064"/>
            <a:ext cx="4032448" cy="1800200"/>
          </a:xfrm>
          <a:prstGeom prst="wedgeRoundRectCallout">
            <a:avLst>
              <a:gd name="adj1" fmla="val -62771"/>
              <a:gd name="adj2" fmla="val 26811"/>
              <a:gd name="adj3" fmla="val 16667"/>
            </a:avLst>
          </a:prstGeom>
          <a:solidFill>
            <a:schemeClr val="accent2">
              <a:lumMod val="40000"/>
              <a:lumOff val="60000"/>
            </a:schemeClr>
          </a:solidFill>
          <a:ln w="1905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accent2"/>
                </a:solidFill>
                <a:effectLst/>
                <a:latin typeface="Times New Roman" pitchFamily="18" charset="0"/>
              </a:rPr>
              <a:t>Zugriff auf ungepackte Komponenten ist wesentlich schneller. </a:t>
            </a:r>
            <a:r>
              <a:rPr lang="de-DE" sz="1800" dirty="0" smtClean="0">
                <a:solidFill>
                  <a:schemeClr val="accent2"/>
                </a:solidFill>
              </a:rPr>
              <a:t>Zur Manipula-tion vorübergehend entpacken; danach wieder packen.</a:t>
            </a:r>
          </a:p>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rgbClr val="FF0000"/>
                </a:solidFill>
                <a:effectLst/>
                <a:latin typeface="Times New Roman" pitchFamily="18" charset="0"/>
              </a:rPr>
              <a:t>Aber messen Sie, bevor Sie vorzeitig optimieren. Siehe Folie 12ff!</a:t>
            </a:r>
          </a:p>
        </p:txBody>
      </p:sp>
    </p:spTree>
    <p:extLst>
      <p:ext uri="{BB962C8B-B14F-4D97-AF65-F5344CB8AC3E}">
        <p14:creationId xmlns:p14="http://schemas.microsoft.com/office/powerpoint/2010/main" val="151922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de-DE" altLang="de-DE" dirty="0">
                <a:solidFill>
                  <a:srgbClr val="FF3399"/>
                </a:solidFill>
              </a:rPr>
              <a:t>Aufzählungstypen</a:t>
            </a:r>
            <a:endParaRPr lang="de-DE" dirty="0">
              <a:solidFill>
                <a:srgbClr val="FF3399"/>
              </a:solidFill>
            </a:endParaRPr>
          </a:p>
        </p:txBody>
      </p:sp>
      <p:sp>
        <p:nvSpPr>
          <p:cNvPr id="3" name="Inhaltsplatzhalter 2"/>
          <p:cNvSpPr>
            <a:spLocks noGrp="1"/>
          </p:cNvSpPr>
          <p:nvPr>
            <p:ph idx="1"/>
          </p:nvPr>
        </p:nvSpPr>
        <p:spPr>
          <a:xfrm>
            <a:off x="611560" y="1867073"/>
            <a:ext cx="7846640" cy="4442247"/>
          </a:xfrm>
        </p:spPr>
        <p:txBody>
          <a:bodyPr/>
          <a:lstStyle/>
          <a:p>
            <a:pPr marL="0" lv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800" dirty="0"/>
              <a:t>Die Literale eines (nicht Booleschen) Aufzählungstyps werden intern durch ganze Zahlen dargestellt, seit </a:t>
            </a:r>
            <a:r>
              <a:rPr lang="de-DE" altLang="de-DE" sz="1800" dirty="0">
                <a:solidFill>
                  <a:srgbClr val="C00000"/>
                </a:solidFill>
              </a:rPr>
              <a:t>Ada 95 </a:t>
            </a:r>
            <a:r>
              <a:rPr lang="de-DE" altLang="de-DE" sz="1800" dirty="0"/>
              <a:t>bei 0 beginnend kontinuierlich aufwärts in Schritten von 1. (</a:t>
            </a:r>
            <a:r>
              <a:rPr lang="de-DE" altLang="de-DE" sz="1800" dirty="0">
                <a:solidFill>
                  <a:srgbClr val="3333CC"/>
                </a:solidFill>
              </a:rPr>
              <a:t>Ada 83 </a:t>
            </a:r>
            <a:r>
              <a:rPr lang="de-DE" altLang="de-DE" sz="1800" dirty="0"/>
              <a:t>lässt das </a:t>
            </a:r>
            <a:r>
              <a:rPr lang="de-DE" altLang="de-DE" sz="1800" dirty="0" smtClean="0"/>
              <a:t>offen; Übersetzer machen es im Allgemeinen so.)</a:t>
            </a:r>
            <a:endParaRPr lang="de-DE" altLang="de-DE" sz="1800" dirty="0"/>
          </a:p>
          <a:p>
            <a:pPr marL="0" lv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800" dirty="0"/>
              <a:t>Mit einer Repräsentationsspezifikation kann die innere Darstellung geändert werden (auch mit Lücken). Die Werte dürfen jedoch nicht der Anordnung widersprechen. Die Attribute des Typs wie </a:t>
            </a:r>
            <a:r>
              <a:rPr lang="de-DE" altLang="de-DE" sz="1600" dirty="0">
                <a:latin typeface="Courier New" pitchFamily="49" charset="0"/>
                <a:cs typeface="Times New Roman" pitchFamily="18" charset="0"/>
              </a:rPr>
              <a:t>'</a:t>
            </a:r>
            <a:r>
              <a:rPr lang="de-DE" altLang="de-DE" sz="1600" dirty="0">
                <a:latin typeface="Courier New" pitchFamily="49" charset="0"/>
              </a:rPr>
              <a:t>Pos</a:t>
            </a:r>
            <a:r>
              <a:rPr lang="de-DE" altLang="de-DE" sz="1800" dirty="0"/>
              <a:t>, </a:t>
            </a:r>
            <a:r>
              <a:rPr lang="de-DE" altLang="de-DE" sz="1600" dirty="0">
                <a:latin typeface="Courier New" pitchFamily="49" charset="0"/>
                <a:cs typeface="Times New Roman" pitchFamily="18" charset="0"/>
              </a:rPr>
              <a:t>'</a:t>
            </a:r>
            <a:r>
              <a:rPr lang="de-DE" altLang="de-DE" sz="1600" dirty="0">
                <a:latin typeface="Courier New" pitchFamily="49" charset="0"/>
              </a:rPr>
              <a:t>Val</a:t>
            </a:r>
            <a:r>
              <a:rPr lang="de-DE" altLang="de-DE" sz="1800" dirty="0"/>
              <a:t>, </a:t>
            </a:r>
            <a:r>
              <a:rPr lang="de-DE" altLang="de-DE" sz="1600" dirty="0">
                <a:latin typeface="Courier New" pitchFamily="49" charset="0"/>
                <a:cs typeface="Times New Roman" pitchFamily="18" charset="0"/>
              </a:rPr>
              <a:t>'</a:t>
            </a:r>
            <a:r>
              <a:rPr lang="de-DE" altLang="de-DE" sz="1600" dirty="0">
                <a:latin typeface="Courier New" panose="02070309020205020404" pitchFamily="49" charset="0"/>
                <a:cs typeface="Courier New" panose="02070309020205020404" pitchFamily="49" charset="0"/>
              </a:rPr>
              <a:t>Succ</a:t>
            </a:r>
            <a:r>
              <a:rPr lang="de-DE" altLang="de-DE" sz="1800" dirty="0"/>
              <a:t> und </a:t>
            </a:r>
            <a:r>
              <a:rPr lang="de-DE" altLang="de-DE" sz="1600" dirty="0">
                <a:latin typeface="Courier New" pitchFamily="49" charset="0"/>
                <a:cs typeface="Times New Roman" pitchFamily="18" charset="0"/>
              </a:rPr>
              <a:t>'</a:t>
            </a:r>
            <a:r>
              <a:rPr lang="de-DE" altLang="de-DE" sz="1600" dirty="0">
                <a:latin typeface="Courier New" panose="02070309020205020404" pitchFamily="49" charset="0"/>
                <a:cs typeface="Courier New" panose="02070309020205020404" pitchFamily="49" charset="0"/>
              </a:rPr>
              <a:t>Pred</a:t>
            </a:r>
            <a:r>
              <a:rPr lang="de-DE" altLang="de-DE" sz="1800" dirty="0"/>
              <a:t> sind davon </a:t>
            </a:r>
            <a:r>
              <a:rPr lang="de-DE" altLang="de-DE" sz="1800" b="1" dirty="0"/>
              <a:t>nicht</a:t>
            </a:r>
            <a:r>
              <a:rPr lang="de-DE" altLang="de-DE" sz="1800" dirty="0"/>
              <a:t> betroffen.</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600" b="1" dirty="0">
                <a:latin typeface="Courier New" pitchFamily="49" charset="0"/>
              </a:rPr>
              <a:t>type</a:t>
            </a:r>
            <a:r>
              <a:rPr lang="de-DE" altLang="de-DE" sz="1600" dirty="0">
                <a:latin typeface="Courier New" pitchFamily="49" charset="0"/>
              </a:rPr>
              <a:t> Enum </a:t>
            </a:r>
            <a:r>
              <a:rPr lang="de-DE" altLang="de-DE" sz="1600" b="1" dirty="0">
                <a:latin typeface="Courier New" pitchFamily="49" charset="0"/>
              </a:rPr>
              <a:t>is</a:t>
            </a:r>
            <a:r>
              <a:rPr lang="de-DE" altLang="de-DE" sz="1600" dirty="0">
                <a:latin typeface="Courier New" pitchFamily="49" charset="0"/>
              </a:rPr>
              <a:t> (A, B, C);</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600" b="1" dirty="0">
                <a:latin typeface="Courier New" pitchFamily="49" charset="0"/>
              </a:rPr>
              <a:t>for</a:t>
            </a:r>
            <a:r>
              <a:rPr lang="de-DE" altLang="de-DE" sz="1600" dirty="0">
                <a:latin typeface="Courier New" pitchFamily="49" charset="0"/>
              </a:rPr>
              <a:t> Enum </a:t>
            </a:r>
            <a:r>
              <a:rPr lang="de-DE" altLang="de-DE" sz="1600" b="1" dirty="0">
                <a:latin typeface="Courier New" pitchFamily="49" charset="0"/>
              </a:rPr>
              <a:t>use</a:t>
            </a:r>
            <a:r>
              <a:rPr lang="de-DE" altLang="de-DE" sz="1600" dirty="0">
                <a:latin typeface="Courier New" pitchFamily="49" charset="0"/>
              </a:rPr>
              <a:t> (A =&gt; </a:t>
            </a:r>
            <a:r>
              <a:rPr lang="de-DE" altLang="de-DE" sz="1600" dirty="0">
                <a:solidFill>
                  <a:srgbClr val="FF0000"/>
                </a:solidFill>
                <a:latin typeface="Courier New" pitchFamily="49" charset="0"/>
              </a:rPr>
              <a:t>-5</a:t>
            </a:r>
            <a:r>
              <a:rPr lang="de-DE" altLang="de-DE" sz="1600" dirty="0">
                <a:latin typeface="Courier New" pitchFamily="49" charset="0"/>
              </a:rPr>
              <a:t>, B =&gt; 10, C =&gt; 100);</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600" dirty="0">
                <a:latin typeface="Courier New" pitchFamily="49" charset="0"/>
              </a:rPr>
              <a:t>  Enum</a:t>
            </a:r>
            <a:r>
              <a:rPr lang="de-DE" altLang="de-DE" sz="1600" dirty="0">
                <a:latin typeface="Courier New" pitchFamily="49" charset="0"/>
                <a:cs typeface="Times New Roman" pitchFamily="18" charset="0"/>
              </a:rPr>
              <a:t>'Pos (B) = 1		Enum'Val (0) = A</a:t>
            </a:r>
            <a:endParaRPr lang="de-DE" altLang="de-DE" sz="1600" dirty="0"/>
          </a:p>
          <a:p>
            <a:pPr marL="0" lvl="0" indent="0"/>
            <a:r>
              <a:rPr lang="de-DE" sz="1800" dirty="0">
                <a:solidFill>
                  <a:srgbClr val="FF0000"/>
                </a:solidFill>
              </a:rPr>
              <a:t>Dabei dürften negative Zahlen wohl kaum Sinn machen. </a:t>
            </a:r>
            <a:r>
              <a:rPr lang="de-DE" sz="1800" dirty="0"/>
              <a:t>Es geht dabei eher um Bitmuster, also um vorzeichenlose ganze Zahlen.</a:t>
            </a:r>
          </a:p>
          <a:p>
            <a:pPr marL="0" lvl="0" indent="0"/>
            <a:r>
              <a:rPr lang="de-DE" sz="1800" dirty="0"/>
              <a:t>Eine Darstellung wie</a:t>
            </a:r>
            <a:br>
              <a:rPr lang="de-DE" sz="1800" dirty="0"/>
            </a:br>
            <a:r>
              <a:rPr lang="de-DE" sz="1800" dirty="0"/>
              <a:t>    </a:t>
            </a:r>
            <a:r>
              <a:rPr lang="de-DE" altLang="de-DE" sz="1600" b="1" dirty="0">
                <a:latin typeface="Courier New" pitchFamily="49" charset="0"/>
              </a:rPr>
              <a:t>for</a:t>
            </a:r>
            <a:r>
              <a:rPr lang="de-DE" altLang="de-DE" sz="1600" dirty="0">
                <a:latin typeface="Courier New" pitchFamily="49" charset="0"/>
              </a:rPr>
              <a:t> Enum </a:t>
            </a:r>
            <a:r>
              <a:rPr lang="de-DE" altLang="de-DE" sz="1600" b="1" dirty="0">
                <a:latin typeface="Courier New" pitchFamily="49" charset="0"/>
              </a:rPr>
              <a:t>use</a:t>
            </a:r>
            <a:r>
              <a:rPr lang="de-DE" altLang="de-DE" sz="1600" dirty="0">
                <a:latin typeface="Courier New" pitchFamily="49" charset="0"/>
              </a:rPr>
              <a:t> (A =&gt; 0, B =&gt; 1, C =&gt; 2);</a:t>
            </a:r>
            <a:br>
              <a:rPr lang="de-DE" altLang="de-DE" sz="1600" dirty="0">
                <a:latin typeface="Courier New" pitchFamily="49" charset="0"/>
              </a:rPr>
            </a:br>
            <a:r>
              <a:rPr lang="de-DE" sz="1800" dirty="0"/>
              <a:t>nennt man eine </a:t>
            </a:r>
            <a:r>
              <a:rPr lang="de-DE" sz="1800" i="1" dirty="0"/>
              <a:t>bestätigende Darstellung </a:t>
            </a:r>
            <a:r>
              <a:rPr lang="de-DE" sz="1800" dirty="0"/>
              <a:t>(</a:t>
            </a:r>
            <a:r>
              <a:rPr lang="en-US" sz="1800" i="1" dirty="0"/>
              <a:t>confirming representation</a:t>
            </a:r>
            <a:r>
              <a:rPr lang="de-DE" sz="1800" dirty="0"/>
              <a:t>). Sie braucht nicht angegeben zu werden. </a:t>
            </a:r>
            <a:r>
              <a:rPr lang="de-DE" sz="1800" dirty="0">
                <a:solidFill>
                  <a:srgbClr val="FF3399"/>
                </a:solidFill>
              </a:rPr>
              <a:t>Tun Sie das also auch nicht!</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324</a:t>
            </a:fld>
            <a:endParaRPr lang="de-DE" dirty="0"/>
          </a:p>
        </p:txBody>
      </p:sp>
    </p:spTree>
    <p:extLst>
      <p:ext uri="{BB962C8B-B14F-4D97-AF65-F5344CB8AC3E}">
        <p14:creationId xmlns:p14="http://schemas.microsoft.com/office/powerpoint/2010/main" val="3288780393"/>
      </p:ext>
    </p:extLst>
  </p:cSld>
  <p:clrMapOvr>
    <a:masterClrMapping/>
  </p:clrMapOvr>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Interne Darstellung</a:t>
            </a:r>
          </a:p>
        </p:txBody>
      </p:sp>
      <p:sp>
        <p:nvSpPr>
          <p:cNvPr id="3" name="Inhaltsplatzhalter 2"/>
          <p:cNvSpPr>
            <a:spLocks noGrp="1"/>
          </p:cNvSpPr>
          <p:nvPr>
            <p:ph idx="1"/>
          </p:nvPr>
        </p:nvSpPr>
        <p:spPr/>
        <p:txBody>
          <a:bodyPr/>
          <a:lstStyle/>
          <a:p>
            <a:pPr marL="0" lvl="0" indent="0"/>
            <a:r>
              <a:rPr lang="de-DE" sz="2400" dirty="0"/>
              <a:t>Wie kommt man an die interne Darstellung</a:t>
            </a:r>
            <a:r>
              <a:rPr lang="de-DE" altLang="de-DE" sz="2400" dirty="0"/>
              <a:t>?</a:t>
            </a:r>
          </a:p>
          <a:p>
            <a:pPr marL="0" lvl="0" indent="0"/>
            <a:r>
              <a:rPr lang="de-DE" sz="2400" dirty="0"/>
              <a:t>Im Grunde ist sie unerheblich, da sie keinerlei semantische Bedeutung haben sollte. Daher kommt man auch nur mit </a:t>
            </a:r>
            <a:r>
              <a:rPr lang="de-DE" sz="2200" dirty="0">
                <a:latin typeface="Courier New" panose="02070309020205020404" pitchFamily="49" charset="0"/>
                <a:cs typeface="Courier New" panose="02070309020205020404" pitchFamily="49" charset="0"/>
              </a:rPr>
              <a:t>Unchecked_Conversion</a:t>
            </a:r>
            <a:r>
              <a:rPr lang="de-DE" sz="2400" dirty="0"/>
              <a:t> an sie </a:t>
            </a:r>
            <a:r>
              <a:rPr lang="de-DE" sz="2400" dirty="0" smtClean="0"/>
              <a:t>heran (siehe Folie 372ff).</a:t>
            </a:r>
            <a:endParaRPr lang="de-DE" sz="2400" dirty="0"/>
          </a:p>
          <a:p>
            <a:pPr marL="0" lvl="1" indent="0">
              <a:lnSpc>
                <a:spcPct val="80000"/>
              </a:lnSpc>
              <a:buNone/>
              <a:tabLst>
                <a:tab pos="542925" algn="l"/>
                <a:tab pos="893763" algn="l"/>
                <a:tab pos="90011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sz="2400" dirty="0"/>
              <a:t>Schreiben Sie ein Programm, mit dem Sie die interne Darstellung des Typs ausgeben können:</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b="1" dirty="0">
                <a:latin typeface="Courier New" pitchFamily="49" charset="0"/>
              </a:rPr>
              <a:t>type</a:t>
            </a:r>
            <a:r>
              <a:rPr lang="de-DE" altLang="de-DE" sz="2000" dirty="0">
                <a:latin typeface="Courier New" pitchFamily="49" charset="0"/>
              </a:rPr>
              <a:t> Enum </a:t>
            </a:r>
            <a:r>
              <a:rPr lang="de-DE" altLang="de-DE" sz="2000" b="1" dirty="0">
                <a:latin typeface="Courier New" pitchFamily="49" charset="0"/>
              </a:rPr>
              <a:t>is</a:t>
            </a:r>
            <a:r>
              <a:rPr lang="de-DE" altLang="de-DE" sz="2000" dirty="0">
                <a:latin typeface="Courier New" pitchFamily="49" charset="0"/>
              </a:rPr>
              <a:t> (A, B, C);</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b="1" dirty="0">
                <a:latin typeface="Courier New" pitchFamily="49" charset="0"/>
              </a:rPr>
              <a:t>for</a:t>
            </a:r>
            <a:r>
              <a:rPr lang="de-DE" altLang="de-DE" sz="2000" dirty="0">
                <a:latin typeface="Courier New" pitchFamily="49" charset="0"/>
              </a:rPr>
              <a:t> Enum </a:t>
            </a:r>
            <a:r>
              <a:rPr lang="de-DE" altLang="de-DE" sz="2000" b="1" dirty="0">
                <a:latin typeface="Courier New" pitchFamily="49" charset="0"/>
              </a:rPr>
              <a:t>use</a:t>
            </a:r>
            <a:r>
              <a:rPr lang="de-DE" altLang="de-DE" sz="2000" dirty="0">
                <a:latin typeface="Courier New" pitchFamily="49" charset="0"/>
              </a:rPr>
              <a:t> (A =&gt; -5, B =&gt; 10, C =&gt; 100);</a:t>
            </a:r>
          </a:p>
          <a:p>
            <a:pPr marL="0" lvl="1" indent="0">
              <a:lnSpc>
                <a:spcPct val="80000"/>
              </a:lnSpc>
              <a:buNone/>
              <a:tabLst>
                <a:tab pos="85725" algn="l"/>
                <a:tab pos="271463"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400" dirty="0"/>
              <a:t>Denken Sie dabei daran, dass bei </a:t>
            </a:r>
            <a:r>
              <a:rPr lang="de-DE" sz="2000" dirty="0">
                <a:latin typeface="Courier New" panose="02070309020205020404" pitchFamily="49" charset="0"/>
                <a:ea typeface="+mn-ea"/>
                <a:cs typeface="Courier New" panose="02070309020205020404" pitchFamily="49" charset="0"/>
              </a:rPr>
              <a:t>Unchecked_Conversion</a:t>
            </a:r>
            <a:r>
              <a:rPr lang="de-DE" altLang="de-DE" sz="2400" dirty="0"/>
              <a:t> Quell- und Zieltyp dieselbe Größe (Attribut </a:t>
            </a:r>
            <a:r>
              <a:rPr lang="de-DE" altLang="de-DE" sz="2000" dirty="0">
                <a:latin typeface="Courier New" pitchFamily="49" charset="0"/>
                <a:ea typeface="+mn-ea"/>
                <a:cs typeface="Times New Roman" pitchFamily="18" charset="0"/>
              </a:rPr>
              <a:t>'</a:t>
            </a:r>
            <a:r>
              <a:rPr lang="de-DE" altLang="de-DE" sz="2000" dirty="0">
                <a:latin typeface="Courier New" pitchFamily="49" charset="0"/>
                <a:ea typeface="+mn-ea"/>
                <a:cs typeface="+mn-cs"/>
              </a:rPr>
              <a:t>Size</a:t>
            </a:r>
            <a:r>
              <a:rPr lang="de-DE" altLang="de-DE" sz="2400" dirty="0"/>
              <a:t>) haben müssen</a:t>
            </a:r>
            <a:r>
              <a:rPr lang="de-DE" altLang="de-DE" sz="2400" dirty="0" smtClean="0"/>
              <a:t>.</a:t>
            </a:r>
            <a:endParaRPr lang="de-DE" alt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325</a:t>
            </a:fld>
            <a:endParaRPr lang="de-DE" dirty="0"/>
          </a:p>
        </p:txBody>
      </p:sp>
      <p:sp>
        <p:nvSpPr>
          <p:cNvPr id="6" name="Textfeld 5"/>
          <p:cNvSpPr txBox="1"/>
          <p:nvPr/>
        </p:nvSpPr>
        <p:spPr>
          <a:xfrm>
            <a:off x="3563888" y="5733256"/>
            <a:ext cx="1296144" cy="523220"/>
          </a:xfrm>
          <a:prstGeom prst="rect">
            <a:avLst/>
          </a:prstGeom>
          <a:noFill/>
        </p:spPr>
        <p:txBody>
          <a:bodyPr wrap="square" rtlCol="0">
            <a:spAutoFit/>
          </a:bodyPr>
          <a:lstStyle/>
          <a:p>
            <a:r>
              <a:rPr lang="de-DE" sz="2800" dirty="0" smtClean="0">
                <a:solidFill>
                  <a:schemeClr val="accent2"/>
                </a:solidFill>
                <a:hlinkClick r:id="rId2" action="ppaction://hlinksldjump"/>
              </a:rPr>
              <a:t>Lösung</a:t>
            </a:r>
            <a:endParaRPr lang="de-DE" sz="2800" dirty="0">
              <a:solidFill>
                <a:schemeClr val="accent2"/>
              </a:solidFill>
            </a:endParaRPr>
          </a:p>
        </p:txBody>
      </p:sp>
    </p:spTree>
    <p:extLst>
      <p:ext uri="{BB962C8B-B14F-4D97-AF65-F5344CB8AC3E}">
        <p14:creationId xmlns:p14="http://schemas.microsoft.com/office/powerpoint/2010/main" val="333938864"/>
      </p:ext>
    </p:extLst>
  </p:cSld>
  <p:clrMapOvr>
    <a:masterClrMapping/>
  </p:clrMapOvr>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Ada </a:t>
            </a:r>
            <a:r>
              <a:rPr lang="de-DE" dirty="0" smtClean="0"/>
              <a:t>2022</a:t>
            </a:r>
            <a:endParaRPr lang="de-DE" dirty="0"/>
          </a:p>
        </p:txBody>
      </p:sp>
      <p:sp>
        <p:nvSpPr>
          <p:cNvPr id="3" name="Inhaltsplatzhalter 2"/>
          <p:cNvSpPr>
            <a:spLocks noGrp="1"/>
          </p:cNvSpPr>
          <p:nvPr>
            <p:ph idx="1"/>
          </p:nvPr>
        </p:nvSpPr>
        <p:spPr/>
        <p:txBody>
          <a:bodyPr/>
          <a:lstStyle/>
          <a:p>
            <a:pPr marL="0" lvl="0" indent="0"/>
            <a:r>
              <a:rPr lang="de-DE" sz="2400" dirty="0"/>
              <a:t>Weil diese Abbildungen zwischen Literal und interner Darstellung so schwierig sind (besonders in generischen Einheiten) und doch häufig gebraucht werden, </a:t>
            </a:r>
            <a:r>
              <a:rPr lang="de-DE" sz="2400" dirty="0" smtClean="0"/>
              <a:t>gibt es </a:t>
            </a:r>
            <a:r>
              <a:rPr lang="de-DE" sz="2400" dirty="0"/>
              <a:t>in Ada </a:t>
            </a:r>
            <a:r>
              <a:rPr lang="de-DE" sz="2400" dirty="0" smtClean="0"/>
              <a:t>2022 </a:t>
            </a:r>
            <a:r>
              <a:rPr lang="de-DE" sz="2400" dirty="0"/>
              <a:t>neue Attribute für alle diskreten </a:t>
            </a:r>
            <a:r>
              <a:rPr lang="de-DE" sz="2400" dirty="0" smtClean="0"/>
              <a:t>Typen:</a:t>
            </a:r>
            <a:endParaRPr lang="de-DE" sz="2400" dirty="0"/>
          </a:p>
          <a:p>
            <a:pPr marL="357188" lvl="0" indent="0"/>
            <a:r>
              <a:rPr lang="de-DE" sz="2000" dirty="0">
                <a:latin typeface="Courier New" panose="02070309020205020404" pitchFamily="49" charset="0"/>
                <a:cs typeface="Courier New" panose="02070309020205020404" pitchFamily="49" charset="0"/>
              </a:rPr>
              <a:t>S'Enum_Rep</a:t>
            </a:r>
            <a:br>
              <a:rPr lang="de-DE" sz="2000" dirty="0">
                <a:latin typeface="Courier New" panose="02070309020205020404" pitchFamily="49" charset="0"/>
                <a:cs typeface="Courier New" panose="02070309020205020404" pitchFamily="49" charset="0"/>
              </a:rPr>
            </a:br>
            <a:r>
              <a:rPr lang="de-DE" sz="2000" dirty="0">
                <a:latin typeface="Courier New" panose="02070309020205020404" pitchFamily="49" charset="0"/>
                <a:cs typeface="Courier New" panose="02070309020205020404" pitchFamily="49" charset="0"/>
              </a:rPr>
              <a:t>S'Enum_Val</a:t>
            </a:r>
          </a:p>
          <a:p>
            <a:pPr marL="0" lvl="0" indent="0"/>
            <a:r>
              <a:rPr lang="de-DE" sz="2400" dirty="0">
                <a:cs typeface="Courier New" panose="02070309020205020404" pitchFamily="49" charset="0"/>
              </a:rPr>
              <a:t>Für ganzzahlige Typen entsprechen sie den bekannten Attributen</a:t>
            </a:r>
          </a:p>
          <a:p>
            <a:pPr marL="357188" lvl="0" indent="0"/>
            <a:r>
              <a:rPr lang="de-DE" sz="2000" dirty="0">
                <a:latin typeface="Courier New" panose="02070309020205020404" pitchFamily="49" charset="0"/>
                <a:cs typeface="Courier New" panose="02070309020205020404" pitchFamily="49" charset="0"/>
              </a:rPr>
              <a:t>S'Pos</a:t>
            </a:r>
            <a:br>
              <a:rPr lang="de-DE" sz="2000" dirty="0">
                <a:latin typeface="Courier New" panose="02070309020205020404" pitchFamily="49" charset="0"/>
                <a:cs typeface="Courier New" panose="02070309020205020404" pitchFamily="49" charset="0"/>
              </a:rPr>
            </a:br>
            <a:r>
              <a:rPr lang="de-DE" sz="2000" dirty="0">
                <a:latin typeface="Courier New" panose="02070309020205020404" pitchFamily="49" charset="0"/>
                <a:cs typeface="Courier New" panose="02070309020205020404" pitchFamily="49" charset="0"/>
              </a:rPr>
              <a:t>S'Val</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326</a:t>
            </a:fld>
            <a:endParaRPr lang="de-DE" dirty="0"/>
          </a:p>
        </p:txBody>
      </p:sp>
      <p:grpSp>
        <p:nvGrpSpPr>
          <p:cNvPr id="9" name="Gruppieren 8"/>
          <p:cNvGrpSpPr/>
          <p:nvPr/>
        </p:nvGrpSpPr>
        <p:grpSpPr>
          <a:xfrm>
            <a:off x="2915816" y="3645024"/>
            <a:ext cx="4760912" cy="592593"/>
            <a:chOff x="2915816" y="3645024"/>
            <a:chExt cx="4760912" cy="592593"/>
          </a:xfrm>
        </p:grpSpPr>
        <p:sp>
          <p:nvSpPr>
            <p:cNvPr id="6" name="Textfeld 5"/>
            <p:cNvSpPr txBox="1"/>
            <p:nvPr/>
          </p:nvSpPr>
          <p:spPr>
            <a:xfrm>
              <a:off x="3491880" y="3652842"/>
              <a:ext cx="4184848" cy="584775"/>
            </a:xfrm>
            <a:prstGeom prst="rect">
              <a:avLst/>
            </a:prstGeom>
            <a:noFill/>
          </p:spPr>
          <p:txBody>
            <a:bodyPr wrap="square" rtlCol="0">
              <a:spAutoFit/>
            </a:bodyPr>
            <a:lstStyle/>
            <a:p>
              <a:r>
                <a:rPr lang="de-DE" sz="1600" dirty="0" smtClean="0">
                  <a:solidFill>
                    <a:schemeClr val="tx1"/>
                  </a:solidFill>
                </a:rPr>
                <a:t>Das ist übrigens eine Erfindung von AdaCore, in deren GNAT es diese Attribute schon lange gab.</a:t>
              </a:r>
              <a:endParaRPr lang="de-DE" sz="1600" dirty="0">
                <a:solidFill>
                  <a:schemeClr val="tx1"/>
                </a:solidFill>
              </a:endParaRPr>
            </a:p>
          </p:txBody>
        </p:sp>
        <p:sp>
          <p:nvSpPr>
            <p:cNvPr id="8" name="Geschweifte Klammer rechts 7"/>
            <p:cNvSpPr/>
            <p:nvPr/>
          </p:nvSpPr>
          <p:spPr bwMode="auto">
            <a:xfrm>
              <a:off x="2915816" y="3645024"/>
              <a:ext cx="288032" cy="576064"/>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spTree>
    <p:extLst>
      <p:ext uri="{BB962C8B-B14F-4D97-AF65-F5344CB8AC3E}">
        <p14:creationId xmlns:p14="http://schemas.microsoft.com/office/powerpoint/2010/main" val="2437405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Volle Abdeckung</a:t>
            </a:r>
          </a:p>
        </p:txBody>
      </p:sp>
      <p:sp>
        <p:nvSpPr>
          <p:cNvPr id="3" name="Inhaltsplatzhalter 2"/>
          <p:cNvSpPr>
            <a:spLocks noGrp="1"/>
          </p:cNvSpPr>
          <p:nvPr>
            <p:ph idx="1"/>
          </p:nvPr>
        </p:nvSpPr>
        <p:spPr>
          <a:xfrm>
            <a:off x="685800" y="2171517"/>
            <a:ext cx="7739063" cy="4233863"/>
          </a:xfrm>
        </p:spPr>
        <p:txBody>
          <a:bodyPr/>
          <a:lstStyle/>
          <a:p>
            <a:pPr marL="0" lvl="0" indent="0"/>
            <a:r>
              <a:rPr lang="de-DE" sz="2200" dirty="0"/>
              <a:t>Die interne Darstellung wird durch eine Art Aggregat definiert, und auch für diese Aggregate gilt die </a:t>
            </a:r>
            <a:r>
              <a:rPr lang="de-DE" sz="2200" i="1" dirty="0"/>
              <a:t>Regel der vollen Abdeckung</a:t>
            </a:r>
            <a:r>
              <a:rPr lang="de-DE" sz="2200" dirty="0"/>
              <a:t>: Jedes Literal muss genannt werden, selbst die Literale, die nicht zum </a:t>
            </a:r>
            <a:r>
              <a:rPr lang="de-DE" sz="2200" i="1" dirty="0"/>
              <a:t>Ersten Untertyp </a:t>
            </a:r>
            <a:r>
              <a:rPr lang="de-DE" sz="2200" dirty="0"/>
              <a:t>gehören.</a:t>
            </a:r>
          </a:p>
          <a:p>
            <a:pPr marL="357188" lvl="0" indent="0"/>
            <a:r>
              <a:rPr lang="de-DE" sz="1800" b="1" dirty="0">
                <a:latin typeface="Courier New" panose="02070309020205020404" pitchFamily="49" charset="0"/>
                <a:cs typeface="Courier New" panose="02070309020205020404" pitchFamily="49" charset="0"/>
              </a:rPr>
              <a:t>type</a:t>
            </a:r>
            <a:r>
              <a:rPr lang="de-DE" sz="1800" dirty="0">
                <a:latin typeface="Courier New" panose="02070309020205020404" pitchFamily="49" charset="0"/>
                <a:cs typeface="Courier New" panose="02070309020205020404" pitchFamily="49" charset="0"/>
              </a:rPr>
              <a:t> Farbe </a:t>
            </a:r>
            <a:r>
              <a:rPr lang="de-DE" sz="1800" b="1" dirty="0">
                <a:latin typeface="Courier New" panose="02070309020205020404" pitchFamily="49" charset="0"/>
                <a:cs typeface="Courier New" panose="02070309020205020404" pitchFamily="49" charset="0"/>
              </a:rPr>
              <a:t>is</a:t>
            </a:r>
            <a:r>
              <a:rPr lang="de-DE" sz="1800" dirty="0">
                <a:latin typeface="Courier New" panose="02070309020205020404" pitchFamily="49" charset="0"/>
                <a:cs typeface="Courier New" panose="02070309020205020404" pitchFamily="49" charset="0"/>
              </a:rPr>
              <a:t> (Rot, Gelb, Grün, </a:t>
            </a:r>
            <a:r>
              <a:rPr lang="de-DE" sz="1800" dirty="0">
                <a:solidFill>
                  <a:srgbClr val="3333CC"/>
                </a:solidFill>
                <a:latin typeface="Courier New" panose="02070309020205020404" pitchFamily="49" charset="0"/>
                <a:cs typeface="Courier New" panose="02070309020205020404" pitchFamily="49" charset="0"/>
              </a:rPr>
              <a:t>Blau</a:t>
            </a:r>
            <a:r>
              <a:rPr lang="de-DE" sz="1800" dirty="0">
                <a:latin typeface="Courier New" panose="02070309020205020404" pitchFamily="49" charset="0"/>
                <a:cs typeface="Courier New" panose="02070309020205020404" pitchFamily="49" charset="0"/>
              </a:rPr>
              <a:t>);</a:t>
            </a:r>
          </a:p>
          <a:p>
            <a:pPr marL="357188" lvl="0" indent="0"/>
            <a:r>
              <a:rPr lang="de-DE" sz="1800" b="1" dirty="0">
                <a:latin typeface="Courier New" panose="02070309020205020404" pitchFamily="49" charset="0"/>
                <a:cs typeface="Courier New" panose="02070309020205020404" pitchFamily="49" charset="0"/>
              </a:rPr>
              <a:t>type</a:t>
            </a:r>
            <a:r>
              <a:rPr lang="de-DE" sz="1800" dirty="0">
                <a:latin typeface="Courier New" panose="02070309020205020404" pitchFamily="49" charset="0"/>
                <a:cs typeface="Courier New" panose="02070309020205020404" pitchFamily="49" charset="0"/>
              </a:rPr>
              <a:t> Ampelfarbe </a:t>
            </a:r>
            <a:r>
              <a:rPr lang="de-DE" sz="1800" b="1" dirty="0">
                <a:latin typeface="Courier New" panose="02070309020205020404" pitchFamily="49" charset="0"/>
                <a:cs typeface="Courier New" panose="02070309020205020404" pitchFamily="49" charset="0"/>
              </a:rPr>
              <a:t>is</a:t>
            </a:r>
            <a:r>
              <a:rPr lang="de-DE" sz="1800" dirty="0">
                <a:latin typeface="Courier New" panose="02070309020205020404" pitchFamily="49" charset="0"/>
                <a:cs typeface="Courier New" panose="02070309020205020404" pitchFamily="49" charset="0"/>
              </a:rPr>
              <a:t> </a:t>
            </a:r>
            <a:r>
              <a:rPr lang="de-DE" sz="1800" b="1" dirty="0">
                <a:latin typeface="Courier New" panose="02070309020205020404" pitchFamily="49" charset="0"/>
                <a:cs typeface="Courier New" panose="02070309020205020404" pitchFamily="49" charset="0"/>
              </a:rPr>
              <a:t>new</a:t>
            </a:r>
            <a:r>
              <a:rPr lang="de-DE" sz="1800" dirty="0">
                <a:latin typeface="Courier New" panose="02070309020205020404" pitchFamily="49" charset="0"/>
                <a:cs typeface="Courier New" panose="02070309020205020404" pitchFamily="49" charset="0"/>
              </a:rPr>
              <a:t> Farbe </a:t>
            </a:r>
            <a:r>
              <a:rPr lang="de-DE" sz="1800" b="1" dirty="0">
                <a:latin typeface="Courier New" panose="02070309020205020404" pitchFamily="49" charset="0"/>
                <a:cs typeface="Courier New" panose="02070309020205020404" pitchFamily="49" charset="0"/>
              </a:rPr>
              <a:t>range</a:t>
            </a:r>
            <a:r>
              <a:rPr lang="de-DE" sz="1800" dirty="0">
                <a:latin typeface="Courier New" panose="02070309020205020404" pitchFamily="49" charset="0"/>
                <a:cs typeface="Courier New" panose="02070309020205020404" pitchFamily="49" charset="0"/>
              </a:rPr>
              <a:t> Rot .. Grün;</a:t>
            </a:r>
            <a:br>
              <a:rPr lang="de-DE" sz="1800"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for</a:t>
            </a:r>
            <a:r>
              <a:rPr lang="de-DE" sz="1800" dirty="0">
                <a:latin typeface="Courier New" panose="02070309020205020404" pitchFamily="49" charset="0"/>
                <a:cs typeface="Courier New" panose="02070309020205020404" pitchFamily="49" charset="0"/>
              </a:rPr>
              <a:t> Ampelfarbe </a:t>
            </a:r>
            <a:r>
              <a:rPr lang="de-DE" sz="1800" b="1" dirty="0">
                <a:latin typeface="Courier New" panose="02070309020205020404" pitchFamily="49" charset="0"/>
                <a:cs typeface="Courier New" panose="02070309020205020404" pitchFamily="49" charset="0"/>
              </a:rPr>
              <a:t>use</a:t>
            </a:r>
            <a:r>
              <a:rPr lang="de-DE" sz="1800" dirty="0">
                <a:latin typeface="Courier New" panose="02070309020205020404" pitchFamily="49" charset="0"/>
                <a:cs typeface="Courier New" panose="02070309020205020404" pitchFamily="49" charset="0"/>
              </a:rPr>
              <a:t> (Rot =&gt; 1, Gelb =&gt; 2, Grün =&gt; 4,</a:t>
            </a:r>
            <a:br>
              <a:rPr lang="de-DE" sz="1800" dirty="0">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                    </a:t>
            </a:r>
            <a:r>
              <a:rPr lang="de-DE" sz="1800" dirty="0">
                <a:solidFill>
                  <a:srgbClr val="3333CC"/>
                </a:solidFill>
                <a:latin typeface="Courier New" panose="02070309020205020404" pitchFamily="49" charset="0"/>
                <a:cs typeface="Courier New" panose="02070309020205020404" pitchFamily="49" charset="0"/>
              </a:rPr>
              <a:t>Blau =&gt; 8</a:t>
            </a:r>
            <a:r>
              <a:rPr lang="de-DE" sz="1800" dirty="0">
                <a:latin typeface="Courier New" panose="02070309020205020404" pitchFamily="49" charset="0"/>
                <a:cs typeface="Courier New" panose="02070309020205020404" pitchFamily="49" charset="0"/>
              </a:rPr>
              <a:t>);</a:t>
            </a:r>
          </a:p>
          <a:p>
            <a:pPr marL="0" lvl="0" indent="0"/>
            <a:r>
              <a:rPr lang="de-DE" sz="2200" dirty="0">
                <a:cs typeface="Courier New" panose="02070309020205020404" pitchFamily="49" charset="0"/>
              </a:rPr>
              <a:t>Das </a:t>
            </a:r>
            <a:r>
              <a:rPr lang="en-US" sz="2000" dirty="0">
                <a:latin typeface="Courier New" panose="02070309020205020404" pitchFamily="49" charset="0"/>
                <a:cs typeface="Courier New" panose="02070309020205020404" pitchFamily="49" charset="0"/>
              </a:rPr>
              <a:t>'</a:t>
            </a:r>
            <a:r>
              <a:rPr lang="de-DE" sz="2000" dirty="0">
                <a:latin typeface="Courier New" panose="02070309020205020404" pitchFamily="49" charset="0"/>
                <a:cs typeface="Courier New" panose="02070309020205020404" pitchFamily="49" charset="0"/>
              </a:rPr>
              <a:t>Base</a:t>
            </a:r>
            <a:r>
              <a:rPr lang="de-DE" sz="2200" dirty="0">
                <a:cs typeface="Courier New" panose="02070309020205020404" pitchFamily="49" charset="0"/>
              </a:rPr>
              <a:t>-Attribut kann auf diese </a:t>
            </a:r>
            <a:r>
              <a:rPr lang="de-DE" sz="2200" dirty="0" smtClean="0">
                <a:cs typeface="Courier New" panose="02070309020205020404" pitchFamily="49" charset="0"/>
              </a:rPr>
              <a:t>Literale </a:t>
            </a:r>
            <a:r>
              <a:rPr lang="de-DE" sz="2200" dirty="0">
                <a:cs typeface="Courier New" panose="02070309020205020404" pitchFamily="49" charset="0"/>
              </a:rPr>
              <a:t>zugreifen:</a:t>
            </a:r>
          </a:p>
          <a:p>
            <a:pPr marL="357188" lvl="0" indent="0"/>
            <a:r>
              <a:rPr lang="de-DE" sz="2000" b="1" dirty="0">
                <a:latin typeface="Courier New" panose="02070309020205020404" pitchFamily="49" charset="0"/>
                <a:cs typeface="Courier New" panose="02070309020205020404" pitchFamily="49" charset="0"/>
              </a:rPr>
              <a:t>for</a:t>
            </a:r>
            <a:r>
              <a:rPr lang="de-DE" sz="2000" dirty="0">
                <a:latin typeface="Courier New" panose="02070309020205020404" pitchFamily="49" charset="0"/>
                <a:cs typeface="Courier New" panose="02070309020205020404" pitchFamily="49" charset="0"/>
              </a:rPr>
              <a:t> F </a:t>
            </a:r>
            <a:r>
              <a:rPr lang="de-DE" sz="2000" b="1" dirty="0">
                <a:latin typeface="Courier New" panose="02070309020205020404" pitchFamily="49" charset="0"/>
                <a:cs typeface="Courier New" panose="02070309020205020404" pitchFamily="49" charset="0"/>
              </a:rPr>
              <a:t>in</a:t>
            </a:r>
            <a:r>
              <a:rPr lang="de-DE" sz="2000" dirty="0">
                <a:latin typeface="Courier New" panose="02070309020205020404" pitchFamily="49" charset="0"/>
                <a:cs typeface="Courier New" panose="02070309020205020404" pitchFamily="49" charset="0"/>
              </a:rPr>
              <a:t> Ampelfarbe</a:t>
            </a:r>
            <a:r>
              <a:rPr lang="en-US" sz="2000" dirty="0">
                <a:latin typeface="Courier New" panose="02070309020205020404" pitchFamily="49" charset="0"/>
                <a:cs typeface="Courier New" panose="02070309020205020404" pitchFamily="49" charset="0"/>
              </a:rPr>
              <a:t>'</a:t>
            </a:r>
            <a:r>
              <a:rPr lang="de-DE" sz="2000" dirty="0">
                <a:latin typeface="Courier New" panose="02070309020205020404" pitchFamily="49" charset="0"/>
                <a:cs typeface="Courier New" panose="02070309020205020404" pitchFamily="49" charset="0"/>
              </a:rPr>
              <a:t>Base </a:t>
            </a:r>
            <a:r>
              <a:rPr lang="de-DE" sz="2000" b="1" dirty="0">
                <a:latin typeface="Courier New" panose="02070309020205020404" pitchFamily="49" charset="0"/>
                <a:cs typeface="Courier New" panose="02070309020205020404" pitchFamily="49" charset="0"/>
              </a:rPr>
              <a:t>loop</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327</a:t>
            </a:fld>
            <a:endParaRPr lang="de-DE" dirty="0"/>
          </a:p>
        </p:txBody>
      </p:sp>
    </p:spTree>
    <p:extLst>
      <p:ext uri="{BB962C8B-B14F-4D97-AF65-F5344CB8AC3E}">
        <p14:creationId xmlns:p14="http://schemas.microsoft.com/office/powerpoint/2010/main" val="1386665098"/>
      </p:ext>
    </p:extLst>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Ausdrücke im Aggregat</a:t>
            </a:r>
          </a:p>
        </p:txBody>
      </p:sp>
      <p:sp>
        <p:nvSpPr>
          <p:cNvPr id="3" name="Inhaltsplatzhalter 2"/>
          <p:cNvSpPr>
            <a:spLocks noGrp="1"/>
          </p:cNvSpPr>
          <p:nvPr>
            <p:ph idx="1"/>
          </p:nvPr>
        </p:nvSpPr>
        <p:spPr>
          <a:xfrm>
            <a:off x="685800" y="1981201"/>
            <a:ext cx="7739063" cy="3680048"/>
          </a:xfrm>
        </p:spPr>
        <p:txBody>
          <a:bodyPr/>
          <a:lstStyle/>
          <a:p>
            <a:pPr marL="0" lvl="0" indent="0"/>
            <a:r>
              <a:rPr lang="de-DE" sz="2400" dirty="0"/>
              <a:t>Für die Ausdrücke in solch einem Aggregat können nicht nur Zahlliterale (sie sind vom Typ </a:t>
            </a:r>
            <a:r>
              <a:rPr lang="de-DE" sz="2400" i="1" dirty="0"/>
              <a:t>universal_integer</a:t>
            </a:r>
            <a:r>
              <a:rPr lang="de-DE" sz="2400" dirty="0"/>
              <a:t>) stehen, sondern es sind Ausdrücke von jedem ganzzahligen Typ erlaubt. Die Vorrangregeln von </a:t>
            </a:r>
            <a:r>
              <a:rPr lang="de-DE" sz="2400" i="1" dirty="0"/>
              <a:t>root_integer</a:t>
            </a:r>
            <a:r>
              <a:rPr lang="de-DE" sz="2400" dirty="0"/>
              <a:t> </a:t>
            </a:r>
            <a:r>
              <a:rPr lang="de-DE" sz="2400" dirty="0" smtClean="0"/>
              <a:t>verhindern </a:t>
            </a:r>
            <a:r>
              <a:rPr lang="de-DE" sz="2400" dirty="0"/>
              <a:t>Zweideutigkeiten</a:t>
            </a:r>
            <a:r>
              <a:rPr lang="de-DE" sz="2400" dirty="0" smtClean="0"/>
              <a:t>.</a:t>
            </a:r>
            <a:r>
              <a:rPr lang="de-DE" sz="2400" dirty="0"/>
              <a:t> </a:t>
            </a:r>
            <a:r>
              <a:rPr lang="de-DE" sz="2400" dirty="0" smtClean="0"/>
              <a:t>(Siehe </a:t>
            </a:r>
            <a:r>
              <a:rPr lang="de-DE" sz="2400" dirty="0"/>
              <a:t>Folien </a:t>
            </a:r>
            <a:r>
              <a:rPr lang="de-DE" sz="2400" dirty="0" smtClean="0"/>
              <a:t>362 ff.)</a:t>
            </a:r>
            <a:endParaRPr lang="de-DE" sz="2400" dirty="0"/>
          </a:p>
          <a:p>
            <a:pPr marL="357188" lvl="0" indent="0"/>
            <a:r>
              <a:rPr lang="en-US" sz="2000" dirty="0">
                <a:latin typeface="Courier New" panose="02070309020205020404" pitchFamily="49" charset="0"/>
                <a:cs typeface="Courier New" panose="02070309020205020404" pitchFamily="49" charset="0"/>
              </a:rPr>
              <a:t>F: </a:t>
            </a:r>
            <a:r>
              <a:rPr lang="en-US" sz="2000" b="1" dirty="0">
                <a:latin typeface="Courier New" panose="02070309020205020404" pitchFamily="49" charset="0"/>
                <a:cs typeface="Courier New" panose="02070309020205020404" pitchFamily="49" charset="0"/>
              </a:rPr>
              <a:t>constant</a:t>
            </a:r>
            <a:r>
              <a:rPr lang="en-US" sz="2000" dirty="0">
                <a:latin typeface="Courier New" panose="02070309020205020404" pitchFamily="49" charset="0"/>
                <a:cs typeface="Courier New" panose="02070309020205020404" pitchFamily="49" charset="0"/>
              </a:rPr>
              <a:t> Integer      := </a:t>
            </a:r>
            <a:r>
              <a:rPr lang="en-US" sz="2000" dirty="0" smtClean="0">
                <a:latin typeface="Courier New" panose="02070309020205020404" pitchFamily="49" charset="0"/>
                <a:cs typeface="Courier New" panose="02070309020205020404" pitchFamily="49" charset="0"/>
              </a:rPr>
              <a:t>-5</a:t>
            </a:r>
            <a:r>
              <a:rPr lang="en-US" sz="2000" dirty="0">
                <a:latin typeface="Courier New" panose="02070309020205020404" pitchFamily="49" charset="0"/>
                <a:cs typeface="Courier New" panose="02070309020205020404" pitchFamily="49" charset="0"/>
              </a:rPr>
              <a:t>;</a:t>
            </a:r>
            <a:br>
              <a:rPr lang="en-US" sz="2000" dirty="0">
                <a:latin typeface="Courier New" panose="02070309020205020404" pitchFamily="49" charset="0"/>
                <a:cs typeface="Courier New" panose="02070309020205020404" pitchFamily="49" charset="0"/>
              </a:rPr>
            </a:br>
            <a:r>
              <a:rPr lang="en-US" sz="2000" dirty="0">
                <a:latin typeface="Courier New" panose="02070309020205020404" pitchFamily="49" charset="0"/>
                <a:cs typeface="Courier New" panose="02070309020205020404" pitchFamily="49" charset="0"/>
              </a:rPr>
              <a:t>Z: </a:t>
            </a:r>
            <a:r>
              <a:rPr lang="en-US" sz="2000" b="1" dirty="0">
                <a:latin typeface="Courier New" panose="02070309020205020404" pitchFamily="49" charset="0"/>
                <a:cs typeface="Courier New" panose="02070309020205020404" pitchFamily="49" charset="0"/>
              </a:rPr>
              <a:t>constant</a:t>
            </a:r>
            <a:r>
              <a:rPr lang="en-US" sz="2000" dirty="0">
                <a:latin typeface="Courier New" panose="02070309020205020404" pitchFamily="49" charset="0"/>
                <a:cs typeface="Courier New" panose="02070309020205020404" pitchFamily="49" charset="0"/>
              </a:rPr>
              <a:t> Long_Integer := 10;</a:t>
            </a:r>
          </a:p>
          <a:p>
            <a:pPr marL="357188" lvl="0" indent="0"/>
            <a:r>
              <a:rPr lang="en-US" sz="2000" b="1" dirty="0">
                <a:latin typeface="Courier New" panose="02070309020205020404" pitchFamily="49" charset="0"/>
                <a:cs typeface="Courier New" panose="02070309020205020404" pitchFamily="49" charset="0"/>
              </a:rPr>
              <a:t>type</a:t>
            </a:r>
            <a:r>
              <a:rPr lang="en-US" sz="2000" dirty="0">
                <a:latin typeface="Courier New" panose="02070309020205020404" pitchFamily="49" charset="0"/>
                <a:cs typeface="Courier New" panose="02070309020205020404" pitchFamily="49" charset="0"/>
              </a:rPr>
              <a:t> T </a:t>
            </a:r>
            <a:r>
              <a:rPr lang="en-US" sz="2000" b="1" dirty="0">
                <a:latin typeface="Courier New" panose="02070309020205020404" pitchFamily="49" charset="0"/>
                <a:cs typeface="Courier New" panose="02070309020205020404" pitchFamily="49" charset="0"/>
              </a:rPr>
              <a:t>is</a:t>
            </a:r>
            <a:r>
              <a:rPr lang="en-US" sz="2000" dirty="0">
                <a:latin typeface="Courier New" panose="02070309020205020404" pitchFamily="49" charset="0"/>
                <a:cs typeface="Courier New" panose="02070309020205020404" pitchFamily="49" charset="0"/>
              </a:rPr>
              <a:t> (A, B, C);</a:t>
            </a:r>
            <a:br>
              <a:rPr lang="en-US" sz="2000" dirty="0">
                <a:latin typeface="Courier New" panose="02070309020205020404" pitchFamily="49" charset="0"/>
                <a:cs typeface="Courier New" panose="02070309020205020404" pitchFamily="49" charset="0"/>
              </a:rPr>
            </a:br>
            <a:r>
              <a:rPr lang="en-US" sz="2000" b="1" dirty="0">
                <a:latin typeface="Courier New" panose="02070309020205020404" pitchFamily="49" charset="0"/>
                <a:cs typeface="Courier New" panose="02070309020205020404" pitchFamily="49" charset="0"/>
              </a:rPr>
              <a:t>for</a:t>
            </a:r>
            <a:r>
              <a:rPr lang="en-US" sz="2000" dirty="0">
                <a:latin typeface="Courier New" panose="02070309020205020404" pitchFamily="49" charset="0"/>
                <a:cs typeface="Courier New" panose="02070309020205020404" pitchFamily="49" charset="0"/>
              </a:rPr>
              <a:t> T </a:t>
            </a:r>
            <a:r>
              <a:rPr lang="en-US" sz="2000" b="1" dirty="0">
                <a:latin typeface="Courier New" panose="02070309020205020404" pitchFamily="49" charset="0"/>
                <a:cs typeface="Courier New" panose="02070309020205020404" pitchFamily="49" charset="0"/>
              </a:rPr>
              <a:t>use</a:t>
            </a:r>
            <a:r>
              <a:rPr lang="en-US" sz="2000" dirty="0">
                <a:latin typeface="Courier New" panose="02070309020205020404" pitchFamily="49" charset="0"/>
                <a:cs typeface="Courier New" panose="02070309020205020404" pitchFamily="49" charset="0"/>
              </a:rPr>
              <a:t> (A =&gt; </a:t>
            </a:r>
            <a:r>
              <a:rPr lang="en-US" sz="2000" dirty="0">
                <a:solidFill>
                  <a:srgbClr val="3333CC"/>
                </a:solidFill>
                <a:latin typeface="Courier New" panose="02070309020205020404" pitchFamily="49" charset="0"/>
                <a:cs typeface="Courier New" panose="02070309020205020404" pitchFamily="49" charset="0"/>
              </a:rPr>
              <a:t>-</a:t>
            </a:r>
            <a:r>
              <a:rPr lang="en-US" sz="2000" dirty="0">
                <a:latin typeface="Courier New" panose="02070309020205020404" pitchFamily="49" charset="0"/>
                <a:cs typeface="Courier New" panose="02070309020205020404" pitchFamily="49" charset="0"/>
              </a:rPr>
              <a:t>F, B =&gt; Z </a:t>
            </a:r>
            <a:r>
              <a:rPr lang="en-US" sz="2000" dirty="0">
                <a:solidFill>
                  <a:srgbClr val="C00000"/>
                </a:solidFill>
                <a:latin typeface="Courier New" panose="02070309020205020404" pitchFamily="49" charset="0"/>
                <a:cs typeface="Courier New" panose="02070309020205020404" pitchFamily="49" charset="0"/>
              </a:rPr>
              <a:t>+</a:t>
            </a:r>
            <a:r>
              <a:rPr lang="en-US" sz="2000" dirty="0">
                <a:latin typeface="Courier New" panose="02070309020205020404" pitchFamily="49" charset="0"/>
                <a:cs typeface="Courier New" panose="02070309020205020404" pitchFamily="49" charset="0"/>
              </a:rPr>
              <a:t> 3, C =&gt; 100 </a:t>
            </a:r>
            <a:r>
              <a:rPr lang="en-US" sz="2000" dirty="0">
                <a:solidFill>
                  <a:srgbClr val="00B050"/>
                </a:solidFill>
                <a:latin typeface="Courier New" panose="02070309020205020404" pitchFamily="49" charset="0"/>
                <a:cs typeface="Courier New" panose="02070309020205020404" pitchFamily="49" charset="0"/>
              </a:rPr>
              <a:t>-</a:t>
            </a:r>
            <a:r>
              <a:rPr lang="en-US" sz="2000" dirty="0">
                <a:latin typeface="Courier New" panose="02070309020205020404" pitchFamily="49" charset="0"/>
                <a:cs typeface="Courier New" panose="02070309020205020404" pitchFamily="49" charset="0"/>
              </a:rPr>
              <a:t> 25);</a:t>
            </a:r>
            <a:endParaRPr lang="de-DE" sz="20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328</a:t>
            </a:fld>
            <a:endParaRPr lang="de-DE" dirty="0"/>
          </a:p>
        </p:txBody>
      </p:sp>
      <p:cxnSp>
        <p:nvCxnSpPr>
          <p:cNvPr id="6" name="Gerade Verbindung mit Pfeil 5"/>
          <p:cNvCxnSpPr/>
          <p:nvPr/>
        </p:nvCxnSpPr>
        <p:spPr bwMode="auto">
          <a:xfrm flipV="1">
            <a:off x="2699792" y="5157192"/>
            <a:ext cx="936104" cy="360040"/>
          </a:xfrm>
          <a:prstGeom prst="straightConnector1">
            <a:avLst/>
          </a:prstGeom>
          <a:solidFill>
            <a:srgbClr val="00B8FF"/>
          </a:solidFill>
          <a:ln w="9525" cap="flat" cmpd="sng" algn="ctr">
            <a:solidFill>
              <a:schemeClr val="accent2"/>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mit Pfeil 6"/>
          <p:cNvCxnSpPr/>
          <p:nvPr/>
        </p:nvCxnSpPr>
        <p:spPr bwMode="auto">
          <a:xfrm flipV="1">
            <a:off x="4932040" y="5157194"/>
            <a:ext cx="360040" cy="432046"/>
          </a:xfrm>
          <a:prstGeom prst="straightConnector1">
            <a:avLst/>
          </a:prstGeom>
          <a:solidFill>
            <a:srgbClr val="00B8FF"/>
          </a:solidFill>
          <a:ln w="9525"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Gerade Verbindung mit Pfeil 7"/>
          <p:cNvCxnSpPr/>
          <p:nvPr/>
        </p:nvCxnSpPr>
        <p:spPr bwMode="auto">
          <a:xfrm flipV="1">
            <a:off x="7308304" y="5157194"/>
            <a:ext cx="143421" cy="525517"/>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feld 8"/>
          <p:cNvSpPr txBox="1"/>
          <p:nvPr/>
        </p:nvSpPr>
        <p:spPr>
          <a:xfrm>
            <a:off x="1547664" y="5517232"/>
            <a:ext cx="1512168" cy="307777"/>
          </a:xfrm>
          <a:prstGeom prst="rect">
            <a:avLst/>
          </a:prstGeom>
          <a:noFill/>
        </p:spPr>
        <p:txBody>
          <a:bodyPr wrap="square" rtlCol="0">
            <a:spAutoFit/>
          </a:bodyPr>
          <a:lstStyle/>
          <a:p>
            <a:r>
              <a:rPr lang="de-DE" sz="1400" dirty="0" smtClean="0">
                <a:solidFill>
                  <a:schemeClr val="accent2"/>
                </a:solidFill>
              </a:rPr>
              <a:t>Minus von Integer</a:t>
            </a:r>
            <a:endParaRPr lang="de-DE" sz="1400" dirty="0">
              <a:solidFill>
                <a:schemeClr val="accent2"/>
              </a:solidFill>
            </a:endParaRPr>
          </a:p>
        </p:txBody>
      </p:sp>
      <p:sp>
        <p:nvSpPr>
          <p:cNvPr id="10" name="Textfeld 9"/>
          <p:cNvSpPr txBox="1"/>
          <p:nvPr/>
        </p:nvSpPr>
        <p:spPr>
          <a:xfrm>
            <a:off x="3995936" y="5589240"/>
            <a:ext cx="1872208" cy="307777"/>
          </a:xfrm>
          <a:prstGeom prst="rect">
            <a:avLst/>
          </a:prstGeom>
          <a:noFill/>
        </p:spPr>
        <p:txBody>
          <a:bodyPr wrap="square" rtlCol="0">
            <a:spAutoFit/>
          </a:bodyPr>
          <a:lstStyle/>
          <a:p>
            <a:r>
              <a:rPr lang="de-DE" sz="1400" dirty="0" smtClean="0">
                <a:solidFill>
                  <a:srgbClr val="C00000"/>
                </a:solidFill>
              </a:rPr>
              <a:t>Plus von Long_Integer</a:t>
            </a:r>
            <a:endParaRPr lang="de-DE" sz="1400" dirty="0">
              <a:solidFill>
                <a:srgbClr val="C00000"/>
              </a:solidFill>
            </a:endParaRPr>
          </a:p>
        </p:txBody>
      </p:sp>
      <p:sp>
        <p:nvSpPr>
          <p:cNvPr id="11" name="Textfeld 10"/>
          <p:cNvSpPr txBox="1"/>
          <p:nvPr/>
        </p:nvSpPr>
        <p:spPr>
          <a:xfrm>
            <a:off x="6372200" y="5682711"/>
            <a:ext cx="1913384" cy="307777"/>
          </a:xfrm>
          <a:prstGeom prst="rect">
            <a:avLst/>
          </a:prstGeom>
          <a:noFill/>
        </p:spPr>
        <p:txBody>
          <a:bodyPr wrap="square" rtlCol="0">
            <a:spAutoFit/>
          </a:bodyPr>
          <a:lstStyle/>
          <a:p>
            <a:r>
              <a:rPr lang="de-DE" sz="1400" dirty="0" smtClean="0">
                <a:solidFill>
                  <a:srgbClr val="00B050"/>
                </a:solidFill>
              </a:rPr>
              <a:t>Minus von </a:t>
            </a:r>
            <a:r>
              <a:rPr lang="de-DE" sz="1400" i="1" dirty="0" smtClean="0">
                <a:solidFill>
                  <a:srgbClr val="00B050"/>
                </a:solidFill>
              </a:rPr>
              <a:t>root_integer</a:t>
            </a:r>
            <a:endParaRPr lang="de-DE" sz="1400" i="1" dirty="0">
              <a:solidFill>
                <a:srgbClr val="00B050"/>
              </a:solidFill>
            </a:endParaRPr>
          </a:p>
        </p:txBody>
      </p:sp>
    </p:spTree>
    <p:extLst>
      <p:ext uri="{BB962C8B-B14F-4D97-AF65-F5344CB8AC3E}">
        <p14:creationId xmlns:p14="http://schemas.microsoft.com/office/powerpoint/2010/main" val="1698747259"/>
      </p:ext>
    </p:extLst>
  </p:cSld>
  <p:clrMapOvr>
    <a:masterClrMapping/>
  </p:clrMapOvr>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093241"/>
          </a:xfrm>
        </p:spPr>
        <p:txBody>
          <a:bodyPr/>
          <a:lstStyle/>
          <a:p>
            <a:r>
              <a:rPr lang="de-DE" dirty="0"/>
              <a:t>Achtung Löcher!</a:t>
            </a:r>
          </a:p>
        </p:txBody>
      </p:sp>
      <p:sp>
        <p:nvSpPr>
          <p:cNvPr id="3" name="Inhaltsplatzhalter 2"/>
          <p:cNvSpPr>
            <a:spLocks noGrp="1"/>
          </p:cNvSpPr>
          <p:nvPr>
            <p:ph idx="1"/>
          </p:nvPr>
        </p:nvSpPr>
        <p:spPr>
          <a:xfrm>
            <a:off x="685800" y="1556792"/>
            <a:ext cx="7739063" cy="4658272"/>
          </a:xfrm>
        </p:spPr>
        <p:txBody>
          <a:bodyPr/>
          <a:lstStyle/>
          <a:p>
            <a:pPr marL="0" lvl="1" indent="0">
              <a:lnSpc>
                <a:spcPct val="80000"/>
              </a:lnSpc>
              <a:buNone/>
              <a:tabLst>
                <a:tab pos="185738" algn="l"/>
                <a:tab pos="62865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t>Repräsentationsspezifikationen mit </a:t>
            </a:r>
            <a:r>
              <a:rPr lang="de-DE" altLang="de-DE" sz="2000" dirty="0">
                <a:solidFill>
                  <a:srgbClr val="FF3399"/>
                </a:solidFill>
              </a:rPr>
              <a:t>Löchern</a:t>
            </a:r>
            <a:r>
              <a:rPr lang="de-DE" altLang="de-DE" sz="2000" dirty="0"/>
              <a:t> können </a:t>
            </a:r>
            <a:r>
              <a:rPr lang="de-DE" altLang="de-DE" sz="2000" dirty="0">
                <a:solidFill>
                  <a:srgbClr val="FF3399"/>
                </a:solidFill>
              </a:rPr>
              <a:t>große Auswirkung </a:t>
            </a:r>
            <a:r>
              <a:rPr lang="de-DE" altLang="de-DE" sz="2000" dirty="0"/>
              <a:t>auf die </a:t>
            </a:r>
            <a:r>
              <a:rPr lang="de-DE" altLang="de-DE" sz="2000" dirty="0">
                <a:solidFill>
                  <a:srgbClr val="FF3399"/>
                </a:solidFill>
              </a:rPr>
              <a:t>Laufzeit</a:t>
            </a:r>
            <a:r>
              <a:rPr lang="de-DE" altLang="de-DE" sz="2000" dirty="0"/>
              <a:t> haben.</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800" b="1" dirty="0">
                <a:latin typeface="Courier New" pitchFamily="49" charset="0"/>
              </a:rPr>
              <a:t>type</a:t>
            </a:r>
            <a:r>
              <a:rPr lang="de-DE" altLang="de-DE" sz="1800" dirty="0">
                <a:latin typeface="Courier New" pitchFamily="49" charset="0"/>
              </a:rPr>
              <a:t> Enum </a:t>
            </a:r>
            <a:r>
              <a:rPr lang="de-DE" altLang="de-DE" sz="1800" b="1" dirty="0">
                <a:latin typeface="Courier New" pitchFamily="49" charset="0"/>
              </a:rPr>
              <a:t>is</a:t>
            </a:r>
            <a:r>
              <a:rPr lang="de-DE" altLang="de-DE" sz="1800" dirty="0">
                <a:latin typeface="Courier New" pitchFamily="49" charset="0"/>
              </a:rPr>
              <a:t> (A, B, C);</a:t>
            </a:r>
            <a:br>
              <a:rPr lang="de-DE" altLang="de-DE" sz="1800" dirty="0">
                <a:latin typeface="Courier New" pitchFamily="49" charset="0"/>
              </a:rPr>
            </a:br>
            <a:r>
              <a:rPr lang="de-DE" altLang="de-DE" sz="1800" b="1" dirty="0">
                <a:latin typeface="Courier New" pitchFamily="49" charset="0"/>
              </a:rPr>
              <a:t>for</a:t>
            </a:r>
            <a:r>
              <a:rPr lang="de-DE" altLang="de-DE" sz="1800" dirty="0">
                <a:latin typeface="Courier New" pitchFamily="49" charset="0"/>
              </a:rPr>
              <a:t> Enum </a:t>
            </a:r>
            <a:r>
              <a:rPr lang="de-DE" altLang="de-DE" sz="1800" b="1" dirty="0">
                <a:latin typeface="Courier New" pitchFamily="49" charset="0"/>
              </a:rPr>
              <a:t>use</a:t>
            </a:r>
            <a:r>
              <a:rPr lang="de-DE" altLang="de-DE" sz="1800" dirty="0">
                <a:latin typeface="Courier New" pitchFamily="49" charset="0"/>
              </a:rPr>
              <a:t> (A =&gt; 5, B =&gt; 10, C =&gt; 100);</a:t>
            </a:r>
          </a:p>
          <a:p>
            <a:pPr marL="0"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solidFill>
                  <a:srgbClr val="3333CC"/>
                </a:solidFill>
              </a:rPr>
              <a:t>Keine Auswirkung:</a:t>
            </a:r>
            <a:endParaRPr lang="de-DE" altLang="de-DE" sz="2000" dirty="0"/>
          </a:p>
          <a:p>
            <a:pPr lvl="0">
              <a:lnSpc>
                <a:spcPct val="80000"/>
              </a:lnSpc>
              <a:buFont typeface="Arial" panose="020B0604020202020204" pitchFamily="34"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solidFill>
                  <a:srgbClr val="3333CC">
                    <a:lumMod val="60000"/>
                    <a:lumOff val="40000"/>
                  </a:srgbClr>
                </a:solidFill>
              </a:rPr>
              <a:t>Bestätigende </a:t>
            </a:r>
            <a:r>
              <a:rPr lang="de-DE" altLang="de-DE" sz="2000" dirty="0" smtClean="0">
                <a:solidFill>
                  <a:srgbClr val="3333CC">
                    <a:lumMod val="60000"/>
                    <a:lumOff val="40000"/>
                  </a:srgbClr>
                </a:solidFill>
              </a:rPr>
              <a:t>Darstellung (keine Löcher)</a:t>
            </a:r>
            <a:endParaRPr lang="de-DE" altLang="de-DE" sz="2000" dirty="0">
              <a:solidFill>
                <a:srgbClr val="3333CC">
                  <a:lumMod val="60000"/>
                  <a:lumOff val="40000"/>
                </a:srgbClr>
              </a:solidFill>
            </a:endParaRPr>
          </a:p>
          <a:p>
            <a:pPr lvl="0">
              <a:lnSpc>
                <a:spcPct val="80000"/>
              </a:lnSpc>
              <a:buFont typeface="Arial" panose="020B0604020202020204" pitchFamily="34"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solidFill>
                  <a:srgbClr val="3333CC"/>
                </a:solidFill>
              </a:rPr>
              <a:t>Verwendung nur von Vergleich und Zuweisung</a:t>
            </a:r>
          </a:p>
          <a:p>
            <a:pPr marL="0" lv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solidFill>
                  <a:srgbClr val="FF0000"/>
                </a:solidFill>
              </a:rPr>
              <a:t>Vorsicht bei Verwendung</a:t>
            </a:r>
          </a:p>
          <a:p>
            <a:pPr lvl="0">
              <a:lnSpc>
                <a:spcPct val="80000"/>
              </a:lnSpc>
              <a:buFont typeface="Arial" panose="020B0604020202020204" pitchFamily="34"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solidFill>
                  <a:srgbClr val="FF0000"/>
                </a:solidFill>
              </a:rPr>
              <a:t>der Attribute </a:t>
            </a:r>
            <a:r>
              <a:rPr lang="de-DE" altLang="de-DE" sz="1800" dirty="0">
                <a:solidFill>
                  <a:srgbClr val="FF0000"/>
                </a:solidFill>
                <a:latin typeface="Courier New" pitchFamily="49" charset="0"/>
                <a:cs typeface="Times New Roman" pitchFamily="18" charset="0"/>
              </a:rPr>
              <a:t>'</a:t>
            </a:r>
            <a:r>
              <a:rPr lang="de-DE" altLang="de-DE" sz="1800" dirty="0">
                <a:solidFill>
                  <a:srgbClr val="FF0000"/>
                </a:solidFill>
                <a:latin typeface="Courier New" pitchFamily="49" charset="0"/>
              </a:rPr>
              <a:t>Pos</a:t>
            </a:r>
            <a:r>
              <a:rPr lang="de-DE" altLang="de-DE" sz="2000" dirty="0">
                <a:solidFill>
                  <a:srgbClr val="FF0000"/>
                </a:solidFill>
              </a:rPr>
              <a:t>, </a:t>
            </a:r>
            <a:r>
              <a:rPr lang="de-DE" altLang="de-DE" sz="1800" dirty="0">
                <a:solidFill>
                  <a:srgbClr val="FF0000"/>
                </a:solidFill>
                <a:latin typeface="Courier New" pitchFamily="49" charset="0"/>
                <a:cs typeface="Times New Roman" pitchFamily="18" charset="0"/>
              </a:rPr>
              <a:t>'</a:t>
            </a:r>
            <a:r>
              <a:rPr lang="de-DE" altLang="de-DE" sz="1800" dirty="0">
                <a:solidFill>
                  <a:srgbClr val="FF0000"/>
                </a:solidFill>
                <a:latin typeface="Courier New" pitchFamily="49" charset="0"/>
              </a:rPr>
              <a:t>Val</a:t>
            </a:r>
            <a:r>
              <a:rPr lang="de-DE" altLang="de-DE" sz="2000" dirty="0">
                <a:solidFill>
                  <a:srgbClr val="FF0000"/>
                </a:solidFill>
              </a:rPr>
              <a:t>, </a:t>
            </a:r>
            <a:r>
              <a:rPr lang="de-DE" altLang="de-DE" sz="1800" dirty="0">
                <a:solidFill>
                  <a:srgbClr val="FF0000"/>
                </a:solidFill>
                <a:latin typeface="Courier New" pitchFamily="49" charset="0"/>
                <a:cs typeface="Times New Roman" pitchFamily="18" charset="0"/>
              </a:rPr>
              <a:t>'</a:t>
            </a:r>
            <a:r>
              <a:rPr lang="de-DE" altLang="de-DE" sz="1800" dirty="0">
                <a:solidFill>
                  <a:srgbClr val="FF0000"/>
                </a:solidFill>
                <a:latin typeface="Courier New" panose="02070309020205020404" pitchFamily="49" charset="0"/>
                <a:cs typeface="Courier New" panose="02070309020205020404" pitchFamily="49" charset="0"/>
              </a:rPr>
              <a:t>Succ</a:t>
            </a:r>
            <a:r>
              <a:rPr lang="de-DE" altLang="de-DE" sz="2000" dirty="0">
                <a:solidFill>
                  <a:srgbClr val="FF0000"/>
                </a:solidFill>
              </a:rPr>
              <a:t>, </a:t>
            </a:r>
            <a:r>
              <a:rPr lang="de-DE" altLang="de-DE" sz="1800" dirty="0">
                <a:solidFill>
                  <a:srgbClr val="FF0000"/>
                </a:solidFill>
                <a:latin typeface="Courier New" pitchFamily="49" charset="0"/>
                <a:cs typeface="Times New Roman" pitchFamily="18" charset="0"/>
              </a:rPr>
              <a:t>'</a:t>
            </a:r>
            <a:r>
              <a:rPr lang="de-DE" altLang="de-DE" sz="1800" dirty="0">
                <a:solidFill>
                  <a:srgbClr val="FF0000"/>
                </a:solidFill>
                <a:latin typeface="Courier New" panose="02070309020205020404" pitchFamily="49" charset="0"/>
                <a:cs typeface="Courier New" panose="02070309020205020404" pitchFamily="49" charset="0"/>
              </a:rPr>
              <a:t>Pred</a:t>
            </a:r>
            <a:endParaRPr lang="de-DE" altLang="de-DE" sz="2000" dirty="0">
              <a:solidFill>
                <a:srgbClr val="FF0000"/>
              </a:solidFill>
            </a:endParaRPr>
          </a:p>
          <a:p>
            <a:pPr lvl="0">
              <a:lnSpc>
                <a:spcPct val="80000"/>
              </a:lnSpc>
              <a:buFont typeface="Arial" panose="020B0604020202020204" pitchFamily="34"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solidFill>
                  <a:srgbClr val="FF0000"/>
                </a:solidFill>
              </a:rPr>
              <a:t>in Schleifen</a:t>
            </a:r>
          </a:p>
          <a:p>
            <a:pPr lvl="0">
              <a:lnSpc>
                <a:spcPct val="80000"/>
              </a:lnSpc>
              <a:buFont typeface="Arial" panose="020B0604020202020204" pitchFamily="34"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solidFill>
                  <a:srgbClr val="FF0000"/>
                </a:solidFill>
              </a:rPr>
              <a:t>als Reihungsindizes</a:t>
            </a:r>
          </a:p>
          <a:p>
            <a:pPr marL="0" lv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t>Ada gibt keinerlei Hinweis, wie das implementiert wird. Für Indizes können z.B. die Rep- oder aber die Pos-Werte verwendet werden.</a:t>
            </a:r>
          </a:p>
          <a:p>
            <a:pPr marL="0" lv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2000" dirty="0"/>
              <a:t>Die Auswirkungen sind überaus abhängig von der Art der Lücken und vom verwendeten Compiler und dessen Version</a:t>
            </a:r>
            <a:r>
              <a:rPr lang="de-DE" altLang="de-DE" sz="2000" dirty="0" smtClean="0"/>
              <a:t>!</a:t>
            </a:r>
            <a:endParaRPr lang="de-DE" alt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329</a:t>
            </a:fld>
            <a:endParaRPr lang="de-DE" dirty="0"/>
          </a:p>
        </p:txBody>
      </p:sp>
    </p:spTree>
    <p:extLst>
      <p:ext uri="{BB962C8B-B14F-4D97-AF65-F5344CB8AC3E}">
        <p14:creationId xmlns:p14="http://schemas.microsoft.com/office/powerpoint/2010/main" val="7491358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Typumwandlung</a:t>
            </a:r>
            <a:endParaRPr lang="de-DE" dirty="0"/>
          </a:p>
        </p:txBody>
      </p:sp>
      <p:sp>
        <p:nvSpPr>
          <p:cNvPr id="3" name="Inhaltsplatzhalter 2"/>
          <p:cNvSpPr>
            <a:spLocks noGrp="1"/>
          </p:cNvSpPr>
          <p:nvPr>
            <p:ph idx="1"/>
          </p:nvPr>
        </p:nvSpPr>
        <p:spPr/>
        <p:txBody>
          <a:bodyPr/>
          <a:lstStyle/>
          <a:p>
            <a:pPr marL="0" indent="0"/>
            <a:r>
              <a:rPr lang="de-DE" sz="2400" dirty="0" smtClean="0"/>
              <a:t>Typen können nur dann ineinander umgewandelt werden, wenn sie einen gemeinsamen Ursprung haben.</a:t>
            </a:r>
          </a:p>
          <a:p>
            <a:pPr marL="0" indent="0"/>
            <a:r>
              <a:rPr lang="de-DE" sz="2400" dirty="0" smtClean="0"/>
              <a:t>Alle numerischen Typen können ineinander umgewandelt werden.</a:t>
            </a:r>
          </a:p>
          <a:p>
            <a:pPr marL="0" indent="0"/>
            <a:r>
              <a:rPr lang="de-DE" sz="2400" dirty="0" smtClean="0">
                <a:solidFill>
                  <a:schemeClr val="accent2"/>
                </a:solidFill>
              </a:rPr>
              <a:t>Typumwandlung:	</a:t>
            </a:r>
            <a:r>
              <a:rPr lang="de-DE" sz="2000" dirty="0" smtClean="0">
                <a:solidFill>
                  <a:schemeClr val="accent2"/>
                </a:solidFill>
                <a:latin typeface="Courier New" panose="02070309020205020404" pitchFamily="49" charset="0"/>
                <a:cs typeface="Courier New" panose="02070309020205020404" pitchFamily="49" charset="0"/>
              </a:rPr>
              <a:t>Subtyp_Name (Ausdruck)</a:t>
            </a:r>
          </a:p>
          <a:p>
            <a:pPr marL="0" indent="0"/>
            <a:r>
              <a:rPr lang="de-DE" sz="2400" dirty="0" smtClean="0">
                <a:cs typeface="Courier New" panose="02070309020205020404" pitchFamily="49" charset="0"/>
              </a:rPr>
              <a:t>Qualifikation:		</a:t>
            </a:r>
            <a:r>
              <a:rPr lang="de-DE" sz="2000" dirty="0" smtClean="0">
                <a:latin typeface="Courier New" panose="02070309020205020404" pitchFamily="49" charset="0"/>
                <a:cs typeface="Courier New" panose="02070309020205020404" pitchFamily="49" charset="0"/>
              </a:rPr>
              <a:t>Subtyp_Name'(Ausdruck)</a:t>
            </a:r>
          </a:p>
          <a:p>
            <a:pPr marL="0" indent="0"/>
            <a:r>
              <a:rPr lang="de-DE" sz="2400" dirty="0" smtClean="0">
                <a:cs typeface="Courier New" panose="02070309020205020404" pitchFamily="49" charset="0"/>
              </a:rPr>
              <a:t>Attribut:			</a:t>
            </a:r>
            <a:r>
              <a:rPr lang="de-DE" sz="2000" dirty="0" smtClean="0">
                <a:latin typeface="Courier New" panose="02070309020205020404" pitchFamily="49" charset="0"/>
                <a:cs typeface="Courier New" panose="02070309020205020404" pitchFamily="49" charset="0"/>
              </a:rPr>
              <a:t>Subtyp_Name'Attribut</a:t>
            </a:r>
          </a:p>
          <a:p>
            <a:pPr marL="0" indent="0"/>
            <a:r>
              <a:rPr lang="de-DE" sz="2400" dirty="0" smtClean="0">
                <a:solidFill>
                  <a:srgbClr val="FF3399"/>
                </a:solidFill>
                <a:cs typeface="Courier New" panose="02070309020205020404" pitchFamily="49" charset="0"/>
              </a:rPr>
              <a:t>Wenn die strenge Typbindung störend scheint und viele Typumwandlungen benötigt werden, ist etwas am Programmdesign nicht in Ordnung.</a:t>
            </a:r>
            <a:endParaRPr lang="de-DE" sz="2400" dirty="0">
              <a:solidFill>
                <a:srgbClr val="FF3399"/>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a:t>
            </a:fld>
            <a:endParaRPr lang="de-DE" dirty="0"/>
          </a:p>
        </p:txBody>
      </p:sp>
      <p:grpSp>
        <p:nvGrpSpPr>
          <p:cNvPr id="8" name="Gruppieren 7"/>
          <p:cNvGrpSpPr/>
          <p:nvPr/>
        </p:nvGrpSpPr>
        <p:grpSpPr>
          <a:xfrm>
            <a:off x="6444208" y="4077072"/>
            <a:ext cx="1872208" cy="1015663"/>
            <a:chOff x="6444208" y="4077072"/>
            <a:chExt cx="1872208" cy="1015663"/>
          </a:xfrm>
        </p:grpSpPr>
        <p:sp>
          <p:nvSpPr>
            <p:cNvPr id="6" name="Geschweifte Klammer rechts 5"/>
            <p:cNvSpPr/>
            <p:nvPr/>
          </p:nvSpPr>
          <p:spPr bwMode="auto">
            <a:xfrm>
              <a:off x="6444208" y="4130129"/>
              <a:ext cx="287114" cy="883047"/>
            </a:xfrm>
            <a:prstGeom prst="rightBrace">
              <a:avLst/>
            </a:prstGeom>
            <a:noFill/>
            <a:ln w="9525" cap="flat" cmpd="sng" algn="ctr">
              <a:solidFill>
                <a:schemeClr val="bg2">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7" name="Textfeld 6"/>
            <p:cNvSpPr txBox="1"/>
            <p:nvPr/>
          </p:nvSpPr>
          <p:spPr>
            <a:xfrm>
              <a:off x="6948264" y="4077072"/>
              <a:ext cx="1368152" cy="1015663"/>
            </a:xfrm>
            <a:prstGeom prst="rect">
              <a:avLst/>
            </a:prstGeom>
            <a:noFill/>
          </p:spPr>
          <p:txBody>
            <a:bodyPr wrap="square" rtlCol="0">
              <a:spAutoFit/>
            </a:bodyPr>
            <a:lstStyle/>
            <a:p>
              <a:pPr algn="ctr"/>
              <a:r>
                <a:rPr lang="de-DE" sz="2000" dirty="0" smtClean="0">
                  <a:solidFill>
                    <a:schemeClr val="bg2">
                      <a:lumMod val="75000"/>
                    </a:schemeClr>
                  </a:solidFill>
                </a:rPr>
                <a:t>Ähnliche Syntax hier zur </a:t>
              </a:r>
              <a:r>
                <a:rPr lang="de-DE" sz="2000" dirty="0">
                  <a:solidFill>
                    <a:schemeClr val="bg2">
                      <a:lumMod val="75000"/>
                    </a:schemeClr>
                  </a:solidFill>
                </a:rPr>
                <a:t>I</a:t>
              </a:r>
              <a:r>
                <a:rPr lang="de-DE" sz="2000" dirty="0" smtClean="0">
                  <a:solidFill>
                    <a:schemeClr val="bg2">
                      <a:lumMod val="75000"/>
                    </a:schemeClr>
                  </a:solidFill>
                </a:rPr>
                <a:t>nfo</a:t>
              </a:r>
              <a:endParaRPr lang="de-DE" sz="2000" dirty="0">
                <a:solidFill>
                  <a:schemeClr val="bg2">
                    <a:lumMod val="75000"/>
                  </a:schemeClr>
                </a:solidFill>
              </a:endParaRPr>
            </a:p>
          </p:txBody>
        </p:sp>
      </p:grpSp>
      <p:sp>
        <p:nvSpPr>
          <p:cNvPr id="9" name="Legende mit Linie 2 8"/>
          <p:cNvSpPr/>
          <p:nvPr/>
        </p:nvSpPr>
        <p:spPr bwMode="auto">
          <a:xfrm>
            <a:off x="4392897" y="3356992"/>
            <a:ext cx="3996879" cy="288032"/>
          </a:xfrm>
          <a:prstGeom prst="borderCallout2">
            <a:avLst>
              <a:gd name="adj1" fmla="val 48513"/>
              <a:gd name="adj2" fmla="val -469"/>
              <a:gd name="adj3" fmla="val 48493"/>
              <a:gd name="adj4" fmla="val -16043"/>
              <a:gd name="adj5" fmla="val 132342"/>
              <a:gd name="adj6" fmla="val -19857"/>
            </a:avLst>
          </a:prstGeom>
          <a:solidFill>
            <a:srgbClr val="996600"/>
          </a:solidFill>
          <a:ln w="9525" cap="flat" cmpd="sng" algn="ctr">
            <a:solidFill>
              <a:srgbClr val="3A1D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bg1"/>
                </a:solidFill>
                <a:effectLst/>
                <a:latin typeface="Times New Roman" pitchFamily="18" charset="0"/>
              </a:rPr>
              <a:t>Warum hier Subtyp_Name steht, siehe Folien 362 ff.</a:t>
            </a:r>
          </a:p>
        </p:txBody>
      </p:sp>
    </p:spTree>
    <p:extLst>
      <p:ext uri="{BB962C8B-B14F-4D97-AF65-F5344CB8AC3E}">
        <p14:creationId xmlns:p14="http://schemas.microsoft.com/office/powerpoint/2010/main" val="3856806069"/>
      </p:ext>
    </p:extLst>
  </p:cSld>
  <p:clrMapOvr>
    <a:masterClrMapping/>
  </p:clrMapOvr>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Boolesche Typen</a:t>
            </a:r>
          </a:p>
        </p:txBody>
      </p:sp>
      <p:sp>
        <p:nvSpPr>
          <p:cNvPr id="3" name="Inhaltsplatzhalter 2"/>
          <p:cNvSpPr>
            <a:spLocks noGrp="1"/>
          </p:cNvSpPr>
          <p:nvPr>
            <p:ph idx="1"/>
          </p:nvPr>
        </p:nvSpPr>
        <p:spPr>
          <a:xfrm>
            <a:off x="685800" y="1916832"/>
            <a:ext cx="7739063" cy="4233863"/>
          </a:xfrm>
        </p:spPr>
        <p:txBody>
          <a:bodyPr/>
          <a:lstStyle/>
          <a:p>
            <a:pPr marL="0" lvl="0" indent="0"/>
            <a:r>
              <a:rPr lang="de-DE" sz="2000" dirty="0"/>
              <a:t>Für Boolesche Typen legt Ada keine Darstellung fest, da es ziemlich üblich ist, </a:t>
            </a:r>
            <a:r>
              <a:rPr lang="de-DE" sz="1800" dirty="0">
                <a:latin typeface="Courier New" panose="02070309020205020404" pitchFamily="49" charset="0"/>
                <a:cs typeface="Courier New" panose="02070309020205020404" pitchFamily="49" charset="0"/>
              </a:rPr>
              <a:t>False</a:t>
            </a:r>
            <a:r>
              <a:rPr lang="de-DE" sz="2000" dirty="0"/>
              <a:t> durch lauter Nullen und </a:t>
            </a:r>
            <a:r>
              <a:rPr lang="de-DE" sz="1800" dirty="0">
                <a:latin typeface="Courier New" panose="02070309020205020404" pitchFamily="49" charset="0"/>
                <a:cs typeface="Courier New" panose="02070309020205020404" pitchFamily="49" charset="0"/>
              </a:rPr>
              <a:t>True</a:t>
            </a:r>
            <a:r>
              <a:rPr lang="de-DE" sz="2000" dirty="0"/>
              <a:t> durch lauter Einsen darzustellen, was manche Hardware auch direkt unterstützt.</a:t>
            </a:r>
          </a:p>
          <a:p>
            <a:pPr marL="0" lvl="0" indent="0"/>
            <a:r>
              <a:rPr lang="de-DE" sz="2000" dirty="0"/>
              <a:t>Ein Auszug aus dem </a:t>
            </a:r>
            <a:r>
              <a:rPr lang="de-DE" sz="2000" i="1" dirty="0"/>
              <a:t>Annotierten Referenzmanual</a:t>
            </a:r>
            <a:r>
              <a:rPr lang="de-DE" sz="2000" dirty="0"/>
              <a:t> AARM 13.4(8.b):</a:t>
            </a:r>
          </a:p>
          <a:p>
            <a:pPr lvl="0" indent="14288"/>
            <a:r>
              <a:rPr lang="en-US" sz="1800" dirty="0"/>
              <a:t>Of course, for a one-bit Boolean object (like in a packed array), False is presumably zero and True is presumably one (choosing the reverse would be extremely unfriendly!).</a:t>
            </a:r>
          </a:p>
          <a:p>
            <a:pPr marL="0" lvl="0" indent="14288"/>
            <a:r>
              <a:rPr lang="de-DE" sz="2000" dirty="0"/>
              <a:t>(Eine ein Bit lange vorzeichenbehaftete ganze Zahl kann nur die Werte -1 und 0 annehmen – -1 wird dargestellt durch den Bitwert 1, 0 durch den Bitwert 0 – daher ist dann auch die Anordnung nicht verletzt, obwohl hier 1&lt; 0 ist.)</a:t>
            </a:r>
          </a:p>
          <a:p>
            <a:pPr marL="0" lvl="0" indent="14288"/>
            <a:r>
              <a:rPr lang="de-DE" sz="2000" dirty="0"/>
              <a:t>Aus diesen Gründen brauchen Übersetzer auch keine Darstellungs-verfügungen für Boolesche Typen zu akzeptieren</a:t>
            </a:r>
            <a:r>
              <a:rPr lang="de-DE" sz="2000" dirty="0" smtClean="0"/>
              <a:t>.</a:t>
            </a:r>
            <a:endParaRPr 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330</a:t>
            </a:fld>
            <a:endParaRPr lang="de-DE" dirty="0"/>
          </a:p>
        </p:txBody>
      </p:sp>
      <p:sp>
        <p:nvSpPr>
          <p:cNvPr id="6" name="Textfeld 5"/>
          <p:cNvSpPr txBox="1"/>
          <p:nvPr/>
        </p:nvSpPr>
        <p:spPr>
          <a:xfrm>
            <a:off x="5292080" y="5301208"/>
            <a:ext cx="3168352"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Ada Magica (Folie 1): Rache</a:t>
            </a:r>
            <a:endParaRPr lang="de-DE" altLang="de-DE" sz="1600" dirty="0">
              <a:solidFill>
                <a:schemeClr val="accent2"/>
              </a:solidFill>
            </a:endParaRPr>
          </a:p>
        </p:txBody>
      </p:sp>
    </p:spTree>
    <p:extLst>
      <p:ext uri="{BB962C8B-B14F-4D97-AF65-F5344CB8AC3E}">
        <p14:creationId xmlns:p14="http://schemas.microsoft.com/office/powerpoint/2010/main" val="2580527387"/>
      </p:ext>
    </p:extLst>
  </p:cSld>
  <p:clrMapOvr>
    <a:masterClrMapping/>
  </p:clrMapOvr>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b="1"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331</a:t>
            </a:fld>
            <a:endParaRPr lang="de-DE" altLang="de-DE" sz="2400" dirty="0" smtClean="0"/>
          </a:p>
        </p:txBody>
      </p:sp>
    </p:spTree>
    <p:extLst>
      <p:ext uri="{BB962C8B-B14F-4D97-AF65-F5344CB8AC3E}">
        <p14:creationId xmlns:p14="http://schemas.microsoft.com/office/powerpoint/2010/main" val="2372535365"/>
      </p:ext>
    </p:extLst>
  </p:cSld>
  <p:clrMapOvr>
    <a:masterClrMapping/>
  </p:clrMapOvr>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Kontrakte</a:t>
            </a:r>
            <a:endParaRPr lang="de-DE" sz="1800" dirty="0"/>
          </a:p>
        </p:txBody>
      </p:sp>
      <p:sp>
        <p:nvSpPr>
          <p:cNvPr id="3" name="Inhaltsplatzhalter 2"/>
          <p:cNvSpPr>
            <a:spLocks noGrp="1"/>
          </p:cNvSpPr>
          <p:nvPr>
            <p:ph idx="1"/>
          </p:nvPr>
        </p:nvSpPr>
        <p:spPr>
          <a:xfrm>
            <a:off x="685799" y="2041079"/>
            <a:ext cx="7739063" cy="3980209"/>
          </a:xfrm>
        </p:spPr>
        <p:txBody>
          <a:bodyPr/>
          <a:lstStyle/>
          <a:p>
            <a:pPr marL="0" indent="0"/>
            <a:r>
              <a:rPr lang="de-DE" sz="1600" dirty="0" smtClean="0"/>
              <a:t>Ein Paket definiert einen Kontrakt (siehe Folie 136). So sagt die Vereinbarung einer Variable oder eines Parameters vom Subtyp </a:t>
            </a:r>
            <a:r>
              <a:rPr lang="de-DE" sz="1500" dirty="0" smtClean="0">
                <a:latin typeface="Courier New" panose="02070309020205020404" pitchFamily="49" charset="0"/>
                <a:cs typeface="Courier New" panose="02070309020205020404" pitchFamily="49" charset="0"/>
              </a:rPr>
              <a:t>Natural</a:t>
            </a:r>
            <a:r>
              <a:rPr lang="de-DE" sz="1600" dirty="0" smtClean="0"/>
              <a:t>, dass der Wert nie negativ werden kann. Solche </a:t>
            </a:r>
            <a:r>
              <a:rPr lang="de-DE" sz="1600" dirty="0" smtClean="0">
                <a:solidFill>
                  <a:schemeClr val="accent2"/>
                </a:solidFill>
              </a:rPr>
              <a:t>Einschränkungen</a:t>
            </a:r>
            <a:r>
              <a:rPr lang="de-DE" sz="1600" dirty="0" smtClean="0"/>
              <a:t> (engl. </a:t>
            </a:r>
            <a:r>
              <a:rPr lang="en-US" sz="1600" i="1" dirty="0" smtClean="0"/>
              <a:t>constraints</a:t>
            </a:r>
            <a:r>
              <a:rPr lang="de-DE" sz="1600" dirty="0" smtClean="0"/>
              <a:t>) werden </a:t>
            </a:r>
            <a:r>
              <a:rPr lang="de-DE" sz="1600" dirty="0" smtClean="0">
                <a:solidFill>
                  <a:schemeClr val="accent2"/>
                </a:solidFill>
              </a:rPr>
              <a:t>zur Laufzeit überprüft </a:t>
            </a:r>
            <a:r>
              <a:rPr lang="de-DE" sz="1600" dirty="0" smtClean="0"/>
              <a:t>und lösen bei Verletzung eine Ausnahme aus.</a:t>
            </a:r>
            <a:r>
              <a:rPr lang="en-US" sz="1600" dirty="0"/>
              <a:t> </a:t>
            </a:r>
            <a:r>
              <a:rPr lang="en-US" sz="1600" dirty="0" smtClean="0"/>
              <a:t>(</a:t>
            </a:r>
            <a:r>
              <a:rPr lang="de-DE" sz="1600" dirty="0" smtClean="0"/>
              <a:t>In vielen Fällen kann der Compiler jedoch das Fehlen von Verstößen nachweisen und diese Überprüfungen wegoptimieren</a:t>
            </a:r>
            <a:r>
              <a:rPr lang="en-US" sz="1600" dirty="0" smtClean="0"/>
              <a:t>.)</a:t>
            </a:r>
            <a:endParaRPr lang="de-DE" sz="1600" dirty="0" smtClean="0"/>
          </a:p>
          <a:p>
            <a:pPr marL="0" indent="0"/>
            <a:r>
              <a:rPr lang="de-DE" sz="1600" dirty="0" smtClean="0"/>
              <a:t>Nun versteht man aber unter </a:t>
            </a:r>
            <a:r>
              <a:rPr lang="de-DE" sz="1600" dirty="0" smtClean="0">
                <a:solidFill>
                  <a:schemeClr val="accent2"/>
                </a:solidFill>
              </a:rPr>
              <a:t>kontraktbasiertem Programmieren </a:t>
            </a:r>
            <a:r>
              <a:rPr lang="de-DE" sz="1600" dirty="0" smtClean="0"/>
              <a:t>(</a:t>
            </a:r>
            <a:r>
              <a:rPr lang="en-US" sz="1600" i="1" dirty="0" smtClean="0"/>
              <a:t>programming by contract</a:t>
            </a:r>
            <a:r>
              <a:rPr lang="en-US" sz="1600" dirty="0" smtClean="0"/>
              <a:t>; </a:t>
            </a:r>
            <a:r>
              <a:rPr lang="de-DE" sz="1600" dirty="0" smtClean="0"/>
              <a:t>ähnlich</a:t>
            </a:r>
            <a:r>
              <a:rPr lang="en-US" sz="1600" dirty="0" smtClean="0"/>
              <a:t> Eiffel</a:t>
            </a:r>
            <a:r>
              <a:rPr lang="de-DE" sz="1600" dirty="0" smtClean="0"/>
              <a:t>) etwas ganz anderes. Während obige Bedingungen, wie gesagt, zur Laufzeit überprüft werden, sollen </a:t>
            </a:r>
            <a:r>
              <a:rPr lang="de-DE" sz="1600" dirty="0" smtClean="0">
                <a:solidFill>
                  <a:schemeClr val="accent2"/>
                </a:solidFill>
              </a:rPr>
              <a:t>Kontrakte </a:t>
            </a:r>
            <a:r>
              <a:rPr lang="de-DE" sz="1600" u="sng" dirty="0" smtClean="0">
                <a:solidFill>
                  <a:schemeClr val="accent2"/>
                </a:solidFill>
              </a:rPr>
              <a:t>vor</a:t>
            </a:r>
            <a:r>
              <a:rPr lang="de-DE" sz="1600" dirty="0" smtClean="0">
                <a:solidFill>
                  <a:schemeClr val="accent2"/>
                </a:solidFill>
              </a:rPr>
              <a:t> dem Ausführen des Programms überprüft </a:t>
            </a:r>
            <a:r>
              <a:rPr lang="de-DE" sz="1600" dirty="0" smtClean="0"/>
              <a:t>werden. Es ist somit ein ganz anderes Werkzeug als ein Übersetzer verantwortlich dafür. </a:t>
            </a:r>
            <a:r>
              <a:rPr lang="de-DE" sz="1600" dirty="0" smtClean="0">
                <a:solidFill>
                  <a:schemeClr val="accent2"/>
                </a:solidFill>
              </a:rPr>
              <a:t>SPARK</a:t>
            </a:r>
            <a:r>
              <a:rPr lang="de-DE" sz="1600" dirty="0" smtClean="0"/>
              <a:t> ist ein gutes Beispiel für ein solches Werkzeug: Es kann Programme auf logische Richtigkeit und Ausnahmefreiheit überprüfen (</a:t>
            </a:r>
            <a:r>
              <a:rPr lang="en-US" sz="1600" i="1" dirty="0" smtClean="0"/>
              <a:t>correctness by construction</a:t>
            </a:r>
            <a:r>
              <a:rPr lang="de-DE" sz="1600" dirty="0" smtClean="0"/>
              <a:t>).</a:t>
            </a:r>
          </a:p>
          <a:p>
            <a:pPr marL="0" indent="0"/>
            <a:r>
              <a:rPr lang="de-DE" sz="1600" dirty="0" smtClean="0">
                <a:solidFill>
                  <a:schemeClr val="accent2"/>
                </a:solidFill>
              </a:rPr>
              <a:t>Ada 2012 </a:t>
            </a:r>
            <a:r>
              <a:rPr lang="de-DE" sz="1600" dirty="0" smtClean="0"/>
              <a:t>hat mit der neuen </a:t>
            </a:r>
            <a:r>
              <a:rPr lang="de-DE" sz="1600" dirty="0" smtClean="0">
                <a:solidFill>
                  <a:schemeClr val="accent2"/>
                </a:solidFill>
              </a:rPr>
              <a:t>Aspektsyntax</a:t>
            </a:r>
            <a:r>
              <a:rPr lang="de-DE" sz="1600" dirty="0" smtClean="0"/>
              <a:t> solche Kontrakte eingeführt. Sie sind eine Erwei-terung der schon früher eingeführten Zusicherungen mittels Pragmas (engl. </a:t>
            </a:r>
            <a:r>
              <a:rPr lang="en-US" sz="1600" i="1" dirty="0" smtClean="0"/>
              <a:t>assertions</a:t>
            </a:r>
            <a:r>
              <a:rPr lang="de-DE" sz="1600" dirty="0" smtClean="0"/>
              <a:t>) . Sie können zwar auch zur Laufzeit überprüft werden, lassen sich aber mit dem Pragma Assertion_Policy gezielt ein- und ausschalten.</a:t>
            </a:r>
            <a:endParaRPr lang="de-DE" sz="16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332</a:t>
            </a:fld>
            <a:endParaRPr lang="de-DE" dirty="0"/>
          </a:p>
        </p:txBody>
      </p:sp>
    </p:spTree>
    <p:extLst>
      <p:ext uri="{BB962C8B-B14F-4D97-AF65-F5344CB8AC3E}">
        <p14:creationId xmlns:p14="http://schemas.microsoft.com/office/powerpoint/2010/main" val="3172858891"/>
      </p:ext>
    </p:extLst>
  </p:cSld>
  <p:clrMapOvr>
    <a:masterClrMapping/>
  </p:clrMapOvr>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400178"/>
          </a:xfrm>
        </p:spPr>
        <p:txBody>
          <a:bodyPr/>
          <a:lstStyle/>
          <a:p>
            <a:r>
              <a:rPr lang="de-DE" dirty="0" smtClean="0"/>
              <a:t>Arten der Kontrakte</a:t>
            </a:r>
            <a:r>
              <a:rPr lang="de-DE" dirty="0"/>
              <a:t/>
            </a:r>
            <a:br>
              <a:rPr lang="de-DE" dirty="0"/>
            </a:br>
            <a:r>
              <a:rPr lang="de-DE" dirty="0" smtClean="0"/>
              <a:t>Überblick</a:t>
            </a:r>
            <a:endParaRPr lang="de-DE" dirty="0"/>
          </a:p>
        </p:txBody>
      </p:sp>
      <p:sp>
        <p:nvSpPr>
          <p:cNvPr id="3" name="Inhaltsplatzhalter 2"/>
          <p:cNvSpPr>
            <a:spLocks noGrp="1"/>
          </p:cNvSpPr>
          <p:nvPr>
            <p:ph idx="1"/>
          </p:nvPr>
        </p:nvSpPr>
        <p:spPr>
          <a:xfrm>
            <a:off x="611560" y="1863729"/>
            <a:ext cx="7918648" cy="4351335"/>
          </a:xfrm>
        </p:spPr>
        <p:txBody>
          <a:bodyPr/>
          <a:lstStyle/>
          <a:p>
            <a:pPr marL="271463" indent="-271463">
              <a:buFont typeface="Arial" panose="020B0604020202020204" pitchFamily="34" charset="0"/>
              <a:buChar char="•"/>
            </a:pPr>
            <a:r>
              <a:rPr lang="de-DE" sz="2400" dirty="0" smtClean="0"/>
              <a:t>Typ-Invarianten</a:t>
            </a:r>
            <a:r>
              <a:rPr lang="de-DE" dirty="0" smtClean="0"/>
              <a:t/>
            </a:r>
            <a:br>
              <a:rPr lang="de-DE" dirty="0" smtClean="0"/>
            </a:br>
            <a:r>
              <a:rPr lang="de-DE" sz="2000" dirty="0" smtClean="0"/>
              <a:t>Nur für private Typen; gelten für alle Werte des Typs</a:t>
            </a:r>
            <a:br>
              <a:rPr lang="de-DE" sz="2000" dirty="0" smtClean="0"/>
            </a:br>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type</a:t>
            </a:r>
            <a:r>
              <a:rPr lang="en-US" sz="1800" dirty="0" smtClean="0">
                <a:latin typeface="Courier New" panose="02070309020205020404" pitchFamily="49" charset="0"/>
                <a:cs typeface="Courier New" panose="02070309020205020404" pitchFamily="49" charset="0"/>
              </a:rPr>
              <a:t> Unit_Circle</a:t>
            </a:r>
            <a:r>
              <a:rPr lang="en-US" sz="1800" dirty="0">
                <a:latin typeface="Courier New" panose="02070309020205020404" pitchFamily="49" charset="0"/>
                <a:cs typeface="Courier New" panose="02070309020205020404" pitchFamily="49" charset="0"/>
              </a:rPr>
              <a:t> </a:t>
            </a:r>
            <a:r>
              <a:rPr lang="en-US" sz="1800" b="1" dirty="0">
                <a:latin typeface="Courier New" panose="02070309020205020404" pitchFamily="49" charset="0"/>
                <a:cs typeface="Courier New" panose="02070309020205020404" pitchFamily="49" charset="0"/>
              </a:rPr>
              <a:t>is private</a:t>
            </a:r>
            <a:r>
              <a:rPr lang="en-US" sz="1800" dirty="0">
                <a:latin typeface="Courier New" panose="02070309020205020404" pitchFamily="49" charset="0"/>
                <a:cs typeface="Courier New" panose="02070309020205020404" pitchFamily="49" charset="0"/>
              </a:rPr>
              <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with</a:t>
            </a:r>
            <a:r>
              <a:rPr lang="en-US" sz="1800" dirty="0">
                <a:latin typeface="Courier New" panose="02070309020205020404" pitchFamily="49" charset="0"/>
                <a:cs typeface="Courier New" panose="02070309020205020404" pitchFamily="49" charset="0"/>
              </a:rPr>
              <a:t> Type_Invariant =&gt; </a:t>
            </a:r>
            <a:r>
              <a:rPr lang="en-US" sz="1800" dirty="0" smtClean="0">
                <a:latin typeface="Courier New" panose="02070309020205020404" pitchFamily="49" charset="0"/>
                <a:cs typeface="Courier New" panose="02070309020205020404" pitchFamily="49" charset="0"/>
              </a:rPr>
              <a:t>Radius(Unit_Circle</a:t>
            </a:r>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&lt;= 1.0;</a:t>
            </a:r>
            <a:endParaRPr lang="de-DE" sz="1800" dirty="0" smtClean="0">
              <a:latin typeface="Courier New" panose="02070309020205020404" pitchFamily="49" charset="0"/>
              <a:cs typeface="Courier New" panose="02070309020205020404" pitchFamily="49" charset="0"/>
            </a:endParaRPr>
          </a:p>
          <a:p>
            <a:pPr marL="271463" indent="-271463">
              <a:buFont typeface="Arial" panose="020B0604020202020204" pitchFamily="34" charset="0"/>
              <a:buChar char="•"/>
            </a:pPr>
            <a:r>
              <a:rPr lang="de-DE" sz="2400" dirty="0" smtClean="0"/>
              <a:t>Statische und dynamische Subtyp-Prädikate</a:t>
            </a:r>
            <a:r>
              <a:rPr lang="de-DE" sz="2800" dirty="0" smtClean="0"/>
              <a:t/>
            </a:r>
            <a:br>
              <a:rPr lang="de-DE" sz="2800" dirty="0" smtClean="0"/>
            </a:br>
            <a:r>
              <a:rPr lang="de-DE" sz="2000" dirty="0" smtClean="0"/>
              <a:t>Erweiterung von Einschränkungen</a:t>
            </a:r>
            <a:br>
              <a:rPr lang="de-DE" sz="2000" dirty="0" smtClean="0"/>
            </a:br>
            <a:r>
              <a:rPr lang="en-US" sz="1800" b="1" dirty="0" smtClean="0">
                <a:latin typeface="Courier New" panose="02070309020205020404" pitchFamily="49" charset="0"/>
                <a:cs typeface="Courier New" panose="02070309020205020404" pitchFamily="49" charset="0"/>
              </a:rPr>
              <a:t>  subtype</a:t>
            </a:r>
            <a:r>
              <a:rPr lang="en-US" sz="1800" dirty="0" smtClean="0">
                <a:latin typeface="Courier New" panose="02070309020205020404" pitchFamily="49" charset="0"/>
                <a:cs typeface="Courier New" panose="02070309020205020404" pitchFamily="49" charset="0"/>
              </a:rPr>
              <a:t> Even_Integer </a:t>
            </a:r>
            <a:r>
              <a:rPr lang="en-US" sz="1800" b="1" dirty="0" smtClean="0">
                <a:latin typeface="Courier New" panose="02070309020205020404" pitchFamily="49" charset="0"/>
                <a:cs typeface="Courier New" panose="02070309020205020404" pitchFamily="49" charset="0"/>
              </a:rPr>
              <a:t>is</a:t>
            </a:r>
            <a:r>
              <a:rPr lang="en-US" sz="1800" dirty="0" smtClean="0">
                <a:latin typeface="Courier New" panose="02070309020205020404" pitchFamily="49" charset="0"/>
                <a:cs typeface="Courier New" panose="02070309020205020404" pitchFamily="49" charset="0"/>
              </a:rPr>
              <a:t> Integer</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with</a:t>
            </a:r>
            <a:r>
              <a:rPr lang="en-US" sz="1800" dirty="0" smtClean="0">
                <a:latin typeface="Courier New" panose="02070309020205020404" pitchFamily="49" charset="0"/>
                <a:cs typeface="Courier New" panose="02070309020205020404" pitchFamily="49" charset="0"/>
              </a:rPr>
              <a:t> Dynamic_Predicate =&gt; Even_Integer </a:t>
            </a:r>
            <a:r>
              <a:rPr lang="en-US" sz="1800" b="1" dirty="0" smtClean="0">
                <a:latin typeface="Courier New" panose="02070309020205020404" pitchFamily="49" charset="0"/>
                <a:cs typeface="Courier New" panose="02070309020205020404" pitchFamily="49" charset="0"/>
              </a:rPr>
              <a:t>mod</a:t>
            </a:r>
            <a:r>
              <a:rPr lang="en-US" sz="1800" dirty="0" smtClean="0">
                <a:latin typeface="Courier New" panose="02070309020205020404" pitchFamily="49" charset="0"/>
                <a:cs typeface="Courier New" panose="02070309020205020404" pitchFamily="49" charset="0"/>
              </a:rPr>
              <a:t> 2 = 0,</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Predicate_Failure =&gt;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"Even_Integer must be a multiple of 2";</a:t>
            </a:r>
          </a:p>
          <a:p>
            <a:pPr marL="271463" lvl="0" indent="-271463">
              <a:buFont typeface="Arial" panose="020B0604020202020204" pitchFamily="34" charset="0"/>
              <a:buChar char="•"/>
            </a:pPr>
            <a:r>
              <a:rPr lang="de-DE" sz="2400" dirty="0"/>
              <a:t>Prä- und </a:t>
            </a:r>
            <a:r>
              <a:rPr lang="de-DE" sz="2400" dirty="0" smtClean="0"/>
              <a:t>Postkonditionen</a:t>
            </a:r>
            <a:r>
              <a:rPr lang="de-DE" sz="2800" dirty="0" smtClean="0"/>
              <a:t/>
            </a:r>
            <a:br>
              <a:rPr lang="de-DE" sz="2800" dirty="0" smtClean="0"/>
            </a:br>
            <a:r>
              <a:rPr lang="en-US" sz="1800" b="1" dirty="0" smtClean="0">
                <a:latin typeface="Courier New" panose="02070309020205020404" pitchFamily="49" charset="0"/>
                <a:cs typeface="Courier New" panose="02070309020205020404" pitchFamily="49" charset="0"/>
              </a:rPr>
              <a:t>  procedure </a:t>
            </a:r>
            <a:r>
              <a:rPr lang="en-US" sz="1800" dirty="0" smtClean="0">
                <a:latin typeface="Courier New" panose="02070309020205020404" pitchFamily="49" charset="0"/>
                <a:cs typeface="Courier New" panose="02070309020205020404" pitchFamily="49" charset="0"/>
              </a:rPr>
              <a:t>Push (S: </a:t>
            </a:r>
            <a:r>
              <a:rPr lang="en-US" sz="1800" b="1" dirty="0" smtClean="0">
                <a:latin typeface="Courier New" panose="02070309020205020404" pitchFamily="49" charset="0"/>
                <a:cs typeface="Courier New" panose="02070309020205020404" pitchFamily="49" charset="0"/>
              </a:rPr>
              <a:t>in out </a:t>
            </a:r>
            <a:r>
              <a:rPr lang="en-US" sz="1800" dirty="0" smtClean="0">
                <a:latin typeface="Courier New" panose="02070309020205020404" pitchFamily="49" charset="0"/>
                <a:cs typeface="Courier New" panose="02070309020205020404" pitchFamily="49" charset="0"/>
              </a:rPr>
              <a:t>Stack; I: </a:t>
            </a:r>
            <a:r>
              <a:rPr lang="en-US" sz="1800" b="1" dirty="0" smtClean="0">
                <a:latin typeface="Courier New" panose="02070309020205020404" pitchFamily="49" charset="0"/>
                <a:cs typeface="Courier New" panose="02070309020205020404" pitchFamily="49" charset="0"/>
              </a:rPr>
              <a:t>in </a:t>
            </a:r>
            <a:r>
              <a:rPr lang="en-US" sz="1800" dirty="0" smtClean="0">
                <a:latin typeface="Courier New" panose="02070309020205020404" pitchFamily="49" charset="0"/>
                <a:cs typeface="Courier New" panose="02070309020205020404" pitchFamily="49" charset="0"/>
              </a:rPr>
              <a:t>Item)</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with </a:t>
            </a:r>
            <a:r>
              <a:rPr lang="en-US" sz="1800" dirty="0" smtClean="0">
                <a:latin typeface="Courier New" panose="02070309020205020404" pitchFamily="49" charset="0"/>
                <a:cs typeface="Courier New" panose="02070309020205020404" pitchFamily="49" charset="0"/>
              </a:rPr>
              <a:t>Pre  =&gt; </a:t>
            </a:r>
            <a:r>
              <a:rPr lang="en-US" sz="1800" b="1" dirty="0" smtClean="0">
                <a:latin typeface="Courier New" panose="02070309020205020404" pitchFamily="49" charset="0"/>
                <a:cs typeface="Courier New" panose="02070309020205020404" pitchFamily="49" charset="0"/>
              </a:rPr>
              <a:t>not </a:t>
            </a:r>
            <a:r>
              <a:rPr lang="en-US" sz="1800" dirty="0" smtClean="0">
                <a:latin typeface="Courier New" panose="02070309020205020404" pitchFamily="49" charset="0"/>
                <a:cs typeface="Courier New" panose="02070309020205020404" pitchFamily="49" charset="0"/>
              </a:rPr>
              <a:t>is_Full  (S),</a:t>
            </a:r>
            <a:r>
              <a:rPr lang="en-US" sz="1800" b="1" dirty="0" smtClean="0">
                <a:latin typeface="Courier New" panose="02070309020205020404" pitchFamily="49" charset="0"/>
                <a:cs typeface="Courier New" panose="02070309020205020404" pitchFamily="49" charset="0"/>
              </a:rPr>
              <a:t/>
            </a:r>
            <a:br>
              <a:rPr lang="en-US" sz="1800" b="1"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Post =&gt; </a:t>
            </a:r>
            <a:r>
              <a:rPr lang="en-US" sz="1800" b="1" dirty="0" smtClean="0">
                <a:latin typeface="Courier New" panose="02070309020205020404" pitchFamily="49" charset="0"/>
                <a:cs typeface="Courier New" panose="02070309020205020404" pitchFamily="49" charset="0"/>
              </a:rPr>
              <a:t>not </a:t>
            </a:r>
            <a:r>
              <a:rPr lang="en-US" sz="1800" dirty="0" smtClean="0">
                <a:latin typeface="Courier New" panose="02070309020205020404" pitchFamily="49" charset="0"/>
                <a:cs typeface="Courier New" panose="02070309020205020404" pitchFamily="49" charset="0"/>
              </a:rPr>
              <a:t>is_Empty (S);</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333</a:t>
            </a:fld>
            <a:endParaRPr lang="de-DE" dirty="0"/>
          </a:p>
        </p:txBody>
      </p:sp>
    </p:spTree>
    <p:extLst>
      <p:ext uri="{BB962C8B-B14F-4D97-AF65-F5344CB8AC3E}">
        <p14:creationId xmlns:p14="http://schemas.microsoft.com/office/powerpoint/2010/main" val="209488319"/>
      </p:ext>
    </p:extLst>
  </p:cSld>
  <p:clrMapOvr>
    <a:masterClrMapping/>
  </p:clrMapOvr>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Prä- und Postkonditionen</a:t>
            </a:r>
          </a:p>
        </p:txBody>
      </p:sp>
      <p:sp>
        <p:nvSpPr>
          <p:cNvPr id="3" name="Inhaltsplatzhalter 2"/>
          <p:cNvSpPr>
            <a:spLocks noGrp="1"/>
          </p:cNvSpPr>
          <p:nvPr>
            <p:ph idx="1"/>
          </p:nvPr>
        </p:nvSpPr>
        <p:spPr>
          <a:xfrm>
            <a:off x="685800" y="1897064"/>
            <a:ext cx="7739063" cy="4318000"/>
          </a:xfrm>
        </p:spPr>
        <p:txBody>
          <a:bodyPr/>
          <a:lstStyle/>
          <a:p>
            <a:pPr marL="457200" indent="-457200">
              <a:buFont typeface="Arial" panose="020B0604020202020204" pitchFamily="34" charset="0"/>
              <a:buChar char="•"/>
            </a:pPr>
            <a:r>
              <a:rPr lang="de-DE" b="1" dirty="0" smtClean="0"/>
              <a:t>Präkondition</a:t>
            </a:r>
            <a:r>
              <a:rPr lang="de-DE" dirty="0" smtClean="0"/>
              <a:t>:</a:t>
            </a:r>
            <a:br>
              <a:rPr lang="de-DE" dirty="0" smtClean="0"/>
            </a:br>
            <a:r>
              <a:rPr lang="de-DE" sz="2800" dirty="0" smtClean="0"/>
              <a:t>überprüft </a:t>
            </a:r>
            <a:r>
              <a:rPr lang="de-DE" sz="2800" u="sng" dirty="0" smtClean="0"/>
              <a:t>vor</a:t>
            </a:r>
            <a:r>
              <a:rPr lang="de-DE" sz="2800" dirty="0" smtClean="0"/>
              <a:t> dem Betreten des Rumpfs</a:t>
            </a:r>
          </a:p>
          <a:p>
            <a:pPr marL="457200" indent="-457200">
              <a:buFont typeface="Arial" panose="020B0604020202020204" pitchFamily="34" charset="0"/>
              <a:buChar char="•"/>
            </a:pPr>
            <a:r>
              <a:rPr lang="de-DE" b="1" dirty="0" smtClean="0"/>
              <a:t>Postkondition</a:t>
            </a:r>
            <a:r>
              <a:rPr lang="de-DE" dirty="0" smtClean="0"/>
              <a:t>:</a:t>
            </a:r>
            <a:br>
              <a:rPr lang="de-DE" dirty="0" smtClean="0"/>
            </a:br>
            <a:r>
              <a:rPr lang="de-DE" sz="2800" dirty="0" smtClean="0"/>
              <a:t>überprüft </a:t>
            </a:r>
            <a:r>
              <a:rPr lang="de-DE" sz="2800" u="sng" dirty="0" smtClean="0"/>
              <a:t>nach</a:t>
            </a:r>
            <a:r>
              <a:rPr lang="de-DE" sz="2800" dirty="0" smtClean="0"/>
              <a:t> </a:t>
            </a:r>
            <a:r>
              <a:rPr lang="de-DE" sz="2800" dirty="0"/>
              <a:t>dem Verlassen des </a:t>
            </a:r>
            <a:r>
              <a:rPr lang="de-DE" sz="2800" dirty="0" smtClean="0"/>
              <a:t>Rumpfs</a:t>
            </a:r>
          </a:p>
          <a:p>
            <a:pPr marL="457200" indent="-457200">
              <a:buFont typeface="Arial" panose="020B0604020202020204" pitchFamily="34" charset="0"/>
              <a:buChar char="•"/>
            </a:pPr>
            <a:r>
              <a:rPr lang="de-DE" b="1" dirty="0" smtClean="0"/>
              <a:t>Verletzung des Prädikats</a:t>
            </a:r>
            <a:r>
              <a:rPr lang="de-DE" dirty="0" smtClean="0"/>
              <a:t>:</a:t>
            </a:r>
            <a:br>
              <a:rPr lang="de-DE" dirty="0" smtClean="0"/>
            </a:br>
            <a:r>
              <a:rPr lang="de-DE" sz="2800" dirty="0" smtClean="0"/>
              <a:t>Auslösung der Ausnahme </a:t>
            </a:r>
            <a:r>
              <a:rPr lang="de-DE" sz="2400" dirty="0" smtClean="0">
                <a:latin typeface="Courier New" panose="02070309020205020404" pitchFamily="49" charset="0"/>
                <a:cs typeface="Courier New" panose="02070309020205020404" pitchFamily="49" charset="0"/>
              </a:rPr>
              <a:t>Assertion_Error</a:t>
            </a:r>
            <a:r>
              <a:rPr lang="de-DE" sz="2800" dirty="0" smtClean="0"/>
              <a:t>;</a:t>
            </a:r>
            <a:br>
              <a:rPr lang="de-DE" sz="2800" dirty="0" smtClean="0"/>
            </a:br>
            <a:r>
              <a:rPr lang="de-DE" sz="2800" dirty="0" smtClean="0"/>
              <a:t>Festlegung anderer </a:t>
            </a:r>
            <a:r>
              <a:rPr lang="de-DE" sz="2800" dirty="0"/>
              <a:t>Ausnahmen </a:t>
            </a:r>
            <a:r>
              <a:rPr lang="de-DE" sz="2800" dirty="0" smtClean="0"/>
              <a:t>ist möglich mittels </a:t>
            </a:r>
            <a:r>
              <a:rPr lang="en-US" sz="2400" dirty="0" smtClean="0">
                <a:latin typeface="Courier New" panose="02070309020205020404" pitchFamily="49" charset="0"/>
                <a:cs typeface="Courier New" panose="02070309020205020404" pitchFamily="49" charset="0"/>
              </a:rPr>
              <a:t>Predicate_Failure</a:t>
            </a:r>
            <a:r>
              <a:rPr lang="en-US" sz="2800" dirty="0">
                <a:cs typeface="Courier New" panose="02070309020205020404" pitchFamily="49" charset="0"/>
              </a:rPr>
              <a:t> </a:t>
            </a:r>
            <a:r>
              <a:rPr lang="de-DE" sz="2800" dirty="0" smtClean="0">
                <a:cs typeface="Courier New" panose="02070309020205020404" pitchFamily="49" charset="0"/>
              </a:rPr>
              <a:t>und anderen</a:t>
            </a:r>
            <a:r>
              <a:rPr lang="en-US" sz="2800" dirty="0" smtClean="0">
                <a:cs typeface="Courier New" panose="02070309020205020404" pitchFamily="49" charset="0"/>
              </a:rPr>
              <a:t> </a:t>
            </a:r>
            <a:r>
              <a:rPr lang="de-DE" sz="2800" dirty="0" smtClean="0">
                <a:cs typeface="Courier New" panose="02070309020205020404" pitchFamily="49" charset="0"/>
              </a:rPr>
              <a:t>Prädikaten</a:t>
            </a:r>
            <a:r>
              <a:rPr lang="en-US" sz="2800" dirty="0" smtClean="0">
                <a:cs typeface="Courier New" panose="02070309020205020404" pitchFamily="49" charset="0"/>
              </a:rPr>
              <a:t>.</a:t>
            </a:r>
            <a:endParaRPr lang="de-DE" sz="2800" dirty="0" smtClean="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334</a:t>
            </a:fld>
            <a:endParaRPr lang="de-DE" dirty="0"/>
          </a:p>
        </p:txBody>
      </p:sp>
    </p:spTree>
    <p:extLst>
      <p:ext uri="{BB962C8B-B14F-4D97-AF65-F5344CB8AC3E}">
        <p14:creationId xmlns:p14="http://schemas.microsoft.com/office/powerpoint/2010/main" val="900144022"/>
      </p:ext>
    </p:extLst>
  </p:cSld>
  <p:clrMapOvr>
    <a:masterClrMapping/>
  </p:clrMapOvr>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Stapel:</a:t>
            </a:r>
            <a:br>
              <a:rPr lang="de-DE" dirty="0" smtClean="0"/>
            </a:br>
            <a:r>
              <a:rPr lang="de-DE" dirty="0" smtClean="0"/>
              <a:t>Ausnahmen</a:t>
            </a:r>
            <a:endParaRPr lang="de-DE" dirty="0"/>
          </a:p>
        </p:txBody>
      </p:sp>
      <p:sp>
        <p:nvSpPr>
          <p:cNvPr id="3" name="Inhaltsplatzhalter 2"/>
          <p:cNvSpPr>
            <a:spLocks noGrp="1"/>
          </p:cNvSpPr>
          <p:nvPr>
            <p:ph sz="half" idx="1"/>
          </p:nvPr>
        </p:nvSpPr>
        <p:spPr>
          <a:xfrm>
            <a:off x="685800" y="3296699"/>
            <a:ext cx="3792538" cy="2951701"/>
          </a:xfrm>
        </p:spPr>
        <p:txBody>
          <a:bodyPr/>
          <a:lstStyle/>
          <a:p>
            <a:pPr marL="0" indent="0"/>
            <a:r>
              <a:rPr lang="de-DE" altLang="de-DE" sz="2000" b="1" dirty="0">
                <a:latin typeface="Courier New" pitchFamily="49" charset="0"/>
              </a:rPr>
              <a:t>procedure</a:t>
            </a:r>
            <a:r>
              <a:rPr lang="de-DE" altLang="de-DE" sz="2000" dirty="0">
                <a:latin typeface="Courier New" pitchFamily="49" charset="0"/>
              </a:rPr>
              <a:t> </a:t>
            </a:r>
            <a:r>
              <a:rPr lang="de-DE" altLang="de-DE" sz="2000" dirty="0" smtClean="0">
                <a:latin typeface="Courier New" pitchFamily="49" charset="0"/>
              </a:rPr>
              <a:t>Push</a:t>
            </a:r>
            <a:br>
              <a:rPr lang="de-DE" altLang="de-DE" sz="2000" dirty="0" smtClean="0">
                <a:latin typeface="Courier New" pitchFamily="49" charset="0"/>
              </a:rPr>
            </a:br>
            <a:r>
              <a:rPr lang="de-DE" altLang="de-DE" sz="2000" dirty="0" smtClean="0">
                <a:latin typeface="Courier New" pitchFamily="49" charset="0"/>
              </a:rPr>
              <a:t> </a:t>
            </a:r>
            <a:r>
              <a:rPr lang="de-DE" altLang="de-DE" sz="2000" dirty="0">
                <a:latin typeface="Courier New" pitchFamily="49" charset="0"/>
              </a:rPr>
              <a:t>(S: </a:t>
            </a:r>
            <a:r>
              <a:rPr lang="de-DE" altLang="de-DE" sz="2000" b="1" dirty="0">
                <a:latin typeface="Courier New" pitchFamily="49" charset="0"/>
              </a:rPr>
              <a:t>in out</a:t>
            </a:r>
            <a:r>
              <a:rPr lang="de-DE" altLang="de-DE" sz="2000" dirty="0">
                <a:latin typeface="Courier New" pitchFamily="49" charset="0"/>
              </a:rPr>
              <a:t> Stack;</a:t>
            </a:r>
            <a:br>
              <a:rPr lang="de-DE" altLang="de-DE" sz="2000" dirty="0">
                <a:latin typeface="Courier New" pitchFamily="49" charset="0"/>
              </a:rPr>
            </a:br>
            <a:r>
              <a:rPr lang="de-DE" altLang="de-DE" sz="2000" dirty="0">
                <a:latin typeface="Courier New" pitchFamily="49" charset="0"/>
              </a:rPr>
              <a:t>  </a:t>
            </a:r>
            <a:r>
              <a:rPr lang="de-DE" altLang="de-DE" sz="2000" dirty="0" smtClean="0">
                <a:latin typeface="Courier New" pitchFamily="49" charset="0"/>
              </a:rPr>
              <a:t>X</a:t>
            </a:r>
            <a:r>
              <a:rPr lang="de-DE" altLang="de-DE" sz="2000" dirty="0">
                <a:latin typeface="Courier New" pitchFamily="49" charset="0"/>
              </a:rPr>
              <a:t>: </a:t>
            </a:r>
            <a:r>
              <a:rPr lang="de-DE" altLang="de-DE" sz="2000" b="1" dirty="0">
                <a:latin typeface="Courier New" pitchFamily="49" charset="0"/>
              </a:rPr>
              <a:t>in    </a:t>
            </a:r>
            <a:r>
              <a:rPr lang="de-DE" altLang="de-DE" sz="2000" dirty="0">
                <a:latin typeface="Courier New" pitchFamily="49" charset="0"/>
              </a:rPr>
              <a:t> Element) </a:t>
            </a:r>
            <a:r>
              <a:rPr lang="de-DE" altLang="de-DE" sz="2000" b="1" dirty="0">
                <a:latin typeface="Courier New" pitchFamily="49" charset="0"/>
              </a:rPr>
              <a:t>is</a:t>
            </a:r>
            <a:br>
              <a:rPr lang="de-DE" altLang="de-DE" sz="2000" b="1" dirty="0">
                <a:latin typeface="Courier New" pitchFamily="49" charset="0"/>
              </a:rPr>
            </a:br>
            <a:r>
              <a:rPr lang="de-DE" altLang="de-DE" sz="2000" b="1" dirty="0">
                <a:latin typeface="Courier New" pitchFamily="49" charset="0"/>
              </a:rPr>
              <a:t>begin</a:t>
            </a:r>
            <a:br>
              <a:rPr lang="de-DE" altLang="de-DE" sz="2000" b="1" dirty="0">
                <a:latin typeface="Courier New" pitchFamily="49" charset="0"/>
              </a:rPr>
            </a:br>
            <a:r>
              <a:rPr lang="de-DE" altLang="de-DE" sz="2000" b="1" dirty="0">
                <a:latin typeface="Courier New" pitchFamily="49" charset="0"/>
              </a:rPr>
              <a:t>  if</a:t>
            </a:r>
            <a:r>
              <a:rPr lang="de-DE" altLang="de-DE" sz="2000" dirty="0">
                <a:latin typeface="Courier New" pitchFamily="49" charset="0"/>
              </a:rPr>
              <a:t> is_Full (S) </a:t>
            </a:r>
            <a:r>
              <a:rPr lang="de-DE" altLang="de-DE" sz="2000" b="1" dirty="0">
                <a:latin typeface="Courier New" pitchFamily="49" charset="0"/>
              </a:rPr>
              <a:t>then</a:t>
            </a:r>
            <a:br>
              <a:rPr lang="de-DE" altLang="de-DE" sz="2000" b="1" dirty="0">
                <a:latin typeface="Courier New" pitchFamily="49" charset="0"/>
              </a:rPr>
            </a:br>
            <a:r>
              <a:rPr lang="de-DE" altLang="de-DE" sz="2000" b="1" dirty="0">
                <a:latin typeface="Courier New" pitchFamily="49" charset="0"/>
              </a:rPr>
              <a:t>    </a:t>
            </a:r>
            <a:r>
              <a:rPr lang="de-DE" altLang="de-DE" sz="2000" b="1" dirty="0">
                <a:solidFill>
                  <a:srgbClr val="FF3399"/>
                </a:solidFill>
                <a:latin typeface="Courier New" pitchFamily="49" charset="0"/>
              </a:rPr>
              <a:t>raise </a:t>
            </a:r>
            <a:r>
              <a:rPr lang="de-DE" altLang="de-DE" sz="2000" dirty="0">
                <a:solidFill>
                  <a:srgbClr val="FF3399"/>
                </a:solidFill>
                <a:latin typeface="Courier New" pitchFamily="49" charset="0"/>
              </a:rPr>
              <a:t>Full_Error;</a:t>
            </a:r>
            <a:br>
              <a:rPr lang="de-DE" altLang="de-DE" sz="2000" dirty="0">
                <a:solidFill>
                  <a:srgbClr val="FF3399"/>
                </a:solidFill>
                <a:latin typeface="Courier New" pitchFamily="49" charset="0"/>
              </a:rPr>
            </a:br>
            <a:r>
              <a:rPr lang="de-DE" altLang="de-DE" sz="2000" dirty="0">
                <a:latin typeface="Courier New" pitchFamily="49" charset="0"/>
              </a:rPr>
              <a:t>  </a:t>
            </a:r>
            <a:r>
              <a:rPr lang="de-DE" altLang="de-DE" sz="2000" b="1" dirty="0">
                <a:latin typeface="Courier New" pitchFamily="49" charset="0"/>
              </a:rPr>
              <a:t>end if</a:t>
            </a:r>
            <a:r>
              <a:rPr lang="de-DE" altLang="de-DE" sz="2000" dirty="0">
                <a:latin typeface="Courier New" pitchFamily="49" charset="0"/>
              </a:rPr>
              <a:t>;</a:t>
            </a:r>
            <a:br>
              <a:rPr lang="de-DE" altLang="de-DE" sz="2000" dirty="0">
                <a:latin typeface="Courier New" pitchFamily="49" charset="0"/>
              </a:rPr>
            </a:br>
            <a:r>
              <a:rPr lang="de-DE" altLang="de-DE" sz="2000" dirty="0">
                <a:latin typeface="Courier New" pitchFamily="49" charset="0"/>
              </a:rPr>
              <a:t>  …</a:t>
            </a:r>
            <a:br>
              <a:rPr lang="de-DE" altLang="de-DE" sz="2000" dirty="0">
                <a:latin typeface="Courier New" pitchFamily="49" charset="0"/>
              </a:rPr>
            </a:br>
            <a:r>
              <a:rPr lang="de-DE" altLang="de-DE" sz="2000" b="1" dirty="0">
                <a:latin typeface="Courier New" pitchFamily="49" charset="0"/>
              </a:rPr>
              <a:t>end</a:t>
            </a:r>
            <a:r>
              <a:rPr lang="de-DE" altLang="de-DE" sz="2000" dirty="0">
                <a:latin typeface="Courier New" pitchFamily="49" charset="0"/>
              </a:rPr>
              <a:t> Push</a:t>
            </a:r>
            <a:r>
              <a:rPr lang="de-DE" altLang="de-DE" sz="2000" dirty="0" smtClean="0">
                <a:latin typeface="Courier New" pitchFamily="49" charset="0"/>
              </a:rPr>
              <a:t>;</a:t>
            </a:r>
            <a:endParaRPr lang="de-DE" altLang="de-DE" sz="2000" dirty="0">
              <a:latin typeface="Courier New" pitchFamily="49" charset="0"/>
            </a:endParaRPr>
          </a:p>
        </p:txBody>
      </p:sp>
      <p:sp>
        <p:nvSpPr>
          <p:cNvPr id="7" name="Inhaltsplatzhalter 6"/>
          <p:cNvSpPr>
            <a:spLocks noGrp="1"/>
          </p:cNvSpPr>
          <p:nvPr>
            <p:ph sz="half" idx="2"/>
          </p:nvPr>
        </p:nvSpPr>
        <p:spPr>
          <a:xfrm>
            <a:off x="4630738" y="3296699"/>
            <a:ext cx="3794125" cy="2951701"/>
          </a:xfrm>
        </p:spPr>
        <p:txBody>
          <a:bodyPr/>
          <a:lstStyle/>
          <a:p>
            <a:pPr marL="0" indent="0"/>
            <a:r>
              <a:rPr lang="de-DE" altLang="de-DE" sz="2000" b="1" dirty="0">
                <a:latin typeface="Courier New" pitchFamily="49" charset="0"/>
              </a:rPr>
              <a:t>procedure</a:t>
            </a:r>
            <a:r>
              <a:rPr lang="de-DE" altLang="de-DE" sz="2000" dirty="0">
                <a:latin typeface="Courier New" pitchFamily="49" charset="0"/>
              </a:rPr>
              <a:t> </a:t>
            </a:r>
            <a:r>
              <a:rPr lang="de-DE" altLang="de-DE" sz="2000" dirty="0" smtClean="0">
                <a:latin typeface="Courier New" pitchFamily="49" charset="0"/>
              </a:rPr>
              <a:t>Pop</a:t>
            </a:r>
            <a:br>
              <a:rPr lang="de-DE" altLang="de-DE" sz="2000" dirty="0" smtClean="0">
                <a:latin typeface="Courier New" pitchFamily="49" charset="0"/>
              </a:rPr>
            </a:br>
            <a:r>
              <a:rPr lang="de-DE" altLang="de-DE" sz="2000" dirty="0" smtClean="0">
                <a:latin typeface="Courier New" pitchFamily="49" charset="0"/>
              </a:rPr>
              <a:t> </a:t>
            </a:r>
            <a:r>
              <a:rPr lang="de-DE" altLang="de-DE" sz="2000" dirty="0">
                <a:latin typeface="Courier New" pitchFamily="49" charset="0"/>
              </a:rPr>
              <a:t>(S: </a:t>
            </a:r>
            <a:r>
              <a:rPr lang="de-DE" altLang="de-DE" sz="2000" b="1" dirty="0">
                <a:latin typeface="Courier New" pitchFamily="49" charset="0"/>
              </a:rPr>
              <a:t>in out</a:t>
            </a:r>
            <a:r>
              <a:rPr lang="de-DE" altLang="de-DE" sz="2000" dirty="0">
                <a:latin typeface="Courier New" pitchFamily="49" charset="0"/>
              </a:rPr>
              <a:t> Stack;</a:t>
            </a:r>
            <a:br>
              <a:rPr lang="de-DE" altLang="de-DE" sz="2000" dirty="0">
                <a:latin typeface="Courier New" pitchFamily="49" charset="0"/>
              </a:rPr>
            </a:br>
            <a:r>
              <a:rPr lang="de-DE" altLang="de-DE" sz="2000" dirty="0">
                <a:latin typeface="Courier New" pitchFamily="49" charset="0"/>
              </a:rPr>
              <a:t>  </a:t>
            </a:r>
            <a:r>
              <a:rPr lang="de-DE" altLang="de-DE" sz="2000" dirty="0" smtClean="0">
                <a:latin typeface="Courier New" pitchFamily="49" charset="0"/>
              </a:rPr>
              <a:t>X</a:t>
            </a:r>
            <a:r>
              <a:rPr lang="de-DE" altLang="de-DE" sz="2000" dirty="0">
                <a:latin typeface="Courier New" pitchFamily="49" charset="0"/>
              </a:rPr>
              <a:t>:    </a:t>
            </a:r>
            <a:r>
              <a:rPr lang="de-DE" altLang="de-DE" sz="2000" b="1" dirty="0">
                <a:latin typeface="Courier New" pitchFamily="49" charset="0"/>
              </a:rPr>
              <a:t>out</a:t>
            </a:r>
            <a:r>
              <a:rPr lang="de-DE" altLang="de-DE" sz="2000" dirty="0">
                <a:latin typeface="Courier New" pitchFamily="49" charset="0"/>
              </a:rPr>
              <a:t> Element) </a:t>
            </a:r>
            <a:r>
              <a:rPr lang="de-DE" altLang="de-DE" sz="2000" b="1" dirty="0">
                <a:latin typeface="Courier New" pitchFamily="49" charset="0"/>
              </a:rPr>
              <a:t>is</a:t>
            </a:r>
            <a:br>
              <a:rPr lang="de-DE" altLang="de-DE" sz="2000" b="1" dirty="0">
                <a:latin typeface="Courier New" pitchFamily="49" charset="0"/>
              </a:rPr>
            </a:br>
            <a:r>
              <a:rPr lang="de-DE" altLang="de-DE" sz="2000" b="1" dirty="0">
                <a:latin typeface="Courier New" pitchFamily="49" charset="0"/>
              </a:rPr>
              <a:t>begin</a:t>
            </a:r>
            <a:br>
              <a:rPr lang="de-DE" altLang="de-DE" sz="2000" b="1" dirty="0">
                <a:latin typeface="Courier New" pitchFamily="49" charset="0"/>
              </a:rPr>
            </a:br>
            <a:r>
              <a:rPr lang="de-DE" altLang="de-DE" sz="2000" b="1" dirty="0">
                <a:latin typeface="Courier New" pitchFamily="49" charset="0"/>
              </a:rPr>
              <a:t>  if</a:t>
            </a:r>
            <a:r>
              <a:rPr lang="de-DE" altLang="de-DE" sz="2000" dirty="0">
                <a:latin typeface="Courier New" pitchFamily="49" charset="0"/>
              </a:rPr>
              <a:t> is_Empty (S) </a:t>
            </a:r>
            <a:r>
              <a:rPr lang="de-DE" altLang="de-DE" sz="2000" b="1" dirty="0">
                <a:latin typeface="Courier New" pitchFamily="49" charset="0"/>
              </a:rPr>
              <a:t>then</a:t>
            </a:r>
            <a:br>
              <a:rPr lang="de-DE" altLang="de-DE" sz="2000" b="1" dirty="0">
                <a:latin typeface="Courier New" pitchFamily="49" charset="0"/>
              </a:rPr>
            </a:br>
            <a:r>
              <a:rPr lang="de-DE" altLang="de-DE" sz="2000" b="1" dirty="0">
                <a:latin typeface="Courier New" pitchFamily="49" charset="0"/>
              </a:rPr>
              <a:t>    </a:t>
            </a:r>
            <a:r>
              <a:rPr lang="de-DE" altLang="de-DE" sz="2000" b="1" dirty="0">
                <a:solidFill>
                  <a:srgbClr val="FF3399"/>
                </a:solidFill>
                <a:latin typeface="Courier New" pitchFamily="49" charset="0"/>
              </a:rPr>
              <a:t>raise </a:t>
            </a:r>
            <a:r>
              <a:rPr lang="de-DE" altLang="de-DE" sz="2000" dirty="0">
                <a:solidFill>
                  <a:srgbClr val="FF3399"/>
                </a:solidFill>
                <a:latin typeface="Courier New" pitchFamily="49" charset="0"/>
              </a:rPr>
              <a:t>Empty_Error;</a:t>
            </a:r>
            <a:br>
              <a:rPr lang="de-DE" altLang="de-DE" sz="2000" dirty="0">
                <a:solidFill>
                  <a:srgbClr val="FF3399"/>
                </a:solidFill>
                <a:latin typeface="Courier New" pitchFamily="49" charset="0"/>
              </a:rPr>
            </a:br>
            <a:r>
              <a:rPr lang="de-DE" altLang="de-DE" sz="2000" dirty="0">
                <a:latin typeface="Courier New" pitchFamily="49" charset="0"/>
              </a:rPr>
              <a:t>  </a:t>
            </a:r>
            <a:r>
              <a:rPr lang="de-DE" altLang="de-DE" sz="2000" b="1" dirty="0">
                <a:latin typeface="Courier New" pitchFamily="49" charset="0"/>
              </a:rPr>
              <a:t>end if</a:t>
            </a:r>
            <a:r>
              <a:rPr lang="de-DE" altLang="de-DE" sz="2000" dirty="0">
                <a:latin typeface="Courier New" pitchFamily="49" charset="0"/>
              </a:rPr>
              <a:t>;</a:t>
            </a:r>
            <a:br>
              <a:rPr lang="de-DE" altLang="de-DE" sz="2000" dirty="0">
                <a:latin typeface="Courier New" pitchFamily="49" charset="0"/>
              </a:rPr>
            </a:br>
            <a:r>
              <a:rPr lang="de-DE" altLang="de-DE" sz="2000" dirty="0">
                <a:latin typeface="Courier New" pitchFamily="49" charset="0"/>
              </a:rPr>
              <a:t>  …</a:t>
            </a:r>
            <a:br>
              <a:rPr lang="de-DE" altLang="de-DE" sz="2000" dirty="0">
                <a:latin typeface="Courier New" pitchFamily="49" charset="0"/>
              </a:rPr>
            </a:br>
            <a:r>
              <a:rPr lang="de-DE" altLang="de-DE" sz="2000" b="1" dirty="0">
                <a:latin typeface="Courier New" pitchFamily="49" charset="0"/>
              </a:rPr>
              <a:t>end</a:t>
            </a:r>
            <a:r>
              <a:rPr lang="de-DE" altLang="de-DE" sz="2000" dirty="0">
                <a:latin typeface="Courier New" pitchFamily="49" charset="0"/>
              </a:rPr>
              <a:t> Pop;</a:t>
            </a:r>
          </a:p>
          <a:p>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335</a:t>
            </a:fld>
            <a:endParaRPr lang="de-DE" dirty="0"/>
          </a:p>
        </p:txBody>
      </p:sp>
      <p:sp>
        <p:nvSpPr>
          <p:cNvPr id="6" name="Textfeld 5"/>
          <p:cNvSpPr txBox="1"/>
          <p:nvPr/>
        </p:nvSpPr>
        <p:spPr>
          <a:xfrm>
            <a:off x="6876256" y="1556792"/>
            <a:ext cx="1512168" cy="338554"/>
          </a:xfrm>
          <a:prstGeom prst="rect">
            <a:avLst/>
          </a:prstGeom>
          <a:solidFill>
            <a:schemeClr val="accent6">
              <a:lumMod val="20000"/>
              <a:lumOff val="80000"/>
            </a:schemeClr>
          </a:solidFill>
          <a:ln>
            <a:solidFill>
              <a:schemeClr val="accent6">
                <a:lumMod val="50000"/>
              </a:schemeClr>
            </a:solidFill>
          </a:ln>
        </p:spPr>
        <p:txBody>
          <a:bodyPr wrap="square" rtlCol="0">
            <a:spAutoFit/>
          </a:bodyPr>
          <a:lstStyle/>
          <a:p>
            <a:r>
              <a:rPr lang="de-DE" sz="1600" dirty="0">
                <a:solidFill>
                  <a:schemeClr val="accent6"/>
                </a:solidFill>
              </a:rPr>
              <a:t>Folien </a:t>
            </a:r>
            <a:r>
              <a:rPr lang="de-DE" sz="1600" dirty="0" smtClean="0">
                <a:solidFill>
                  <a:schemeClr val="accent6"/>
                </a:solidFill>
              </a:rPr>
              <a:t>216, 254</a:t>
            </a:r>
            <a:endParaRPr lang="de-DE" altLang="de-DE" sz="1600" b="1" dirty="0">
              <a:solidFill>
                <a:schemeClr val="accent6"/>
              </a:solidFill>
              <a:latin typeface="Courier New" pitchFamily="49" charset="0"/>
            </a:endParaRPr>
          </a:p>
        </p:txBody>
      </p:sp>
      <p:sp>
        <p:nvSpPr>
          <p:cNvPr id="8" name="Textfeld 7"/>
          <p:cNvSpPr txBox="1"/>
          <p:nvPr/>
        </p:nvSpPr>
        <p:spPr>
          <a:xfrm>
            <a:off x="685800" y="1988840"/>
            <a:ext cx="7739063" cy="1200329"/>
          </a:xfrm>
          <a:prstGeom prst="rect">
            <a:avLst/>
          </a:prstGeom>
          <a:noFill/>
        </p:spPr>
        <p:txBody>
          <a:bodyPr wrap="square" rtlCol="0">
            <a:spAutoFit/>
          </a:bodyPr>
          <a:lstStyle/>
          <a:p>
            <a:pPr marL="0" indent="0"/>
            <a:r>
              <a:rPr lang="de-DE" dirty="0">
                <a:solidFill>
                  <a:schemeClr val="tx1"/>
                </a:solidFill>
              </a:rPr>
              <a:t>Die Prozedur Push darf nicht für einen vollen Stapel aufgerufen werden. Entsprechendes gilt für </a:t>
            </a:r>
            <a:r>
              <a:rPr lang="de-DE" dirty="0" smtClean="0">
                <a:solidFill>
                  <a:schemeClr val="tx1"/>
                </a:solidFill>
              </a:rPr>
              <a:t>Pop.</a:t>
            </a:r>
          </a:p>
          <a:p>
            <a:pPr marL="0" indent="0"/>
            <a:r>
              <a:rPr lang="de-DE" dirty="0" smtClean="0">
                <a:solidFill>
                  <a:schemeClr val="tx1"/>
                </a:solidFill>
              </a:rPr>
              <a:t>Beides sind </a:t>
            </a:r>
            <a:r>
              <a:rPr lang="de-DE" dirty="0" smtClean="0">
                <a:solidFill>
                  <a:srgbClr val="FF3399"/>
                </a:solidFill>
              </a:rPr>
              <a:t>Programmierfehler</a:t>
            </a:r>
            <a:r>
              <a:rPr lang="de-DE" dirty="0" smtClean="0">
                <a:solidFill>
                  <a:schemeClr val="tx1"/>
                </a:solidFill>
              </a:rPr>
              <a:t>.</a:t>
            </a:r>
            <a:endParaRPr lang="de-DE" dirty="0">
              <a:solidFill>
                <a:schemeClr val="tx1"/>
              </a:solidFill>
            </a:endParaRPr>
          </a:p>
        </p:txBody>
      </p:sp>
      <p:cxnSp>
        <p:nvCxnSpPr>
          <p:cNvPr id="10" name="Gerader Verbinder 9"/>
          <p:cNvCxnSpPr/>
          <p:nvPr/>
        </p:nvCxnSpPr>
        <p:spPr bwMode="auto">
          <a:xfrm>
            <a:off x="4478338" y="3346457"/>
            <a:ext cx="0" cy="2746839"/>
          </a:xfrm>
          <a:prstGeom prst="line">
            <a:avLst/>
          </a:prstGeom>
          <a:solidFill>
            <a:srgbClr val="00B8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037107310"/>
      </p:ext>
    </p:extLst>
  </p:cSld>
  <p:clrMapOvr>
    <a:masterClrMapping/>
  </p:clrMapOvr>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Stapel:</a:t>
            </a:r>
            <a:br>
              <a:rPr lang="de-DE" dirty="0"/>
            </a:br>
            <a:r>
              <a:rPr lang="de-DE" dirty="0"/>
              <a:t>Prä- und Postkonditionen</a:t>
            </a:r>
          </a:p>
        </p:txBody>
      </p:sp>
      <p:sp>
        <p:nvSpPr>
          <p:cNvPr id="3" name="Inhaltsplatzhalter 2"/>
          <p:cNvSpPr>
            <a:spLocks noGrp="1"/>
          </p:cNvSpPr>
          <p:nvPr>
            <p:ph idx="1"/>
          </p:nvPr>
        </p:nvSpPr>
        <p:spPr/>
        <p:txBody>
          <a:bodyPr/>
          <a:lstStyle/>
          <a:p>
            <a:pPr marL="0" indent="0"/>
            <a:r>
              <a:rPr lang="de-DE" sz="2100" dirty="0" smtClean="0"/>
              <a:t>Es ist sinnvoll, diese Überprüfungen aus dem Rumpf herauszunehmen und in Präkonditionen zu überführen.</a:t>
            </a:r>
          </a:p>
          <a:p>
            <a:pPr marL="0" indent="0"/>
            <a:r>
              <a:rPr lang="de-DE" sz="2100" dirty="0" smtClean="0"/>
              <a:t>Wenn dann SPARK das Programm vor Ausführung als frei von Ausnahmen befunden hat, kann die Überprüfung im ausführbaren Programm ausgeschaltet werden mittels</a:t>
            </a:r>
            <a:br>
              <a:rPr lang="de-DE" sz="2100" dirty="0" smtClean="0"/>
            </a:br>
            <a:r>
              <a:rPr lang="de-DE" sz="2000" b="1" dirty="0" smtClean="0">
                <a:latin typeface="Courier New" panose="02070309020205020404" pitchFamily="49" charset="0"/>
                <a:cs typeface="Courier New" panose="02070309020205020404" pitchFamily="49" charset="0"/>
              </a:rPr>
              <a:t>pragma</a:t>
            </a:r>
            <a:r>
              <a:rPr lang="de-DE" sz="2000" dirty="0" smtClean="0">
                <a:latin typeface="Courier New" panose="02070309020205020404" pitchFamily="49" charset="0"/>
                <a:cs typeface="Courier New" panose="02070309020205020404" pitchFamily="49" charset="0"/>
              </a:rPr>
              <a:t> Assertion_Policy (Ignore)</a:t>
            </a:r>
            <a:r>
              <a:rPr lang="de-DE" sz="2100" dirty="0" smtClean="0"/>
              <a:t>.</a:t>
            </a:r>
            <a:endParaRPr lang="de-DE" sz="2200" dirty="0" smtClean="0"/>
          </a:p>
          <a:p>
            <a:pPr marL="0" indent="0"/>
            <a:endParaRPr lang="de-DE" sz="100" dirty="0" smtClean="0"/>
          </a:p>
          <a:p>
            <a:pPr marL="354013" indent="0"/>
            <a:r>
              <a:rPr lang="de-DE" altLang="de-DE" sz="2000" b="1" dirty="0" smtClean="0">
                <a:latin typeface="Courier New" pitchFamily="49" charset="0"/>
              </a:rPr>
              <a:t>procedure</a:t>
            </a:r>
            <a:r>
              <a:rPr lang="de-DE" altLang="de-DE" sz="2000" dirty="0" smtClean="0">
                <a:latin typeface="Courier New" pitchFamily="49" charset="0"/>
              </a:rPr>
              <a:t> Push (S</a:t>
            </a:r>
            <a:r>
              <a:rPr lang="de-DE" altLang="de-DE" sz="2000" dirty="0">
                <a:latin typeface="Courier New" pitchFamily="49" charset="0"/>
              </a:rPr>
              <a:t>: </a:t>
            </a:r>
            <a:r>
              <a:rPr lang="de-DE" altLang="de-DE" sz="2000" b="1" dirty="0">
                <a:latin typeface="Courier New" pitchFamily="49" charset="0"/>
              </a:rPr>
              <a:t>in out</a:t>
            </a:r>
            <a:r>
              <a:rPr lang="de-DE" altLang="de-DE" sz="2000" dirty="0">
                <a:latin typeface="Courier New" pitchFamily="49" charset="0"/>
              </a:rPr>
              <a:t> Stack</a:t>
            </a:r>
            <a:r>
              <a:rPr lang="de-DE" altLang="de-DE" sz="2000" dirty="0" smtClean="0">
                <a:latin typeface="Courier New" pitchFamily="49" charset="0"/>
              </a:rPr>
              <a:t>; </a:t>
            </a:r>
            <a:r>
              <a:rPr lang="de-DE" altLang="de-DE" sz="2000" dirty="0">
                <a:latin typeface="Courier New" pitchFamily="49" charset="0"/>
              </a:rPr>
              <a:t>X: </a:t>
            </a:r>
            <a:r>
              <a:rPr lang="de-DE" altLang="de-DE" sz="2000" b="1" dirty="0">
                <a:latin typeface="Courier New" pitchFamily="49" charset="0"/>
              </a:rPr>
              <a:t>in </a:t>
            </a:r>
            <a:r>
              <a:rPr lang="de-DE" altLang="de-DE" sz="2000" dirty="0" smtClean="0">
                <a:latin typeface="Courier New" pitchFamily="49" charset="0"/>
              </a:rPr>
              <a:t>Element)</a:t>
            </a:r>
            <a:br>
              <a:rPr lang="de-DE" altLang="de-DE" sz="2000" dirty="0" smtClean="0">
                <a:latin typeface="Courier New" pitchFamily="49" charset="0"/>
              </a:rPr>
            </a:br>
            <a:r>
              <a:rPr lang="de-DE" altLang="de-DE" sz="2000" dirty="0" smtClean="0">
                <a:latin typeface="Courier New" pitchFamily="49" charset="0"/>
              </a:rPr>
              <a:t>  </a:t>
            </a:r>
            <a:r>
              <a:rPr lang="de-DE" altLang="de-DE" sz="2000" b="1" dirty="0" smtClean="0">
                <a:latin typeface="Courier New" pitchFamily="49" charset="0"/>
              </a:rPr>
              <a:t>with </a:t>
            </a:r>
            <a:r>
              <a:rPr lang="de-DE" altLang="de-DE" sz="2000" dirty="0" smtClean="0">
                <a:latin typeface="Courier New" pitchFamily="49" charset="0"/>
              </a:rPr>
              <a:t>Pre  =&gt; </a:t>
            </a:r>
            <a:r>
              <a:rPr lang="de-DE" altLang="de-DE" sz="2000" b="1" dirty="0" smtClean="0">
                <a:latin typeface="Courier New" pitchFamily="49" charset="0"/>
              </a:rPr>
              <a:t>not</a:t>
            </a:r>
            <a:r>
              <a:rPr lang="de-DE" altLang="de-DE" sz="2000" dirty="0" smtClean="0">
                <a:latin typeface="Courier New" pitchFamily="49" charset="0"/>
              </a:rPr>
              <a:t> is_Full  (S),</a:t>
            </a:r>
            <a:br>
              <a:rPr lang="de-DE" altLang="de-DE" sz="2000" dirty="0" smtClean="0">
                <a:latin typeface="Courier New" pitchFamily="49" charset="0"/>
              </a:rPr>
            </a:br>
            <a:r>
              <a:rPr lang="de-DE" altLang="de-DE" sz="2000" dirty="0" smtClean="0">
                <a:latin typeface="Courier New" pitchFamily="49" charset="0"/>
              </a:rPr>
              <a:t>       Post =&gt; </a:t>
            </a:r>
            <a:r>
              <a:rPr lang="de-DE" altLang="de-DE" sz="2000" b="1" dirty="0" smtClean="0">
                <a:latin typeface="Courier New" pitchFamily="49" charset="0"/>
              </a:rPr>
              <a:t>not</a:t>
            </a:r>
            <a:r>
              <a:rPr lang="de-DE" altLang="de-DE" sz="2000" dirty="0" smtClean="0">
                <a:latin typeface="Courier New" pitchFamily="49" charset="0"/>
              </a:rPr>
              <a:t> is_Empty (S);</a:t>
            </a:r>
            <a:endParaRPr lang="de-DE" altLang="de-DE" sz="2000" b="1" dirty="0" smtClean="0">
              <a:latin typeface="Courier New" pitchFamily="49" charset="0"/>
            </a:endParaRPr>
          </a:p>
          <a:p>
            <a:pPr marL="354013" indent="0"/>
            <a:r>
              <a:rPr lang="de-DE" altLang="de-DE" sz="2000" b="1" dirty="0">
                <a:latin typeface="Courier New" pitchFamily="49" charset="0"/>
              </a:rPr>
              <a:t>procedure</a:t>
            </a:r>
            <a:r>
              <a:rPr lang="de-DE" altLang="de-DE" sz="2000" dirty="0">
                <a:latin typeface="Courier New" pitchFamily="49" charset="0"/>
              </a:rPr>
              <a:t> </a:t>
            </a:r>
            <a:r>
              <a:rPr lang="de-DE" altLang="de-DE" sz="2000" dirty="0" smtClean="0">
                <a:latin typeface="Courier New" pitchFamily="49" charset="0"/>
              </a:rPr>
              <a:t>Pop </a:t>
            </a:r>
            <a:r>
              <a:rPr lang="de-DE" altLang="de-DE" sz="2000" dirty="0">
                <a:latin typeface="Courier New" pitchFamily="49" charset="0"/>
              </a:rPr>
              <a:t>(S: </a:t>
            </a:r>
            <a:r>
              <a:rPr lang="de-DE" altLang="de-DE" sz="2000" b="1" dirty="0">
                <a:latin typeface="Courier New" pitchFamily="49" charset="0"/>
              </a:rPr>
              <a:t>in out</a:t>
            </a:r>
            <a:r>
              <a:rPr lang="de-DE" altLang="de-DE" sz="2000" dirty="0">
                <a:latin typeface="Courier New" pitchFamily="49" charset="0"/>
              </a:rPr>
              <a:t> Stack</a:t>
            </a:r>
            <a:r>
              <a:rPr lang="de-DE" altLang="de-DE" sz="2000" dirty="0" smtClean="0">
                <a:latin typeface="Courier New" pitchFamily="49" charset="0"/>
              </a:rPr>
              <a:t>; </a:t>
            </a:r>
            <a:r>
              <a:rPr lang="de-DE" altLang="de-DE" sz="2000" dirty="0">
                <a:latin typeface="Courier New" pitchFamily="49" charset="0"/>
              </a:rPr>
              <a:t>X</a:t>
            </a:r>
            <a:r>
              <a:rPr lang="de-DE" altLang="de-DE" sz="2000" dirty="0" smtClean="0">
                <a:latin typeface="Courier New" pitchFamily="49" charset="0"/>
              </a:rPr>
              <a:t>: </a:t>
            </a:r>
            <a:r>
              <a:rPr lang="de-DE" altLang="de-DE" sz="2000" b="1" dirty="0">
                <a:latin typeface="Courier New" pitchFamily="49" charset="0"/>
              </a:rPr>
              <a:t>out</a:t>
            </a:r>
            <a:r>
              <a:rPr lang="de-DE" altLang="de-DE" sz="2000" dirty="0">
                <a:latin typeface="Courier New" pitchFamily="49" charset="0"/>
              </a:rPr>
              <a:t> Element</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latin typeface="Courier New" pitchFamily="49" charset="0"/>
              </a:rPr>
              <a:t>  </a:t>
            </a:r>
            <a:r>
              <a:rPr lang="de-DE" altLang="de-DE" sz="2000" b="1" dirty="0" smtClean="0">
                <a:latin typeface="Courier New" pitchFamily="49" charset="0"/>
              </a:rPr>
              <a:t>with </a:t>
            </a:r>
            <a:r>
              <a:rPr lang="de-DE" altLang="de-DE" sz="2000" dirty="0">
                <a:latin typeface="Courier New" pitchFamily="49" charset="0"/>
              </a:rPr>
              <a:t>Pre  =&gt; </a:t>
            </a:r>
            <a:r>
              <a:rPr lang="de-DE" altLang="de-DE" sz="2000" b="1" dirty="0">
                <a:latin typeface="Courier New" pitchFamily="49" charset="0"/>
              </a:rPr>
              <a:t>not</a:t>
            </a:r>
            <a:r>
              <a:rPr lang="de-DE" altLang="de-DE" sz="2000" dirty="0">
                <a:latin typeface="Courier New" pitchFamily="49" charset="0"/>
              </a:rPr>
              <a:t> is_Empty </a:t>
            </a:r>
            <a:r>
              <a:rPr lang="de-DE" altLang="de-DE" sz="2000" dirty="0" smtClean="0">
                <a:latin typeface="Courier New" pitchFamily="49" charset="0"/>
              </a:rPr>
              <a:t>(</a:t>
            </a:r>
            <a:r>
              <a:rPr lang="de-DE" altLang="de-DE" sz="2000" dirty="0">
                <a:latin typeface="Courier New" pitchFamily="49" charset="0"/>
              </a:rPr>
              <a:t>S),</a:t>
            </a:r>
            <a:br>
              <a:rPr lang="de-DE" altLang="de-DE" sz="2000" dirty="0">
                <a:latin typeface="Courier New" pitchFamily="49" charset="0"/>
              </a:rPr>
            </a:br>
            <a:r>
              <a:rPr lang="de-DE" altLang="de-DE" sz="2000" dirty="0">
                <a:latin typeface="Courier New" pitchFamily="49" charset="0"/>
              </a:rPr>
              <a:t>       Post =&gt; </a:t>
            </a:r>
            <a:r>
              <a:rPr lang="de-DE" altLang="de-DE" sz="2000" b="1" dirty="0">
                <a:latin typeface="Courier New" pitchFamily="49" charset="0"/>
              </a:rPr>
              <a:t>not</a:t>
            </a:r>
            <a:r>
              <a:rPr lang="de-DE" altLang="de-DE" sz="2000" dirty="0">
                <a:latin typeface="Courier New" pitchFamily="49" charset="0"/>
              </a:rPr>
              <a:t> is_Full </a:t>
            </a:r>
            <a:r>
              <a:rPr lang="de-DE" altLang="de-DE" sz="2000" dirty="0" smtClean="0">
                <a:latin typeface="Courier New" pitchFamily="49" charset="0"/>
              </a:rPr>
              <a:t> (</a:t>
            </a:r>
            <a:r>
              <a:rPr lang="de-DE" altLang="de-DE" sz="2000" dirty="0">
                <a:latin typeface="Courier New" pitchFamily="49" charset="0"/>
              </a:rPr>
              <a:t>S);</a:t>
            </a:r>
            <a:endParaRPr 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336</a:t>
            </a:fld>
            <a:endParaRPr lang="de-DE" dirty="0"/>
          </a:p>
        </p:txBody>
      </p:sp>
    </p:spTree>
    <p:extLst>
      <p:ext uri="{BB962C8B-B14F-4D97-AF65-F5344CB8AC3E}">
        <p14:creationId xmlns:p14="http://schemas.microsoft.com/office/powerpoint/2010/main" val="1663760124"/>
      </p:ext>
    </p:extLst>
  </p:cSld>
  <p:clrMapOvr>
    <a:masterClrMapping/>
  </p:clrMapOvr>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Ausdrucksfunktion</a:t>
            </a:r>
          </a:p>
        </p:txBody>
      </p:sp>
      <p:sp>
        <p:nvSpPr>
          <p:cNvPr id="3" name="Inhaltsplatzhalter 2"/>
          <p:cNvSpPr>
            <a:spLocks noGrp="1"/>
          </p:cNvSpPr>
          <p:nvPr>
            <p:ph idx="1"/>
          </p:nvPr>
        </p:nvSpPr>
        <p:spPr>
          <a:xfrm>
            <a:off x="467544" y="1988840"/>
            <a:ext cx="8136904" cy="4259560"/>
          </a:xfrm>
        </p:spPr>
        <p:txBody>
          <a:bodyPr/>
          <a:lstStyle/>
          <a:p>
            <a:pPr marL="0" indent="0">
              <a:tabLst>
                <a:tab pos="538163" algn="l"/>
              </a:tabLst>
            </a:pPr>
            <a:r>
              <a:rPr lang="de-DE" sz="1700" dirty="0" smtClean="0"/>
              <a:t>Insbesondere Prä- und Postkonditionen verwenden Funktionsaufrufe, die die Bedingung beschreiben. Hier ist es besonders wichtig, dass die Funktionen sprechende Namen er-halten. Allerdings ist das selten wie auf der vorigen Folie ausreichend. Dass der Klient des Pakets im Rumpf nachsehen muss, was genau diese Funktion vorschreibt, ist ganz und gar nicht im Sinne des Geistes der Sprache Ada. Weitergehende Kommentare in der Spezifi-kation genügen genauso wenig, da diese nicht vom Verifikator (z.B. SPARK) ausgewertet werden können.</a:t>
            </a:r>
          </a:p>
          <a:p>
            <a:pPr marL="0" lvl="0" indent="0"/>
            <a:r>
              <a:rPr lang="de-DE" sz="1700" dirty="0" smtClean="0"/>
              <a:t>Daher hat Ada 2012 sogenannte Ausdrucksfunktionen (</a:t>
            </a:r>
            <a:r>
              <a:rPr lang="en-US" sz="1700" i="1" dirty="0" smtClean="0"/>
              <a:t>expression functions</a:t>
            </a:r>
            <a:r>
              <a:rPr lang="de-DE" sz="1700" dirty="0" smtClean="0"/>
              <a:t>) eingeführt. Diese haben keinen Rumpf, ihr Rückgabewert ist ein Ausdruck oder ein Aggregat. </a:t>
            </a:r>
            <a:r>
              <a:rPr lang="de-DE" sz="1700" dirty="0"/>
              <a:t>Die Syntax ist absichtlich sehr einfach gehalten, da die Bedingung möglichst einfach sein soll</a:t>
            </a:r>
            <a:r>
              <a:rPr lang="de-DE" sz="1700" dirty="0" smtClean="0"/>
              <a:t>.</a:t>
            </a:r>
            <a:endParaRPr lang="de-DE" sz="1700" dirty="0"/>
          </a:p>
          <a:p>
            <a:pPr marL="0" indent="0">
              <a:tabLst>
                <a:tab pos="538163" algn="l"/>
              </a:tabLst>
            </a:pPr>
            <a:r>
              <a:rPr lang="de-DE" sz="1700" dirty="0" smtClean="0"/>
              <a:t>Zusammen mit den neuen Ausdrücken der Folie 77 sind sie ein mächtiges Werkzeug zur Programmverfikation.</a:t>
            </a:r>
          </a:p>
          <a:p>
            <a:pPr marL="0" indent="0">
              <a:tabLst>
                <a:tab pos="538163" algn="l"/>
              </a:tabLst>
            </a:pPr>
            <a:r>
              <a:rPr lang="de-DE" sz="1700" dirty="0" smtClean="0"/>
              <a:t>Zusätzlich definiert SPARK sogenannte </a:t>
            </a:r>
            <a:r>
              <a:rPr lang="en-US" sz="1700" i="1" dirty="0" smtClean="0"/>
              <a:t>ghost entities</a:t>
            </a:r>
            <a:r>
              <a:rPr lang="de-DE" sz="1700" dirty="0" smtClean="0"/>
              <a:t>, die nur der Programmverifikation dienen. Ihre Entfernung aus dem Kode durch den Übersetzer hat keine Auswirkung auf die Programmausführung.</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337</a:t>
            </a:fld>
            <a:endParaRPr lang="de-DE" dirty="0"/>
          </a:p>
        </p:txBody>
      </p:sp>
    </p:spTree>
    <p:extLst>
      <p:ext uri="{BB962C8B-B14F-4D97-AF65-F5344CB8AC3E}">
        <p14:creationId xmlns:p14="http://schemas.microsoft.com/office/powerpoint/2010/main" val="3297085423"/>
      </p:ext>
    </p:extLst>
  </p:cSld>
  <p:clrMapOvr>
    <a:masterClrMapping/>
  </p:clrMapOvr>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Ausdrucksfunktion</a:t>
            </a:r>
            <a:br>
              <a:rPr lang="de-DE" dirty="0" smtClean="0"/>
            </a:br>
            <a:r>
              <a:rPr lang="de-DE" dirty="0" smtClean="0"/>
              <a:t>Beispiele</a:t>
            </a:r>
            <a:endParaRPr lang="de-DE" dirty="0"/>
          </a:p>
        </p:txBody>
      </p:sp>
      <p:sp>
        <p:nvSpPr>
          <p:cNvPr id="3" name="Inhaltsplatzhalter 2"/>
          <p:cNvSpPr>
            <a:spLocks noGrp="1"/>
          </p:cNvSpPr>
          <p:nvPr>
            <p:ph idx="1"/>
          </p:nvPr>
        </p:nvSpPr>
        <p:spPr>
          <a:xfrm>
            <a:off x="683568" y="2276873"/>
            <a:ext cx="7739063" cy="3816424"/>
          </a:xfrm>
        </p:spPr>
        <p:txBody>
          <a:bodyPr/>
          <a:lstStyle/>
          <a:p>
            <a:pPr marL="627063" lvl="0" indent="0"/>
            <a:r>
              <a:rPr lang="de-DE" altLang="de-DE" sz="1800" b="1" dirty="0" smtClean="0">
                <a:latin typeface="Courier New" pitchFamily="49" charset="0"/>
              </a:rPr>
              <a:t>function</a:t>
            </a:r>
            <a:r>
              <a:rPr lang="de-DE" altLang="de-DE" sz="1800" dirty="0" smtClean="0">
                <a:latin typeface="Courier New" pitchFamily="49" charset="0"/>
              </a:rPr>
              <a:t> </a:t>
            </a:r>
            <a:r>
              <a:rPr lang="de-DE" altLang="de-DE" sz="1800" dirty="0">
                <a:latin typeface="Courier New" pitchFamily="49" charset="0"/>
              </a:rPr>
              <a:t>is_Full (S: Stack) </a:t>
            </a:r>
            <a:r>
              <a:rPr lang="de-DE" altLang="de-DE" sz="1800" b="1" dirty="0" smtClean="0">
                <a:latin typeface="Courier New" pitchFamily="49" charset="0"/>
              </a:rPr>
              <a:t>return</a:t>
            </a:r>
            <a:r>
              <a:rPr lang="de-DE" altLang="de-DE" sz="1800" dirty="0" smtClean="0">
                <a:latin typeface="Courier New" pitchFamily="49" charset="0"/>
              </a:rPr>
              <a:t> Boolean </a:t>
            </a:r>
            <a:r>
              <a:rPr lang="de-DE" altLang="de-DE" sz="1800" b="1" dirty="0" smtClean="0">
                <a:latin typeface="Courier New" pitchFamily="49" charset="0"/>
              </a:rPr>
              <a:t>is</a:t>
            </a:r>
            <a:br>
              <a:rPr lang="de-DE" altLang="de-DE" sz="1800" b="1" dirty="0" smtClean="0">
                <a:latin typeface="Courier New" pitchFamily="49" charset="0"/>
              </a:rPr>
            </a:br>
            <a:r>
              <a:rPr lang="de-DE" altLang="de-DE" sz="1800" b="1" dirty="0" smtClean="0">
                <a:latin typeface="Courier New" pitchFamily="49" charset="0"/>
              </a:rPr>
              <a:t> </a:t>
            </a:r>
            <a:r>
              <a:rPr lang="de-DE" altLang="de-DE" sz="1800" dirty="0" smtClean="0">
                <a:latin typeface="Courier New" pitchFamily="49" charset="0"/>
              </a:rPr>
              <a:t> </a:t>
            </a:r>
            <a:r>
              <a:rPr lang="de-DE" altLang="de-DE" sz="1800" dirty="0">
                <a:latin typeface="Courier New" pitchFamily="49" charset="0"/>
              </a:rPr>
              <a:t>(Fill_Level (S) = </a:t>
            </a:r>
            <a:r>
              <a:rPr lang="de-DE" altLang="de-DE" sz="1800" dirty="0" smtClean="0">
                <a:latin typeface="Courier New" pitchFamily="49" charset="0"/>
              </a:rPr>
              <a:t>Index'Last);</a:t>
            </a:r>
            <a:endParaRPr lang="de-DE" altLang="de-DE" sz="1800" dirty="0">
              <a:latin typeface="Courier New" pitchFamily="49" charset="0"/>
            </a:endParaRPr>
          </a:p>
          <a:p>
            <a:pPr marL="0" lvl="0" indent="0"/>
            <a:r>
              <a:rPr lang="de-DE" altLang="de-DE" sz="2000" dirty="0" smtClean="0"/>
              <a:t>Kompliziertere und schwer zu analysierende Ausdrücke in Prädikaten wie </a:t>
            </a:r>
          </a:p>
          <a:p>
            <a:pPr marL="627063" lvl="0" indent="0"/>
            <a:r>
              <a:rPr lang="de-DE" sz="1800" b="1" dirty="0"/>
              <a:t>if</a:t>
            </a:r>
            <a:r>
              <a:rPr lang="de-DE" sz="1800" dirty="0"/>
              <a:t> </a:t>
            </a:r>
            <a:r>
              <a:rPr lang="de-DE" sz="1800" dirty="0" smtClean="0"/>
              <a:t> (</a:t>
            </a:r>
            <a:r>
              <a:rPr lang="de-DE" sz="1800" b="1" dirty="0"/>
              <a:t>if</a:t>
            </a:r>
            <a:r>
              <a:rPr lang="de-DE" sz="1800" dirty="0"/>
              <a:t> A </a:t>
            </a:r>
            <a:r>
              <a:rPr lang="de-DE" sz="1800" b="1" dirty="0"/>
              <a:t>then</a:t>
            </a:r>
            <a:r>
              <a:rPr lang="de-DE" sz="1800" dirty="0"/>
              <a:t> B </a:t>
            </a:r>
            <a:r>
              <a:rPr lang="de-DE" sz="1800" b="1" dirty="0"/>
              <a:t>else</a:t>
            </a:r>
            <a:r>
              <a:rPr lang="de-DE" sz="1800" dirty="0"/>
              <a:t> C) </a:t>
            </a:r>
            <a:r>
              <a:rPr lang="de-DE" sz="1800" b="1" dirty="0" smtClean="0"/>
              <a:t>then …</a:t>
            </a:r>
          </a:p>
          <a:p>
            <a:pPr marL="0" lvl="0" indent="0"/>
            <a:r>
              <a:rPr lang="de-DE" altLang="de-DE" sz="2000" dirty="0"/>
              <a:t>k</a:t>
            </a:r>
            <a:r>
              <a:rPr lang="de-DE" altLang="de-DE" sz="2000" dirty="0" smtClean="0"/>
              <a:t>önnen durch geschickte Umformung lesbar gestaltet werden:</a:t>
            </a:r>
            <a:endParaRPr lang="de-DE" altLang="de-DE" sz="2000" dirty="0"/>
          </a:p>
          <a:p>
            <a:pPr marL="627063" lvl="0" indent="0"/>
            <a:r>
              <a:rPr lang="de-DE" altLang="de-DE" sz="1800" b="1" dirty="0" smtClean="0">
                <a:latin typeface="Courier New" pitchFamily="49" charset="0"/>
              </a:rPr>
              <a:t>function</a:t>
            </a:r>
            <a:r>
              <a:rPr lang="de-DE" altLang="de-DE" sz="1800" dirty="0" smtClean="0">
                <a:latin typeface="Courier New" pitchFamily="49" charset="0"/>
              </a:rPr>
              <a:t> Galeria_ist_Offen </a:t>
            </a:r>
            <a:r>
              <a:rPr lang="de-DE" altLang="de-DE" sz="1800" b="1" dirty="0" smtClean="0">
                <a:latin typeface="Courier New" pitchFamily="49" charset="0"/>
              </a:rPr>
              <a:t>return</a:t>
            </a:r>
            <a:r>
              <a:rPr lang="de-DE" altLang="de-DE" sz="1800" dirty="0" smtClean="0">
                <a:latin typeface="Courier New" pitchFamily="49" charset="0"/>
              </a:rPr>
              <a:t> Boolean </a:t>
            </a:r>
            <a:r>
              <a:rPr lang="de-DE" altLang="de-DE" sz="1800" b="1" dirty="0" smtClean="0">
                <a:latin typeface="Courier New" pitchFamily="49" charset="0"/>
              </a:rPr>
              <a:t>is</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if</a:t>
            </a:r>
            <a:r>
              <a:rPr lang="de-DE" altLang="de-DE" sz="1800" dirty="0">
                <a:latin typeface="Courier New" pitchFamily="49" charset="0"/>
              </a:rPr>
              <a:t> </a:t>
            </a:r>
            <a:r>
              <a:rPr lang="de-DE" altLang="de-DE" sz="1800" dirty="0" smtClean="0">
                <a:latin typeface="Courier New" pitchFamily="49" charset="0"/>
              </a:rPr>
              <a:t>Werktag </a:t>
            </a:r>
            <a:r>
              <a:rPr lang="de-DE" altLang="de-DE" sz="1800" b="1" dirty="0" smtClean="0">
                <a:latin typeface="Courier New" pitchFamily="49" charset="0"/>
              </a:rPr>
              <a:t>then</a:t>
            </a:r>
            <a:br>
              <a:rPr lang="de-DE" altLang="de-DE" sz="1800" b="1" dirty="0" smtClean="0">
                <a:latin typeface="Courier New" pitchFamily="49" charset="0"/>
              </a:rPr>
            </a:br>
            <a:r>
              <a:rPr lang="de-DE" altLang="de-DE" sz="1800" b="1" dirty="0" smtClean="0">
                <a:latin typeface="Courier New" pitchFamily="49" charset="0"/>
              </a:rPr>
              <a:t>    </a:t>
            </a:r>
            <a:r>
              <a:rPr lang="de-DE" altLang="de-DE" sz="1800" dirty="0" smtClean="0">
                <a:latin typeface="Courier New" pitchFamily="49" charset="0"/>
              </a:rPr>
              <a:t> (Stunde =&gt; 10, Minute =&gt; 0) &lt;= Uhrzeit </a:t>
            </a:r>
            <a:r>
              <a:rPr lang="de-DE" altLang="de-DE" sz="1800" b="1" dirty="0" smtClean="0">
                <a:latin typeface="Courier New" pitchFamily="49" charset="0"/>
              </a:rPr>
              <a:t>and</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Uhrzeit &lt;= </a:t>
            </a:r>
            <a:r>
              <a:rPr lang="de-DE" altLang="de-DE" sz="1800" dirty="0">
                <a:latin typeface="Courier New" pitchFamily="49" charset="0"/>
              </a:rPr>
              <a:t>(Stunde =&gt; </a:t>
            </a:r>
            <a:r>
              <a:rPr lang="de-DE" altLang="de-DE" sz="1800" dirty="0" smtClean="0">
                <a:latin typeface="Courier New" pitchFamily="49" charset="0"/>
              </a:rPr>
              <a:t>20</a:t>
            </a:r>
            <a:r>
              <a:rPr lang="de-DE" altLang="de-DE" sz="1800" dirty="0">
                <a:latin typeface="Courier New" pitchFamily="49" charset="0"/>
              </a:rPr>
              <a:t>, Minute =&gt; </a:t>
            </a:r>
            <a:r>
              <a:rPr lang="de-DE" altLang="de-DE" sz="1800" dirty="0" smtClean="0">
                <a:latin typeface="Courier New" pitchFamily="49" charset="0"/>
              </a:rPr>
              <a:t>0)</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else</a:t>
            </a:r>
            <a:r>
              <a:rPr lang="de-DE" altLang="de-DE" sz="1800" dirty="0" smtClean="0">
                <a:latin typeface="Courier New" pitchFamily="49" charset="0"/>
              </a:rPr>
              <a:t> False);</a:t>
            </a:r>
          </a:p>
          <a:p>
            <a:pPr marL="627063" lvl="0" indent="0"/>
            <a:r>
              <a:rPr lang="de-DE" altLang="de-DE" sz="1800" b="1" dirty="0" smtClean="0">
                <a:latin typeface="Courier New" pitchFamily="49" charset="0"/>
              </a:rPr>
              <a:t>if</a:t>
            </a:r>
            <a:r>
              <a:rPr lang="de-DE" altLang="de-DE" sz="1800" dirty="0" smtClean="0">
                <a:latin typeface="Courier New" pitchFamily="49" charset="0"/>
              </a:rPr>
              <a:t> </a:t>
            </a:r>
            <a:r>
              <a:rPr lang="de-DE" altLang="de-DE" sz="1800" dirty="0">
                <a:latin typeface="Courier New" pitchFamily="49" charset="0"/>
              </a:rPr>
              <a:t>Galeria_ist_Offen </a:t>
            </a:r>
            <a:r>
              <a:rPr lang="de-DE" altLang="de-DE" sz="1800" b="1" dirty="0" smtClean="0">
                <a:latin typeface="Courier New" pitchFamily="49" charset="0"/>
              </a:rPr>
              <a:t>then</a:t>
            </a:r>
            <a:r>
              <a:rPr lang="de-DE" altLang="de-DE" sz="1800" dirty="0" smtClean="0">
                <a:latin typeface="Courier New" pitchFamily="49" charset="0"/>
              </a:rPr>
              <a:t> …</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338</a:t>
            </a:fld>
            <a:endParaRPr lang="de-DE" dirty="0"/>
          </a:p>
        </p:txBody>
      </p:sp>
    </p:spTree>
    <p:extLst>
      <p:ext uri="{BB962C8B-B14F-4D97-AF65-F5344CB8AC3E}">
        <p14:creationId xmlns:p14="http://schemas.microsoft.com/office/powerpoint/2010/main" val="439257849"/>
      </p:ext>
    </p:extLst>
  </p:cSld>
  <p:clrMapOvr>
    <a:masterClrMapping/>
  </p:clrMapOvr>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Ausnahme vs. Präkondition</a:t>
            </a:r>
            <a:endParaRPr lang="de-DE" dirty="0"/>
          </a:p>
        </p:txBody>
      </p:sp>
      <p:sp>
        <p:nvSpPr>
          <p:cNvPr id="3" name="Inhaltsplatzhalter 2"/>
          <p:cNvSpPr>
            <a:spLocks noGrp="1"/>
          </p:cNvSpPr>
          <p:nvPr>
            <p:ph idx="1"/>
          </p:nvPr>
        </p:nvSpPr>
        <p:spPr>
          <a:xfrm>
            <a:off x="685800" y="1897064"/>
            <a:ext cx="7739063" cy="4318000"/>
          </a:xfrm>
        </p:spPr>
        <p:txBody>
          <a:bodyPr/>
          <a:lstStyle/>
          <a:p>
            <a:pPr marL="0" indent="0"/>
            <a:r>
              <a:rPr lang="de-DE" sz="2000" dirty="0"/>
              <a:t>Eine Daumenregel für eine Präkondition gegenüber einer Ausnahme</a:t>
            </a:r>
            <a:r>
              <a:rPr lang="de-DE" sz="2000" dirty="0" smtClean="0"/>
              <a:t>:</a:t>
            </a:r>
          </a:p>
          <a:p>
            <a:pPr marL="0" indent="0"/>
            <a:r>
              <a:rPr lang="de-DE" sz="2000" dirty="0" smtClean="0">
                <a:solidFill>
                  <a:schemeClr val="accent2"/>
                </a:solidFill>
              </a:rPr>
              <a:t>Eine Präkondition sollte nur von Parametern abhängen </a:t>
            </a:r>
            <a:r>
              <a:rPr lang="de-DE" sz="2000" dirty="0" smtClean="0"/>
              <a:t>(nicht von einem globalen Zustand) und sie sollte einfach zu beschreiben sein (möglichst durch einen einfachen Funktionsaufruf, eine Ausdrucksfunktion (</a:t>
            </a:r>
            <a:r>
              <a:rPr lang="de-DE" sz="2000" i="1" dirty="0" smtClean="0"/>
              <a:t>expression function</a:t>
            </a:r>
            <a:r>
              <a:rPr lang="de-DE" sz="2000" dirty="0" smtClean="0"/>
              <a:t>)).</a:t>
            </a:r>
          </a:p>
          <a:p>
            <a:pPr marL="0" indent="0"/>
            <a:r>
              <a:rPr lang="de-DE" sz="2000" dirty="0" smtClean="0">
                <a:solidFill>
                  <a:schemeClr val="accent2"/>
                </a:solidFill>
              </a:rPr>
              <a:t>Der Rumpf darf dann annehmen, dass diese Bedingung erfüllt ist.</a:t>
            </a:r>
          </a:p>
          <a:p>
            <a:pPr marL="0" indent="0"/>
            <a:r>
              <a:rPr lang="de-DE" sz="2000" dirty="0" smtClean="0"/>
              <a:t>Es geht hier nicht um den normalen Kontrollfluss. Es geht um Program-mierfehler. Für die sind </a:t>
            </a:r>
            <a:r>
              <a:rPr lang="de-DE" sz="2000" dirty="0"/>
              <a:t>Ausnahmen gemacht </a:t>
            </a:r>
            <a:r>
              <a:rPr lang="de-DE" sz="2000" dirty="0" smtClean="0"/>
              <a:t>(Folie 254). Auch durch fehlschlagende Prädikate werden sie ausgelöst; der Unterschied ist der Ort der Auslösung.</a:t>
            </a:r>
          </a:p>
          <a:p>
            <a:pPr marL="0" indent="0"/>
            <a:r>
              <a:rPr lang="de-DE" sz="2000" dirty="0" smtClean="0"/>
              <a:t>Für einen normalen Fall wie das Nichtauffinden in einer Liste eine Ausnahme zu verwenden, erscheint falsch. Das bricht logisch Zusammen-gehöriges auseinander.</a:t>
            </a:r>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339</a:t>
            </a:fld>
            <a:endParaRPr lang="de-DE" dirty="0"/>
          </a:p>
        </p:txBody>
      </p:sp>
    </p:spTree>
    <p:extLst>
      <p:ext uri="{BB962C8B-B14F-4D97-AF65-F5344CB8AC3E}">
        <p14:creationId xmlns:p14="http://schemas.microsoft.com/office/powerpoint/2010/main" val="28753584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Design und Typen</a:t>
            </a:r>
            <a:endParaRPr lang="de-DE" dirty="0"/>
          </a:p>
        </p:txBody>
      </p:sp>
      <p:sp>
        <p:nvSpPr>
          <p:cNvPr id="3" name="Inhaltsplatzhalter 2"/>
          <p:cNvSpPr>
            <a:spLocks noGrp="1"/>
          </p:cNvSpPr>
          <p:nvPr>
            <p:ph idx="1"/>
          </p:nvPr>
        </p:nvSpPr>
        <p:spPr>
          <a:xfrm>
            <a:off x="685800" y="1897063"/>
            <a:ext cx="7739063" cy="4340225"/>
          </a:xfrm>
        </p:spPr>
        <p:txBody>
          <a:bodyPr/>
          <a:lstStyle/>
          <a:p>
            <a:pPr marL="0" indent="0" algn="ctr"/>
            <a:r>
              <a:rPr lang="de-DE" sz="2600" dirty="0" smtClean="0"/>
              <a:t>Die Sprache schützt Sie vor vielen Fehlern.</a:t>
            </a:r>
            <a:br>
              <a:rPr lang="de-DE" sz="2600" dirty="0" smtClean="0"/>
            </a:br>
            <a:r>
              <a:rPr lang="de-DE" sz="2600" dirty="0" smtClean="0">
                <a:solidFill>
                  <a:srgbClr val="C00000"/>
                </a:solidFill>
              </a:rPr>
              <a:t>Also verwenden Sie sie und definieren Sie dem Problem angepasste Typen.</a:t>
            </a:r>
          </a:p>
          <a:p>
            <a:pPr marL="0" indent="0" algn="ctr"/>
            <a:r>
              <a:rPr lang="de-DE" sz="1200" dirty="0" smtClean="0"/>
              <a:t> </a:t>
            </a:r>
          </a:p>
          <a:p>
            <a:pPr marL="0" indent="0" algn="ctr"/>
            <a:r>
              <a:rPr lang="de-DE" dirty="0" smtClean="0">
                <a:solidFill>
                  <a:schemeClr val="accent2"/>
                </a:solidFill>
              </a:rPr>
              <a:t>Strenge Typbindung ist keine Pein,</a:t>
            </a:r>
            <a:br>
              <a:rPr lang="de-DE" dirty="0" smtClean="0">
                <a:solidFill>
                  <a:schemeClr val="accent2"/>
                </a:solidFill>
              </a:rPr>
            </a:br>
            <a:r>
              <a:rPr lang="de-DE" dirty="0" smtClean="0">
                <a:solidFill>
                  <a:schemeClr val="accent2"/>
                </a:solidFill>
              </a:rPr>
              <a:t>sie ist eine Hilfe!</a:t>
            </a:r>
          </a:p>
          <a:p>
            <a:pPr marL="0" indent="0" algn="ctr"/>
            <a:r>
              <a:rPr lang="de-DE" sz="800" dirty="0" smtClean="0"/>
              <a:t> </a:t>
            </a:r>
          </a:p>
          <a:p>
            <a:pPr marL="0" indent="0" algn="ctr"/>
            <a:r>
              <a:rPr lang="de-DE" sz="2400" dirty="0" smtClean="0"/>
              <a:t>Wenn es übersetzt wird, funktioniert es...</a:t>
            </a:r>
          </a:p>
          <a:p>
            <a:pPr marL="0" indent="0" algn="ctr"/>
            <a:r>
              <a:rPr lang="de-DE" sz="100" dirty="0" smtClean="0"/>
              <a:t> </a:t>
            </a:r>
          </a:p>
          <a:p>
            <a:pPr marL="0" indent="0" algn="ctr"/>
            <a:r>
              <a:rPr lang="de-DE" sz="2400" dirty="0" smtClean="0"/>
              <a:t>Widmen Sie Ihre Zeit dem Design, nicht der Jagd nach dummen Fehlern.</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a:t>
            </a:fld>
            <a:endParaRPr lang="de-DE" dirty="0"/>
          </a:p>
        </p:txBody>
      </p:sp>
    </p:spTree>
    <p:extLst>
      <p:ext uri="{BB962C8B-B14F-4D97-AF65-F5344CB8AC3E}">
        <p14:creationId xmlns:p14="http://schemas.microsoft.com/office/powerpoint/2010/main" val="2220212881"/>
      </p:ext>
    </p:extLst>
  </p:cSld>
  <p:clrMapOvr>
    <a:masterClrMapping/>
  </p:clrMapOvr>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Einschränkung kontra Prädikat</a:t>
            </a:r>
            <a:endParaRPr lang="de-DE" dirty="0"/>
          </a:p>
        </p:txBody>
      </p:sp>
      <p:sp>
        <p:nvSpPr>
          <p:cNvPr id="3" name="Inhaltsplatzhalter 2"/>
          <p:cNvSpPr>
            <a:spLocks noGrp="1"/>
          </p:cNvSpPr>
          <p:nvPr>
            <p:ph idx="1"/>
          </p:nvPr>
        </p:nvSpPr>
        <p:spPr/>
        <p:txBody>
          <a:bodyPr/>
          <a:lstStyle/>
          <a:p>
            <a:pPr marL="0" indent="0"/>
            <a:r>
              <a:rPr lang="de-DE" sz="2200" dirty="0" smtClean="0">
                <a:cs typeface="Courier New" panose="02070309020205020404" pitchFamily="49" charset="0"/>
              </a:rPr>
              <a:t>Es wäre ein absolutes Missverständnis, einen Subtyp mit Einschränkung gegen einen solchen mit einem Prädikat auszutauschen, also etwa</a:t>
            </a:r>
          </a:p>
          <a:p>
            <a:pPr marL="357188" indent="0"/>
            <a:r>
              <a:rPr lang="de-DE" sz="1900" b="1" dirty="0" smtClean="0">
                <a:latin typeface="Courier New" panose="02070309020205020404" pitchFamily="49" charset="0"/>
                <a:cs typeface="Courier New" panose="02070309020205020404" pitchFamily="49" charset="0"/>
              </a:rPr>
              <a:t>subtype</a:t>
            </a:r>
            <a:r>
              <a:rPr lang="de-DE" sz="1900" dirty="0" smtClean="0">
                <a:latin typeface="Courier New" panose="02070309020205020404" pitchFamily="49" charset="0"/>
                <a:cs typeface="Courier New" panose="02070309020205020404" pitchFamily="49" charset="0"/>
              </a:rPr>
              <a:t> Nat </a:t>
            </a:r>
            <a:r>
              <a:rPr lang="de-DE" sz="1900" b="1" dirty="0" smtClean="0">
                <a:latin typeface="Courier New" panose="02070309020205020404" pitchFamily="49" charset="0"/>
                <a:cs typeface="Courier New" panose="02070309020205020404" pitchFamily="49" charset="0"/>
              </a:rPr>
              <a:t>is</a:t>
            </a:r>
            <a:r>
              <a:rPr lang="de-DE" sz="1900" dirty="0" smtClean="0">
                <a:latin typeface="Courier New" panose="02070309020205020404" pitchFamily="49" charset="0"/>
                <a:cs typeface="Courier New" panose="02070309020205020404" pitchFamily="49" charset="0"/>
              </a:rPr>
              <a:t> Integer</a:t>
            </a:r>
            <a:br>
              <a:rPr lang="de-DE" sz="1900" dirty="0" smtClean="0">
                <a:latin typeface="Courier New" panose="02070309020205020404" pitchFamily="49" charset="0"/>
                <a:cs typeface="Courier New" panose="02070309020205020404" pitchFamily="49" charset="0"/>
              </a:rPr>
            </a:br>
            <a:r>
              <a:rPr lang="de-DE" sz="1900" dirty="0" smtClean="0">
                <a:latin typeface="Courier New" panose="02070309020205020404" pitchFamily="49" charset="0"/>
                <a:cs typeface="Courier New" panose="02070309020205020404" pitchFamily="49" charset="0"/>
              </a:rPr>
              <a:t>  </a:t>
            </a:r>
            <a:r>
              <a:rPr lang="de-DE" sz="1900" b="1" dirty="0" smtClean="0">
                <a:latin typeface="Courier New" panose="02070309020205020404" pitchFamily="49" charset="0"/>
                <a:cs typeface="Courier New" panose="02070309020205020404" pitchFamily="49" charset="0"/>
              </a:rPr>
              <a:t>with</a:t>
            </a:r>
            <a:r>
              <a:rPr lang="de-DE" sz="1900" dirty="0" smtClean="0">
                <a:latin typeface="Courier New" panose="02070309020205020404" pitchFamily="49" charset="0"/>
                <a:cs typeface="Courier New" panose="02070309020205020404" pitchFamily="49" charset="0"/>
              </a:rPr>
              <a:t> Static_Predicate =&gt; Nat &gt;= 0;</a:t>
            </a:r>
          </a:p>
          <a:p>
            <a:pPr marL="357188" indent="0"/>
            <a:r>
              <a:rPr lang="de-DE" sz="1900" dirty="0" smtClean="0">
                <a:latin typeface="Courier New" panose="02070309020205020404" pitchFamily="49" charset="0"/>
                <a:cs typeface="Courier New" panose="02070309020205020404" pitchFamily="49" charset="0"/>
              </a:rPr>
              <a:t>I: Nat;</a:t>
            </a:r>
          </a:p>
          <a:p>
            <a:pPr marL="0" indent="0"/>
            <a:r>
              <a:rPr lang="de-DE" sz="2200" dirty="0" smtClean="0">
                <a:cs typeface="Courier New" panose="02070309020205020404" pitchFamily="49" charset="0"/>
              </a:rPr>
              <a:t>statt</a:t>
            </a:r>
            <a:endParaRPr lang="de-DE" sz="2200" dirty="0" smtClean="0">
              <a:latin typeface="Courier New" panose="02070309020205020404" pitchFamily="49" charset="0"/>
              <a:cs typeface="Courier New" panose="02070309020205020404" pitchFamily="49" charset="0"/>
            </a:endParaRPr>
          </a:p>
          <a:p>
            <a:pPr marL="357188" indent="0"/>
            <a:r>
              <a:rPr lang="de-DE" sz="1900" dirty="0" smtClean="0">
                <a:latin typeface="Courier New" panose="02070309020205020404" pitchFamily="49" charset="0"/>
                <a:cs typeface="Courier New" panose="02070309020205020404" pitchFamily="49" charset="0"/>
              </a:rPr>
              <a:t>I: Natural;</a:t>
            </a:r>
          </a:p>
          <a:p>
            <a:pPr marL="0" indent="0"/>
            <a:r>
              <a:rPr lang="de-DE" sz="2200" dirty="0" smtClean="0">
                <a:cs typeface="Courier New" panose="02070309020205020404" pitchFamily="49" charset="0"/>
              </a:rPr>
              <a:t>Beide dienen unterschiedlichen Zwecken – und natürlich wird SPARK auch Einschränkungen berücksichtigen bei der Verifikation.</a:t>
            </a:r>
            <a:endParaRPr lang="de-DE" sz="22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340</a:t>
            </a:fld>
            <a:endParaRPr lang="de-DE" dirty="0"/>
          </a:p>
        </p:txBody>
      </p:sp>
      <p:sp>
        <p:nvSpPr>
          <p:cNvPr id="6" name="Textfeld 5"/>
          <p:cNvSpPr txBox="1"/>
          <p:nvPr/>
        </p:nvSpPr>
        <p:spPr>
          <a:xfrm>
            <a:off x="5436096" y="5795972"/>
            <a:ext cx="2736304" cy="369332"/>
          </a:xfrm>
          <a:prstGeom prst="rect">
            <a:avLst/>
          </a:prstGeom>
          <a:solidFill>
            <a:srgbClr val="00B050"/>
          </a:solidFill>
          <a:ln w="19050">
            <a:solidFill>
              <a:schemeClr val="accent3">
                <a:lumMod val="10000"/>
              </a:schemeClr>
            </a:solidFill>
          </a:ln>
        </p:spPr>
        <p:txBody>
          <a:bodyPr wrap="square" rtlCol="0" anchor="ctr">
            <a:spAutoFit/>
          </a:bodyPr>
          <a:lstStyle/>
          <a:p>
            <a:r>
              <a:rPr lang="de-DE" sz="1800" dirty="0" smtClean="0">
                <a:solidFill>
                  <a:schemeClr val="accent2">
                    <a:lumMod val="50000"/>
                  </a:schemeClr>
                </a:solidFill>
              </a:rPr>
              <a:t>Siehe auch Kode: </a:t>
            </a:r>
            <a:r>
              <a:rPr lang="de-DE" sz="1600" dirty="0" smtClean="0">
                <a:solidFill>
                  <a:schemeClr val="accent2">
                    <a:lumMod val="50000"/>
                  </a:schemeClr>
                </a:solidFill>
                <a:latin typeface="Courier New" panose="02070309020205020404" pitchFamily="49" charset="0"/>
                <a:cs typeface="Courier New" panose="02070309020205020404" pitchFamily="49" charset="0"/>
              </a:rPr>
              <a:t>Sliding</a:t>
            </a:r>
            <a:endParaRPr lang="de-DE" sz="1600" dirty="0">
              <a:solidFill>
                <a:schemeClr val="accent2">
                  <a:lumMod val="50000"/>
                </a:schemeClr>
              </a:solidFill>
              <a:latin typeface="Courier New" panose="02070309020205020404" pitchFamily="49" charset="0"/>
              <a:cs typeface="Courier New" panose="02070309020205020404" pitchFamily="49" charset="0"/>
            </a:endParaRPr>
          </a:p>
        </p:txBody>
      </p:sp>
      <p:sp>
        <p:nvSpPr>
          <p:cNvPr id="7" name="Textfeld 6"/>
          <p:cNvSpPr txBox="1"/>
          <p:nvPr/>
        </p:nvSpPr>
        <p:spPr>
          <a:xfrm>
            <a:off x="3203849" y="3717032"/>
            <a:ext cx="5112568" cy="1323439"/>
          </a:xfrm>
          <a:prstGeom prst="rect">
            <a:avLst/>
          </a:prstGeom>
          <a:solidFill>
            <a:srgbClr val="FFCCFF"/>
          </a:solidFill>
          <a:ln>
            <a:solidFill>
              <a:srgbClr val="FF3399"/>
            </a:solidFill>
          </a:ln>
        </p:spPr>
        <p:txBody>
          <a:bodyPr wrap="square" rtlCol="0">
            <a:spAutoFit/>
          </a:bodyPr>
          <a:lstStyle/>
          <a:p>
            <a:r>
              <a:rPr lang="de-DE" sz="1600" dirty="0" smtClean="0">
                <a:solidFill>
                  <a:srgbClr val="FF3399"/>
                </a:solidFill>
              </a:rPr>
              <a:t>Beachten Sie die Einschränkungen des Gebrauchs von Prä-dikaten in RM 3.2.4! Insbesondere ist für Untertypen wie </a:t>
            </a:r>
            <a:r>
              <a:rPr lang="de-DE" sz="1400" dirty="0" smtClean="0">
                <a:solidFill>
                  <a:srgbClr val="FF3399"/>
                </a:solidFill>
                <a:latin typeface="Courier New" panose="02070309020205020404" pitchFamily="49" charset="0"/>
                <a:cs typeface="Courier New" panose="02070309020205020404" pitchFamily="49" charset="0"/>
              </a:rPr>
              <a:t>Nat</a:t>
            </a:r>
            <a:r>
              <a:rPr lang="de-DE" sz="1600" dirty="0" smtClean="0">
                <a:solidFill>
                  <a:srgbClr val="FF3399"/>
                </a:solidFill>
              </a:rPr>
              <a:t> die Verwendung der Attribute </a:t>
            </a:r>
            <a:r>
              <a:rPr lang="de-DE" sz="1400" dirty="0" smtClean="0">
                <a:solidFill>
                  <a:srgbClr val="FF3399"/>
                </a:solidFill>
                <a:latin typeface="Courier New" panose="02070309020205020404" pitchFamily="49" charset="0"/>
                <a:cs typeface="Courier New" panose="02070309020205020404" pitchFamily="49" charset="0"/>
              </a:rPr>
              <a:t>First</a:t>
            </a:r>
            <a:r>
              <a:rPr lang="de-DE" sz="1600" dirty="0" smtClean="0">
                <a:solidFill>
                  <a:srgbClr val="FF3399"/>
                </a:solidFill>
              </a:rPr>
              <a:t>, </a:t>
            </a:r>
            <a:r>
              <a:rPr lang="de-DE" sz="1400" dirty="0" smtClean="0">
                <a:solidFill>
                  <a:srgbClr val="FF3399"/>
                </a:solidFill>
                <a:latin typeface="Courier New" panose="02070309020205020404" pitchFamily="49" charset="0"/>
                <a:cs typeface="Courier New" panose="02070309020205020404" pitchFamily="49" charset="0"/>
              </a:rPr>
              <a:t>Last</a:t>
            </a:r>
            <a:r>
              <a:rPr lang="de-DE" sz="1600" dirty="0" smtClean="0">
                <a:solidFill>
                  <a:srgbClr val="FF3399"/>
                </a:solidFill>
              </a:rPr>
              <a:t> und </a:t>
            </a:r>
            <a:r>
              <a:rPr lang="de-DE" sz="1400" dirty="0" smtClean="0">
                <a:solidFill>
                  <a:srgbClr val="FF3399"/>
                </a:solidFill>
                <a:latin typeface="Courier New" panose="02070309020205020404" pitchFamily="49" charset="0"/>
                <a:cs typeface="Courier New" panose="02070309020205020404" pitchFamily="49" charset="0"/>
              </a:rPr>
              <a:t>Range</a:t>
            </a:r>
            <a:r>
              <a:rPr lang="de-DE" sz="1600" dirty="0" smtClean="0">
                <a:solidFill>
                  <a:srgbClr val="FF3399"/>
                </a:solidFill>
              </a:rPr>
              <a:t> verboten (RM 3.2.4(26/3)); die ersteren werden </a:t>
            </a:r>
            <a:r>
              <a:rPr lang="de-DE" sz="1600" dirty="0">
                <a:solidFill>
                  <a:srgbClr val="FF3399"/>
                </a:solidFill>
              </a:rPr>
              <a:t>ersetzt </a:t>
            </a:r>
            <a:r>
              <a:rPr lang="de-DE" sz="1600" dirty="0" smtClean="0">
                <a:solidFill>
                  <a:srgbClr val="FF3399"/>
                </a:solidFill>
              </a:rPr>
              <a:t>durch </a:t>
            </a:r>
            <a:r>
              <a:rPr lang="de-DE" sz="1400" dirty="0" smtClean="0">
                <a:solidFill>
                  <a:srgbClr val="FF3399"/>
                </a:solidFill>
                <a:latin typeface="Courier New" panose="02070309020205020404" pitchFamily="49" charset="0"/>
                <a:cs typeface="Courier New" panose="02070309020205020404" pitchFamily="49" charset="0"/>
              </a:rPr>
              <a:t>First_Valid</a:t>
            </a:r>
            <a:r>
              <a:rPr lang="de-DE" sz="1600" dirty="0" smtClean="0">
                <a:solidFill>
                  <a:srgbClr val="FF3399"/>
                </a:solidFill>
              </a:rPr>
              <a:t> und </a:t>
            </a:r>
            <a:r>
              <a:rPr lang="de-DE" sz="1400" dirty="0" smtClean="0">
                <a:solidFill>
                  <a:srgbClr val="FF3399"/>
                </a:solidFill>
                <a:latin typeface="Courier New" panose="02070309020205020404" pitchFamily="49" charset="0"/>
                <a:cs typeface="Courier New" panose="02070309020205020404" pitchFamily="49" charset="0"/>
              </a:rPr>
              <a:t>Last_Valid</a:t>
            </a:r>
            <a:r>
              <a:rPr lang="de-DE" sz="1600" dirty="0" smtClean="0">
                <a:solidFill>
                  <a:srgbClr val="FF3399"/>
                </a:solidFill>
              </a:rPr>
              <a:t> (RM 3.5.5(7.1/4ff)).</a:t>
            </a:r>
            <a:endParaRPr lang="de-DE" sz="1600" dirty="0">
              <a:solidFill>
                <a:srgbClr val="FF3399"/>
              </a:solidFill>
            </a:endParaRPr>
          </a:p>
        </p:txBody>
      </p:sp>
    </p:spTree>
    <p:extLst>
      <p:ext uri="{BB962C8B-B14F-4D97-AF65-F5344CB8AC3E}">
        <p14:creationId xmlns:p14="http://schemas.microsoft.com/office/powerpoint/2010/main" val="2218502224"/>
      </p:ext>
    </p:extLst>
  </p:cSld>
  <p:clrMapOvr>
    <a:masterClrMapping/>
  </p:clrMapOvr>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a:t>
            </a:r>
            <a:br>
              <a:rPr lang="de-DE" dirty="0" smtClean="0"/>
            </a:br>
            <a:r>
              <a:rPr lang="de-DE" dirty="0" smtClean="0"/>
              <a:t>Modellieren eines Passworts</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341</a:t>
            </a:fld>
            <a:endParaRPr lang="de-DE" dirty="0"/>
          </a:p>
        </p:txBody>
      </p:sp>
      <p:sp>
        <p:nvSpPr>
          <p:cNvPr id="6" name="Rectangle 1"/>
          <p:cNvSpPr>
            <a:spLocks noGrp="1" noChangeArrowheads="1"/>
          </p:cNvSpPr>
          <p:nvPr>
            <p:ph idx="1"/>
          </p:nvPr>
        </p:nvSpPr>
        <p:spPr bwMode="auto">
          <a:xfrm>
            <a:off x="685800" y="2205306"/>
            <a:ext cx="7739063"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defTabSz="914400">
              <a:spcBef>
                <a:spcPct val="0"/>
              </a:spcBef>
              <a:buClrTx/>
              <a:buSzTx/>
            </a:pPr>
            <a:r>
              <a:rPr lang="en-US" altLang="de-DE" sz="1600" b="1" dirty="0" smtClean="0">
                <a:solidFill>
                  <a:schemeClr val="tx1"/>
                </a:solidFill>
                <a:latin typeface="Courier New" panose="02070309020205020404" pitchFamily="49" charset="0"/>
                <a:cs typeface="Courier New" panose="02070309020205020404" pitchFamily="49" charset="0"/>
              </a:rPr>
              <a:t>subtype</a:t>
            </a:r>
            <a:r>
              <a:rPr lang="en-US" altLang="de-DE" sz="1600" dirty="0" smtClean="0">
                <a:solidFill>
                  <a:schemeClr val="tx1"/>
                </a:solidFill>
                <a:latin typeface="Courier New" panose="02070309020205020404" pitchFamily="49" charset="0"/>
                <a:cs typeface="Courier New" panose="02070309020205020404" pitchFamily="49" charset="0"/>
              </a:rPr>
              <a:t> </a:t>
            </a:r>
            <a:r>
              <a:rPr lang="en-US" altLang="de-DE" sz="1600" dirty="0">
                <a:solidFill>
                  <a:schemeClr val="tx1"/>
                </a:solidFill>
                <a:latin typeface="Courier New" panose="02070309020205020404" pitchFamily="49" charset="0"/>
                <a:cs typeface="Courier New" panose="02070309020205020404" pitchFamily="49" charset="0"/>
              </a:rPr>
              <a:t>Digit      </a:t>
            </a:r>
            <a:r>
              <a:rPr lang="en-US" altLang="de-DE" sz="1600" b="1" dirty="0">
                <a:solidFill>
                  <a:schemeClr val="tx1"/>
                </a:solidFill>
                <a:latin typeface="Courier New" panose="02070309020205020404" pitchFamily="49" charset="0"/>
                <a:cs typeface="Courier New" panose="02070309020205020404" pitchFamily="49" charset="0"/>
              </a:rPr>
              <a:t>is</a:t>
            </a:r>
            <a:r>
              <a:rPr lang="en-US" altLang="de-DE" sz="1600" dirty="0">
                <a:solidFill>
                  <a:schemeClr val="tx1"/>
                </a:solidFill>
                <a:latin typeface="Courier New" panose="02070309020205020404" pitchFamily="49" charset="0"/>
                <a:cs typeface="Courier New" panose="02070309020205020404" pitchFamily="49" charset="0"/>
              </a:rPr>
              <a:t> Character </a:t>
            </a:r>
            <a:r>
              <a:rPr lang="en-US" altLang="de-DE" sz="1600" b="1" dirty="0">
                <a:solidFill>
                  <a:schemeClr val="tx1"/>
                </a:solidFill>
                <a:latin typeface="Courier New" panose="02070309020205020404" pitchFamily="49" charset="0"/>
                <a:cs typeface="Courier New" panose="02070309020205020404" pitchFamily="49" charset="0"/>
              </a:rPr>
              <a:t>range</a:t>
            </a:r>
            <a:r>
              <a:rPr lang="en-US" altLang="de-DE" sz="1600" dirty="0">
                <a:solidFill>
                  <a:schemeClr val="tx1"/>
                </a:solidFill>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'0' .. '9';</a:t>
            </a:r>
            <a:r>
              <a:rPr lang="en-US" altLang="de-DE" sz="1600" dirty="0">
                <a:solidFill>
                  <a:schemeClr val="tx1"/>
                </a:solidFill>
                <a:latin typeface="Courier New" panose="02070309020205020404" pitchFamily="49" charset="0"/>
                <a:cs typeface="Courier New" panose="02070309020205020404" pitchFamily="49" charset="0"/>
              </a:rPr>
              <a:t/>
            </a:r>
            <a:br>
              <a:rPr lang="en-US" altLang="de-DE" sz="1600" dirty="0">
                <a:solidFill>
                  <a:schemeClr val="tx1"/>
                </a:solidFill>
                <a:latin typeface="Courier New" panose="02070309020205020404" pitchFamily="49" charset="0"/>
                <a:cs typeface="Courier New" panose="02070309020205020404" pitchFamily="49" charset="0"/>
              </a:rPr>
            </a:br>
            <a:r>
              <a:rPr lang="en-US" altLang="de-DE" sz="1600" b="1" dirty="0">
                <a:solidFill>
                  <a:schemeClr val="tx1"/>
                </a:solidFill>
                <a:latin typeface="Courier New" panose="02070309020205020404" pitchFamily="49" charset="0"/>
                <a:cs typeface="Courier New" panose="02070309020205020404" pitchFamily="49" charset="0"/>
              </a:rPr>
              <a:t>subtype</a:t>
            </a:r>
            <a:r>
              <a:rPr lang="en-US" altLang="de-DE" sz="1600" dirty="0">
                <a:solidFill>
                  <a:schemeClr val="tx1"/>
                </a:solidFill>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U</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pper_Case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is</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Character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range</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 .. 'Z';</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subtype</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Lower_Case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is</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Character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range</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 .. 'z';</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subtype</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Symbol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is</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Character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with</a:t>
            </a:r>
            <a:b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Static_Predicate =&gt; Symbol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in</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 | '@' | '#' | '$' |</a:t>
            </a:r>
            <a:r>
              <a:rPr lang="en-US" altLang="de-DE" sz="1600" dirty="0">
                <a:solidFill>
                  <a:schemeClr val="tx1"/>
                </a:solidFill>
                <a:latin typeface="Courier New" panose="02070309020205020404" pitchFamily="49" charset="0"/>
                <a:cs typeface="Courier New" panose="02070309020205020404" pitchFamily="49" charset="0"/>
              </a:rPr>
              <a:t> '_'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 |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 '&amp;' | '*';</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Minimum_Length: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constant</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  8;</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Maximum_Length: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constant</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 32;</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type</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Password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is new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String</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with</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Dynamic_Predicate =&gt;</a:t>
            </a:r>
          </a:p>
          <a:p>
            <a:pPr marL="0" lvl="0" indent="0" defTabSz="914400">
              <a:spcBef>
                <a:spcPct val="0"/>
              </a:spcBef>
              <a:buClrTx/>
              <a:buSzTx/>
            </a:pPr>
            <a:r>
              <a:rPr lang="en-US" altLang="de-DE" sz="1600" dirty="0">
                <a:solidFill>
                  <a:schemeClr val="tx1"/>
                </a:solidFill>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Password'Length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in</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Minimum_Length .. Maximum_Length </a:t>
            </a:r>
            <a:r>
              <a:rPr lang="en-US" altLang="de-DE" sz="1600" b="1" dirty="0" smtClean="0">
                <a:solidFill>
                  <a:schemeClr val="tx1"/>
                </a:solidFill>
                <a:latin typeface="Courier New" panose="02070309020205020404" pitchFamily="49" charset="0"/>
                <a:cs typeface="Courier New" panose="02070309020205020404" pitchFamily="49" charset="0"/>
              </a:rPr>
              <a:t>and</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for all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C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of</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Password =&gt; C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in</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Lower_Case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Upper_Case |</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Digit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Symbol);</a:t>
            </a:r>
          </a:p>
        </p:txBody>
      </p:sp>
    </p:spTree>
    <p:extLst>
      <p:ext uri="{BB962C8B-B14F-4D97-AF65-F5344CB8AC3E}">
        <p14:creationId xmlns:p14="http://schemas.microsoft.com/office/powerpoint/2010/main" val="1202609752"/>
      </p:ext>
    </p:extLst>
  </p:cSld>
  <p:clrMapOvr>
    <a:masterClrMapping/>
  </p:clrMapOvr>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SPARK</a:t>
            </a:r>
            <a:endParaRPr lang="de-DE" dirty="0"/>
          </a:p>
        </p:txBody>
      </p:sp>
      <p:sp>
        <p:nvSpPr>
          <p:cNvPr id="3" name="Inhaltsplatzhalter 2"/>
          <p:cNvSpPr>
            <a:spLocks noGrp="1"/>
          </p:cNvSpPr>
          <p:nvPr>
            <p:ph idx="1"/>
          </p:nvPr>
        </p:nvSpPr>
        <p:spPr/>
        <p:txBody>
          <a:bodyPr/>
          <a:lstStyle/>
          <a:p>
            <a:pPr marL="0" indent="0" algn="ctr"/>
            <a:r>
              <a:rPr lang="en-US" sz="2400" dirty="0"/>
              <a:t>Correctness by Construction</a:t>
            </a:r>
          </a:p>
          <a:p>
            <a:pPr marL="0" indent="0"/>
            <a:r>
              <a:rPr lang="de-DE" sz="2100" dirty="0"/>
              <a:t>Ursprünglich war SPARK eine Teilmenge von Ada versehen mit Annotationen (Ada-Kommentaren mit einer speziellen Syntax), die Zusicherungen (engl. </a:t>
            </a:r>
            <a:r>
              <a:rPr lang="en-US" sz="2100" i="1" dirty="0"/>
              <a:t>assertions</a:t>
            </a:r>
            <a:r>
              <a:rPr lang="de-DE" sz="2100" dirty="0"/>
              <a:t>) über den Programmzustand bereitstellen. Diese Teilmenge wurde genau so ausgewählt, dass die Einhaltung der Kontrakte </a:t>
            </a:r>
            <a:r>
              <a:rPr lang="de-DE" sz="2100" dirty="0">
                <a:solidFill>
                  <a:srgbClr val="00B050"/>
                </a:solidFill>
              </a:rPr>
              <a:t>vor der Ausführung </a:t>
            </a:r>
            <a:r>
              <a:rPr lang="de-DE" sz="2100" dirty="0"/>
              <a:t>nachgewiesen werden kann, </a:t>
            </a:r>
            <a:r>
              <a:rPr lang="de-DE" sz="2100" dirty="0" smtClean="0"/>
              <a:t>schloss </a:t>
            </a:r>
            <a:r>
              <a:rPr lang="de-DE" sz="2100" dirty="0"/>
              <a:t>daher Sprachkonstrukte wie Zugriffstypen und </a:t>
            </a:r>
            <a:r>
              <a:rPr lang="de-DE" sz="2100" dirty="0" smtClean="0"/>
              <a:t>dyna-mische </a:t>
            </a:r>
            <a:r>
              <a:rPr lang="de-DE" sz="2100" dirty="0"/>
              <a:t>Arbeitsverteilung </a:t>
            </a:r>
            <a:r>
              <a:rPr lang="de-DE" sz="2100" dirty="0" smtClean="0"/>
              <a:t>(</a:t>
            </a:r>
            <a:r>
              <a:rPr lang="en-US" sz="2100" i="1" dirty="0" smtClean="0"/>
              <a:t>dispatching</a:t>
            </a:r>
            <a:r>
              <a:rPr lang="de-DE" sz="2100" dirty="0"/>
              <a:t>) aus, enthält aber inzwischen die </a:t>
            </a:r>
            <a:r>
              <a:rPr lang="de-DE" sz="2100" dirty="0" smtClean="0"/>
              <a:t>Ravenscar-Prozessverwaltung </a:t>
            </a:r>
            <a:r>
              <a:rPr lang="de-DE" sz="2100" dirty="0"/>
              <a:t>und </a:t>
            </a:r>
            <a:r>
              <a:rPr lang="de-DE" sz="2100" dirty="0" smtClean="0"/>
              <a:t>generische </a:t>
            </a:r>
            <a:r>
              <a:rPr lang="de-DE" sz="2100" dirty="0"/>
              <a:t>Einheiten. Damit ist SPARK eine Sprache </a:t>
            </a:r>
            <a:r>
              <a:rPr lang="de-DE" sz="2100" u="sng" dirty="0"/>
              <a:t>und</a:t>
            </a:r>
            <a:r>
              <a:rPr lang="de-DE" sz="2100" dirty="0"/>
              <a:t> ein </a:t>
            </a:r>
            <a:r>
              <a:rPr lang="de-DE" sz="2100" dirty="0">
                <a:solidFill>
                  <a:schemeClr val="accent2"/>
                </a:solidFill>
              </a:rPr>
              <a:t>Verifikationswerkzeug</a:t>
            </a:r>
            <a:r>
              <a:rPr lang="de-DE" sz="2100" dirty="0"/>
              <a:t>, also ein überaus wertvolles Werkzeug für Programme, die gerade aus Gründen der Sicherheit korrekt sein müssen</a:t>
            </a:r>
            <a:r>
              <a:rPr lang="de-DE" sz="2100" dirty="0" smtClean="0"/>
              <a:t>.</a:t>
            </a:r>
            <a:endParaRPr lang="de-DE" sz="21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342</a:t>
            </a:fld>
            <a:endParaRPr lang="de-DE" dirty="0"/>
          </a:p>
        </p:txBody>
      </p:sp>
    </p:spTree>
    <p:extLst>
      <p:ext uri="{BB962C8B-B14F-4D97-AF65-F5344CB8AC3E}">
        <p14:creationId xmlns:p14="http://schemas.microsoft.com/office/powerpoint/2010/main" val="4052218748"/>
      </p:ext>
    </p:extLst>
  </p:cSld>
  <p:clrMapOvr>
    <a:masterClrMapping/>
  </p:clrMapOvr>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SPARK 2014</a:t>
            </a:r>
            <a:endParaRPr lang="de-DE" dirty="0"/>
          </a:p>
        </p:txBody>
      </p:sp>
      <p:sp>
        <p:nvSpPr>
          <p:cNvPr id="3" name="Inhaltsplatzhalter 2"/>
          <p:cNvSpPr>
            <a:spLocks noGrp="1"/>
          </p:cNvSpPr>
          <p:nvPr>
            <p:ph idx="1"/>
          </p:nvPr>
        </p:nvSpPr>
        <p:spPr>
          <a:xfrm>
            <a:off x="685800" y="1981200"/>
            <a:ext cx="7739063" cy="4267200"/>
          </a:xfrm>
        </p:spPr>
        <p:txBody>
          <a:bodyPr/>
          <a:lstStyle/>
          <a:p>
            <a:pPr marL="0" indent="0"/>
            <a:r>
              <a:rPr lang="de-DE" sz="2000" dirty="0"/>
              <a:t>SPARK 2014 (basierend auf Ada 2012) schließt weiterhin Konstrukte aus, die der Verifikation widerstehen; erweitert das Kontraktsystem durch neue Ada-Aspekte, die </a:t>
            </a:r>
            <a:r>
              <a:rPr lang="de-DE" sz="2000" dirty="0">
                <a:solidFill>
                  <a:srgbClr val="00B050"/>
                </a:solidFill>
              </a:rPr>
              <a:t>modulare, konstruktive, formale Verifikation </a:t>
            </a:r>
            <a:r>
              <a:rPr lang="de-DE" sz="2000" dirty="0"/>
              <a:t>unterstützen. Auch die ursprünglichen Annotationen wurden in Aspekte überführt, sodass das Verifikationswerkzeug jetzt eng mit dem Übersetzer verbunden </a:t>
            </a:r>
            <a:r>
              <a:rPr lang="de-DE" sz="2000" dirty="0" smtClean="0"/>
              <a:t>sein kann (derzeit </a:t>
            </a:r>
            <a:r>
              <a:rPr lang="de-DE" sz="2000" dirty="0"/>
              <a:t>nur GNAT</a:t>
            </a:r>
            <a:r>
              <a:rPr lang="de-DE" sz="2000" dirty="0" smtClean="0"/>
              <a:t>).</a:t>
            </a:r>
          </a:p>
          <a:p>
            <a:pPr marL="0" indent="0"/>
            <a:r>
              <a:rPr lang="de-DE" sz="2000" dirty="0" smtClean="0"/>
              <a:t>Somit bestehen zwei Möglichkeiten der Verwendung:</a:t>
            </a:r>
          </a:p>
          <a:p>
            <a:pPr defTabSz="1524000">
              <a:buFont typeface="Arial" panose="020B0604020202020204" pitchFamily="34" charset="0"/>
              <a:buChar char="•"/>
            </a:pPr>
            <a:r>
              <a:rPr lang="de-DE" sz="2000" dirty="0" smtClean="0"/>
              <a:t>Die Aspekte werden übersetzt mit</a:t>
            </a:r>
            <a:br>
              <a:rPr lang="de-DE" sz="2000" dirty="0" smtClean="0"/>
            </a:br>
            <a:r>
              <a:rPr lang="de-DE" sz="2000" dirty="0" smtClean="0"/>
              <a:t>	</a:t>
            </a:r>
            <a:r>
              <a:rPr lang="de-DE" sz="1800" b="1" dirty="0" smtClean="0">
                <a:latin typeface="Courier New" panose="02070309020205020404" pitchFamily="49" charset="0"/>
                <a:cs typeface="Courier New" panose="02070309020205020404" pitchFamily="49" charset="0"/>
              </a:rPr>
              <a:t>pragma</a:t>
            </a:r>
            <a:r>
              <a:rPr lang="de-DE" sz="1800" dirty="0" smtClean="0">
                <a:latin typeface="Courier New" panose="02070309020205020404" pitchFamily="49" charset="0"/>
                <a:cs typeface="Courier New" panose="02070309020205020404" pitchFamily="49" charset="0"/>
              </a:rPr>
              <a:t> Assertion_Policy (Check);</a:t>
            </a:r>
            <a:r>
              <a:rPr lang="de-DE" sz="2000" dirty="0" smtClean="0">
                <a:latin typeface="Courier New" panose="02070309020205020404" pitchFamily="49" charset="0"/>
                <a:cs typeface="Courier New" panose="02070309020205020404" pitchFamily="49" charset="0"/>
              </a:rPr>
              <a:t/>
            </a:r>
            <a:br>
              <a:rPr lang="de-DE" sz="2000" dirty="0" smtClean="0">
                <a:latin typeface="Courier New" panose="02070309020205020404" pitchFamily="49" charset="0"/>
                <a:cs typeface="Courier New" panose="02070309020205020404" pitchFamily="49" charset="0"/>
              </a:rPr>
            </a:br>
            <a:r>
              <a:rPr lang="de-DE" sz="2000" dirty="0" smtClean="0"/>
              <a:t>und während der Laufzeit überprüft.</a:t>
            </a:r>
          </a:p>
          <a:p>
            <a:pPr defTabSz="1524000">
              <a:buFont typeface="Arial" panose="020B0604020202020204" pitchFamily="34" charset="0"/>
              <a:buChar char="•"/>
            </a:pPr>
            <a:r>
              <a:rPr lang="de-DE" sz="2000" dirty="0" smtClean="0"/>
              <a:t>SPARK verifiziert das Programm vor Ausführung, das danach mit</a:t>
            </a:r>
            <a:br>
              <a:rPr lang="de-DE" sz="2000" dirty="0" smtClean="0"/>
            </a:br>
            <a:r>
              <a:rPr lang="de-DE" sz="2000" dirty="0" smtClean="0"/>
              <a:t>	</a:t>
            </a:r>
            <a:r>
              <a:rPr lang="de-DE" sz="1800" b="1" dirty="0" smtClean="0">
                <a:latin typeface="Courier New" panose="02070309020205020404" pitchFamily="49" charset="0"/>
                <a:cs typeface="Courier New" panose="02070309020205020404" pitchFamily="49" charset="0"/>
              </a:rPr>
              <a:t>pragma</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Assertion_Policy (Ignore</a:t>
            </a:r>
            <a:r>
              <a:rPr lang="de-DE" sz="1800" dirty="0" smtClean="0">
                <a:latin typeface="Courier New" panose="02070309020205020404" pitchFamily="49" charset="0"/>
                <a:cs typeface="Courier New" panose="02070309020205020404" pitchFamily="49" charset="0"/>
              </a:rPr>
              <a:t>);</a:t>
            </a:r>
            <a:r>
              <a:rPr lang="de-DE" sz="2000" dirty="0" smtClean="0">
                <a:latin typeface="Courier New" panose="02070309020205020404" pitchFamily="49" charset="0"/>
                <a:cs typeface="Courier New" panose="02070309020205020404" pitchFamily="49" charset="0"/>
              </a:rPr>
              <a:t/>
            </a:r>
            <a:br>
              <a:rPr lang="de-DE" sz="2000" dirty="0" smtClean="0">
                <a:latin typeface="Courier New" panose="02070309020205020404" pitchFamily="49" charset="0"/>
                <a:cs typeface="Courier New" panose="02070309020205020404" pitchFamily="49" charset="0"/>
              </a:rPr>
            </a:br>
            <a:r>
              <a:rPr lang="de-DE" sz="2000" dirty="0" smtClean="0">
                <a:cs typeface="Courier New" panose="02070309020205020404" pitchFamily="49" charset="0"/>
              </a:rPr>
              <a:t>übersetzt werden kann.</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343</a:t>
            </a:fld>
            <a:endParaRPr lang="de-DE" dirty="0"/>
          </a:p>
        </p:txBody>
      </p:sp>
    </p:spTree>
    <p:extLst>
      <p:ext uri="{BB962C8B-B14F-4D97-AF65-F5344CB8AC3E}">
        <p14:creationId xmlns:p14="http://schemas.microsoft.com/office/powerpoint/2010/main" val="3883460951"/>
      </p:ext>
    </p:extLst>
  </p:cSld>
  <p:clrMapOvr>
    <a:masterClrMapping/>
  </p:clrMapOvr>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SPARK</a:t>
            </a:r>
            <a:br>
              <a:rPr lang="de-DE" dirty="0" smtClean="0"/>
            </a:br>
            <a:r>
              <a:rPr lang="de-DE" dirty="0" smtClean="0"/>
              <a:t>Referenzmanual</a:t>
            </a:r>
            <a:endParaRPr lang="de-DE" dirty="0"/>
          </a:p>
        </p:txBody>
      </p:sp>
      <p:sp>
        <p:nvSpPr>
          <p:cNvPr id="3" name="Inhaltsplatzhalter 2"/>
          <p:cNvSpPr>
            <a:spLocks noGrp="1"/>
          </p:cNvSpPr>
          <p:nvPr>
            <p:ph idx="1"/>
          </p:nvPr>
        </p:nvSpPr>
        <p:spPr/>
        <p:txBody>
          <a:bodyPr/>
          <a:lstStyle/>
          <a:p>
            <a:pPr marL="0" indent="0" defTabSz="1524000"/>
            <a:r>
              <a:rPr lang="de-DE" sz="1800" dirty="0" smtClean="0"/>
              <a:t>Das SPARK-Referenzmanual hat dasselbe Format wie das entsprechende Ada-Referenzmanual, allerdings sind die Kapitel ohne SPARK-spezifische Änderungen leer bis auf </a:t>
            </a:r>
            <a:r>
              <a:rPr lang="de-DE" sz="1800" dirty="0"/>
              <a:t>den </a:t>
            </a:r>
            <a:r>
              <a:rPr lang="de-DE" sz="1800" dirty="0" smtClean="0"/>
              <a:t>Vermerk </a:t>
            </a:r>
            <a:r>
              <a:rPr lang="en-US" sz="1800" i="1" dirty="0" smtClean="0"/>
              <a:t>No extensions or restrictions</a:t>
            </a:r>
            <a:r>
              <a:rPr lang="de-DE" sz="1800" dirty="0" smtClean="0"/>
              <a:t>.</a:t>
            </a:r>
            <a:endParaRPr lang="de-DE" sz="1800" dirty="0"/>
          </a:p>
          <a:p>
            <a:pPr marL="0" indent="0" algn="ctr"/>
            <a:r>
              <a:rPr lang="en-US" sz="1800" dirty="0">
                <a:hlinkClick r:id="rId2"/>
              </a:rPr>
              <a:t>https://</a:t>
            </a:r>
            <a:r>
              <a:rPr lang="en-US" sz="1800" dirty="0" smtClean="0">
                <a:hlinkClick r:id="rId2"/>
              </a:rPr>
              <a:t>www.adacore.com/documentation#SPARK</a:t>
            </a:r>
            <a:endParaRPr lang="en-US" sz="1800" dirty="0" smtClean="0"/>
          </a:p>
          <a:p>
            <a:pPr marL="0" indent="0"/>
            <a:endParaRPr lang="en-US" sz="100" dirty="0" smtClean="0"/>
          </a:p>
          <a:p>
            <a:pPr marL="0" indent="0"/>
            <a:r>
              <a:rPr lang="en-US" sz="1800" dirty="0" smtClean="0"/>
              <a:t>Claire Dross, The </a:t>
            </a:r>
            <a:r>
              <a:rPr lang="en-US" sz="1800" dirty="0"/>
              <a:t>Work of Proof in </a:t>
            </a:r>
            <a:r>
              <a:rPr lang="en-US" sz="1800" dirty="0" smtClean="0"/>
              <a:t>SPARK:</a:t>
            </a:r>
          </a:p>
          <a:p>
            <a:pPr marL="0" indent="0" algn="ctr"/>
            <a:r>
              <a:rPr lang="en-US" sz="1800" dirty="0" smtClean="0">
                <a:hlinkClick r:id="rId3"/>
              </a:rPr>
              <a:t>https</a:t>
            </a:r>
            <a:r>
              <a:rPr lang="en-US" sz="1800" dirty="0">
                <a:hlinkClick r:id="rId3"/>
              </a:rPr>
              <a:t>://</a:t>
            </a:r>
            <a:r>
              <a:rPr lang="en-US" sz="1800" dirty="0" smtClean="0">
                <a:hlinkClick r:id="rId3"/>
              </a:rPr>
              <a:t>www.ada-europe.org/auj/archive</a:t>
            </a:r>
            <a:r>
              <a:rPr lang="en-US" sz="1800" dirty="0" smtClean="0"/>
              <a:t/>
            </a:r>
            <a:br>
              <a:rPr lang="en-US" sz="1800" dirty="0" smtClean="0"/>
            </a:br>
            <a:r>
              <a:rPr lang="en-US" sz="1800" dirty="0" smtClean="0"/>
              <a:t>Vol </a:t>
            </a:r>
            <a:r>
              <a:rPr lang="en-US" sz="1800" dirty="0"/>
              <a:t>43#3, Sept. 2022, </a:t>
            </a:r>
            <a:r>
              <a:rPr lang="en-US" sz="1800" dirty="0" smtClean="0"/>
              <a:t>p.187-192</a:t>
            </a:r>
            <a:endParaRPr lang="de-DE" sz="1800" dirty="0"/>
          </a:p>
          <a:p>
            <a:pPr marL="0" indent="0"/>
            <a:r>
              <a:rPr lang="de-DE" sz="1800" dirty="0"/>
              <a:t>Neuere Versionen von SPARK versuchen, die </a:t>
            </a:r>
            <a:r>
              <a:rPr lang="de-DE" sz="1800" dirty="0" smtClean="0"/>
              <a:t>Ada-Spracheinschränkungen </a:t>
            </a:r>
            <a:r>
              <a:rPr lang="de-DE" sz="1800" dirty="0"/>
              <a:t>so weit wie möglich zu verringern</a:t>
            </a:r>
            <a:r>
              <a:rPr lang="de-DE" sz="1800" dirty="0" smtClean="0"/>
              <a:t>.</a:t>
            </a:r>
          </a:p>
          <a:p>
            <a:pPr marL="0" indent="0"/>
            <a:endParaRPr lang="de-DE" sz="100" dirty="0" smtClean="0"/>
          </a:p>
          <a:p>
            <a:pPr marL="0" indent="0"/>
            <a:r>
              <a:rPr lang="de-DE" sz="1800" u="sng" dirty="0" smtClean="0"/>
              <a:t>Lehrbuch:</a:t>
            </a:r>
          </a:p>
          <a:p>
            <a:pPr marL="0" indent="0"/>
            <a:r>
              <a:rPr lang="en-US" sz="1800" dirty="0" smtClean="0">
                <a:solidFill>
                  <a:schemeClr val="accent2"/>
                </a:solidFill>
              </a:rPr>
              <a:t>Building High Integrity Applications with SPARK; John W. McCormick, Peter C. Chapin; Cambridge University Press 2015; ISBN 978-1-107-04073-1</a:t>
            </a:r>
            <a:endParaRPr lang="en-US" sz="1800" dirty="0">
              <a:solidFill>
                <a:schemeClr val="accent2"/>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344</a:t>
            </a:fld>
            <a:endParaRPr lang="de-DE" dirty="0"/>
          </a:p>
        </p:txBody>
      </p:sp>
    </p:spTree>
    <p:extLst>
      <p:ext uri="{BB962C8B-B14F-4D97-AF65-F5344CB8AC3E}">
        <p14:creationId xmlns:p14="http://schemas.microsoft.com/office/powerpoint/2010/main" val="3555413354"/>
      </p:ext>
    </p:extLst>
  </p:cSld>
  <p:clrMapOvr>
    <a:masterClrMapping/>
  </p:clrMapOvr>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b="1" dirty="0" smtClean="0"/>
              <a:t>Annexe</a:t>
            </a:r>
            <a:endParaRPr lang="de-DE" altLang="de-DE" sz="2600" b="1"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345</a:t>
            </a:fld>
            <a:endParaRPr lang="de-DE" altLang="de-DE" sz="2400" dirty="0" smtClean="0"/>
          </a:p>
        </p:txBody>
      </p:sp>
    </p:spTree>
    <p:extLst>
      <p:ext uri="{BB962C8B-B14F-4D97-AF65-F5344CB8AC3E}">
        <p14:creationId xmlns:p14="http://schemas.microsoft.com/office/powerpoint/2010/main" val="2951786508"/>
      </p:ext>
    </p:extLst>
  </p:cSld>
  <p:clrMapOvr>
    <a:masterClrMapping/>
  </p:clrMapOvr>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smtClean="0"/>
              <a:t>Normative Annexe im RM</a:t>
            </a:r>
            <a:br>
              <a:rPr lang="de-DE" dirty="0" smtClean="0"/>
            </a:br>
            <a:r>
              <a:rPr lang="de-DE" dirty="0" smtClean="0"/>
              <a:t>(ab Ada 95)</a:t>
            </a:r>
            <a:endParaRPr lang="de-DE" dirty="0"/>
          </a:p>
        </p:txBody>
      </p:sp>
      <p:sp>
        <p:nvSpPr>
          <p:cNvPr id="8" name="Inhaltsplatzhalter 7"/>
          <p:cNvSpPr>
            <a:spLocks noGrp="1"/>
          </p:cNvSpPr>
          <p:nvPr>
            <p:ph sz="half" idx="1"/>
          </p:nvPr>
        </p:nvSpPr>
        <p:spPr>
          <a:xfrm>
            <a:off x="685800" y="1916832"/>
            <a:ext cx="3792538" cy="4331568"/>
          </a:xfrm>
        </p:spPr>
        <p:txBody>
          <a:bodyPr/>
          <a:lstStyle/>
          <a:p>
            <a:pPr>
              <a:buAutoNum type="alphaUcPeriod"/>
            </a:pPr>
            <a:r>
              <a:rPr lang="de-DE" sz="2000" b="1" dirty="0" smtClean="0"/>
              <a:t>Predefined </a:t>
            </a:r>
            <a:r>
              <a:rPr lang="de-DE" sz="2000" b="1" dirty="0"/>
              <a:t>Language </a:t>
            </a:r>
            <a:r>
              <a:rPr lang="de-DE" sz="2000" b="1" dirty="0" smtClean="0"/>
              <a:t>Environment</a:t>
            </a:r>
          </a:p>
          <a:p>
            <a:pPr>
              <a:buAutoNum type="alphaUcPeriod"/>
            </a:pPr>
            <a:r>
              <a:rPr lang="de-DE" sz="2000" b="1" dirty="0"/>
              <a:t>Interface to Other </a:t>
            </a:r>
            <a:r>
              <a:rPr lang="de-DE" sz="2000" b="1" dirty="0" smtClean="0"/>
              <a:t>Languages</a:t>
            </a:r>
          </a:p>
          <a:p>
            <a:pPr>
              <a:buAutoNum type="alphaUcPeriod"/>
            </a:pPr>
            <a:r>
              <a:rPr lang="de-DE" sz="2000" dirty="0">
                <a:solidFill>
                  <a:srgbClr val="C00000"/>
                </a:solidFill>
              </a:rPr>
              <a:t>Systems </a:t>
            </a:r>
            <a:r>
              <a:rPr lang="de-DE" sz="2000" dirty="0" smtClean="0">
                <a:solidFill>
                  <a:srgbClr val="C00000"/>
                </a:solidFill>
              </a:rPr>
              <a:t>Programming</a:t>
            </a:r>
          </a:p>
          <a:p>
            <a:pPr>
              <a:buAutoNum type="alphaUcPeriod"/>
            </a:pPr>
            <a:r>
              <a:rPr lang="de-DE" sz="2000" dirty="0">
                <a:solidFill>
                  <a:srgbClr val="C00000"/>
                </a:solidFill>
              </a:rPr>
              <a:t>Real-Time </a:t>
            </a:r>
            <a:r>
              <a:rPr lang="de-DE" sz="2000" dirty="0" smtClean="0">
                <a:solidFill>
                  <a:srgbClr val="C00000"/>
                </a:solidFill>
              </a:rPr>
              <a:t>Systems</a:t>
            </a:r>
          </a:p>
          <a:p>
            <a:pPr>
              <a:buAutoNum type="alphaUcPeriod"/>
            </a:pPr>
            <a:r>
              <a:rPr lang="de-DE" sz="2000" dirty="0">
                <a:solidFill>
                  <a:srgbClr val="C00000"/>
                </a:solidFill>
              </a:rPr>
              <a:t>Distributed </a:t>
            </a:r>
            <a:r>
              <a:rPr lang="de-DE" sz="2000" dirty="0" smtClean="0">
                <a:solidFill>
                  <a:srgbClr val="C00000"/>
                </a:solidFill>
              </a:rPr>
              <a:t>Systems</a:t>
            </a:r>
          </a:p>
          <a:p>
            <a:pPr>
              <a:buAutoNum type="alphaUcPeriod"/>
            </a:pPr>
            <a:r>
              <a:rPr lang="de-DE" sz="2000" dirty="0">
                <a:solidFill>
                  <a:srgbClr val="C00000"/>
                </a:solidFill>
              </a:rPr>
              <a:t>Information </a:t>
            </a:r>
            <a:r>
              <a:rPr lang="de-DE" sz="2000" dirty="0" smtClean="0">
                <a:solidFill>
                  <a:srgbClr val="C00000"/>
                </a:solidFill>
              </a:rPr>
              <a:t>Systems</a:t>
            </a:r>
          </a:p>
          <a:p>
            <a:pPr>
              <a:buAutoNum type="alphaUcPeriod"/>
            </a:pPr>
            <a:r>
              <a:rPr lang="de-DE" sz="2000" dirty="0" smtClean="0">
                <a:solidFill>
                  <a:srgbClr val="C00000"/>
                </a:solidFill>
              </a:rPr>
              <a:t>Numerics</a:t>
            </a:r>
          </a:p>
          <a:p>
            <a:pPr>
              <a:buAutoNum type="alphaUcPeriod"/>
            </a:pPr>
            <a:r>
              <a:rPr lang="de-DE" sz="2000" dirty="0">
                <a:solidFill>
                  <a:srgbClr val="C00000"/>
                </a:solidFill>
              </a:rPr>
              <a:t>High Integrity </a:t>
            </a:r>
            <a:r>
              <a:rPr lang="de-DE" sz="2000" dirty="0" smtClean="0">
                <a:solidFill>
                  <a:srgbClr val="C00000"/>
                </a:solidFill>
              </a:rPr>
              <a:t>Systems</a:t>
            </a:r>
          </a:p>
          <a:p>
            <a:pPr marL="0" indent="0"/>
            <a:r>
              <a:rPr lang="de-DE" sz="2000" b="1" dirty="0" smtClean="0">
                <a:solidFill>
                  <a:schemeClr val="tx1"/>
                </a:solidFill>
              </a:rPr>
              <a:t>1-13, A, B, J: Kernsprache</a:t>
            </a:r>
            <a:endParaRPr lang="en-GB" sz="2000" b="1" dirty="0" smtClean="0">
              <a:solidFill>
                <a:schemeClr val="tx1"/>
              </a:solidFill>
            </a:endParaRPr>
          </a:p>
          <a:p>
            <a:pPr marL="0" indent="0"/>
            <a:r>
              <a:rPr lang="en-GB" sz="2000" dirty="0" smtClean="0"/>
              <a:t>C-H: </a:t>
            </a:r>
            <a:r>
              <a:rPr lang="en-GB" sz="2000" dirty="0" smtClean="0">
                <a:solidFill>
                  <a:srgbClr val="C00000"/>
                </a:solidFill>
              </a:rPr>
              <a:t>Special </a:t>
            </a:r>
            <a:r>
              <a:rPr lang="en-GB" sz="2000" dirty="0">
                <a:solidFill>
                  <a:srgbClr val="C00000"/>
                </a:solidFill>
              </a:rPr>
              <a:t>Needs </a:t>
            </a:r>
            <a:r>
              <a:rPr lang="en-GB" sz="2000" dirty="0" smtClean="0">
                <a:solidFill>
                  <a:srgbClr val="C00000"/>
                </a:solidFill>
              </a:rPr>
              <a:t>Annexes</a:t>
            </a:r>
            <a:endParaRPr lang="de-DE" sz="2000" dirty="0">
              <a:solidFill>
                <a:srgbClr val="C00000"/>
              </a:solidFill>
            </a:endParaRPr>
          </a:p>
        </p:txBody>
      </p:sp>
      <p:sp>
        <p:nvSpPr>
          <p:cNvPr id="9" name="Inhaltsplatzhalter 8"/>
          <p:cNvSpPr>
            <a:spLocks noGrp="1"/>
          </p:cNvSpPr>
          <p:nvPr>
            <p:ph sz="half" idx="2"/>
          </p:nvPr>
        </p:nvSpPr>
        <p:spPr>
          <a:xfrm>
            <a:off x="4630738" y="1916832"/>
            <a:ext cx="3794125" cy="4276724"/>
          </a:xfrm>
        </p:spPr>
        <p:txBody>
          <a:bodyPr/>
          <a:lstStyle/>
          <a:p>
            <a:pPr marL="0" indent="0"/>
            <a:r>
              <a:rPr lang="en-US" sz="1300" dirty="0" smtClean="0"/>
              <a:t>RM 1.1.3(16) An </a:t>
            </a:r>
            <a:r>
              <a:rPr lang="en-US" sz="1300" dirty="0"/>
              <a:t>implementation that </a:t>
            </a:r>
            <a:r>
              <a:rPr lang="en-US" sz="1300" dirty="0">
                <a:solidFill>
                  <a:srgbClr val="C00000"/>
                </a:solidFill>
              </a:rPr>
              <a:t>conforms</a:t>
            </a:r>
            <a:r>
              <a:rPr lang="en-US" sz="1300" dirty="0"/>
              <a:t> to this Standard shall support each capability required by the </a:t>
            </a:r>
            <a:r>
              <a:rPr lang="en-US" sz="1300" dirty="0" smtClean="0">
                <a:solidFill>
                  <a:schemeClr val="accent2"/>
                </a:solidFill>
              </a:rPr>
              <a:t>core language </a:t>
            </a:r>
            <a:r>
              <a:rPr lang="en-US" sz="1300" dirty="0"/>
              <a:t>as specified. In addition, an implementation that conforms to this Standard may conform to </a:t>
            </a:r>
            <a:r>
              <a:rPr lang="en-US" sz="1300" dirty="0" smtClean="0"/>
              <a:t>one or </a:t>
            </a:r>
            <a:r>
              <a:rPr lang="en-US" sz="1300" dirty="0"/>
              <a:t>more </a:t>
            </a:r>
            <a:r>
              <a:rPr lang="en-US" sz="1300" dirty="0">
                <a:solidFill>
                  <a:schemeClr val="accent2"/>
                </a:solidFill>
              </a:rPr>
              <a:t>Specialized Needs Annexes </a:t>
            </a:r>
            <a:r>
              <a:rPr lang="en-US" sz="1300" dirty="0"/>
              <a:t>(or to none). Conformance to a Specialized Needs Annex means </a:t>
            </a:r>
            <a:r>
              <a:rPr lang="en-US" sz="1300" dirty="0" smtClean="0"/>
              <a:t>that each </a:t>
            </a:r>
            <a:r>
              <a:rPr lang="en-US" sz="1300" dirty="0"/>
              <a:t>capability required by the Annex is provided as specified</a:t>
            </a:r>
            <a:r>
              <a:rPr lang="en-US" sz="1300" dirty="0" smtClean="0"/>
              <a:t>.</a:t>
            </a:r>
          </a:p>
          <a:p>
            <a:pPr marL="0" indent="0"/>
            <a:r>
              <a:rPr lang="en-US" sz="1300" dirty="0" smtClean="0"/>
              <a:t>RM 1.1.3(17/3) An </a:t>
            </a:r>
            <a:r>
              <a:rPr lang="en-US" sz="1300" dirty="0"/>
              <a:t>implementation </a:t>
            </a:r>
            <a:r>
              <a:rPr lang="en-US" sz="1300" dirty="0">
                <a:solidFill>
                  <a:srgbClr val="C00000"/>
                </a:solidFill>
              </a:rPr>
              <a:t>conforming</a:t>
            </a:r>
            <a:r>
              <a:rPr lang="en-US" sz="1300" dirty="0"/>
              <a:t> to this International Standard may provide </a:t>
            </a:r>
            <a:r>
              <a:rPr lang="en-US" sz="1300" dirty="0" smtClean="0"/>
              <a:t>additional aspects</a:t>
            </a:r>
            <a:r>
              <a:rPr lang="en-US" sz="1300" dirty="0"/>
              <a:t>, attributes, library units, and pragmas. However, it shall not provide any aspect, attribute, </a:t>
            </a:r>
            <a:r>
              <a:rPr lang="en-US" sz="1300" dirty="0" smtClean="0"/>
              <a:t>library unit</a:t>
            </a:r>
            <a:r>
              <a:rPr lang="en-US" sz="1300" dirty="0"/>
              <a:t>, or pragma having the same name as an aspect, attribute, library unit, or pragma (</a:t>
            </a:r>
            <a:r>
              <a:rPr lang="en-US" sz="1300" dirty="0" smtClean="0"/>
              <a:t>respectively) specified </a:t>
            </a:r>
            <a:r>
              <a:rPr lang="en-US" sz="1300" dirty="0"/>
              <a:t>in a Specialized Needs Annex unless the provided construct is either as specified in </a:t>
            </a:r>
            <a:r>
              <a:rPr lang="en-US" sz="1300" dirty="0" smtClean="0"/>
              <a:t>the Specialized </a:t>
            </a:r>
            <a:r>
              <a:rPr lang="en-US" sz="1300" dirty="0"/>
              <a:t>Needs Annex or is more limited in capability than that required by the Annex. A program </a:t>
            </a:r>
            <a:r>
              <a:rPr lang="en-US" sz="1300" dirty="0" smtClean="0"/>
              <a:t>that attempts </a:t>
            </a:r>
            <a:r>
              <a:rPr lang="en-US" sz="1300" dirty="0"/>
              <a:t>to use an unsupported capability of an Annex shall either be identified by the </a:t>
            </a:r>
            <a:r>
              <a:rPr lang="en-US" sz="1300" dirty="0" smtClean="0"/>
              <a:t>implementation before </a:t>
            </a:r>
            <a:r>
              <a:rPr lang="en-US" sz="1300" dirty="0"/>
              <a:t>run time or shall raise an exception at run time</a:t>
            </a:r>
            <a:r>
              <a:rPr lang="en-US" sz="1300" dirty="0" smtClean="0"/>
              <a:t>.</a:t>
            </a:r>
          </a:p>
        </p:txBody>
      </p:sp>
      <p:sp>
        <p:nvSpPr>
          <p:cNvPr id="5" name="Fußzeilenplatzhalter 4"/>
          <p:cNvSpPr>
            <a:spLocks noGrp="1"/>
          </p:cNvSpPr>
          <p:nvPr>
            <p:ph type="ftr" idx="10"/>
          </p:nvPr>
        </p:nvSpPr>
        <p:spPr/>
        <p:txBody>
          <a:bodyPr/>
          <a:lstStyle/>
          <a:p>
            <a:pPr>
              <a:defRPr/>
            </a:pPr>
            <a:r>
              <a:rPr lang="de-DE" dirty="0" smtClean="0"/>
              <a:t>Ada-Basiskurs © 2024 Grein</a:t>
            </a:r>
            <a:endParaRPr lang="de-DE" dirty="0"/>
          </a:p>
        </p:txBody>
      </p:sp>
      <p:sp>
        <p:nvSpPr>
          <p:cNvPr id="6" name="Foliennummernplatzhalter 5"/>
          <p:cNvSpPr>
            <a:spLocks noGrp="1"/>
          </p:cNvSpPr>
          <p:nvPr>
            <p:ph type="sldNum" idx="11"/>
          </p:nvPr>
        </p:nvSpPr>
        <p:spPr/>
        <p:txBody>
          <a:bodyPr/>
          <a:lstStyle/>
          <a:p>
            <a:pPr>
              <a:defRPr/>
            </a:pPr>
            <a:fld id="{26FE7B6B-6847-4D19-82C1-CACF0FD4DDA1}" type="slidenum">
              <a:rPr lang="de-DE" smtClean="0"/>
              <a:pPr>
                <a:defRPr/>
              </a:pPr>
              <a:t>346</a:t>
            </a:fld>
            <a:endParaRPr lang="de-DE" dirty="0"/>
          </a:p>
        </p:txBody>
      </p:sp>
    </p:spTree>
    <p:extLst>
      <p:ext uri="{BB962C8B-B14F-4D97-AF65-F5344CB8AC3E}">
        <p14:creationId xmlns:p14="http://schemas.microsoft.com/office/powerpoint/2010/main" val="1423110973"/>
      </p:ext>
    </p:extLst>
  </p:cSld>
  <p:clrMapOvr>
    <a:masterClrMapping/>
  </p:clrMapOvr>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en-US" sz="4000" dirty="0" smtClean="0"/>
              <a:t>Annex A</a:t>
            </a:r>
            <a:br>
              <a:rPr lang="en-US" sz="4000" dirty="0" smtClean="0"/>
            </a:br>
            <a:r>
              <a:rPr lang="en-US" sz="4000" dirty="0" smtClean="0"/>
              <a:t>Predefined Language Environment</a:t>
            </a:r>
            <a:endParaRPr lang="en-US" sz="4000" dirty="0"/>
          </a:p>
        </p:txBody>
      </p:sp>
      <p:sp>
        <p:nvSpPr>
          <p:cNvPr id="3" name="Inhaltsplatzhalter 2"/>
          <p:cNvSpPr>
            <a:spLocks noGrp="1"/>
          </p:cNvSpPr>
          <p:nvPr>
            <p:ph idx="1"/>
          </p:nvPr>
        </p:nvSpPr>
        <p:spPr>
          <a:xfrm>
            <a:off x="685800" y="1772818"/>
            <a:ext cx="7739063" cy="4442246"/>
          </a:xfrm>
        </p:spPr>
        <p:txBody>
          <a:bodyPr/>
          <a:lstStyle/>
          <a:p>
            <a:pPr marL="0" indent="0"/>
            <a:r>
              <a:rPr lang="de-DE" sz="1700" dirty="0" smtClean="0"/>
              <a:t>Ada ist eine große Sprache. Man muss nicht alles Fähigkeiten der Sprache kennen und beherrschen, um einen guten Software-Ingenieur abzugeben. Nebenläufige Prozesse und echte Parallelverarbeitung werden immer wichtiger (</a:t>
            </a:r>
            <a:r>
              <a:rPr lang="de-DE" sz="1700" dirty="0" smtClean="0">
                <a:solidFill>
                  <a:schemeClr val="accent2"/>
                </a:solidFill>
              </a:rPr>
              <a:t>Ada 2022</a:t>
            </a:r>
            <a:r>
              <a:rPr lang="de-DE" sz="1700" dirty="0" smtClean="0"/>
              <a:t> hat da einiges zu bieten), doch gibt es durchaus Probleme, wo das unwichtig ist.</a:t>
            </a:r>
          </a:p>
          <a:p>
            <a:pPr marL="0" indent="0"/>
            <a:r>
              <a:rPr lang="de-DE" sz="1700" dirty="0" smtClean="0"/>
              <a:t>Ebenso ist objektorientierte Programmierung aus der heutigen Welt nicht mehr weg-zudenken, aber es ist durchaus möglich, große Programme ohne sie zu schreiben. Nicht alle Probleme eröffnen sich natürlicherweise einer hierarchischen </a:t>
            </a:r>
            <a:r>
              <a:rPr lang="de-DE" sz="1700" i="1" dirty="0" smtClean="0"/>
              <a:t>Objektstruktur.</a:t>
            </a:r>
          </a:p>
          <a:p>
            <a:pPr marL="0" indent="0"/>
            <a:r>
              <a:rPr lang="de-DE" sz="1700" dirty="0" smtClean="0"/>
              <a:t>Auch Zugriffstypen sollten nur sparsam verwendet werden, und wenn, dann sollten sie auf alle Fälle vor </a:t>
            </a:r>
            <a:r>
              <a:rPr lang="de-DE" sz="1700" dirty="0"/>
              <a:t>der Benutzerschnittstelle verborgen </a:t>
            </a:r>
            <a:r>
              <a:rPr lang="de-DE" sz="1700" dirty="0" smtClean="0"/>
              <a:t>werden, so dass Anwender sich nicht mit dynamischer Speicherverwaltung herumschlagen müssen. Gut  vermeiden lassen sich Zeiger durch Verwendung der Containerbibliothek in Annex A.18 (siehe Folie 271).</a:t>
            </a:r>
          </a:p>
          <a:p>
            <a:pPr marL="0" indent="0"/>
            <a:r>
              <a:rPr lang="de-DE" sz="1700" b="1" dirty="0" smtClean="0"/>
              <a:t>Kenntnis des Inhalts von Annex A ist jedoch unerlässlich für professionelle Arbeit mit Ada. </a:t>
            </a:r>
            <a:r>
              <a:rPr lang="de-DE" sz="1700" dirty="0" smtClean="0"/>
              <a:t>Neben den genannten Containern enthält er Bibliotheken für Ein- und Ausgabe, mathematische Funktionen, Textverarbeitung, Zugriff auf die Verzeichnis-struktur der verwendeten Hardware und einiges mehr.</a:t>
            </a:r>
            <a:endParaRPr lang="de-DE" sz="17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347</a:t>
            </a:fld>
            <a:endParaRPr lang="de-DE" dirty="0"/>
          </a:p>
        </p:txBody>
      </p:sp>
    </p:spTree>
    <p:extLst>
      <p:ext uri="{BB962C8B-B14F-4D97-AF65-F5344CB8AC3E}">
        <p14:creationId xmlns:p14="http://schemas.microsoft.com/office/powerpoint/2010/main" val="3421020023"/>
      </p:ext>
    </p:extLst>
  </p:cSld>
  <p:clrMapOvr>
    <a:masterClrMapping/>
  </p:clrMapOvr>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pPr eaLnBrk="1" hangingPunct="1"/>
            <a:r>
              <a:rPr lang="de-DE" altLang="de-DE" dirty="0" smtClean="0">
                <a:solidFill>
                  <a:srgbClr val="FF0000"/>
                </a:solidFill>
              </a:rPr>
              <a:t>Zum Abschluss</a:t>
            </a:r>
          </a:p>
        </p:txBody>
      </p:sp>
      <p:sp>
        <p:nvSpPr>
          <p:cNvPr id="197635" name="Rectangle 3"/>
          <p:cNvSpPr>
            <a:spLocks noGrp="1" noChangeArrowheads="1"/>
          </p:cNvSpPr>
          <p:nvPr>
            <p:ph idx="1"/>
          </p:nvPr>
        </p:nvSpPr>
        <p:spPr/>
        <p:txBody>
          <a:bodyPr/>
          <a:lstStyle/>
          <a:p>
            <a:pPr marL="269875" indent="-269875" eaLnBrk="1" hangingPunct="1">
              <a:buFont typeface="Times New Roman" pitchFamily="18" charset="0"/>
              <a:buChar char="•"/>
            </a:pPr>
            <a:r>
              <a:rPr lang="de-DE" sz="1900" dirty="0"/>
              <a:t>Implementierungsdefiniert </a:t>
            </a:r>
            <a:r>
              <a:rPr lang="de-DE" sz="1900" dirty="0" smtClean="0"/>
              <a:t>vs. Unspezifiziert</a:t>
            </a:r>
          </a:p>
          <a:p>
            <a:pPr marL="269875" indent="-269875" eaLnBrk="1" hangingPunct="1">
              <a:buFont typeface="Times New Roman" pitchFamily="18" charset="0"/>
              <a:buChar char="•"/>
            </a:pPr>
            <a:r>
              <a:rPr lang="de-DE" altLang="de-DE" sz="1900" dirty="0" smtClean="0"/>
              <a:t>Umbenennen</a:t>
            </a:r>
          </a:p>
          <a:p>
            <a:pPr marL="269875" indent="-269875" eaLnBrk="1" hangingPunct="1">
              <a:buFont typeface="Times New Roman" pitchFamily="18" charset="0"/>
              <a:buChar char="•"/>
            </a:pPr>
            <a:r>
              <a:rPr lang="de-DE" altLang="de-DE" sz="1900" dirty="0"/>
              <a:t>Programmierschnittstelle (API) Ada 83 vs. Ada 95</a:t>
            </a:r>
          </a:p>
          <a:p>
            <a:pPr marL="269875" indent="-269875" eaLnBrk="1" hangingPunct="1">
              <a:buFont typeface="Times New Roman" pitchFamily="18" charset="0"/>
              <a:buChar char="•"/>
            </a:pPr>
            <a:r>
              <a:rPr lang="de-DE" altLang="de-DE" sz="1900" dirty="0">
                <a:solidFill>
                  <a:schemeClr val="tx1"/>
                </a:solidFill>
              </a:rPr>
              <a:t>Numerische Typen am Beispiel von </a:t>
            </a:r>
            <a:r>
              <a:rPr lang="de-DE" altLang="de-DE" sz="1900" dirty="0" smtClean="0">
                <a:solidFill>
                  <a:schemeClr val="tx1"/>
                </a:solidFill>
              </a:rPr>
              <a:t>Integer</a:t>
            </a:r>
          </a:p>
          <a:p>
            <a:pPr marL="269875" indent="-269875" eaLnBrk="1" hangingPunct="1">
              <a:buFont typeface="Times New Roman" pitchFamily="18" charset="0"/>
              <a:buChar char="•"/>
            </a:pPr>
            <a:r>
              <a:rPr lang="de-DE" altLang="de-DE" sz="1900" dirty="0">
                <a:solidFill>
                  <a:schemeClr val="tx1"/>
                </a:solidFill>
              </a:rPr>
              <a:t>Unbegrenzte </a:t>
            </a:r>
            <a:r>
              <a:rPr lang="de-DE" altLang="de-DE" sz="1900" dirty="0" smtClean="0">
                <a:solidFill>
                  <a:schemeClr val="tx1"/>
                </a:solidFill>
              </a:rPr>
              <a:t>Zahlen (Big </a:t>
            </a:r>
            <a:r>
              <a:rPr lang="de-DE" altLang="de-DE" sz="1900" dirty="0">
                <a:solidFill>
                  <a:schemeClr val="tx1"/>
                </a:solidFill>
              </a:rPr>
              <a:t>Numbers), Ada </a:t>
            </a:r>
            <a:r>
              <a:rPr lang="de-DE" altLang="de-DE" sz="1900" dirty="0" smtClean="0">
                <a:solidFill>
                  <a:schemeClr val="tx1"/>
                </a:solidFill>
              </a:rPr>
              <a:t>2022</a:t>
            </a:r>
          </a:p>
          <a:p>
            <a:pPr marL="269875" indent="-269875" eaLnBrk="1" hangingPunct="1">
              <a:buFont typeface="Times New Roman" pitchFamily="18" charset="0"/>
              <a:buChar char="•"/>
            </a:pPr>
            <a:r>
              <a:rPr lang="de-DE" altLang="de-DE" sz="1900" dirty="0" smtClean="0"/>
              <a:t>Überraschung mit erweiterter Genauigkeit</a:t>
            </a:r>
          </a:p>
          <a:p>
            <a:pPr marL="269875" indent="-269875" eaLnBrk="1" hangingPunct="1">
              <a:buFont typeface="Times New Roman" pitchFamily="18" charset="0"/>
              <a:buChar char="•"/>
            </a:pPr>
            <a:r>
              <a:rPr lang="de-DE" altLang="de-DE" sz="1900" dirty="0" smtClean="0"/>
              <a:t>Fallen bei Unchecked_Conversion</a:t>
            </a:r>
            <a:endParaRPr lang="de-DE" altLang="de-DE" sz="1900" dirty="0" smtClean="0">
              <a:solidFill>
                <a:schemeClr val="tx1"/>
              </a:solidFill>
            </a:endParaRPr>
          </a:p>
          <a:p>
            <a:pPr marL="269875" indent="-269875" eaLnBrk="1" hangingPunct="1">
              <a:buFont typeface="Times New Roman" pitchFamily="18" charset="0"/>
              <a:buChar char="•"/>
            </a:pPr>
            <a:r>
              <a:rPr lang="de-DE" altLang="de-DE" sz="1900" dirty="0" smtClean="0"/>
              <a:t>Abstrakte Operationen und ihr Wiederauftauchen</a:t>
            </a:r>
          </a:p>
          <a:p>
            <a:pPr marL="269875" indent="-269875" eaLnBrk="1" hangingPunct="1">
              <a:buFont typeface="Times New Roman" pitchFamily="18" charset="0"/>
              <a:buChar char="•"/>
            </a:pPr>
            <a:r>
              <a:rPr lang="de-DE" altLang="de-DE" sz="1900" dirty="0" smtClean="0"/>
              <a:t>Boolesche Algebra</a:t>
            </a:r>
          </a:p>
          <a:p>
            <a:pPr marL="269875" indent="-269875" eaLnBrk="1" hangingPunct="1">
              <a:buFont typeface="Times New Roman" pitchFamily="18" charset="0"/>
              <a:buChar char="•"/>
            </a:pPr>
            <a:r>
              <a:rPr lang="de-DE" altLang="de-DE" sz="1900" dirty="0"/>
              <a:t>Sind Konstanten konstant?</a:t>
            </a:r>
            <a:endParaRPr lang="de-DE" altLang="de-DE" sz="1900" dirty="0" smtClean="0"/>
          </a:p>
          <a:p>
            <a:pPr marL="269875" indent="-269875" eaLnBrk="1" hangingPunct="1">
              <a:buFont typeface="Times New Roman" pitchFamily="18" charset="0"/>
              <a:buChar char="•"/>
            </a:pPr>
            <a:r>
              <a:rPr lang="de-DE" altLang="de-DE" sz="1900" dirty="0" smtClean="0"/>
              <a:t>Zusammenfassung</a:t>
            </a:r>
          </a:p>
        </p:txBody>
      </p:sp>
      <p:sp>
        <p:nvSpPr>
          <p:cNvPr id="19763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763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8C47C46-6AE0-4B2C-95E1-584707BD2618}" type="slidenum">
              <a:rPr lang="de-DE" altLang="de-DE" sz="2400" smtClean="0"/>
              <a:pPr eaLnBrk="1" hangingPunct="1">
                <a:spcBef>
                  <a:spcPct val="0"/>
                </a:spcBef>
              </a:pPr>
              <a:t>348</a:t>
            </a:fld>
            <a:endParaRPr lang="de-DE" altLang="de-DE" sz="2400" dirty="0" smtClean="0"/>
          </a:p>
        </p:txBody>
      </p:sp>
    </p:spTree>
  </p:cSld>
  <p:clrMapOvr>
    <a:masterClrMapping/>
  </p:clrMapOvr>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Implementierungsdefiniert vs.</a:t>
            </a:r>
            <a:br>
              <a:rPr lang="de-DE" dirty="0" smtClean="0"/>
            </a:br>
            <a:r>
              <a:rPr lang="de-DE" dirty="0" smtClean="0"/>
              <a:t>Unspezifiziert</a:t>
            </a:r>
            <a:endParaRPr lang="de-DE" dirty="0"/>
          </a:p>
        </p:txBody>
      </p:sp>
      <p:sp>
        <p:nvSpPr>
          <p:cNvPr id="3" name="Inhaltsplatzhalter 2"/>
          <p:cNvSpPr>
            <a:spLocks noGrp="1"/>
          </p:cNvSpPr>
          <p:nvPr>
            <p:ph idx="1"/>
          </p:nvPr>
        </p:nvSpPr>
        <p:spPr/>
        <p:txBody>
          <a:bodyPr/>
          <a:lstStyle/>
          <a:p>
            <a:pPr marL="0" indent="0"/>
            <a:r>
              <a:rPr lang="en-US" sz="1800" dirty="0"/>
              <a:t>RM </a:t>
            </a:r>
            <a:r>
              <a:rPr lang="en-US" sz="1800" dirty="0" smtClean="0"/>
              <a:t>1.1.3(18) Certain </a:t>
            </a:r>
            <a:r>
              <a:rPr lang="en-US" sz="1800" dirty="0"/>
              <a:t>aspects of the semantics are defined to be either </a:t>
            </a:r>
            <a:r>
              <a:rPr lang="en-US" sz="1800" i="1" dirty="0">
                <a:solidFill>
                  <a:schemeClr val="accent2"/>
                </a:solidFill>
              </a:rPr>
              <a:t>implementation defined </a:t>
            </a:r>
            <a:r>
              <a:rPr lang="en-US" sz="1800" dirty="0"/>
              <a:t>or </a:t>
            </a:r>
            <a:r>
              <a:rPr lang="en-US" sz="1800" i="1" dirty="0">
                <a:solidFill>
                  <a:schemeClr val="accent2"/>
                </a:solidFill>
              </a:rPr>
              <a:t>unspecified</a:t>
            </a:r>
            <a:r>
              <a:rPr lang="en-US" sz="1800" dirty="0"/>
              <a:t>. In </a:t>
            </a:r>
            <a:r>
              <a:rPr lang="en-US" sz="1800" dirty="0" smtClean="0"/>
              <a:t>such cases</a:t>
            </a:r>
            <a:r>
              <a:rPr lang="en-US" sz="1800" dirty="0"/>
              <a:t>, the </a:t>
            </a:r>
            <a:r>
              <a:rPr lang="en-US" sz="1800" dirty="0">
                <a:solidFill>
                  <a:srgbClr val="C00000"/>
                </a:solidFill>
              </a:rPr>
              <a:t>set of possible effects </a:t>
            </a:r>
            <a:r>
              <a:rPr lang="en-US" sz="1800" dirty="0"/>
              <a:t>is specified, and the implementation may choose any effect in the </a:t>
            </a:r>
            <a:r>
              <a:rPr lang="en-US" sz="1800" dirty="0" smtClean="0"/>
              <a:t>set. Implementations </a:t>
            </a:r>
            <a:r>
              <a:rPr lang="en-US" sz="1800" dirty="0"/>
              <a:t>shall document their behavior in implementation-defined situations, but </a:t>
            </a:r>
            <a:r>
              <a:rPr lang="en-US" sz="1800" dirty="0" smtClean="0"/>
              <a:t>documentation is </a:t>
            </a:r>
            <a:r>
              <a:rPr lang="en-US" sz="1800" dirty="0"/>
              <a:t>not required for unspecified situations. The implementation-defined </a:t>
            </a:r>
            <a:r>
              <a:rPr lang="en-US" sz="1800" dirty="0" smtClean="0"/>
              <a:t>characteristics </a:t>
            </a:r>
            <a:r>
              <a:rPr lang="en-US" sz="1800" dirty="0"/>
              <a:t>are summarized </a:t>
            </a:r>
            <a:r>
              <a:rPr lang="en-US" sz="1800" dirty="0" smtClean="0"/>
              <a:t>in </a:t>
            </a:r>
            <a:r>
              <a:rPr lang="de-DE" sz="1800" dirty="0" smtClean="0"/>
              <a:t>M.2.</a:t>
            </a:r>
          </a:p>
          <a:p>
            <a:pPr marL="0" indent="0"/>
            <a:r>
              <a:rPr lang="en-US" sz="1800" dirty="0" smtClean="0"/>
              <a:t>AARM 1.1.3(18.a) We </a:t>
            </a:r>
            <a:r>
              <a:rPr lang="en-US" sz="1800" dirty="0"/>
              <a:t>used to use the term “implementation dependent” instead of “unspecified”. However, that sounded </a:t>
            </a:r>
            <a:r>
              <a:rPr lang="en-US" sz="1800" dirty="0" smtClean="0"/>
              <a:t>too much </a:t>
            </a:r>
            <a:r>
              <a:rPr lang="en-US" sz="1800" dirty="0"/>
              <a:t>like “implementation defined</a:t>
            </a:r>
            <a:r>
              <a:rPr lang="en-US" sz="1800" dirty="0" smtClean="0"/>
              <a:t>”… We </a:t>
            </a:r>
            <a:r>
              <a:rPr lang="en-US" sz="1800" dirty="0"/>
              <a:t>also use “not specified” and “not specified by the language” </a:t>
            </a:r>
            <a:r>
              <a:rPr lang="en-US" sz="1800" dirty="0" smtClean="0"/>
              <a:t>as synonyms </a:t>
            </a:r>
            <a:r>
              <a:rPr lang="en-US" sz="1800" dirty="0"/>
              <a:t>for “unspecified.” The </a:t>
            </a:r>
            <a:r>
              <a:rPr lang="en-US" sz="1800" dirty="0" smtClean="0"/>
              <a:t>documentation </a:t>
            </a:r>
            <a:r>
              <a:rPr lang="en-US" sz="1800" dirty="0"/>
              <a:t>requirement is the only difference between implementation </a:t>
            </a:r>
            <a:r>
              <a:rPr lang="en-US" sz="1800" dirty="0" smtClean="0"/>
              <a:t>defined and unspecified</a:t>
            </a:r>
            <a:r>
              <a:rPr lang="de-DE" sz="1800" dirty="0" smtClean="0"/>
              <a:t>.</a:t>
            </a:r>
            <a:endParaRPr lang="de-DE" sz="1800" dirty="0"/>
          </a:p>
          <a:p>
            <a:pPr marL="0" indent="0"/>
            <a:r>
              <a:rPr lang="de-DE" sz="2000" dirty="0" smtClean="0"/>
              <a:t>Dabei kann </a:t>
            </a:r>
            <a:r>
              <a:rPr lang="en-US" sz="2000" dirty="0" smtClean="0">
                <a:solidFill>
                  <a:srgbClr val="C00000"/>
                </a:solidFill>
              </a:rPr>
              <a:t>“set of possible effects” </a:t>
            </a:r>
            <a:r>
              <a:rPr lang="de-DE" sz="2000" dirty="0" smtClean="0"/>
              <a:t>alles Vorstellbare sein, denken Sie an </a:t>
            </a:r>
            <a:r>
              <a:rPr lang="en-US" sz="2000" i="1" dirty="0" smtClean="0"/>
              <a:t>erroneous execution</a:t>
            </a:r>
            <a:r>
              <a:rPr lang="en-US" sz="2000" dirty="0" smtClean="0"/>
              <a:t> </a:t>
            </a:r>
            <a:r>
              <a:rPr lang="de-DE" sz="2000" dirty="0" smtClean="0"/>
              <a:t>(siehe Folien 21 f).</a:t>
            </a:r>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349</a:t>
            </a:fld>
            <a:endParaRPr lang="de-DE" dirty="0"/>
          </a:p>
        </p:txBody>
      </p:sp>
    </p:spTree>
    <p:extLst>
      <p:ext uri="{BB962C8B-B14F-4D97-AF65-F5344CB8AC3E}">
        <p14:creationId xmlns:p14="http://schemas.microsoft.com/office/powerpoint/2010/main" val="11898423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el 1"/>
          <p:cNvSpPr>
            <a:spLocks noGrp="1"/>
          </p:cNvSpPr>
          <p:nvPr>
            <p:ph type="title"/>
          </p:nvPr>
        </p:nvSpPr>
        <p:spPr/>
        <p:txBody>
          <a:bodyPr/>
          <a:lstStyle/>
          <a:p>
            <a:r>
              <a:rPr lang="de-DE" altLang="de-DE" dirty="0" smtClean="0"/>
              <a:t>Runden: Ada 83 vs. Ada 95</a:t>
            </a:r>
          </a:p>
        </p:txBody>
      </p:sp>
      <p:sp>
        <p:nvSpPr>
          <p:cNvPr id="3" name="Inhaltsplatzhalter 2"/>
          <p:cNvSpPr>
            <a:spLocks noGrp="1"/>
          </p:cNvSpPr>
          <p:nvPr>
            <p:ph idx="1"/>
          </p:nvPr>
        </p:nvSpPr>
        <p:spPr>
          <a:xfrm>
            <a:off x="685800" y="1981200"/>
            <a:ext cx="7739063" cy="3751263"/>
          </a:xfrm>
        </p:spPr>
        <p:txBody>
          <a:bodyPr/>
          <a:lstStyle/>
          <a:p>
            <a:pPr marL="0" indent="0">
              <a:buFont typeface="Times New Roman" pitchFamily="16" charset="0"/>
              <a:buNone/>
              <a:defRPr/>
            </a:pPr>
            <a:r>
              <a:rPr lang="de-DE" sz="2400" dirty="0" smtClean="0">
                <a:latin typeface="Bookman Old Style" pitchFamily="18" charset="0"/>
              </a:rPr>
              <a:t>Falls der Wert genau in der Mitte liegt:</a:t>
            </a:r>
            <a:endParaRPr lang="de-DE" sz="2400" dirty="0" smtClean="0">
              <a:latin typeface="Courier New" pitchFamily="49" charset="0"/>
            </a:endParaRPr>
          </a:p>
          <a:p>
            <a:pPr marL="442913" indent="0">
              <a:buFont typeface="Times New Roman" pitchFamily="16" charset="0"/>
              <a:buNone/>
              <a:defRPr/>
            </a:pPr>
            <a:r>
              <a:rPr lang="de-DE" sz="2400" dirty="0" smtClean="0">
                <a:latin typeface="Courier New" pitchFamily="49" charset="0"/>
              </a:rPr>
              <a:t>F: Float   := 0.5;</a:t>
            </a:r>
            <a:br>
              <a:rPr lang="de-DE" sz="2400" dirty="0" smtClean="0">
                <a:latin typeface="Courier New" pitchFamily="49" charset="0"/>
              </a:rPr>
            </a:br>
            <a:r>
              <a:rPr lang="de-DE" sz="2400" dirty="0" smtClean="0">
                <a:latin typeface="Courier New" pitchFamily="49" charset="0"/>
              </a:rPr>
              <a:t>I: Integer := Integer (F);</a:t>
            </a:r>
          </a:p>
          <a:p>
            <a:pPr marL="355600" indent="-355600">
              <a:buFont typeface="Arial" pitchFamily="34" charset="0"/>
              <a:buChar char="•"/>
              <a:defRPr/>
            </a:pPr>
            <a:r>
              <a:rPr lang="de-DE" sz="2400" b="1" dirty="0" smtClean="0">
                <a:latin typeface="Bookman Old Style" pitchFamily="18" charset="0"/>
              </a:rPr>
              <a:t>Ada 83: </a:t>
            </a:r>
            <a:r>
              <a:rPr lang="de-DE" sz="2400" dirty="0" smtClean="0">
                <a:latin typeface="Bookman Old Style" pitchFamily="18" charset="0"/>
              </a:rPr>
              <a:t>Offen, ob nach oben oder unten gerundet wird.</a:t>
            </a:r>
          </a:p>
          <a:p>
            <a:pPr marL="355600" indent="-355600">
              <a:buFont typeface="Arial" pitchFamily="34" charset="0"/>
              <a:buChar char="•"/>
              <a:defRPr/>
            </a:pPr>
            <a:r>
              <a:rPr lang="de-DE" sz="2400" b="1" dirty="0" smtClean="0">
                <a:latin typeface="Bookman Old Style" pitchFamily="18" charset="0"/>
              </a:rPr>
              <a:t>Ada 95: </a:t>
            </a:r>
            <a:r>
              <a:rPr lang="de-DE" sz="2400" dirty="0" smtClean="0">
                <a:latin typeface="Bookman Old Style" pitchFamily="18" charset="0"/>
              </a:rPr>
              <a:t>Kaufmännisches Runden (weg von Null).</a:t>
            </a:r>
            <a:br>
              <a:rPr lang="de-DE" sz="2400" dirty="0" smtClean="0">
                <a:latin typeface="Bookman Old Style" pitchFamily="18" charset="0"/>
              </a:rPr>
            </a:br>
            <a:r>
              <a:rPr lang="de-DE" sz="2400" dirty="0" smtClean="0">
                <a:latin typeface="Bookman Old Style" pitchFamily="18" charset="0"/>
              </a:rPr>
              <a:t>Zusätzliches Attribut </a:t>
            </a:r>
            <a:r>
              <a:rPr lang="de-DE" sz="2200" dirty="0" smtClean="0">
                <a:latin typeface="Courier New" pitchFamily="49" charset="0"/>
                <a:cs typeface="Courier New" pitchFamily="49" charset="0"/>
              </a:rPr>
              <a:t>T'Unbiased_Rounding</a:t>
            </a:r>
            <a:r>
              <a:rPr lang="de-DE" sz="2400" dirty="0" smtClean="0">
                <a:latin typeface="Bookman Old Style" panose="02050604050505020204" pitchFamily="18" charset="0"/>
              </a:rPr>
              <a:t>.</a:t>
            </a:r>
            <a:endParaRPr lang="de-DE" dirty="0">
              <a:latin typeface="Bookman Old Style" panose="02050604050505020204" pitchFamily="18" charset="0"/>
            </a:endParaRPr>
          </a:p>
        </p:txBody>
      </p:sp>
      <p:sp>
        <p:nvSpPr>
          <p:cNvPr id="20484"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0485"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3FE5AAE-C8E6-40CF-88B1-D40B4223B5B0}" type="slidenum">
              <a:rPr lang="de-DE" altLang="de-DE" sz="2400" smtClean="0"/>
              <a:pPr eaLnBrk="1" hangingPunct="1">
                <a:spcBef>
                  <a:spcPct val="0"/>
                </a:spcBef>
              </a:pPr>
              <a:t>35</a:t>
            </a:fld>
            <a:endParaRPr lang="de-DE" altLang="de-DE" sz="2400" dirty="0" smtClean="0"/>
          </a:p>
        </p:txBody>
      </p:sp>
    </p:spTree>
  </p:cSld>
  <p:clrMapOvr>
    <a:masterClrMapping/>
  </p:clrMapOvr>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FF3399"/>
                </a:solidFill>
              </a:rPr>
              <a:t>Umbenennen</a:t>
            </a:r>
          </a:p>
        </p:txBody>
      </p:sp>
      <p:sp>
        <p:nvSpPr>
          <p:cNvPr id="3" name="Inhaltsplatzhalter 2"/>
          <p:cNvSpPr>
            <a:spLocks noGrp="1"/>
          </p:cNvSpPr>
          <p:nvPr>
            <p:ph idx="1"/>
          </p:nvPr>
        </p:nvSpPr>
        <p:spPr>
          <a:xfrm>
            <a:off x="683568" y="1981201"/>
            <a:ext cx="7776864" cy="943744"/>
          </a:xfrm>
        </p:spPr>
        <p:txBody>
          <a:bodyPr/>
          <a:lstStyle/>
          <a:p>
            <a:pPr marL="0" indent="0"/>
            <a:r>
              <a:rPr lang="de-DE" sz="2800" dirty="0" smtClean="0"/>
              <a:t>Umbenennungen erfolgen gewöhnlich, um Namen zu verkürzen oder Überladungen aufzulösen.</a:t>
            </a:r>
          </a:p>
          <a:p>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350</a:t>
            </a:fld>
            <a:endParaRPr lang="de-DE" dirty="0"/>
          </a:p>
        </p:txBody>
      </p:sp>
      <p:sp>
        <p:nvSpPr>
          <p:cNvPr id="6" name="Textfeld 5"/>
          <p:cNvSpPr txBox="1"/>
          <p:nvPr/>
        </p:nvSpPr>
        <p:spPr>
          <a:xfrm>
            <a:off x="901824" y="3068960"/>
            <a:ext cx="3238128" cy="3046988"/>
          </a:xfrm>
          <a:prstGeom prst="rect">
            <a:avLst/>
          </a:prstGeom>
          <a:noFill/>
        </p:spPr>
        <p:txBody>
          <a:bodyPr wrap="square" rtlCol="0">
            <a:spAutoFit/>
          </a:bodyPr>
          <a:lstStyle/>
          <a:p>
            <a:r>
              <a:rPr lang="de-DE" sz="2800" b="1" dirty="0">
                <a:solidFill>
                  <a:schemeClr val="tx1"/>
                </a:solidFill>
              </a:rPr>
              <a:t>Umbenennbar </a:t>
            </a:r>
            <a:r>
              <a:rPr lang="de-DE" sz="2800" b="1" dirty="0" smtClean="0">
                <a:solidFill>
                  <a:schemeClr val="tx1"/>
                </a:solidFill>
              </a:rPr>
              <a:t>sind:</a:t>
            </a:r>
            <a:endParaRPr lang="de-DE" sz="2800" b="1" dirty="0">
              <a:solidFill>
                <a:schemeClr val="tx1"/>
              </a:solidFill>
            </a:endParaRPr>
          </a:p>
          <a:p>
            <a:pPr marL="457200" indent="-271463">
              <a:buFont typeface="Arial" panose="020B0604020202020204" pitchFamily="34" charset="0"/>
              <a:buChar char="•"/>
            </a:pPr>
            <a:r>
              <a:rPr lang="de-DE" sz="2800" dirty="0" smtClean="0">
                <a:solidFill>
                  <a:schemeClr val="tx1"/>
                </a:solidFill>
              </a:rPr>
              <a:t>Objekte</a:t>
            </a:r>
            <a:endParaRPr lang="de-DE" sz="2800" dirty="0">
              <a:solidFill>
                <a:schemeClr val="tx1"/>
              </a:solidFill>
            </a:endParaRPr>
          </a:p>
          <a:p>
            <a:pPr marL="457200" indent="-271463">
              <a:buFont typeface="Arial" panose="020B0604020202020204" pitchFamily="34" charset="0"/>
              <a:buChar char="•"/>
            </a:pPr>
            <a:r>
              <a:rPr lang="de-DE" sz="2800" dirty="0">
                <a:solidFill>
                  <a:schemeClr val="tx1"/>
                </a:solidFill>
                <a:cs typeface="Courier New" panose="02070309020205020404" pitchFamily="49" charset="0"/>
              </a:rPr>
              <a:t>Ausnahmen</a:t>
            </a:r>
          </a:p>
          <a:p>
            <a:pPr marL="457200" indent="-271463">
              <a:buFont typeface="Arial" panose="020B0604020202020204" pitchFamily="34" charset="0"/>
              <a:buChar char="•"/>
            </a:pPr>
            <a:r>
              <a:rPr lang="de-DE" sz="2800" dirty="0" smtClean="0">
                <a:solidFill>
                  <a:schemeClr val="tx1"/>
                </a:solidFill>
                <a:cs typeface="Courier New" panose="02070309020205020404" pitchFamily="49" charset="0"/>
              </a:rPr>
              <a:t>Unterprogramme</a:t>
            </a:r>
            <a:br>
              <a:rPr lang="de-DE" sz="2800" dirty="0" smtClean="0">
                <a:solidFill>
                  <a:schemeClr val="tx1"/>
                </a:solidFill>
                <a:cs typeface="Courier New" panose="02070309020205020404" pitchFamily="49" charset="0"/>
              </a:rPr>
            </a:br>
            <a:r>
              <a:rPr lang="de-DE" dirty="0" smtClean="0">
                <a:solidFill>
                  <a:schemeClr val="tx1"/>
                </a:solidFill>
                <a:cs typeface="Courier New" panose="02070309020205020404" pitchFamily="49" charset="0"/>
              </a:rPr>
              <a:t>Aufzählungsliterale</a:t>
            </a:r>
            <a:endParaRPr lang="de-DE" dirty="0">
              <a:solidFill>
                <a:schemeClr val="tx1"/>
              </a:solidFill>
              <a:cs typeface="Courier New" panose="02070309020205020404" pitchFamily="49" charset="0"/>
            </a:endParaRPr>
          </a:p>
          <a:p>
            <a:pPr marL="457200" indent="-271463">
              <a:buFont typeface="Arial" panose="020B0604020202020204" pitchFamily="34" charset="0"/>
              <a:buChar char="•"/>
            </a:pPr>
            <a:r>
              <a:rPr lang="de-DE" sz="2800" dirty="0">
                <a:solidFill>
                  <a:schemeClr val="tx1"/>
                </a:solidFill>
                <a:cs typeface="Courier New" panose="02070309020205020404" pitchFamily="49" charset="0"/>
              </a:rPr>
              <a:t>Pakete</a:t>
            </a:r>
          </a:p>
          <a:p>
            <a:pPr marL="457200" indent="-271463">
              <a:buFont typeface="Arial" panose="020B0604020202020204" pitchFamily="34" charset="0"/>
              <a:buChar char="•"/>
            </a:pPr>
            <a:r>
              <a:rPr lang="de-DE" sz="2800" dirty="0" smtClean="0">
                <a:solidFill>
                  <a:schemeClr val="tx1"/>
                </a:solidFill>
                <a:cs typeface="Courier New" panose="02070309020205020404" pitchFamily="49" charset="0"/>
              </a:rPr>
              <a:t>Schablonen</a:t>
            </a:r>
            <a:endParaRPr lang="de-DE" sz="2800" dirty="0">
              <a:solidFill>
                <a:schemeClr val="tx1"/>
              </a:solidFill>
              <a:cs typeface="Courier New" panose="02070309020205020404" pitchFamily="49" charset="0"/>
            </a:endParaRPr>
          </a:p>
        </p:txBody>
      </p:sp>
      <p:sp>
        <p:nvSpPr>
          <p:cNvPr id="7" name="Textfeld 6"/>
          <p:cNvSpPr txBox="1"/>
          <p:nvPr/>
        </p:nvSpPr>
        <p:spPr>
          <a:xfrm>
            <a:off x="4572000" y="3068960"/>
            <a:ext cx="3386138" cy="2769989"/>
          </a:xfrm>
          <a:prstGeom prst="rect">
            <a:avLst/>
          </a:prstGeom>
          <a:noFill/>
        </p:spPr>
        <p:txBody>
          <a:bodyPr wrap="square" rtlCol="0">
            <a:spAutoFit/>
          </a:bodyPr>
          <a:lstStyle/>
          <a:p>
            <a:r>
              <a:rPr lang="de-DE" sz="2800" b="1" dirty="0" smtClean="0">
                <a:solidFill>
                  <a:schemeClr val="tx1"/>
                </a:solidFill>
              </a:rPr>
              <a:t>Nicht </a:t>
            </a:r>
            <a:r>
              <a:rPr lang="de-DE" sz="2800" b="1" dirty="0">
                <a:solidFill>
                  <a:schemeClr val="tx1"/>
                </a:solidFill>
              </a:rPr>
              <a:t>umbenennbar</a:t>
            </a:r>
            <a:r>
              <a:rPr lang="de-DE" sz="2800" b="1" dirty="0" smtClean="0">
                <a:solidFill>
                  <a:schemeClr val="tx1"/>
                </a:solidFill>
              </a:rPr>
              <a:t>:</a:t>
            </a:r>
            <a:endParaRPr lang="de-DE" sz="2800" b="1" dirty="0">
              <a:solidFill>
                <a:schemeClr val="tx1"/>
              </a:solidFill>
            </a:endParaRPr>
          </a:p>
          <a:p>
            <a:pPr marL="457200" indent="-271463">
              <a:buFont typeface="Arial" panose="020B0604020202020204" pitchFamily="34" charset="0"/>
              <a:buChar char="•"/>
            </a:pPr>
            <a:r>
              <a:rPr lang="de-DE" sz="2800" dirty="0" smtClean="0">
                <a:solidFill>
                  <a:schemeClr val="tx1"/>
                </a:solidFill>
              </a:rPr>
              <a:t>Subtypen</a:t>
            </a:r>
          </a:p>
          <a:p>
            <a:endParaRPr lang="de-DE" sz="2000" dirty="0" smtClean="0">
              <a:solidFill>
                <a:schemeClr val="tx1"/>
              </a:solidFill>
            </a:endParaRPr>
          </a:p>
          <a:p>
            <a:r>
              <a:rPr lang="de-DE" sz="2000" dirty="0" smtClean="0">
                <a:solidFill>
                  <a:schemeClr val="tx1"/>
                </a:solidFill>
              </a:rPr>
              <a:t>Statt dessen:</a:t>
            </a:r>
          </a:p>
          <a:p>
            <a:pPr marL="271463"/>
            <a:r>
              <a:rPr lang="de-DE" sz="1800" b="1" dirty="0" smtClean="0">
                <a:solidFill>
                  <a:schemeClr val="accent2"/>
                </a:solidFill>
                <a:latin typeface="Courier New" panose="02070309020205020404" pitchFamily="49" charset="0"/>
                <a:cs typeface="Courier New" panose="02070309020205020404" pitchFamily="49" charset="0"/>
              </a:rPr>
              <a:t>subtype</a:t>
            </a:r>
            <a:r>
              <a:rPr lang="de-DE" sz="1800" dirty="0" smtClean="0">
                <a:solidFill>
                  <a:schemeClr val="accent2"/>
                </a:solidFill>
                <a:latin typeface="Courier New" panose="02070309020205020404" pitchFamily="49" charset="0"/>
                <a:cs typeface="Courier New" panose="02070309020205020404" pitchFamily="49" charset="0"/>
              </a:rPr>
              <a:t> Neu </a:t>
            </a:r>
            <a:r>
              <a:rPr lang="de-DE" sz="1800" b="1" dirty="0" smtClean="0">
                <a:solidFill>
                  <a:schemeClr val="accent2"/>
                </a:solidFill>
                <a:latin typeface="Courier New" panose="02070309020205020404" pitchFamily="49" charset="0"/>
                <a:cs typeface="Courier New" panose="02070309020205020404" pitchFamily="49" charset="0"/>
              </a:rPr>
              <a:t>is</a:t>
            </a:r>
            <a:r>
              <a:rPr lang="de-DE" sz="1800" dirty="0" smtClean="0">
                <a:solidFill>
                  <a:schemeClr val="accent2"/>
                </a:solidFill>
                <a:latin typeface="Courier New" panose="02070309020205020404" pitchFamily="49" charset="0"/>
                <a:cs typeface="Courier New" panose="02070309020205020404" pitchFamily="49" charset="0"/>
              </a:rPr>
              <a:t> Alt;</a:t>
            </a:r>
          </a:p>
          <a:p>
            <a:r>
              <a:rPr lang="de-DE" sz="2000" dirty="0" smtClean="0">
                <a:solidFill>
                  <a:schemeClr val="tx1"/>
                </a:solidFill>
                <a:latin typeface="+mn-lt"/>
                <a:cs typeface="Courier New" panose="02070309020205020404" pitchFamily="49" charset="0"/>
              </a:rPr>
              <a:t>Das bringt allerdings nicht die Operationen mit!</a:t>
            </a:r>
            <a:endParaRPr lang="de-DE" sz="2000" dirty="0" smtClean="0">
              <a:latin typeface="Calibri" pitchFamily="34" charset="0"/>
            </a:endParaRPr>
          </a:p>
          <a:p>
            <a:pPr marL="271463"/>
            <a:r>
              <a:rPr lang="de-DE" sz="2000" dirty="0" smtClean="0">
                <a:solidFill>
                  <a:schemeClr val="accent2"/>
                </a:solidFill>
                <a:latin typeface="Calibri" pitchFamily="34" charset="0"/>
              </a:rPr>
              <a:t>use_type_clause</a:t>
            </a:r>
            <a:endParaRPr lang="de-DE" sz="2000" dirty="0" smtClean="0">
              <a:solidFill>
                <a:schemeClr val="accent2"/>
              </a:solidFill>
              <a:latin typeface="+mn-lt"/>
              <a:cs typeface="Courier New" panose="02070309020205020404" pitchFamily="49" charset="0"/>
            </a:endParaRPr>
          </a:p>
        </p:txBody>
      </p:sp>
      <p:cxnSp>
        <p:nvCxnSpPr>
          <p:cNvPr id="9" name="Gerader Verbinder 8"/>
          <p:cNvCxnSpPr/>
          <p:nvPr/>
        </p:nvCxnSpPr>
        <p:spPr bwMode="auto">
          <a:xfrm>
            <a:off x="4355976" y="3140968"/>
            <a:ext cx="0" cy="2697981"/>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818590195"/>
      </p:ext>
    </p:extLst>
  </p:cSld>
  <p:clrMapOvr>
    <a:masterClrMapping/>
  </p:clrMapOvr>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54400"/>
          </a:xfrm>
        </p:spPr>
        <p:txBody>
          <a:bodyPr/>
          <a:lstStyle/>
          <a:p>
            <a:r>
              <a:rPr lang="de-DE" dirty="0"/>
              <a:t>Objekte Umbenennen</a:t>
            </a:r>
          </a:p>
        </p:txBody>
      </p:sp>
      <p:sp>
        <p:nvSpPr>
          <p:cNvPr id="3" name="Inhaltsplatzhalter 2"/>
          <p:cNvSpPr>
            <a:spLocks noGrp="1"/>
          </p:cNvSpPr>
          <p:nvPr>
            <p:ph idx="1"/>
          </p:nvPr>
        </p:nvSpPr>
        <p:spPr>
          <a:xfrm>
            <a:off x="685800" y="1617952"/>
            <a:ext cx="7739063" cy="4630448"/>
          </a:xfrm>
        </p:spPr>
        <p:txBody>
          <a:bodyPr/>
          <a:lstStyle/>
          <a:p>
            <a:pPr marL="0" indent="0" algn="ctr"/>
            <a:r>
              <a:rPr lang="de-DE" sz="2600" dirty="0">
                <a:solidFill>
                  <a:schemeClr val="accent2"/>
                </a:solidFill>
                <a:cs typeface="Courier New" panose="02070309020205020404" pitchFamily="49" charset="0"/>
              </a:rPr>
              <a:t>Umbenennungen sind keine </a:t>
            </a:r>
            <a:r>
              <a:rPr lang="de-DE" sz="2600" dirty="0" smtClean="0">
                <a:solidFill>
                  <a:schemeClr val="accent2"/>
                </a:solidFill>
                <a:cs typeface="Courier New" panose="02070309020205020404" pitchFamily="49" charset="0"/>
              </a:rPr>
              <a:t>Makros!</a:t>
            </a:r>
          </a:p>
          <a:p>
            <a:pPr marL="0" indent="0"/>
            <a:r>
              <a:rPr lang="de-DE" sz="2600" dirty="0" smtClean="0">
                <a:cs typeface="Courier New" panose="02070309020205020404" pitchFamily="49" charset="0"/>
              </a:rPr>
              <a:t>Das </a:t>
            </a:r>
            <a:r>
              <a:rPr lang="de-DE" sz="2600" dirty="0">
                <a:cs typeface="Courier New" panose="02070309020205020404" pitchFamily="49" charset="0"/>
              </a:rPr>
              <a:t>umzubenennende Objekt wird zur Ausarbeitungszeit ausgewertet und bleibt danach unverändert</a:t>
            </a:r>
            <a:r>
              <a:rPr lang="de-DE" sz="2600" dirty="0" smtClean="0">
                <a:cs typeface="Courier New" panose="02070309020205020404" pitchFamily="49" charset="0"/>
              </a:rPr>
              <a:t>. Auch seine Eigenschaften bleiben unverändert.</a:t>
            </a:r>
            <a:endParaRPr lang="de-DE" sz="2600" dirty="0">
              <a:latin typeface="Courier New" panose="02070309020205020404" pitchFamily="49" charset="0"/>
              <a:cs typeface="Courier New" panose="02070309020205020404" pitchFamily="49" charset="0"/>
            </a:endParaRPr>
          </a:p>
          <a:p>
            <a:pPr marL="0" indent="0"/>
            <a:r>
              <a:rPr lang="de-DE" sz="2400" dirty="0">
                <a:solidFill>
                  <a:srgbClr val="FF3399"/>
                </a:solidFill>
                <a:latin typeface="Courier New" panose="02070309020205020404" pitchFamily="49" charset="0"/>
                <a:cs typeface="Courier New" panose="02070309020205020404" pitchFamily="49" charset="0"/>
              </a:rPr>
              <a:t>X</a:t>
            </a:r>
            <a:r>
              <a:rPr lang="de-DE" sz="2400" dirty="0">
                <a:latin typeface="Courier New" panose="02070309020205020404" pitchFamily="49" charset="0"/>
                <a:cs typeface="Courier New" panose="02070309020205020404" pitchFamily="49" charset="0"/>
              </a:rPr>
              <a:t>: </a:t>
            </a:r>
            <a:r>
              <a:rPr lang="de-DE" sz="2400" dirty="0">
                <a:solidFill>
                  <a:srgbClr val="C00000"/>
                </a:solidFill>
                <a:latin typeface="Courier New" panose="02070309020205020404" pitchFamily="49" charset="0"/>
                <a:cs typeface="Courier New" panose="02070309020205020404" pitchFamily="49" charset="0"/>
              </a:rPr>
              <a:t>Positive</a:t>
            </a:r>
            <a:r>
              <a:rPr lang="de-DE" sz="2400" dirty="0">
                <a:latin typeface="Courier New" panose="02070309020205020404" pitchFamily="49" charset="0"/>
                <a:cs typeface="Courier New" panose="02070309020205020404" pitchFamily="49" charset="0"/>
              </a:rPr>
              <a:t> </a:t>
            </a:r>
            <a:r>
              <a:rPr lang="de-DE" sz="2400" b="1" dirty="0">
                <a:latin typeface="Courier New" panose="02070309020205020404" pitchFamily="49" charset="0"/>
                <a:cs typeface="Courier New" panose="02070309020205020404" pitchFamily="49" charset="0"/>
              </a:rPr>
              <a:t>renames</a:t>
            </a:r>
            <a:r>
              <a:rPr lang="de-DE" sz="2400" dirty="0">
                <a:latin typeface="Courier New" panose="02070309020205020404" pitchFamily="49" charset="0"/>
                <a:cs typeface="Courier New" panose="02070309020205020404" pitchFamily="49" charset="0"/>
              </a:rPr>
              <a:t> Y (</a:t>
            </a:r>
            <a:r>
              <a:rPr lang="de-DE" sz="2400" dirty="0">
                <a:solidFill>
                  <a:srgbClr val="FF0000"/>
                </a:solidFill>
                <a:latin typeface="Courier New" panose="02070309020205020404" pitchFamily="49" charset="0"/>
                <a:cs typeface="Courier New" panose="02070309020205020404" pitchFamily="49" charset="0"/>
              </a:rPr>
              <a:t>I</a:t>
            </a:r>
            <a:r>
              <a:rPr lang="de-DE" sz="2400" dirty="0">
                <a:latin typeface="Courier New" panose="02070309020205020404" pitchFamily="49" charset="0"/>
                <a:cs typeface="Courier New" panose="02070309020205020404" pitchFamily="49" charset="0"/>
              </a:rPr>
              <a:t>);</a:t>
            </a:r>
            <a:br>
              <a:rPr lang="de-DE" sz="2400" dirty="0">
                <a:latin typeface="Courier New" panose="02070309020205020404" pitchFamily="49" charset="0"/>
                <a:cs typeface="Courier New" panose="02070309020205020404" pitchFamily="49" charset="0"/>
              </a:rPr>
            </a:br>
            <a:r>
              <a:rPr lang="de-DE" sz="2400" dirty="0">
                <a:solidFill>
                  <a:srgbClr val="FF0000"/>
                </a:solidFill>
                <a:latin typeface="Courier New" panose="02070309020205020404" pitchFamily="49" charset="0"/>
                <a:cs typeface="Courier New" panose="02070309020205020404" pitchFamily="49" charset="0"/>
              </a:rPr>
              <a:t>I := I + 1</a:t>
            </a:r>
            <a:r>
              <a:rPr lang="de-DE" sz="2400" dirty="0">
                <a:latin typeface="Courier New" panose="02070309020205020404" pitchFamily="49" charset="0"/>
                <a:cs typeface="Courier New" panose="02070309020205020404" pitchFamily="49" charset="0"/>
              </a:rPr>
              <a:t>;  -- </a:t>
            </a:r>
            <a:r>
              <a:rPr lang="de-DE" sz="2400" i="1" dirty="0">
                <a:solidFill>
                  <a:srgbClr val="FF3399"/>
                </a:solidFill>
                <a:latin typeface="Courier New" panose="02070309020205020404" pitchFamily="49" charset="0"/>
                <a:cs typeface="Courier New" panose="02070309020205020404" pitchFamily="49" charset="0"/>
              </a:rPr>
              <a:t>X bleibt unverändert</a:t>
            </a:r>
          </a:p>
          <a:p>
            <a:pPr marL="0" indent="0"/>
            <a:r>
              <a:rPr lang="de-DE" sz="2200" dirty="0">
                <a:solidFill>
                  <a:srgbClr val="C00000"/>
                </a:solidFill>
                <a:latin typeface="Courier New" panose="02070309020205020404" pitchFamily="49" charset="0"/>
                <a:cs typeface="Courier New" panose="02070309020205020404" pitchFamily="49" charset="0"/>
              </a:rPr>
              <a:t>Y(I)</a:t>
            </a:r>
            <a:r>
              <a:rPr lang="de-DE" sz="2400" dirty="0">
                <a:solidFill>
                  <a:srgbClr val="C00000"/>
                </a:solidFill>
                <a:cs typeface="Courier New" panose="02070309020205020404" pitchFamily="49" charset="0"/>
              </a:rPr>
              <a:t>muss nur vom </a:t>
            </a:r>
            <a:r>
              <a:rPr lang="de-DE" sz="2400" i="1" dirty="0">
                <a:solidFill>
                  <a:srgbClr val="C00000"/>
                </a:solidFill>
                <a:cs typeface="Courier New" panose="02070309020205020404" pitchFamily="49" charset="0"/>
              </a:rPr>
              <a:t>Typ</a:t>
            </a:r>
            <a:r>
              <a:rPr lang="de-DE" sz="2400" dirty="0">
                <a:solidFill>
                  <a:srgbClr val="C00000"/>
                </a:solidFill>
                <a:cs typeface="Courier New" panose="02070309020205020404" pitchFamily="49" charset="0"/>
              </a:rPr>
              <a:t> von </a:t>
            </a:r>
            <a:r>
              <a:rPr lang="de-DE" sz="2200" dirty="0">
                <a:solidFill>
                  <a:srgbClr val="C00000"/>
                </a:solidFill>
                <a:latin typeface="Courier New" panose="02070309020205020404" pitchFamily="49" charset="0"/>
                <a:cs typeface="Courier New" panose="02070309020205020404" pitchFamily="49" charset="0"/>
              </a:rPr>
              <a:t>Positive</a:t>
            </a:r>
            <a:r>
              <a:rPr lang="de-DE" sz="2400" dirty="0">
                <a:solidFill>
                  <a:srgbClr val="C00000"/>
                </a:solidFill>
                <a:cs typeface="Courier New" panose="02070309020205020404" pitchFamily="49" charset="0"/>
              </a:rPr>
              <a:t> sein, die </a:t>
            </a:r>
            <a:r>
              <a:rPr lang="de-DE" sz="2400" i="1" dirty="0">
                <a:solidFill>
                  <a:srgbClr val="C00000"/>
                </a:solidFill>
                <a:cs typeface="Courier New" panose="02070309020205020404" pitchFamily="49" charset="0"/>
              </a:rPr>
              <a:t>Bereichseinschränkung wird dabei ignoriert</a:t>
            </a:r>
            <a:r>
              <a:rPr lang="de-DE" sz="2400" dirty="0">
                <a:solidFill>
                  <a:srgbClr val="C00000"/>
                </a:solidFill>
                <a:cs typeface="Courier New" panose="02070309020205020404" pitchFamily="49" charset="0"/>
              </a:rPr>
              <a:t>: </a:t>
            </a:r>
            <a:r>
              <a:rPr lang="de-DE" sz="2200" dirty="0">
                <a:solidFill>
                  <a:srgbClr val="C00000"/>
                </a:solidFill>
                <a:latin typeface="Courier New" panose="02070309020205020404" pitchFamily="49" charset="0"/>
                <a:cs typeface="Courier New" panose="02070309020205020404" pitchFamily="49" charset="0"/>
              </a:rPr>
              <a:t>X</a:t>
            </a:r>
            <a:r>
              <a:rPr lang="de-DE" sz="2400" dirty="0">
                <a:solidFill>
                  <a:srgbClr val="C00000"/>
                </a:solidFill>
                <a:cs typeface="Courier New" panose="02070309020205020404" pitchFamily="49" charset="0"/>
              </a:rPr>
              <a:t> </a:t>
            </a:r>
            <a:r>
              <a:rPr lang="de-DE" sz="2400" dirty="0" smtClean="0">
                <a:solidFill>
                  <a:srgbClr val="C00000"/>
                </a:solidFill>
                <a:cs typeface="Courier New" panose="02070309020205020404" pitchFamily="49" charset="0"/>
              </a:rPr>
              <a:t>kann</a:t>
            </a:r>
            <a:br>
              <a:rPr lang="de-DE" sz="2400" dirty="0" smtClean="0">
                <a:solidFill>
                  <a:srgbClr val="C00000"/>
                </a:solidFill>
                <a:cs typeface="Courier New" panose="02070309020205020404" pitchFamily="49" charset="0"/>
              </a:rPr>
            </a:br>
            <a:r>
              <a:rPr lang="de-DE" sz="2400" dirty="0" smtClean="0">
                <a:solidFill>
                  <a:srgbClr val="C00000"/>
                </a:solidFill>
                <a:cs typeface="Courier New" panose="02070309020205020404" pitchFamily="49" charset="0"/>
              </a:rPr>
              <a:t>hier also durchaus </a:t>
            </a:r>
            <a:r>
              <a:rPr lang="de-DE" sz="2400" i="1" dirty="0">
                <a:solidFill>
                  <a:srgbClr val="C00000"/>
                </a:solidFill>
                <a:cs typeface="Courier New" panose="02070309020205020404" pitchFamily="49" charset="0"/>
              </a:rPr>
              <a:t>negativ</a:t>
            </a:r>
            <a:r>
              <a:rPr lang="de-DE" sz="2400" dirty="0">
                <a:solidFill>
                  <a:srgbClr val="C00000"/>
                </a:solidFill>
                <a:cs typeface="Courier New" panose="02070309020205020404" pitchFamily="49" charset="0"/>
              </a:rPr>
              <a:t> </a:t>
            </a:r>
            <a:r>
              <a:rPr lang="de-DE" sz="2400" dirty="0" smtClean="0">
                <a:solidFill>
                  <a:srgbClr val="C00000"/>
                </a:solidFill>
                <a:cs typeface="Courier New" panose="02070309020205020404" pitchFamily="49" charset="0"/>
              </a:rPr>
              <a:t>sein!</a:t>
            </a:r>
          </a:p>
          <a:p>
            <a:pPr marL="0" indent="0"/>
            <a:r>
              <a:rPr lang="de-DE" sz="2400" dirty="0" smtClean="0">
                <a:solidFill>
                  <a:schemeClr val="accent2"/>
                </a:solidFill>
                <a:cs typeface="Courier New" panose="02070309020205020404" pitchFamily="49" charset="0"/>
              </a:rPr>
              <a:t>Wenn </a:t>
            </a:r>
            <a:r>
              <a:rPr lang="de-DE" sz="2200" dirty="0">
                <a:solidFill>
                  <a:schemeClr val="accent2"/>
                </a:solidFill>
                <a:latin typeface="Courier New" panose="02070309020205020404" pitchFamily="49" charset="0"/>
                <a:cs typeface="Courier New" panose="02070309020205020404" pitchFamily="49" charset="0"/>
              </a:rPr>
              <a:t>Y(I)</a:t>
            </a:r>
            <a:r>
              <a:rPr lang="de-DE" sz="2400" dirty="0">
                <a:solidFill>
                  <a:schemeClr val="accent2"/>
                </a:solidFill>
                <a:cs typeface="Courier New" panose="02070309020205020404" pitchFamily="49" charset="0"/>
              </a:rPr>
              <a:t> eine Konstante ist, ist auch </a:t>
            </a:r>
            <a:r>
              <a:rPr lang="de-DE" sz="2200" dirty="0">
                <a:solidFill>
                  <a:schemeClr val="accent2"/>
                </a:solidFill>
                <a:latin typeface="Courier New" panose="02070309020205020404" pitchFamily="49" charset="0"/>
                <a:cs typeface="Courier New" panose="02070309020205020404" pitchFamily="49" charset="0"/>
              </a:rPr>
              <a:t>X</a:t>
            </a:r>
            <a:r>
              <a:rPr lang="de-DE" sz="2400" dirty="0">
                <a:solidFill>
                  <a:schemeClr val="accent2"/>
                </a:solidFill>
                <a:cs typeface="Courier New" panose="02070309020205020404" pitchFamily="49" charset="0"/>
              </a:rPr>
              <a:t> eine </a:t>
            </a:r>
            <a:r>
              <a:rPr lang="de-DE" sz="2400" dirty="0" smtClean="0">
                <a:solidFill>
                  <a:schemeClr val="accent2"/>
                </a:solidFill>
                <a:cs typeface="Courier New" panose="02070309020205020404" pitchFamily="49" charset="0"/>
              </a:rPr>
              <a:t>Konstante.</a:t>
            </a:r>
            <a:br>
              <a:rPr lang="de-DE" sz="2400" dirty="0" smtClean="0">
                <a:solidFill>
                  <a:schemeClr val="accent2"/>
                </a:solidFill>
                <a:cs typeface="Courier New" panose="02070309020205020404" pitchFamily="49" charset="0"/>
              </a:rPr>
            </a:br>
            <a:r>
              <a:rPr lang="de-DE" sz="2200" dirty="0" smtClean="0">
                <a:solidFill>
                  <a:schemeClr val="tx1"/>
                </a:solidFill>
                <a:latin typeface="Courier New" panose="02070309020205020404" pitchFamily="49" charset="0"/>
                <a:cs typeface="Courier New" panose="02070309020205020404" pitchFamily="49" charset="0"/>
              </a:rPr>
              <a:t>Y</a:t>
            </a:r>
            <a:r>
              <a:rPr lang="de-DE" sz="2400" dirty="0" smtClean="0">
                <a:solidFill>
                  <a:schemeClr val="tx1"/>
                </a:solidFill>
                <a:cs typeface="Courier New" panose="02070309020205020404" pitchFamily="49" charset="0"/>
              </a:rPr>
              <a:t> kann im Beispiel eine Funktion oder eine Reihung sein.</a:t>
            </a:r>
            <a:endParaRPr lang="de-DE" sz="2400" dirty="0">
              <a:solidFill>
                <a:schemeClr val="tx1"/>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351</a:t>
            </a:fld>
            <a:endParaRPr lang="de-DE" dirty="0"/>
          </a:p>
        </p:txBody>
      </p:sp>
      <p:sp>
        <p:nvSpPr>
          <p:cNvPr id="7" name="Abgerundete rechteckige Legende 6"/>
          <p:cNvSpPr/>
          <p:nvPr/>
        </p:nvSpPr>
        <p:spPr bwMode="auto">
          <a:xfrm>
            <a:off x="5616551" y="3068960"/>
            <a:ext cx="2808312" cy="360040"/>
          </a:xfrm>
          <a:prstGeom prst="wedgeRoundRectCallout">
            <a:avLst>
              <a:gd name="adj1" fmla="val -157342"/>
              <a:gd name="adj2" fmla="val 78374"/>
              <a:gd name="adj3" fmla="val 16667"/>
            </a:avLst>
          </a:prstGeom>
          <a:solidFill>
            <a:srgbClr val="FFE2A7"/>
          </a:solid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r>
              <a:rPr lang="de-DE" sz="2000" dirty="0" smtClean="0">
                <a:solidFill>
                  <a:srgbClr val="FF0000"/>
                </a:solidFill>
                <a:cs typeface="Courier New" panose="02070309020205020404" pitchFamily="49" charset="0"/>
              </a:rPr>
              <a:t>Hier lügt Ada manchmal!</a:t>
            </a:r>
            <a:endParaRPr kumimoji="0" lang="de-DE" sz="2000" b="0" i="0" u="none" strike="noStrike" cap="none" normalizeH="0" baseline="0" dirty="0" smtClean="0">
              <a:ln>
                <a:noFill/>
              </a:ln>
              <a:solidFill>
                <a:schemeClr val="bg1"/>
              </a:solidFill>
              <a:effectLst/>
            </a:endParaRPr>
          </a:p>
        </p:txBody>
      </p:sp>
      <p:sp>
        <p:nvSpPr>
          <p:cNvPr id="6" name="Textfeld 5"/>
          <p:cNvSpPr txBox="1"/>
          <p:nvPr/>
        </p:nvSpPr>
        <p:spPr>
          <a:xfrm>
            <a:off x="5076056" y="4830251"/>
            <a:ext cx="792088" cy="830997"/>
          </a:xfrm>
          <a:prstGeom prst="rect">
            <a:avLst/>
          </a:prstGeom>
          <a:noFill/>
        </p:spPr>
        <p:txBody>
          <a:bodyPr wrap="square" rtlCol="0">
            <a:spAutoFit/>
          </a:bodyPr>
          <a:lstStyle/>
          <a:p>
            <a:r>
              <a:rPr lang="de-DE" altLang="de-DE" sz="4800" dirty="0" smtClean="0">
                <a:solidFill>
                  <a:srgbClr val="FF0000"/>
                </a:solidFill>
                <a:latin typeface="Wingdings" pitchFamily="2" charset="2"/>
              </a:rPr>
              <a:t></a:t>
            </a:r>
            <a:endParaRPr lang="de-DE" sz="4800" dirty="0">
              <a:solidFill>
                <a:srgbClr val="C00000"/>
              </a:solidFill>
              <a:cs typeface="Courier New" panose="02070309020205020404" pitchFamily="49" charset="0"/>
            </a:endParaRPr>
          </a:p>
        </p:txBody>
      </p:sp>
      <p:sp>
        <p:nvSpPr>
          <p:cNvPr id="8" name="Textfeld 7"/>
          <p:cNvSpPr txBox="1"/>
          <p:nvPr/>
        </p:nvSpPr>
        <p:spPr>
          <a:xfrm>
            <a:off x="7596336" y="3961631"/>
            <a:ext cx="1224136" cy="1195561"/>
          </a:xfrm>
          <a:prstGeom prst="rect">
            <a:avLst/>
          </a:prstGeom>
          <a:solidFill>
            <a:schemeClr val="bg1">
              <a:lumMod val="20000"/>
              <a:lumOff val="80000"/>
            </a:schemeClr>
          </a:solidFill>
          <a:ln w="19050">
            <a:solidFill>
              <a:srgbClr val="00B050"/>
            </a:solidFill>
          </a:ln>
        </p:spPr>
        <p:txBody>
          <a:bodyPr wrap="square" rtlCol="0">
            <a:spAutoFit/>
          </a:bodyPr>
          <a:lstStyle/>
          <a:p>
            <a:r>
              <a:rPr lang="de-DE" sz="1400" dirty="0" smtClean="0">
                <a:solidFill>
                  <a:srgbClr val="00664D"/>
                </a:solidFill>
              </a:rPr>
              <a:t>Daher kann in Ada 2022 der Subtyp bei Eindeutigkeit entfallen.</a:t>
            </a:r>
            <a:endParaRPr lang="de-DE" sz="1400" dirty="0">
              <a:solidFill>
                <a:srgbClr val="00664D"/>
              </a:solidFill>
            </a:endParaRPr>
          </a:p>
        </p:txBody>
      </p:sp>
    </p:spTree>
    <p:extLst>
      <p:ext uri="{BB962C8B-B14F-4D97-AF65-F5344CB8AC3E}">
        <p14:creationId xmlns:p14="http://schemas.microsoft.com/office/powerpoint/2010/main" val="4196485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8" grpId="0" animBg="1"/>
    </p:bld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Funktionsergebnisse Umbenennen</a:t>
            </a:r>
            <a:endParaRPr lang="de-DE" dirty="0"/>
          </a:p>
        </p:txBody>
      </p:sp>
      <p:sp>
        <p:nvSpPr>
          <p:cNvPr id="3" name="Inhaltsplatzhalter 2"/>
          <p:cNvSpPr>
            <a:spLocks noGrp="1"/>
          </p:cNvSpPr>
          <p:nvPr>
            <p:ph idx="1"/>
          </p:nvPr>
        </p:nvSpPr>
        <p:spPr/>
        <p:txBody>
          <a:bodyPr/>
          <a:lstStyle/>
          <a:p>
            <a:pPr marL="0" indent="0"/>
            <a:r>
              <a:rPr lang="de-DE" sz="1800" dirty="0" smtClean="0"/>
              <a:t>Ab Ada 95 gelten Funktionsergebnisse als Objekte und können umbenannt werden.</a:t>
            </a:r>
          </a:p>
          <a:p>
            <a:pPr marL="541338" indent="0"/>
            <a:r>
              <a:rPr lang="de-DE" sz="1600" dirty="0">
                <a:solidFill>
                  <a:schemeClr val="tx1"/>
                </a:solidFill>
                <a:latin typeface="Courier New" panose="02070309020205020404" pitchFamily="49" charset="0"/>
                <a:cs typeface="Courier New" panose="02070309020205020404" pitchFamily="49" charset="0"/>
              </a:rPr>
              <a:t>X: Positive </a:t>
            </a:r>
            <a:r>
              <a:rPr lang="de-DE" sz="1600" b="1" dirty="0">
                <a:solidFill>
                  <a:schemeClr val="tx1"/>
                </a:solidFill>
                <a:latin typeface="Courier New" panose="02070309020205020404" pitchFamily="49" charset="0"/>
                <a:cs typeface="Courier New" panose="02070309020205020404" pitchFamily="49" charset="0"/>
              </a:rPr>
              <a:t>renames</a:t>
            </a:r>
            <a:r>
              <a:rPr lang="de-DE" sz="1600" dirty="0">
                <a:solidFill>
                  <a:schemeClr val="tx1"/>
                </a:solidFill>
                <a:latin typeface="Courier New" panose="02070309020205020404" pitchFamily="49" charset="0"/>
                <a:cs typeface="Courier New" panose="02070309020205020404" pitchFamily="49" charset="0"/>
              </a:rPr>
              <a:t> </a:t>
            </a:r>
            <a:r>
              <a:rPr lang="de-DE" sz="1600" dirty="0" smtClean="0">
                <a:solidFill>
                  <a:schemeClr val="tx1"/>
                </a:solidFill>
                <a:latin typeface="Courier New" panose="02070309020205020404" pitchFamily="49" charset="0"/>
                <a:cs typeface="Courier New" panose="02070309020205020404" pitchFamily="49" charset="0"/>
              </a:rPr>
              <a:t>Funk </a:t>
            </a:r>
            <a:r>
              <a:rPr lang="de-DE" sz="1600" dirty="0">
                <a:solidFill>
                  <a:schemeClr val="tx1"/>
                </a:solidFill>
                <a:latin typeface="Courier New" panose="02070309020205020404" pitchFamily="49" charset="0"/>
                <a:cs typeface="Courier New" panose="02070309020205020404" pitchFamily="49" charset="0"/>
              </a:rPr>
              <a:t>(I);</a:t>
            </a:r>
          </a:p>
          <a:p>
            <a:pPr marL="0" indent="0"/>
            <a:r>
              <a:rPr lang="de-DE" sz="1800" dirty="0" smtClean="0"/>
              <a:t>Theoretisch fängt die Umbenennung das Ergebnisobjekt ein und vermeidet die Kopie bei Verwendung einer Konstanten:</a:t>
            </a:r>
          </a:p>
          <a:p>
            <a:pPr marL="541338" indent="0"/>
            <a:r>
              <a:rPr lang="de-DE" sz="1600" dirty="0">
                <a:latin typeface="Courier New" panose="02070309020205020404" pitchFamily="49" charset="0"/>
                <a:cs typeface="Courier New" panose="02070309020205020404" pitchFamily="49" charset="0"/>
              </a:rPr>
              <a:t>X: </a:t>
            </a:r>
            <a:r>
              <a:rPr lang="de-DE" sz="1600" b="1" dirty="0" smtClean="0">
                <a:latin typeface="Courier New" panose="02070309020205020404" pitchFamily="49" charset="0"/>
                <a:cs typeface="Courier New" panose="02070309020205020404" pitchFamily="49" charset="0"/>
              </a:rPr>
              <a:t>constant</a:t>
            </a:r>
            <a:r>
              <a:rPr lang="de-DE" sz="1600" dirty="0" smtClean="0">
                <a:latin typeface="Courier New" panose="02070309020205020404" pitchFamily="49" charset="0"/>
                <a:cs typeface="Courier New" panose="02070309020205020404" pitchFamily="49" charset="0"/>
              </a:rPr>
              <a:t> Positive := Funk </a:t>
            </a:r>
            <a:r>
              <a:rPr lang="de-DE" sz="1600" dirty="0">
                <a:latin typeface="Courier New" panose="02070309020205020404" pitchFamily="49" charset="0"/>
                <a:cs typeface="Courier New" panose="02070309020205020404" pitchFamily="49" charset="0"/>
              </a:rPr>
              <a:t>(I</a:t>
            </a:r>
            <a:r>
              <a:rPr lang="de-DE" sz="1600" dirty="0" smtClean="0">
                <a:latin typeface="Courier New" panose="02070309020205020404" pitchFamily="49" charset="0"/>
                <a:cs typeface="Courier New" panose="02070309020205020404" pitchFamily="49" charset="0"/>
              </a:rPr>
              <a:t>);</a:t>
            </a:r>
          </a:p>
          <a:p>
            <a:pPr marL="0" indent="0"/>
            <a:r>
              <a:rPr lang="de-DE" sz="1800" dirty="0" smtClean="0"/>
              <a:t>Bei skalaren Größen ist das Ergebnisobjekt jedoch gewöhnlich ein Register, so dass die Umbenennung und die Konstante identisch sind.</a:t>
            </a:r>
          </a:p>
          <a:p>
            <a:pPr marL="0" indent="0"/>
            <a:r>
              <a:rPr lang="de-DE" sz="1800" dirty="0" smtClean="0"/>
              <a:t>Vermeidung einer Kopie ist daher nur bei zusammengesetzten Typen signifikant, insbesondere bei kontrollierten Typen (RM 7.6), da dann eine zusätzliche Finalisierung vermieden werden kann.</a:t>
            </a:r>
            <a:r>
              <a:rPr lang="en-US" sz="1800" dirty="0">
                <a:solidFill>
                  <a:srgbClr val="FF3399"/>
                </a:solidFill>
              </a:rPr>
              <a:t> </a:t>
            </a:r>
            <a:r>
              <a:rPr lang="de-DE" sz="1800" dirty="0" smtClean="0">
                <a:solidFill>
                  <a:srgbClr val="FF3399"/>
                </a:solidFill>
              </a:rPr>
              <a:t>Messen Sie, bevor Sie „Effizienz“-Ände-rungen machen.</a:t>
            </a:r>
            <a:endParaRPr lang="de-DE" sz="1800" dirty="0"/>
          </a:p>
          <a:p>
            <a:pPr marL="0" indent="0"/>
            <a:r>
              <a:rPr lang="de-DE" sz="1800" dirty="0" smtClean="0">
                <a:solidFill>
                  <a:schemeClr val="accent2"/>
                </a:solidFill>
              </a:rPr>
              <a:t>Folie 297 zeigt eine Umbenennung, die </a:t>
            </a:r>
            <a:r>
              <a:rPr lang="de-DE" sz="1800" dirty="0">
                <a:solidFill>
                  <a:schemeClr val="accent2"/>
                </a:solidFill>
              </a:rPr>
              <a:t>nicht durch Kopie ersetzt </a:t>
            </a:r>
            <a:r>
              <a:rPr lang="de-DE" sz="1800" dirty="0" smtClean="0">
                <a:solidFill>
                  <a:schemeClr val="accent2"/>
                </a:solidFill>
              </a:rPr>
              <a:t>werden kann!</a:t>
            </a:r>
            <a:endParaRPr lang="de-DE" sz="1800" dirty="0">
              <a:solidFill>
                <a:schemeClr val="accent2"/>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352</a:t>
            </a:fld>
            <a:endParaRPr lang="de-DE" dirty="0"/>
          </a:p>
        </p:txBody>
      </p:sp>
    </p:spTree>
    <p:extLst>
      <p:ext uri="{BB962C8B-B14F-4D97-AF65-F5344CB8AC3E}">
        <p14:creationId xmlns:p14="http://schemas.microsoft.com/office/powerpoint/2010/main" val="3032235170"/>
      </p:ext>
    </p:extLst>
  </p:cSld>
  <p:clrMapOvr>
    <a:masterClrMapping/>
  </p:clrMapOvr>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Umbenennung vs. Konstante</a:t>
            </a:r>
            <a:endParaRPr lang="de-DE" dirty="0"/>
          </a:p>
        </p:txBody>
      </p:sp>
      <p:sp>
        <p:nvSpPr>
          <p:cNvPr id="3" name="Inhaltsplatzhalter 2"/>
          <p:cNvSpPr>
            <a:spLocks noGrp="1"/>
          </p:cNvSpPr>
          <p:nvPr>
            <p:ph idx="1"/>
          </p:nvPr>
        </p:nvSpPr>
        <p:spPr>
          <a:xfrm>
            <a:off x="685800" y="1921200"/>
            <a:ext cx="7739063" cy="4327199"/>
          </a:xfrm>
        </p:spPr>
        <p:txBody>
          <a:bodyPr/>
          <a:lstStyle/>
          <a:p>
            <a:pPr marL="0" indent="0"/>
            <a:r>
              <a:rPr lang="de-DE" sz="2400" dirty="0" smtClean="0"/>
              <a:t>Beim Umbenennen müssen </a:t>
            </a:r>
            <a:r>
              <a:rPr lang="de-DE" sz="2400" u="sng" dirty="0" smtClean="0"/>
              <a:t>stets</a:t>
            </a:r>
            <a:r>
              <a:rPr lang="de-DE" sz="2400" dirty="0" smtClean="0"/>
              <a:t> die Eigenschaften des Originals beachtet werden, da die Eigenschaften, die in der Umbenennung genannt werden, größtenteils ignoriert werden. Sie geraten </a:t>
            </a:r>
            <a:r>
              <a:rPr lang="de-DE" sz="2400" u="sng" dirty="0" smtClean="0"/>
              <a:t>sicherlich</a:t>
            </a:r>
            <a:r>
              <a:rPr lang="de-DE" sz="2400" dirty="0" smtClean="0"/>
              <a:t> in Schwierigkeiten, wenn Sie denen glauben.</a:t>
            </a:r>
          </a:p>
          <a:p>
            <a:pPr marL="0" indent="0"/>
            <a:r>
              <a:rPr lang="de-DE" sz="2400" dirty="0" smtClean="0"/>
              <a:t>Das ist ein Grund, warum die Verwendung von Umbenennungen, einer Art Aliasierung, minimiert werden sollte. Kopien sind gewöhnlich sicherer, wenn Ihr Programm Kopien verkraften kann.</a:t>
            </a:r>
          </a:p>
          <a:p>
            <a:pPr marL="0" indent="0"/>
            <a:r>
              <a:rPr lang="de-DE" sz="2400" dirty="0" smtClean="0"/>
              <a:t>Sagt Randy Brukhard, Gründer von RR Software, der Janus/Ada anbietet.</a:t>
            </a:r>
            <a:endParaRPr 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353</a:t>
            </a:fld>
            <a:endParaRPr lang="de-DE" dirty="0"/>
          </a:p>
        </p:txBody>
      </p:sp>
    </p:spTree>
    <p:extLst>
      <p:ext uri="{BB962C8B-B14F-4D97-AF65-F5344CB8AC3E}">
        <p14:creationId xmlns:p14="http://schemas.microsoft.com/office/powerpoint/2010/main" val="1794888508"/>
      </p:ext>
    </p:extLst>
  </p:cSld>
  <p:clrMapOvr>
    <a:masterClrMapping/>
  </p:clrMapOvr>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Umbenennen in Ada 2022</a:t>
            </a:r>
            <a:endParaRPr lang="de-DE" dirty="0"/>
          </a:p>
        </p:txBody>
      </p:sp>
      <p:sp>
        <p:nvSpPr>
          <p:cNvPr id="3" name="Inhaltsplatzhalter 2"/>
          <p:cNvSpPr>
            <a:spLocks noGrp="1"/>
          </p:cNvSpPr>
          <p:nvPr>
            <p:ph idx="1"/>
          </p:nvPr>
        </p:nvSpPr>
        <p:spPr>
          <a:xfrm>
            <a:off x="685800" y="1897064"/>
            <a:ext cx="7739063" cy="4412256"/>
          </a:xfrm>
        </p:spPr>
        <p:txBody>
          <a:bodyPr/>
          <a:lstStyle/>
          <a:p>
            <a:pPr marL="363538" indent="0"/>
            <a:r>
              <a:rPr lang="de-DE" sz="1600" dirty="0">
                <a:solidFill>
                  <a:schemeClr val="tx1"/>
                </a:solidFill>
                <a:latin typeface="Courier New" panose="02070309020205020404" pitchFamily="49" charset="0"/>
                <a:cs typeface="Courier New" panose="02070309020205020404" pitchFamily="49" charset="0"/>
              </a:rPr>
              <a:t>X: Positive </a:t>
            </a:r>
            <a:r>
              <a:rPr lang="de-DE" sz="1600" b="1" dirty="0">
                <a:solidFill>
                  <a:schemeClr val="tx1"/>
                </a:solidFill>
                <a:latin typeface="Courier New" panose="02070309020205020404" pitchFamily="49" charset="0"/>
                <a:cs typeface="Courier New" panose="02070309020205020404" pitchFamily="49" charset="0"/>
              </a:rPr>
              <a:t>renames</a:t>
            </a:r>
            <a:r>
              <a:rPr lang="de-DE" sz="1600" dirty="0">
                <a:solidFill>
                  <a:schemeClr val="tx1"/>
                </a:solidFill>
                <a:latin typeface="Courier New" panose="02070309020205020404" pitchFamily="49" charset="0"/>
                <a:cs typeface="Courier New" panose="02070309020205020404" pitchFamily="49" charset="0"/>
              </a:rPr>
              <a:t> </a:t>
            </a:r>
            <a:r>
              <a:rPr lang="de-DE" sz="1600" dirty="0" smtClean="0">
                <a:solidFill>
                  <a:schemeClr val="tx1"/>
                </a:solidFill>
                <a:latin typeface="Courier New" panose="02070309020205020404" pitchFamily="49" charset="0"/>
                <a:cs typeface="Courier New" panose="02070309020205020404" pitchFamily="49" charset="0"/>
              </a:rPr>
              <a:t>Funk </a:t>
            </a:r>
            <a:r>
              <a:rPr lang="de-DE" sz="1600" dirty="0">
                <a:solidFill>
                  <a:schemeClr val="tx1"/>
                </a:solidFill>
                <a:latin typeface="Courier New" panose="02070309020205020404" pitchFamily="49" charset="0"/>
                <a:cs typeface="Courier New" panose="02070309020205020404" pitchFamily="49" charset="0"/>
              </a:rPr>
              <a:t>(I</a:t>
            </a:r>
            <a:r>
              <a:rPr lang="de-DE" sz="1600" dirty="0" smtClean="0">
                <a:solidFill>
                  <a:schemeClr val="tx1"/>
                </a:solidFill>
                <a:latin typeface="Courier New" panose="02070309020205020404" pitchFamily="49" charset="0"/>
                <a:cs typeface="Courier New" panose="02070309020205020404" pitchFamily="49" charset="0"/>
              </a:rPr>
              <a:t>);</a:t>
            </a:r>
          </a:p>
          <a:p>
            <a:pPr marL="0" indent="0"/>
            <a:r>
              <a:rPr lang="de-DE" sz="1800" dirty="0" smtClean="0">
                <a:cs typeface="Courier New" panose="02070309020205020404" pitchFamily="49" charset="0"/>
              </a:rPr>
              <a:t>Da die Einschränkungen des genannten Subtyps (hier </a:t>
            </a:r>
            <a:r>
              <a:rPr lang="de-DE" sz="1600" dirty="0" smtClean="0">
                <a:solidFill>
                  <a:schemeClr val="tx1"/>
                </a:solidFill>
                <a:latin typeface="Courier New" panose="02070309020205020404" pitchFamily="49" charset="0"/>
                <a:cs typeface="Courier New" panose="02070309020205020404" pitchFamily="49" charset="0"/>
              </a:rPr>
              <a:t>Positive</a:t>
            </a:r>
            <a:r>
              <a:rPr lang="de-DE" sz="1800" dirty="0" smtClean="0">
                <a:cs typeface="Courier New" panose="02070309020205020404" pitchFamily="49" charset="0"/>
              </a:rPr>
              <a:t>) ignoriert werden (es zählt nur der Typ des Objekts, der </a:t>
            </a:r>
            <a:r>
              <a:rPr lang="de-DE" sz="1800" dirty="0">
                <a:cs typeface="Courier New" panose="02070309020205020404" pitchFamily="49" charset="0"/>
              </a:rPr>
              <a:t>neue Name </a:t>
            </a:r>
            <a:r>
              <a:rPr lang="de-DE" sz="1800" dirty="0" smtClean="0">
                <a:cs typeface="Courier New" panose="02070309020205020404" pitchFamily="49" charset="0"/>
              </a:rPr>
              <a:t>(hier </a:t>
            </a:r>
            <a:r>
              <a:rPr lang="de-DE" sz="1600" dirty="0">
                <a:solidFill>
                  <a:schemeClr val="tx1"/>
                </a:solidFill>
                <a:latin typeface="Courier New" panose="02070309020205020404" pitchFamily="49" charset="0"/>
                <a:cs typeface="Courier New" panose="02070309020205020404" pitchFamily="49" charset="0"/>
              </a:rPr>
              <a:t>X</a:t>
            </a:r>
            <a:r>
              <a:rPr lang="de-DE" sz="1800" dirty="0" smtClean="0">
                <a:cs typeface="Courier New" panose="02070309020205020404" pitchFamily="49" charset="0"/>
              </a:rPr>
              <a:t>) übernimmt </a:t>
            </a:r>
            <a:r>
              <a:rPr lang="de-DE" sz="1800" dirty="0">
                <a:cs typeface="Courier New" panose="02070309020205020404" pitchFamily="49" charset="0"/>
              </a:rPr>
              <a:t>alle Einschränkungen des alten</a:t>
            </a:r>
            <a:r>
              <a:rPr lang="de-DE" sz="1800" dirty="0" smtClean="0">
                <a:cs typeface="Courier New" panose="02070309020205020404" pitchFamily="49" charset="0"/>
              </a:rPr>
              <a:t>), kann </a:t>
            </a:r>
            <a:r>
              <a:rPr lang="de-DE" sz="1800" dirty="0">
                <a:cs typeface="Courier New" panose="02070309020205020404" pitchFamily="49" charset="0"/>
              </a:rPr>
              <a:t>i</a:t>
            </a:r>
            <a:r>
              <a:rPr lang="de-DE" sz="1800" dirty="0" smtClean="0">
                <a:cs typeface="Courier New" panose="02070309020205020404" pitchFamily="49" charset="0"/>
              </a:rPr>
              <a:t>n Ada 2022 der Subtyp wegfallen.</a:t>
            </a:r>
          </a:p>
          <a:p>
            <a:pPr marL="363538" lvl="0" indent="0"/>
            <a:r>
              <a:rPr lang="de-DE" sz="1600" dirty="0" smtClean="0">
                <a:latin typeface="Courier New" panose="02070309020205020404" pitchFamily="49" charset="0"/>
                <a:cs typeface="Courier New" panose="02070309020205020404" pitchFamily="49" charset="0"/>
              </a:rPr>
              <a:t>X: </a:t>
            </a:r>
            <a:r>
              <a:rPr lang="de-DE" sz="1600" b="1" dirty="0" smtClean="0">
                <a:latin typeface="Courier New" panose="02070309020205020404" pitchFamily="49" charset="0"/>
                <a:cs typeface="Courier New" panose="02070309020205020404" pitchFamily="49" charset="0"/>
              </a:rPr>
              <a:t>renames</a:t>
            </a:r>
            <a:r>
              <a:rPr lang="de-DE" sz="1600" dirty="0" smtClean="0">
                <a:latin typeface="Courier New" panose="02070309020205020404" pitchFamily="49" charset="0"/>
                <a:cs typeface="Courier New" panose="02070309020205020404" pitchFamily="49" charset="0"/>
              </a:rPr>
              <a:t> Funk (I);</a:t>
            </a:r>
          </a:p>
          <a:p>
            <a:pPr marL="0" lvl="0" indent="0"/>
            <a:r>
              <a:rPr lang="de-DE" sz="1800" dirty="0" smtClean="0">
                <a:cs typeface="Courier New" panose="02070309020205020404" pitchFamily="49" charset="0"/>
              </a:rPr>
              <a:t>Jetzt </a:t>
            </a:r>
            <a:r>
              <a:rPr lang="de-DE" sz="1800" dirty="0">
                <a:cs typeface="Courier New" panose="02070309020205020404" pitchFamily="49" charset="0"/>
              </a:rPr>
              <a:t>können auch benannte Zahlen umbenannt werden:</a:t>
            </a:r>
          </a:p>
          <a:p>
            <a:pPr marL="363538" indent="0"/>
            <a:r>
              <a:rPr lang="de-DE" sz="1600" dirty="0" smtClean="0">
                <a:latin typeface="Courier New" panose="02070309020205020404" pitchFamily="49" charset="0"/>
                <a:cs typeface="Courier New" panose="02070309020205020404" pitchFamily="49" charset="0"/>
              </a:rPr>
              <a:t>Pi: </a:t>
            </a:r>
            <a:r>
              <a:rPr lang="de-DE" sz="1600" b="1" dirty="0" smtClean="0">
                <a:latin typeface="Courier New" panose="02070309020205020404" pitchFamily="49" charset="0"/>
                <a:cs typeface="Courier New" panose="02070309020205020404" pitchFamily="49" charset="0"/>
              </a:rPr>
              <a:t>renames</a:t>
            </a:r>
            <a:r>
              <a:rPr lang="de-DE" sz="1600" dirty="0" smtClean="0">
                <a:latin typeface="Courier New" panose="02070309020205020404" pitchFamily="49" charset="0"/>
                <a:cs typeface="Courier New" panose="02070309020205020404" pitchFamily="49" charset="0"/>
              </a:rPr>
              <a:t> Ada.Numerics.Pi;</a:t>
            </a:r>
          </a:p>
          <a:p>
            <a:pPr marL="0" indent="0">
              <a:buNone/>
            </a:pPr>
            <a:r>
              <a:rPr lang="de-DE" sz="1800" dirty="0">
                <a:solidFill>
                  <a:schemeClr val="tx1"/>
                </a:solidFill>
                <a:cs typeface="Courier New" panose="02070309020205020404" pitchFamily="49" charset="0"/>
              </a:rPr>
              <a:t>Untertyp-Umwandlungen (</a:t>
            </a:r>
            <a:r>
              <a:rPr lang="de-DE" sz="1800" dirty="0" smtClean="0">
                <a:solidFill>
                  <a:schemeClr val="tx1"/>
                </a:solidFill>
                <a:cs typeface="Courier New" panose="02070309020205020404" pitchFamily="49" charset="0"/>
              </a:rPr>
              <a:t>Ansichtsumwandlungen</a:t>
            </a:r>
            <a:r>
              <a:rPr lang="de-DE" sz="1800" dirty="0">
                <a:solidFill>
                  <a:schemeClr val="tx1"/>
                </a:solidFill>
                <a:cs typeface="Courier New" panose="02070309020205020404" pitchFamily="49" charset="0"/>
              </a:rPr>
              <a:t>) können </a:t>
            </a:r>
            <a:r>
              <a:rPr lang="de-DE" sz="1800" dirty="0" smtClean="0">
                <a:solidFill>
                  <a:schemeClr val="tx1"/>
                </a:solidFill>
                <a:cs typeface="Courier New" panose="02070309020205020404" pitchFamily="49" charset="0"/>
              </a:rPr>
              <a:t>jetzt umbenannt </a:t>
            </a:r>
            <a:r>
              <a:rPr lang="de-DE" sz="1800" dirty="0">
                <a:solidFill>
                  <a:schemeClr val="tx1"/>
                </a:solidFill>
                <a:cs typeface="Courier New" panose="02070309020205020404" pitchFamily="49" charset="0"/>
              </a:rPr>
              <a:t>werden (siehe Folie 63):</a:t>
            </a:r>
          </a:p>
          <a:p>
            <a:pPr marL="354013" inden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solidFill>
                  <a:schemeClr val="tx1"/>
                </a:solidFill>
                <a:latin typeface="Courier New" pitchFamily="49" charset="0"/>
                <a:cs typeface="Courier New" panose="02070309020205020404" pitchFamily="49" charset="0"/>
              </a:rPr>
              <a:t>type</a:t>
            </a:r>
            <a:r>
              <a:rPr lang="de-DE" altLang="de-DE" sz="1600" dirty="0" smtClean="0">
                <a:solidFill>
                  <a:schemeClr val="tx1"/>
                </a:solidFill>
                <a:latin typeface="Courier New" pitchFamily="49" charset="0"/>
                <a:cs typeface="Courier New" panose="02070309020205020404" pitchFamily="49" charset="0"/>
              </a:rPr>
              <a:t> </a:t>
            </a:r>
            <a:r>
              <a:rPr lang="de-DE" altLang="de-DE" sz="1600" dirty="0">
                <a:solidFill>
                  <a:schemeClr val="tx1"/>
                </a:solidFill>
                <a:latin typeface="Courier New" pitchFamily="49" charset="0"/>
                <a:cs typeface="Courier New" panose="02070309020205020404" pitchFamily="49" charset="0"/>
              </a:rPr>
              <a:t>Feld </a:t>
            </a:r>
            <a:r>
              <a:rPr lang="de-DE" altLang="de-DE" sz="1600" b="1" dirty="0">
                <a:solidFill>
                  <a:schemeClr val="tx1"/>
                </a:solidFill>
                <a:latin typeface="Courier New" pitchFamily="49" charset="0"/>
                <a:cs typeface="Courier New" panose="02070309020205020404" pitchFamily="49" charset="0"/>
              </a:rPr>
              <a:t>is array</a:t>
            </a:r>
            <a:r>
              <a:rPr lang="de-DE" altLang="de-DE" sz="1600" dirty="0">
                <a:solidFill>
                  <a:schemeClr val="tx1"/>
                </a:solidFill>
                <a:latin typeface="Courier New" pitchFamily="49" charset="0"/>
                <a:cs typeface="Courier New" panose="02070309020205020404" pitchFamily="49" charset="0"/>
              </a:rPr>
              <a:t> (Integer </a:t>
            </a:r>
            <a:r>
              <a:rPr lang="de-DE" altLang="de-DE" sz="1600" b="1" dirty="0">
                <a:solidFill>
                  <a:schemeClr val="tx1"/>
                </a:solidFill>
                <a:latin typeface="Courier New" pitchFamily="49" charset="0"/>
                <a:cs typeface="Courier New" panose="02070309020205020404" pitchFamily="49" charset="0"/>
              </a:rPr>
              <a:t>range</a:t>
            </a:r>
            <a:r>
              <a:rPr lang="de-DE" altLang="de-DE" sz="1600" dirty="0">
                <a:solidFill>
                  <a:schemeClr val="tx1"/>
                </a:solidFill>
                <a:latin typeface="Courier New" pitchFamily="49" charset="0"/>
                <a:cs typeface="Courier New" panose="02070309020205020404" pitchFamily="49" charset="0"/>
              </a:rPr>
              <a:t> &lt;&gt;) </a:t>
            </a:r>
            <a:r>
              <a:rPr lang="de-DE" altLang="de-DE" sz="1600" b="1" dirty="0">
                <a:solidFill>
                  <a:schemeClr val="tx1"/>
                </a:solidFill>
                <a:latin typeface="Courier New" pitchFamily="49" charset="0"/>
                <a:cs typeface="Courier New" panose="02070309020205020404" pitchFamily="49" charset="0"/>
              </a:rPr>
              <a:t>of</a:t>
            </a:r>
            <a:r>
              <a:rPr lang="de-DE" altLang="de-DE" sz="1600" dirty="0">
                <a:solidFill>
                  <a:schemeClr val="tx1"/>
                </a:solidFill>
                <a:latin typeface="Courier New" pitchFamily="49" charset="0"/>
                <a:cs typeface="Courier New" panose="02070309020205020404" pitchFamily="49" charset="0"/>
              </a:rPr>
              <a:t> Integer</a:t>
            </a:r>
            <a:r>
              <a:rPr lang="de-DE" altLang="de-DE" sz="1600" dirty="0" smtClean="0">
                <a:solidFill>
                  <a:schemeClr val="tx1"/>
                </a:solidFill>
                <a:latin typeface="Courier New" pitchFamily="49" charset="0"/>
                <a:cs typeface="Courier New" panose="02070309020205020404" pitchFamily="49" charset="0"/>
              </a:rPr>
              <a:t>;</a:t>
            </a:r>
            <a:br>
              <a:rPr lang="de-DE" altLang="de-DE" sz="1600" dirty="0" smtClean="0">
                <a:solidFill>
                  <a:schemeClr val="tx1"/>
                </a:solidFill>
                <a:latin typeface="Courier New" pitchFamily="49" charset="0"/>
                <a:cs typeface="Courier New" panose="02070309020205020404" pitchFamily="49" charset="0"/>
              </a:rPr>
            </a:br>
            <a:r>
              <a:rPr lang="en-US" altLang="de-DE" sz="1600" b="1" dirty="0" smtClean="0">
                <a:solidFill>
                  <a:schemeClr val="tx1"/>
                </a:solidFill>
                <a:latin typeface="Courier New" panose="02070309020205020404" pitchFamily="49" charset="0"/>
                <a:cs typeface="Courier New" panose="02070309020205020404" pitchFamily="49" charset="0"/>
              </a:rPr>
              <a:t>subtype</a:t>
            </a:r>
            <a:r>
              <a:rPr lang="en-US" altLang="de-DE" sz="1600" dirty="0" smtClean="0">
                <a:solidFill>
                  <a:schemeClr val="tx1"/>
                </a:solidFill>
                <a:latin typeface="Courier New" panose="02070309020205020404" pitchFamily="49" charset="0"/>
                <a:cs typeface="Courier New" panose="02070309020205020404" pitchFamily="49" charset="0"/>
              </a:rPr>
              <a:t> Feld_15 </a:t>
            </a:r>
            <a:r>
              <a:rPr lang="en-US" altLang="de-DE" sz="1600" b="1" dirty="0">
                <a:solidFill>
                  <a:schemeClr val="tx1"/>
                </a:solidFill>
                <a:latin typeface="Courier New" panose="02070309020205020404" pitchFamily="49" charset="0"/>
                <a:cs typeface="Courier New" panose="02070309020205020404" pitchFamily="49" charset="0"/>
              </a:rPr>
              <a:t>is</a:t>
            </a:r>
            <a:r>
              <a:rPr lang="en-US" altLang="de-DE" sz="1600" dirty="0">
                <a:solidFill>
                  <a:schemeClr val="tx1"/>
                </a:solidFill>
                <a:latin typeface="Courier New" panose="02070309020205020404" pitchFamily="49" charset="0"/>
                <a:cs typeface="Courier New" panose="02070309020205020404" pitchFamily="49" charset="0"/>
              </a:rPr>
              <a:t> Feld (1 .. 5);</a:t>
            </a:r>
          </a:p>
          <a:p>
            <a:pPr marL="354013" inden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00" dirty="0">
              <a:solidFill>
                <a:schemeClr val="tx1"/>
              </a:solidFill>
              <a:latin typeface="Courier New" panose="02070309020205020404" pitchFamily="49" charset="0"/>
              <a:cs typeface="Courier New" panose="02070309020205020404" pitchFamily="49" charset="0"/>
            </a:endParaRPr>
          </a:p>
          <a:p>
            <a:pPr marL="354013" indent="0">
              <a:spcBef>
                <a:spcPct val="0"/>
              </a:spcBef>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solidFill>
                  <a:schemeClr val="tx1"/>
                </a:solidFill>
                <a:latin typeface="Courier New" pitchFamily="49" charset="0"/>
                <a:cs typeface="Courier New" panose="02070309020205020404" pitchFamily="49" charset="0"/>
              </a:rPr>
              <a:t>X</a:t>
            </a:r>
            <a:r>
              <a:rPr lang="de-DE" altLang="de-DE" sz="1600" dirty="0">
                <a:solidFill>
                  <a:schemeClr val="tx1"/>
                </a:solidFill>
                <a:latin typeface="Courier New" pitchFamily="49" charset="0"/>
                <a:cs typeface="Courier New" panose="02070309020205020404" pitchFamily="49" charset="0"/>
              </a:rPr>
              <a:t>: Feld (-2..+2) := (</a:t>
            </a:r>
            <a:r>
              <a:rPr lang="de-DE" altLang="de-DE" sz="1600" b="1" dirty="0">
                <a:solidFill>
                  <a:schemeClr val="tx1"/>
                </a:solidFill>
                <a:latin typeface="Courier New" pitchFamily="49" charset="0"/>
                <a:cs typeface="Courier New" panose="02070309020205020404" pitchFamily="49" charset="0"/>
              </a:rPr>
              <a:t>others</a:t>
            </a:r>
            <a:r>
              <a:rPr lang="de-DE" altLang="de-DE" sz="1600" dirty="0">
                <a:solidFill>
                  <a:schemeClr val="tx1"/>
                </a:solidFill>
                <a:latin typeface="Courier New" pitchFamily="49" charset="0"/>
                <a:cs typeface="Courier New" panose="02070309020205020404" pitchFamily="49" charset="0"/>
              </a:rPr>
              <a:t> =&gt; 1</a:t>
            </a:r>
            <a:r>
              <a:rPr lang="de-DE" altLang="de-DE" sz="1600" dirty="0" smtClean="0">
                <a:solidFill>
                  <a:schemeClr val="tx1"/>
                </a:solidFill>
                <a:latin typeface="Courier New" pitchFamily="49" charset="0"/>
                <a:cs typeface="Courier New" panose="02070309020205020404" pitchFamily="49" charset="0"/>
              </a:rPr>
              <a:t>);</a:t>
            </a:r>
            <a:br>
              <a:rPr lang="de-DE" altLang="de-DE" sz="1600" dirty="0" smtClean="0">
                <a:solidFill>
                  <a:schemeClr val="tx1"/>
                </a:solidFill>
                <a:latin typeface="Courier New" pitchFamily="49" charset="0"/>
                <a:cs typeface="Courier New" panose="02070309020205020404" pitchFamily="49" charset="0"/>
              </a:rPr>
            </a:br>
            <a:r>
              <a:rPr lang="de-DE" altLang="de-DE" sz="1600" dirty="0" smtClean="0">
                <a:solidFill>
                  <a:schemeClr val="tx1"/>
                </a:solidFill>
                <a:latin typeface="Courier New" pitchFamily="49" charset="0"/>
                <a:cs typeface="Courier New" panose="02070309020205020404" pitchFamily="49" charset="0"/>
              </a:rPr>
              <a:t>Z</a:t>
            </a:r>
            <a:r>
              <a:rPr lang="de-DE" altLang="de-DE" sz="1600" dirty="0">
                <a:solidFill>
                  <a:schemeClr val="tx1"/>
                </a:solidFill>
                <a:latin typeface="Courier New" panose="02070309020205020404" pitchFamily="49" charset="0"/>
                <a:cs typeface="Courier New" panose="02070309020205020404" pitchFamily="49" charset="0"/>
              </a:rPr>
              <a:t>: Feld</a:t>
            </a:r>
            <a:r>
              <a:rPr lang="de-DE" altLang="de-DE" sz="1600" b="1" dirty="0">
                <a:solidFill>
                  <a:schemeClr val="tx1"/>
                </a:solidFill>
                <a:latin typeface="Courier New" panose="02070309020205020404" pitchFamily="49" charset="0"/>
                <a:cs typeface="Courier New" panose="02070309020205020404" pitchFamily="49" charset="0"/>
              </a:rPr>
              <a:t> renames </a:t>
            </a:r>
            <a:r>
              <a:rPr lang="de-DE" altLang="de-DE" sz="1600" dirty="0" smtClean="0">
                <a:solidFill>
                  <a:schemeClr val="tx1"/>
                </a:solidFill>
                <a:latin typeface="Courier New" panose="02070309020205020404" pitchFamily="49" charset="0"/>
                <a:cs typeface="Courier New" panose="02070309020205020404" pitchFamily="49" charset="0"/>
              </a:rPr>
              <a:t>Feld_15 (X);</a:t>
            </a:r>
            <a:endParaRPr lang="de-DE" altLang="de-DE" sz="1400" dirty="0">
              <a:solidFill>
                <a:schemeClr val="tx1"/>
              </a:solidFill>
              <a:latin typeface="Courier New" panose="02070309020205020404" pitchFamily="49" charset="0"/>
              <a:cs typeface="Courier New" panose="02070309020205020404" pitchFamily="49" charset="0"/>
            </a:endParaRPr>
          </a:p>
          <a:p>
            <a:pPr marL="354013" indent="0">
              <a:spcBef>
                <a:spcPct val="0"/>
              </a:spcBef>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 dirty="0">
              <a:solidFill>
                <a:schemeClr val="tx1"/>
              </a:solidFill>
              <a:latin typeface="Courier New" panose="02070309020205020404" pitchFamily="49" charset="0"/>
              <a:cs typeface="Courier New" panose="02070309020205020404" pitchFamily="49" charset="0"/>
            </a:endParaRPr>
          </a:p>
          <a:p>
            <a:pPr marL="354013" indent="0">
              <a:spcBef>
                <a:spcPct val="0"/>
              </a:spcBef>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solidFill>
                  <a:srgbClr val="FF0000"/>
                </a:solidFill>
                <a:latin typeface="Courier New" panose="02070309020205020404" pitchFamily="49" charset="0"/>
                <a:cs typeface="Courier New" panose="02070309020205020404" pitchFamily="49" charset="0"/>
              </a:rPr>
              <a:t>Z </a:t>
            </a:r>
            <a:r>
              <a:rPr lang="de-DE" altLang="de-DE" sz="1600" dirty="0">
                <a:solidFill>
                  <a:srgbClr val="FF0000"/>
                </a:solidFill>
                <a:latin typeface="Courier New" panose="02070309020205020404" pitchFamily="49" charset="0"/>
                <a:cs typeface="Courier New" panose="02070309020205020404" pitchFamily="49" charset="0"/>
              </a:rPr>
              <a:t>:= (</a:t>
            </a:r>
            <a:r>
              <a:rPr lang="de-DE" altLang="de-DE" sz="1600" b="1" dirty="0">
                <a:solidFill>
                  <a:srgbClr val="FF0000"/>
                </a:solidFill>
                <a:latin typeface="Courier New" panose="02070309020205020404" pitchFamily="49" charset="0"/>
                <a:cs typeface="Courier New" panose="02070309020205020404" pitchFamily="49" charset="0"/>
              </a:rPr>
              <a:t>others</a:t>
            </a:r>
            <a:r>
              <a:rPr lang="de-DE" altLang="de-DE" sz="1600" dirty="0">
                <a:solidFill>
                  <a:srgbClr val="FF0000"/>
                </a:solidFill>
                <a:latin typeface="Courier New" panose="02070309020205020404" pitchFamily="49" charset="0"/>
                <a:cs typeface="Courier New" panose="02070309020205020404" pitchFamily="49" charset="0"/>
              </a:rPr>
              <a:t> =&gt; 0);  -- </a:t>
            </a:r>
            <a:r>
              <a:rPr lang="de-DE" altLang="de-DE" sz="1600" dirty="0" smtClean="0">
                <a:solidFill>
                  <a:srgbClr val="FF0000"/>
                </a:solidFill>
                <a:latin typeface="Courier New" panose="02070309020205020404" pitchFamily="49" charset="0"/>
                <a:cs typeface="Courier New" panose="02070309020205020404" pitchFamily="49" charset="0"/>
              </a:rPr>
              <a:t>illegal, keine Variable</a:t>
            </a:r>
            <a:endParaRPr lang="de-DE" altLang="de-DE" sz="1600" b="1" dirty="0">
              <a:solidFill>
                <a:srgbClr val="FF0000"/>
              </a:solidFill>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354</a:t>
            </a:fld>
            <a:endParaRPr lang="de-DE" dirty="0"/>
          </a:p>
        </p:txBody>
      </p:sp>
    </p:spTree>
    <p:extLst>
      <p:ext uri="{BB962C8B-B14F-4D97-AF65-F5344CB8AC3E}">
        <p14:creationId xmlns:p14="http://schemas.microsoft.com/office/powerpoint/2010/main" val="3686699906"/>
      </p:ext>
    </p:extLst>
  </p:cSld>
  <p:clrMapOvr>
    <a:masterClrMapping/>
  </p:clrMapOvr>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Verbundkomponenten Umbenennen</a:t>
            </a:r>
            <a:endParaRPr lang="de-DE" dirty="0"/>
          </a:p>
        </p:txBody>
      </p:sp>
      <p:sp>
        <p:nvSpPr>
          <p:cNvPr id="3" name="Inhaltsplatzhalter 2"/>
          <p:cNvSpPr>
            <a:spLocks noGrp="1"/>
          </p:cNvSpPr>
          <p:nvPr>
            <p:ph idx="1"/>
          </p:nvPr>
        </p:nvSpPr>
        <p:spPr/>
        <p:txBody>
          <a:bodyPr/>
          <a:lstStyle/>
          <a:p>
            <a:pPr marL="0" indent="0"/>
            <a:r>
              <a:rPr lang="de-DE" sz="2400" dirty="0">
                <a:cs typeface="Courier New" panose="02070309020205020404" pitchFamily="49" charset="0"/>
              </a:rPr>
              <a:t>Werden Verbundkomponenten umbenannt, darf ihre Existenz nicht von </a:t>
            </a:r>
            <a:r>
              <a:rPr lang="de-DE" sz="2400" dirty="0" smtClean="0">
                <a:cs typeface="Courier New" panose="02070309020205020404" pitchFamily="49" charset="0"/>
              </a:rPr>
              <a:t>veränderlichen Diskriminanten </a:t>
            </a:r>
            <a:r>
              <a:rPr lang="de-DE" sz="2400" dirty="0">
                <a:cs typeface="Courier New" panose="02070309020205020404" pitchFamily="49" charset="0"/>
              </a:rPr>
              <a:t>abhängen</a:t>
            </a:r>
            <a:r>
              <a:rPr lang="de-DE" sz="2400" dirty="0" smtClean="0">
                <a:cs typeface="Courier New" panose="02070309020205020404" pitchFamily="49" charset="0"/>
              </a:rPr>
              <a:t>.</a:t>
            </a:r>
          </a:p>
          <a:p>
            <a:pPr marL="271463" indent="0"/>
            <a:r>
              <a:rPr lang="de-DE" sz="1800" b="1" dirty="0" smtClean="0">
                <a:latin typeface="Courier New" panose="02070309020205020404" pitchFamily="49" charset="0"/>
                <a:cs typeface="Courier New" panose="02070309020205020404" pitchFamily="49" charset="0"/>
              </a:rPr>
              <a:t>type</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Ergebnis (Existiert: Boolean := True) </a:t>
            </a:r>
            <a:r>
              <a:rPr lang="de-DE" sz="1800" b="1" dirty="0">
                <a:latin typeface="Courier New" panose="02070309020205020404" pitchFamily="49" charset="0"/>
                <a:cs typeface="Courier New" panose="02070309020205020404" pitchFamily="49" charset="0"/>
              </a:rPr>
              <a:t>is record</a:t>
            </a:r>
            <a:br>
              <a:rPr lang="de-DE" sz="1800" b="1"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  case </a:t>
            </a:r>
            <a:r>
              <a:rPr lang="de-DE" sz="1800" dirty="0">
                <a:latin typeface="Courier New" panose="02070309020205020404" pitchFamily="49" charset="0"/>
                <a:cs typeface="Courier New" panose="02070309020205020404" pitchFamily="49" charset="0"/>
              </a:rPr>
              <a:t>Existiert</a:t>
            </a:r>
            <a:r>
              <a:rPr lang="de-DE" sz="1800" b="1" dirty="0">
                <a:latin typeface="Courier New" panose="02070309020205020404" pitchFamily="49" charset="0"/>
                <a:cs typeface="Courier New" panose="02070309020205020404" pitchFamily="49" charset="0"/>
              </a:rPr>
              <a:t> is</a:t>
            </a:r>
            <a:br>
              <a:rPr lang="de-DE" sz="1800" b="1"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    when </a:t>
            </a:r>
            <a:r>
              <a:rPr lang="de-DE" sz="1800" dirty="0">
                <a:latin typeface="Courier New" panose="02070309020205020404" pitchFamily="49" charset="0"/>
                <a:cs typeface="Courier New" panose="02070309020205020404" pitchFamily="49" charset="0"/>
              </a:rPr>
              <a:t>False =&gt; </a:t>
            </a:r>
            <a:r>
              <a:rPr lang="de-DE" sz="1800" b="1" dirty="0">
                <a:latin typeface="Courier New" panose="02070309020205020404" pitchFamily="49" charset="0"/>
                <a:cs typeface="Courier New" panose="02070309020205020404" pitchFamily="49" charset="0"/>
              </a:rPr>
              <a:t>null</a:t>
            </a:r>
            <a:r>
              <a:rPr lang="de-DE" sz="1800" dirty="0">
                <a:latin typeface="Courier New" panose="02070309020205020404" pitchFamily="49" charset="0"/>
                <a:cs typeface="Courier New" panose="02070309020205020404" pitchFamily="49" charset="0"/>
              </a:rPr>
              <a:t>;</a:t>
            </a:r>
            <a:r>
              <a:rPr lang="de-DE" sz="1800" b="1" dirty="0">
                <a:latin typeface="Courier New" panose="02070309020205020404" pitchFamily="49" charset="0"/>
                <a:cs typeface="Courier New" panose="02070309020205020404" pitchFamily="49" charset="0"/>
              </a:rPr>
              <a:t/>
            </a:r>
            <a:br>
              <a:rPr lang="de-DE" sz="1800" b="1"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    when </a:t>
            </a:r>
            <a:r>
              <a:rPr lang="de-DE" sz="1800" dirty="0">
                <a:latin typeface="Courier New" panose="02070309020205020404" pitchFamily="49" charset="0"/>
                <a:cs typeface="Courier New" panose="02070309020205020404" pitchFamily="49" charset="0"/>
              </a:rPr>
              <a:t>True  =&gt; Wert: Float;</a:t>
            </a:r>
            <a:br>
              <a:rPr lang="de-DE" sz="1800"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  end case</a:t>
            </a:r>
            <a:r>
              <a:rPr lang="de-DE" sz="1800" dirty="0">
                <a:latin typeface="Courier New" panose="02070309020205020404" pitchFamily="49" charset="0"/>
                <a:cs typeface="Courier New" panose="02070309020205020404" pitchFamily="49" charset="0"/>
              </a:rPr>
              <a:t>;</a:t>
            </a:r>
            <a:r>
              <a:rPr lang="de-DE" sz="1800" b="1" dirty="0">
                <a:latin typeface="Courier New" panose="02070309020205020404" pitchFamily="49" charset="0"/>
                <a:cs typeface="Courier New" panose="02070309020205020404" pitchFamily="49" charset="0"/>
              </a:rPr>
              <a:t/>
            </a:r>
            <a:br>
              <a:rPr lang="de-DE" sz="1800" b="1"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end record</a:t>
            </a:r>
            <a:r>
              <a:rPr lang="de-DE" sz="1800" dirty="0" smtClean="0">
                <a:latin typeface="Courier New" panose="02070309020205020404" pitchFamily="49" charset="0"/>
                <a:cs typeface="Courier New" panose="02070309020205020404" pitchFamily="49" charset="0"/>
              </a:rPr>
              <a:t>;</a:t>
            </a:r>
          </a:p>
          <a:p>
            <a:pPr marL="271463" indent="0"/>
            <a:r>
              <a:rPr lang="de-DE" sz="1800" dirty="0" smtClean="0">
                <a:latin typeface="Courier New" panose="02070309020205020404" pitchFamily="49" charset="0"/>
                <a:cs typeface="Courier New" panose="02070309020205020404" pitchFamily="49" charset="0"/>
              </a:rPr>
              <a:t>Mein_Ergebnis: Ergebnis;  -- </a:t>
            </a:r>
            <a:r>
              <a:rPr lang="de-DE" sz="1800" i="1" dirty="0" smtClean="0">
                <a:latin typeface="Courier New" panose="02070309020205020404" pitchFamily="49" charset="0"/>
                <a:cs typeface="Courier New" panose="02070309020205020404" pitchFamily="49" charset="0"/>
              </a:rPr>
              <a:t>uneingeschränkt</a:t>
            </a:r>
            <a:r>
              <a:rPr lang="de-DE" sz="1800" dirty="0" smtClean="0">
                <a:latin typeface="Courier New" panose="02070309020205020404" pitchFamily="49" charset="0"/>
                <a:cs typeface="Courier New" panose="02070309020205020404" pitchFamily="49" charset="0"/>
              </a:rPr>
              <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Dein_Ergebnis: Ergebnis (Existiert =&gt; True);</a:t>
            </a:r>
          </a:p>
          <a:p>
            <a:pPr marL="271463" indent="0"/>
            <a:r>
              <a:rPr lang="de-DE" sz="1800" dirty="0" smtClean="0">
                <a:solidFill>
                  <a:srgbClr val="FF0000"/>
                </a:solidFill>
                <a:latin typeface="Courier New" panose="02070309020205020404" pitchFamily="49" charset="0"/>
                <a:cs typeface="Courier New" panose="02070309020205020404" pitchFamily="49" charset="0"/>
              </a:rPr>
              <a:t>Mein_Wert</a:t>
            </a:r>
            <a:r>
              <a:rPr lang="de-DE" sz="1800" dirty="0">
                <a:solidFill>
                  <a:srgbClr val="FF0000"/>
                </a:solidFill>
                <a:latin typeface="Courier New" panose="02070309020205020404" pitchFamily="49" charset="0"/>
                <a:cs typeface="Courier New" panose="02070309020205020404" pitchFamily="49" charset="0"/>
              </a:rPr>
              <a:t>: Float </a:t>
            </a:r>
            <a:r>
              <a:rPr lang="de-DE" sz="1800" b="1" dirty="0">
                <a:solidFill>
                  <a:srgbClr val="FF0000"/>
                </a:solidFill>
                <a:latin typeface="Courier New" panose="02070309020205020404" pitchFamily="49" charset="0"/>
                <a:cs typeface="Courier New" panose="02070309020205020404" pitchFamily="49" charset="0"/>
              </a:rPr>
              <a:t>renames</a:t>
            </a:r>
            <a:r>
              <a:rPr lang="de-DE" sz="1800" dirty="0">
                <a:solidFill>
                  <a:srgbClr val="FF0000"/>
                </a:solidFill>
                <a:latin typeface="Courier New" panose="02070309020205020404" pitchFamily="49" charset="0"/>
                <a:cs typeface="Courier New" panose="02070309020205020404" pitchFamily="49" charset="0"/>
              </a:rPr>
              <a:t> Mein_Ergebnis.Wert;  -- </a:t>
            </a:r>
            <a:r>
              <a:rPr lang="de-DE" altLang="de-DE" sz="1800" dirty="0" smtClean="0">
                <a:solidFill>
                  <a:srgbClr val="FF0000"/>
                </a:solidFill>
                <a:latin typeface="Wingdings" panose="05000000000000000000" pitchFamily="2" charset="2"/>
                <a:cs typeface="Courier New" panose="02070309020205020404" pitchFamily="49" charset="0"/>
              </a:rPr>
              <a:t></a:t>
            </a:r>
            <a:r>
              <a:rPr lang="de-DE" altLang="de-DE" sz="1800" dirty="0" smtClean="0">
                <a:solidFill>
                  <a:srgbClr val="FF0000"/>
                </a:solidFill>
                <a:latin typeface="Courier New" panose="02070309020205020404" pitchFamily="49" charset="0"/>
                <a:cs typeface="Courier New" panose="02070309020205020404" pitchFamily="49" charset="0"/>
              </a:rPr>
              <a:t/>
            </a:r>
            <a:br>
              <a:rPr lang="de-DE" altLang="de-DE" sz="1800" dirty="0" smtClean="0">
                <a:solidFill>
                  <a:srgbClr val="FF0000"/>
                </a:solidFill>
                <a:latin typeface="Courier New" panose="02070309020205020404" pitchFamily="49" charset="0"/>
                <a:cs typeface="Courier New" panose="02070309020205020404" pitchFamily="49" charset="0"/>
              </a:rPr>
            </a:br>
            <a:r>
              <a:rPr lang="de-DE" altLang="de-DE" sz="1800" dirty="0" smtClean="0">
                <a:solidFill>
                  <a:schemeClr val="accent2"/>
                </a:solidFill>
                <a:latin typeface="Courier New" panose="02070309020205020404" pitchFamily="49" charset="0"/>
                <a:cs typeface="Courier New" panose="02070309020205020404" pitchFamily="49" charset="0"/>
              </a:rPr>
              <a:t>Dein_Wert: Float renames Dein_Ergebnis.Wert;  -- </a:t>
            </a:r>
            <a:r>
              <a:rPr lang="de-DE" altLang="de-DE" sz="1800" i="1" dirty="0" smtClean="0">
                <a:solidFill>
                  <a:schemeClr val="accent2"/>
                </a:solidFill>
                <a:latin typeface="Courier New" panose="02070309020205020404" pitchFamily="49" charset="0"/>
                <a:cs typeface="Courier New" panose="02070309020205020404" pitchFamily="49" charset="0"/>
              </a:rPr>
              <a:t>OK</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355</a:t>
            </a:fld>
            <a:endParaRPr lang="de-DE" dirty="0"/>
          </a:p>
        </p:txBody>
      </p:sp>
    </p:spTree>
    <p:extLst>
      <p:ext uri="{BB962C8B-B14F-4D97-AF65-F5344CB8AC3E}">
        <p14:creationId xmlns:p14="http://schemas.microsoft.com/office/powerpoint/2010/main" val="2784098084"/>
      </p:ext>
    </p:extLst>
  </p:cSld>
  <p:clrMapOvr>
    <a:masterClrMapping/>
  </p:clrMapOvr>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Unterprogramme Umbenennen</a:t>
            </a:r>
            <a:endParaRPr lang="de-DE" dirty="0"/>
          </a:p>
        </p:txBody>
      </p:sp>
      <p:sp>
        <p:nvSpPr>
          <p:cNvPr id="3" name="Inhaltsplatzhalter 2"/>
          <p:cNvSpPr>
            <a:spLocks noGrp="1"/>
          </p:cNvSpPr>
          <p:nvPr>
            <p:ph idx="1"/>
          </p:nvPr>
        </p:nvSpPr>
        <p:spPr>
          <a:xfrm>
            <a:off x="611560" y="1988841"/>
            <a:ext cx="7846640" cy="4104456"/>
          </a:xfrm>
        </p:spPr>
        <p:txBody>
          <a:bodyPr/>
          <a:lstStyle/>
          <a:p>
            <a:pPr marL="0" indent="0"/>
            <a:r>
              <a:rPr lang="de-DE" sz="2400" dirty="0">
                <a:cs typeface="Courier New" panose="02070309020205020404" pitchFamily="49" charset="0"/>
              </a:rPr>
              <a:t>Das Profil muss </a:t>
            </a:r>
            <a:r>
              <a:rPr lang="de-DE" sz="2400" dirty="0" smtClean="0">
                <a:cs typeface="Courier New" panose="02070309020205020404" pitchFamily="49" charset="0"/>
              </a:rPr>
              <a:t>passen (</a:t>
            </a:r>
            <a:r>
              <a:rPr lang="de-DE" sz="2400" i="1" dirty="0" smtClean="0">
                <a:cs typeface="Courier New" panose="02070309020205020404" pitchFamily="49" charset="0"/>
              </a:rPr>
              <a:t>mode conformant</a:t>
            </a:r>
            <a:r>
              <a:rPr lang="de-DE" sz="2400" dirty="0" smtClean="0">
                <a:cs typeface="Courier New" panose="02070309020205020404" pitchFamily="49" charset="0"/>
              </a:rPr>
              <a:t>), </a:t>
            </a:r>
            <a:r>
              <a:rPr lang="de-DE" sz="2400" dirty="0">
                <a:cs typeface="Courier New" panose="02070309020205020404" pitchFamily="49" charset="0"/>
              </a:rPr>
              <a:t>die Namen </a:t>
            </a:r>
            <a:r>
              <a:rPr lang="de-DE" sz="2400" dirty="0" smtClean="0">
                <a:cs typeface="Courier New" panose="02070309020205020404" pitchFamily="49" charset="0"/>
              </a:rPr>
              <a:t>der Parameter und deren Vorbelegungswerte </a:t>
            </a:r>
            <a:r>
              <a:rPr lang="de-DE" sz="2400" dirty="0">
                <a:cs typeface="Courier New" panose="02070309020205020404" pitchFamily="49" charset="0"/>
              </a:rPr>
              <a:t>dürfen sich ändern</a:t>
            </a:r>
            <a:r>
              <a:rPr lang="de-DE" sz="2400" dirty="0" smtClean="0">
                <a:cs typeface="Courier New" panose="02070309020205020404" pitchFamily="49" charset="0"/>
              </a:rPr>
              <a:t>.</a:t>
            </a:r>
          </a:p>
          <a:p>
            <a:pPr marL="0" indent="0"/>
            <a:r>
              <a:rPr lang="de-DE" sz="2000" b="1" dirty="0" smtClean="0">
                <a:latin typeface="Courier New" panose="02070309020205020404" pitchFamily="49" charset="0"/>
                <a:cs typeface="Courier New" panose="02070309020205020404" pitchFamily="49" charset="0"/>
              </a:rPr>
              <a:t>procedure</a:t>
            </a:r>
            <a:r>
              <a:rPr lang="de-DE" sz="2000" dirty="0" smtClean="0">
                <a:latin typeface="Courier New" panose="02070309020205020404" pitchFamily="49" charset="0"/>
                <a:cs typeface="Courier New" panose="02070309020205020404" pitchFamily="49" charset="0"/>
              </a:rPr>
              <a:t> </a:t>
            </a:r>
            <a:r>
              <a:rPr lang="de-DE" sz="2000" dirty="0">
                <a:latin typeface="Courier New" panose="02070309020205020404" pitchFamily="49" charset="0"/>
                <a:cs typeface="Courier New" panose="02070309020205020404" pitchFamily="49" charset="0"/>
              </a:rPr>
              <a:t>P (</a:t>
            </a:r>
            <a:r>
              <a:rPr lang="de-DE" sz="2000" dirty="0">
                <a:solidFill>
                  <a:srgbClr val="FF3399"/>
                </a:solidFill>
                <a:latin typeface="Courier New" panose="02070309020205020404" pitchFamily="49" charset="0"/>
                <a:cs typeface="Courier New" panose="02070309020205020404" pitchFamily="49" charset="0"/>
              </a:rPr>
              <a:t>X</a:t>
            </a:r>
            <a:r>
              <a:rPr lang="de-DE" sz="2000" dirty="0">
                <a:latin typeface="Courier New" panose="02070309020205020404" pitchFamily="49" charset="0"/>
                <a:cs typeface="Courier New" panose="02070309020205020404" pitchFamily="49" charset="0"/>
              </a:rPr>
              <a:t>: </a:t>
            </a:r>
            <a:r>
              <a:rPr lang="de-DE" sz="2000" b="1" dirty="0">
                <a:latin typeface="Courier New" panose="02070309020205020404" pitchFamily="49" charset="0"/>
                <a:cs typeface="Courier New" panose="02070309020205020404" pitchFamily="49" charset="0"/>
              </a:rPr>
              <a:t>out</a:t>
            </a:r>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T</a:t>
            </a:r>
            <a:r>
              <a:rPr lang="en-US" sz="2000" dirty="0">
                <a:latin typeface="Courier New" panose="02070309020205020404" pitchFamily="49" charset="0"/>
                <a:cs typeface="Courier New" panose="02070309020205020404" pitchFamily="49" charset="0"/>
              </a:rPr>
              <a:t>'Base</a:t>
            </a:r>
            <a:r>
              <a:rPr lang="de-DE" sz="2000" dirty="0" smtClean="0">
                <a:latin typeface="Courier New" panose="02070309020205020404" pitchFamily="49" charset="0"/>
                <a:cs typeface="Courier New" panose="02070309020205020404" pitchFamily="49" charset="0"/>
              </a:rPr>
              <a:t>; </a:t>
            </a:r>
            <a:r>
              <a:rPr lang="de-DE" sz="2000" dirty="0">
                <a:solidFill>
                  <a:srgbClr val="FF3399"/>
                </a:solidFill>
                <a:latin typeface="Courier New" panose="02070309020205020404" pitchFamily="49" charset="0"/>
                <a:cs typeface="Courier New" panose="02070309020205020404" pitchFamily="49" charset="0"/>
              </a:rPr>
              <a:t>Y</a:t>
            </a:r>
            <a:r>
              <a:rPr lang="de-DE" sz="2000" dirty="0">
                <a:latin typeface="Courier New" panose="02070309020205020404" pitchFamily="49" charset="0"/>
                <a:cs typeface="Courier New" panose="02070309020205020404" pitchFamily="49" charset="0"/>
              </a:rPr>
              <a:t>: S := </a:t>
            </a:r>
            <a:r>
              <a:rPr lang="de-DE" sz="2000" dirty="0">
                <a:solidFill>
                  <a:srgbClr val="FF3399"/>
                </a:solidFill>
                <a:latin typeface="Courier New" panose="02070309020205020404" pitchFamily="49" charset="0"/>
                <a:cs typeface="Courier New" panose="02070309020205020404" pitchFamily="49" charset="0"/>
              </a:rPr>
              <a:t>F (A)</a:t>
            </a:r>
            <a:r>
              <a:rPr lang="de-DE" sz="2000" dirty="0">
                <a:latin typeface="Courier New" panose="02070309020205020404" pitchFamily="49" charset="0"/>
                <a:cs typeface="Courier New" panose="02070309020205020404" pitchFamily="49" charset="0"/>
              </a:rPr>
              <a:t>);</a:t>
            </a:r>
            <a:br>
              <a:rPr lang="de-DE" sz="2000" dirty="0">
                <a:latin typeface="Courier New" panose="02070309020205020404" pitchFamily="49" charset="0"/>
                <a:cs typeface="Courier New" panose="02070309020205020404" pitchFamily="49" charset="0"/>
              </a:rPr>
            </a:br>
            <a:r>
              <a:rPr lang="de-DE" sz="2000" b="1" dirty="0">
                <a:latin typeface="Courier New" panose="02070309020205020404" pitchFamily="49" charset="0"/>
                <a:cs typeface="Courier New" panose="02070309020205020404" pitchFamily="49" charset="0"/>
              </a:rPr>
              <a:t>procedure</a:t>
            </a:r>
            <a:r>
              <a:rPr lang="de-DE" sz="2000" dirty="0">
                <a:latin typeface="Courier New" panose="02070309020205020404" pitchFamily="49" charset="0"/>
                <a:cs typeface="Courier New" panose="02070309020205020404" pitchFamily="49" charset="0"/>
              </a:rPr>
              <a:t> Q (</a:t>
            </a:r>
            <a:r>
              <a:rPr lang="de-DE" sz="2000" dirty="0">
                <a:solidFill>
                  <a:srgbClr val="FF3399"/>
                </a:solidFill>
                <a:latin typeface="Courier New" panose="02070309020205020404" pitchFamily="49" charset="0"/>
                <a:cs typeface="Courier New" panose="02070309020205020404" pitchFamily="49" charset="0"/>
              </a:rPr>
              <a:t>Y</a:t>
            </a:r>
            <a:r>
              <a:rPr lang="de-DE" sz="2000" dirty="0">
                <a:latin typeface="Courier New" panose="02070309020205020404" pitchFamily="49" charset="0"/>
                <a:cs typeface="Courier New" panose="02070309020205020404" pitchFamily="49" charset="0"/>
              </a:rPr>
              <a:t>: </a:t>
            </a:r>
            <a:r>
              <a:rPr lang="de-DE" sz="2000" b="1" dirty="0">
                <a:latin typeface="Courier New" panose="02070309020205020404" pitchFamily="49" charset="0"/>
                <a:cs typeface="Courier New" panose="02070309020205020404" pitchFamily="49" charset="0"/>
              </a:rPr>
              <a:t>out</a:t>
            </a:r>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T     ; </a:t>
            </a:r>
            <a:r>
              <a:rPr lang="de-DE" sz="2000" dirty="0">
                <a:solidFill>
                  <a:srgbClr val="FF3399"/>
                </a:solidFill>
                <a:latin typeface="Courier New" panose="02070309020205020404" pitchFamily="49" charset="0"/>
                <a:cs typeface="Courier New" panose="02070309020205020404" pitchFamily="49" charset="0"/>
              </a:rPr>
              <a:t>Z</a:t>
            </a:r>
            <a:r>
              <a:rPr lang="de-DE" sz="2000" dirty="0">
                <a:latin typeface="Courier New" panose="02070309020205020404" pitchFamily="49" charset="0"/>
                <a:cs typeface="Courier New" panose="02070309020205020404" pitchFamily="49" charset="0"/>
              </a:rPr>
              <a:t>: S := </a:t>
            </a:r>
            <a:r>
              <a:rPr lang="de-DE" sz="2000" dirty="0">
                <a:solidFill>
                  <a:srgbClr val="FF3399"/>
                </a:solidFill>
                <a:latin typeface="Courier New" panose="02070309020205020404" pitchFamily="49" charset="0"/>
                <a:cs typeface="Courier New" panose="02070309020205020404" pitchFamily="49" charset="0"/>
              </a:rPr>
              <a:t>G</a:t>
            </a:r>
            <a:r>
              <a:rPr lang="de-DE" sz="2000" dirty="0">
                <a:latin typeface="Courier New" panose="02070309020205020404" pitchFamily="49" charset="0"/>
                <a:cs typeface="Courier New" panose="02070309020205020404" pitchFamily="49" charset="0"/>
              </a:rPr>
              <a:t>) </a:t>
            </a:r>
            <a:r>
              <a:rPr lang="de-DE" sz="2000" b="1" dirty="0">
                <a:latin typeface="Courier New" panose="02070309020205020404" pitchFamily="49" charset="0"/>
                <a:cs typeface="Courier New" panose="02070309020205020404" pitchFamily="49" charset="0"/>
              </a:rPr>
              <a:t>renames</a:t>
            </a:r>
            <a:r>
              <a:rPr lang="de-DE" sz="2000" dirty="0">
                <a:latin typeface="Courier New" panose="02070309020205020404" pitchFamily="49" charset="0"/>
                <a:cs typeface="Courier New" panose="02070309020205020404" pitchFamily="49" charset="0"/>
              </a:rPr>
              <a:t> P</a:t>
            </a:r>
            <a:r>
              <a:rPr lang="de-DE" sz="2000" dirty="0" smtClean="0">
                <a:latin typeface="Courier New" panose="02070309020205020404" pitchFamily="49" charset="0"/>
                <a:cs typeface="Courier New" panose="02070309020205020404" pitchFamily="49" charset="0"/>
              </a:rPr>
              <a:t>;</a:t>
            </a:r>
          </a:p>
          <a:p>
            <a:pPr marL="0" indent="0"/>
            <a:endParaRPr lang="de-DE" sz="800" dirty="0">
              <a:latin typeface="Courier New" panose="02070309020205020404" pitchFamily="49" charset="0"/>
              <a:cs typeface="Courier New" panose="02070309020205020404" pitchFamily="49" charset="0"/>
            </a:endParaRPr>
          </a:p>
          <a:p>
            <a:pPr marL="0" indent="0"/>
            <a:r>
              <a:rPr lang="de-DE" sz="2000" b="1" dirty="0" smtClean="0">
                <a:latin typeface="Courier New" panose="02070309020205020404" pitchFamily="49" charset="0"/>
                <a:cs typeface="Courier New" panose="02070309020205020404" pitchFamily="49" charset="0"/>
              </a:rPr>
              <a:t>procedure</a:t>
            </a:r>
            <a:r>
              <a:rPr lang="de-DE" sz="2000" dirty="0" smtClean="0">
                <a:latin typeface="Courier New" panose="02070309020205020404" pitchFamily="49" charset="0"/>
                <a:cs typeface="Courier New" panose="02070309020205020404" pitchFamily="49" charset="0"/>
              </a:rPr>
              <a:t> Schreib (C: Text) </a:t>
            </a:r>
            <a:r>
              <a:rPr lang="de-DE" sz="2000" b="1" dirty="0" smtClean="0">
                <a:latin typeface="Courier New" panose="02070309020205020404" pitchFamily="49" charset="0"/>
                <a:cs typeface="Courier New" panose="02070309020205020404" pitchFamily="49" charset="0"/>
              </a:rPr>
              <a:t>renames</a:t>
            </a:r>
            <a:r>
              <a:rPr lang="de-DE" sz="2000" dirty="0" smtClean="0">
                <a:latin typeface="Courier New" panose="02070309020205020404" pitchFamily="49" charset="0"/>
                <a:cs typeface="Courier New" panose="02070309020205020404" pitchFamily="49" charset="0"/>
              </a:rPr>
              <a:t> Put (K).Write;</a:t>
            </a:r>
          </a:p>
          <a:p>
            <a:pPr marL="0" indent="0"/>
            <a:r>
              <a:rPr lang="de-DE" sz="2400" dirty="0" smtClean="0">
                <a:cs typeface="Courier New" panose="02070309020205020404" pitchFamily="49" charset="0"/>
              </a:rPr>
              <a:t>Hier könnte </a:t>
            </a:r>
            <a:r>
              <a:rPr lang="de-DE" sz="2200" dirty="0" smtClean="0">
                <a:latin typeface="Courier New" panose="02070309020205020404" pitchFamily="49" charset="0"/>
                <a:cs typeface="Courier New" panose="02070309020205020404" pitchFamily="49" charset="0"/>
              </a:rPr>
              <a:t>Put</a:t>
            </a:r>
            <a:r>
              <a:rPr lang="de-DE" sz="2400" dirty="0" smtClean="0">
                <a:cs typeface="Courier New" panose="02070309020205020404" pitchFamily="49" charset="0"/>
              </a:rPr>
              <a:t> eine Reihung von Prozessen (</a:t>
            </a:r>
            <a:r>
              <a:rPr lang="de-DE" sz="2400" i="1" dirty="0" smtClean="0">
                <a:cs typeface="Courier New" panose="02070309020205020404" pitchFamily="49" charset="0"/>
              </a:rPr>
              <a:t>task</a:t>
            </a:r>
            <a:r>
              <a:rPr lang="de-DE" sz="2400" dirty="0" smtClean="0">
                <a:cs typeface="Courier New" panose="02070309020205020404" pitchFamily="49" charset="0"/>
              </a:rPr>
              <a:t>) sein mit einem Eingang (</a:t>
            </a:r>
            <a:r>
              <a:rPr lang="de-DE" sz="2400" i="1" dirty="0" smtClean="0">
                <a:cs typeface="Courier New" panose="02070309020205020404" pitchFamily="49" charset="0"/>
              </a:rPr>
              <a:t>entry</a:t>
            </a:r>
            <a:r>
              <a:rPr lang="de-DE" sz="2400" dirty="0" smtClean="0">
                <a:cs typeface="Courier New" panose="02070309020205020404" pitchFamily="49" charset="0"/>
              </a:rPr>
              <a:t>) </a:t>
            </a:r>
            <a:r>
              <a:rPr lang="de-DE" sz="2200" dirty="0" smtClean="0">
                <a:latin typeface="Courier New" panose="02070309020205020404" pitchFamily="49" charset="0"/>
                <a:cs typeface="Courier New" panose="02070309020205020404" pitchFamily="49" charset="0"/>
              </a:rPr>
              <a:t>Write(X</a:t>
            </a:r>
            <a:r>
              <a:rPr lang="de-DE" sz="2200" dirty="0">
                <a:latin typeface="Courier New" panose="02070309020205020404" pitchFamily="49" charset="0"/>
                <a:cs typeface="Courier New" panose="02070309020205020404" pitchFamily="49" charset="0"/>
              </a:rPr>
              <a:t>: </a:t>
            </a:r>
            <a:r>
              <a:rPr lang="de-DE" sz="2200" b="1" dirty="0" smtClean="0">
                <a:latin typeface="Courier New" panose="02070309020205020404" pitchFamily="49" charset="0"/>
                <a:cs typeface="Courier New" panose="02070309020205020404" pitchFamily="49" charset="0"/>
              </a:rPr>
              <a:t>in</a:t>
            </a:r>
            <a:r>
              <a:rPr lang="de-DE" sz="2200" dirty="0" smtClean="0">
                <a:latin typeface="Courier New" panose="02070309020205020404" pitchFamily="49" charset="0"/>
                <a:cs typeface="Courier New" panose="02070309020205020404" pitchFamily="49" charset="0"/>
              </a:rPr>
              <a:t> Text)</a:t>
            </a:r>
            <a:r>
              <a:rPr lang="de-DE" sz="2400" dirty="0" smtClean="0">
                <a:cs typeface="Courier New" panose="02070309020205020404" pitchFamily="49" charset="0"/>
              </a:rPr>
              <a:t> sein.</a:t>
            </a:r>
            <a:br>
              <a:rPr lang="de-DE" sz="2400" dirty="0" smtClean="0">
                <a:cs typeface="Courier New" panose="02070309020205020404" pitchFamily="49" charset="0"/>
              </a:rPr>
            </a:br>
            <a:r>
              <a:rPr lang="de-DE" sz="2000" dirty="0" smtClean="0">
                <a:solidFill>
                  <a:schemeClr val="bg2">
                    <a:lumMod val="60000"/>
                    <a:lumOff val="40000"/>
                  </a:schemeClr>
                </a:solidFill>
                <a:cs typeface="Courier New" panose="02070309020205020404" pitchFamily="49" charset="0"/>
              </a:rPr>
              <a:t>(Prozesse sind Thema eines Fortgeschrittenenkurses.)</a:t>
            </a:r>
          </a:p>
          <a:p>
            <a:pPr marL="0" indent="0"/>
            <a:r>
              <a:rPr lang="de-DE" sz="800" dirty="0">
                <a:latin typeface="Courier New" panose="02070309020205020404" pitchFamily="49" charset="0"/>
                <a:cs typeface="Courier New" panose="02070309020205020404" pitchFamily="49" charset="0"/>
              </a:rPr>
              <a:t/>
            </a:r>
            <a:br>
              <a:rPr lang="de-DE" sz="800" dirty="0">
                <a:latin typeface="Courier New" panose="02070309020205020404" pitchFamily="49" charset="0"/>
                <a:cs typeface="Courier New" panose="02070309020205020404" pitchFamily="49" charset="0"/>
              </a:rPr>
            </a:br>
            <a:r>
              <a:rPr lang="de-DE" sz="2000" b="1" dirty="0" smtClean="0">
                <a:latin typeface="Courier New" panose="02070309020205020404" pitchFamily="49" charset="0"/>
                <a:cs typeface="Courier New" panose="02070309020205020404" pitchFamily="49" charset="0"/>
              </a:rPr>
              <a:t>function</a:t>
            </a:r>
            <a:r>
              <a:rPr lang="de-DE" sz="2000" dirty="0" smtClean="0">
                <a:latin typeface="Courier New" panose="02070309020205020404" pitchFamily="49" charset="0"/>
                <a:cs typeface="Courier New" panose="02070309020205020404" pitchFamily="49" charset="0"/>
              </a:rPr>
              <a:t> Nächste_Farbe (F: Farbe) </a:t>
            </a:r>
            <a:r>
              <a:rPr lang="de-DE" sz="2000" b="1" dirty="0" smtClean="0">
                <a:latin typeface="Courier New" panose="02070309020205020404" pitchFamily="49" charset="0"/>
                <a:cs typeface="Courier New" panose="02070309020205020404" pitchFamily="49" charset="0"/>
              </a:rPr>
              <a:t>return</a:t>
            </a:r>
            <a:r>
              <a:rPr lang="de-DE" sz="2000" dirty="0" smtClean="0">
                <a:latin typeface="Courier New" panose="02070309020205020404" pitchFamily="49" charset="0"/>
                <a:cs typeface="Courier New" panose="02070309020205020404" pitchFamily="49" charset="0"/>
              </a:rPr>
              <a:t> Farbe</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a:t>
            </a:r>
            <a:r>
              <a:rPr lang="de-DE" sz="2000" b="1" dirty="0" smtClean="0">
                <a:latin typeface="Courier New" panose="02070309020205020404" pitchFamily="49" charset="0"/>
                <a:cs typeface="Courier New" panose="02070309020205020404" pitchFamily="49" charset="0"/>
              </a:rPr>
              <a:t>renames</a:t>
            </a:r>
            <a:r>
              <a:rPr lang="de-DE" sz="2000" dirty="0" smtClean="0">
                <a:latin typeface="Courier New" panose="02070309020205020404" pitchFamily="49" charset="0"/>
                <a:cs typeface="Courier New" panose="02070309020205020404" pitchFamily="49" charset="0"/>
              </a:rPr>
              <a:t> Farbe'Succ;</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356</a:t>
            </a:fld>
            <a:endParaRPr lang="de-DE" dirty="0"/>
          </a:p>
        </p:txBody>
      </p:sp>
      <p:sp>
        <p:nvSpPr>
          <p:cNvPr id="6" name="Textfeld 5"/>
          <p:cNvSpPr txBox="1"/>
          <p:nvPr/>
        </p:nvSpPr>
        <p:spPr>
          <a:xfrm>
            <a:off x="6444208" y="5877272"/>
            <a:ext cx="2035125" cy="339124"/>
          </a:xfrm>
          <a:prstGeom prst="rect">
            <a:avLst/>
          </a:prstGeom>
          <a:solidFill>
            <a:schemeClr val="accent2">
              <a:lumMod val="20000"/>
              <a:lumOff val="80000"/>
            </a:schemeClr>
          </a:solidFill>
          <a:ln>
            <a:solidFill>
              <a:srgbClr val="0070C0"/>
            </a:solidFill>
          </a:ln>
        </p:spPr>
        <p:txBody>
          <a:bodyPr wrap="square" rtlCol="0" anchor="ctr">
            <a:spAutoFit/>
          </a:bodyPr>
          <a:lstStyle/>
          <a:p>
            <a:r>
              <a:rPr lang="de-DE" sz="1600" dirty="0" smtClean="0">
                <a:solidFill>
                  <a:schemeClr val="tx1"/>
                </a:solidFill>
              </a:rPr>
              <a:t>Siehe auch Folie 151.</a:t>
            </a:r>
            <a:endParaRPr lang="de-DE" sz="1600" dirty="0">
              <a:solidFill>
                <a:schemeClr val="tx1"/>
              </a:solidFill>
            </a:endParaRPr>
          </a:p>
        </p:txBody>
      </p:sp>
    </p:spTree>
    <p:extLst>
      <p:ext uri="{BB962C8B-B14F-4D97-AF65-F5344CB8AC3E}">
        <p14:creationId xmlns:p14="http://schemas.microsoft.com/office/powerpoint/2010/main" val="3930463336"/>
      </p:ext>
    </p:extLst>
  </p:cSld>
  <p:clrMapOvr>
    <a:masterClrMapping/>
  </p:clrMapOvr>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Aufzählungsliterale Umbenennen</a:t>
            </a:r>
            <a:endParaRPr lang="de-DE" dirty="0"/>
          </a:p>
        </p:txBody>
      </p:sp>
      <p:sp>
        <p:nvSpPr>
          <p:cNvPr id="3" name="Inhaltsplatzhalter 2"/>
          <p:cNvSpPr>
            <a:spLocks noGrp="1"/>
          </p:cNvSpPr>
          <p:nvPr>
            <p:ph idx="1"/>
          </p:nvPr>
        </p:nvSpPr>
        <p:spPr>
          <a:xfrm>
            <a:off x="611560" y="2060847"/>
            <a:ext cx="7846640" cy="4176441"/>
          </a:xfrm>
        </p:spPr>
        <p:txBody>
          <a:bodyPr/>
          <a:lstStyle/>
          <a:p>
            <a:pPr marL="0" indent="0"/>
            <a:r>
              <a:rPr lang="de-DE" sz="2400" dirty="0" smtClean="0">
                <a:cs typeface="Courier New" panose="02070309020205020404" pitchFamily="49" charset="0"/>
              </a:rPr>
              <a:t>Aufzählungsliterale </a:t>
            </a:r>
            <a:r>
              <a:rPr lang="de-DE" sz="2400" dirty="0">
                <a:cs typeface="Courier New" panose="02070309020205020404" pitchFamily="49" charset="0"/>
              </a:rPr>
              <a:t>sind </a:t>
            </a:r>
            <a:r>
              <a:rPr lang="de-DE" sz="2400" dirty="0" smtClean="0">
                <a:cs typeface="Courier New" panose="02070309020205020404" pitchFamily="49" charset="0"/>
              </a:rPr>
              <a:t>Funktionen:</a:t>
            </a:r>
            <a:endParaRPr lang="de-DE" sz="2000" dirty="0">
              <a:latin typeface="Courier New" panose="02070309020205020404" pitchFamily="49" charset="0"/>
              <a:cs typeface="Courier New" panose="02070309020205020404" pitchFamily="49" charset="0"/>
            </a:endParaRPr>
          </a:p>
          <a:p>
            <a:pPr marL="447675" indent="0"/>
            <a:r>
              <a:rPr lang="de-DE" sz="2000" b="1" dirty="0">
                <a:latin typeface="Courier New" panose="02070309020205020404" pitchFamily="49" charset="0"/>
                <a:cs typeface="Courier New" panose="02070309020205020404" pitchFamily="49" charset="0"/>
              </a:rPr>
              <a:t>f</a:t>
            </a:r>
            <a:r>
              <a:rPr lang="de-DE" sz="2000" b="1" dirty="0" smtClean="0">
                <a:latin typeface="Courier New" panose="02070309020205020404" pitchFamily="49" charset="0"/>
                <a:cs typeface="Courier New" panose="02070309020205020404" pitchFamily="49" charset="0"/>
              </a:rPr>
              <a:t>unction</a:t>
            </a:r>
            <a:r>
              <a:rPr lang="de-DE" sz="2000" dirty="0" smtClean="0">
                <a:latin typeface="Courier New" panose="02070309020205020404" pitchFamily="49" charset="0"/>
                <a:cs typeface="Courier New" panose="02070309020205020404" pitchFamily="49" charset="0"/>
              </a:rPr>
              <a:t> Falsch </a:t>
            </a:r>
            <a:r>
              <a:rPr lang="de-DE" sz="2000" b="1" dirty="0" smtClean="0">
                <a:latin typeface="Courier New" panose="02070309020205020404" pitchFamily="49" charset="0"/>
                <a:cs typeface="Courier New" panose="02070309020205020404" pitchFamily="49" charset="0"/>
              </a:rPr>
              <a:t>return</a:t>
            </a:r>
            <a:r>
              <a:rPr lang="de-DE" sz="2000" dirty="0" smtClean="0">
                <a:latin typeface="Courier New" panose="02070309020205020404" pitchFamily="49" charset="0"/>
                <a:cs typeface="Courier New" panose="02070309020205020404" pitchFamily="49" charset="0"/>
              </a:rPr>
              <a:t> Boolean </a:t>
            </a:r>
            <a:r>
              <a:rPr lang="de-DE" sz="2000" b="1" dirty="0" smtClean="0">
                <a:latin typeface="Courier New" panose="02070309020205020404" pitchFamily="49" charset="0"/>
                <a:cs typeface="Courier New" panose="02070309020205020404" pitchFamily="49" charset="0"/>
              </a:rPr>
              <a:t>renames</a:t>
            </a:r>
            <a:r>
              <a:rPr lang="de-DE" sz="2000" dirty="0" smtClean="0">
                <a:latin typeface="Courier New" panose="02070309020205020404" pitchFamily="49" charset="0"/>
                <a:cs typeface="Courier New" panose="02070309020205020404" pitchFamily="49" charset="0"/>
              </a:rPr>
              <a:t> False;</a:t>
            </a:r>
          </a:p>
          <a:p>
            <a:pPr marL="0" indent="0"/>
            <a:r>
              <a:rPr lang="de-DE" sz="2400" dirty="0">
                <a:cs typeface="Courier New" panose="02070309020205020404" pitchFamily="49" charset="0"/>
              </a:rPr>
              <a:t>Vorsicht</a:t>
            </a:r>
            <a:r>
              <a:rPr lang="de-DE" sz="2400" dirty="0" smtClean="0">
                <a:cs typeface="Courier New" panose="02070309020205020404" pitchFamily="49" charset="0"/>
              </a:rPr>
              <a:t>:</a:t>
            </a:r>
          </a:p>
          <a:p>
            <a:pPr marL="447675" indent="0"/>
            <a:r>
              <a:rPr lang="de-DE" sz="2000" dirty="0" smtClean="0">
                <a:solidFill>
                  <a:schemeClr val="accent2"/>
                </a:solidFill>
                <a:latin typeface="Courier New" panose="02070309020205020404" pitchFamily="49" charset="0"/>
                <a:cs typeface="Courier New" panose="02070309020205020404" pitchFamily="49" charset="0"/>
              </a:rPr>
              <a:t>Falsch: Boolean </a:t>
            </a:r>
            <a:r>
              <a:rPr lang="de-DE" sz="2000" b="1" dirty="0" smtClean="0">
                <a:solidFill>
                  <a:schemeClr val="accent2"/>
                </a:solidFill>
                <a:latin typeface="Courier New" panose="02070309020205020404" pitchFamily="49" charset="0"/>
                <a:cs typeface="Courier New" panose="02070309020205020404" pitchFamily="49" charset="0"/>
              </a:rPr>
              <a:t>renames</a:t>
            </a:r>
            <a:r>
              <a:rPr lang="de-DE" sz="2000" dirty="0" smtClean="0">
                <a:solidFill>
                  <a:schemeClr val="accent2"/>
                </a:solidFill>
                <a:latin typeface="Courier New" panose="02070309020205020404" pitchFamily="49" charset="0"/>
                <a:cs typeface="Courier New" panose="02070309020205020404" pitchFamily="49" charset="0"/>
              </a:rPr>
              <a:t> False;</a:t>
            </a:r>
          </a:p>
          <a:p>
            <a:pPr marL="0" indent="0"/>
            <a:r>
              <a:rPr lang="de-DE" sz="2400" dirty="0" smtClean="0">
                <a:cs typeface="Courier New" panose="02070309020205020404" pitchFamily="49" charset="0"/>
              </a:rPr>
              <a:t>Das ist auch legal (ab Ada 95), bedeutet aber etwas ganz anderes!</a:t>
            </a:r>
          </a:p>
          <a:p>
            <a:pPr marL="0" indent="0"/>
            <a:r>
              <a:rPr lang="de-DE" sz="2200" dirty="0" smtClean="0">
                <a:latin typeface="Courier New" panose="02070309020205020404" pitchFamily="49" charset="0"/>
                <a:cs typeface="Courier New" panose="02070309020205020404" pitchFamily="49" charset="0"/>
              </a:rPr>
              <a:t>False</a:t>
            </a:r>
            <a:r>
              <a:rPr lang="de-DE" sz="2400" dirty="0" smtClean="0">
                <a:cs typeface="Courier New" panose="02070309020205020404" pitchFamily="49" charset="0"/>
              </a:rPr>
              <a:t> steht hier als </a:t>
            </a:r>
            <a:r>
              <a:rPr lang="de-DE" sz="2400" i="1" dirty="0" smtClean="0">
                <a:cs typeface="Courier New" panose="02070309020205020404" pitchFamily="49" charset="0"/>
              </a:rPr>
              <a:t>Funktionsaufruf</a:t>
            </a:r>
            <a:r>
              <a:rPr lang="de-DE" sz="2400" dirty="0" smtClean="0">
                <a:cs typeface="Courier New" panose="02070309020205020404" pitchFamily="49" charset="0"/>
              </a:rPr>
              <a:t>. Ein Funktionsaufruf gilt seit Ada 95 als </a:t>
            </a:r>
            <a:r>
              <a:rPr lang="de-DE" sz="2400" i="1" dirty="0" smtClean="0">
                <a:cs typeface="Courier New" panose="02070309020205020404" pitchFamily="49" charset="0"/>
              </a:rPr>
              <a:t>Objekt</a:t>
            </a:r>
            <a:r>
              <a:rPr lang="de-DE" sz="2400" dirty="0" smtClean="0">
                <a:cs typeface="Courier New" panose="02070309020205020404" pitchFamily="49" charset="0"/>
              </a:rPr>
              <a:t> (Folie 352). Wir haben hier also eine </a:t>
            </a:r>
            <a:r>
              <a:rPr lang="de-DE" sz="2400" dirty="0" smtClean="0">
                <a:solidFill>
                  <a:schemeClr val="accent2"/>
                </a:solidFill>
                <a:cs typeface="Courier New" panose="02070309020205020404" pitchFamily="49" charset="0"/>
              </a:rPr>
              <a:t>Objekt-umbenennung</a:t>
            </a:r>
            <a:r>
              <a:rPr lang="de-DE" sz="2400" dirty="0" smtClean="0">
                <a:cs typeface="Courier New" panose="02070309020205020404" pitchFamily="49" charset="0"/>
              </a:rPr>
              <a:t> mit ähnlicher Wirkung wie</a:t>
            </a:r>
          </a:p>
          <a:p>
            <a:pPr marL="447675" indent="0"/>
            <a:r>
              <a:rPr lang="de-DE" sz="2000" dirty="0" smtClean="0">
                <a:solidFill>
                  <a:schemeClr val="accent2"/>
                </a:solidFill>
                <a:latin typeface="Courier New" panose="02070309020205020404" pitchFamily="49" charset="0"/>
                <a:cs typeface="Courier New" panose="02070309020205020404" pitchFamily="49" charset="0"/>
              </a:rPr>
              <a:t>Falsch</a:t>
            </a:r>
            <a:r>
              <a:rPr lang="de-DE" sz="2000" dirty="0">
                <a:solidFill>
                  <a:schemeClr val="accent2"/>
                </a:solidFill>
                <a:latin typeface="Courier New" panose="02070309020205020404" pitchFamily="49" charset="0"/>
                <a:cs typeface="Courier New" panose="02070309020205020404" pitchFamily="49" charset="0"/>
              </a:rPr>
              <a:t>: </a:t>
            </a:r>
            <a:r>
              <a:rPr lang="de-DE" sz="2000" b="1" dirty="0" smtClean="0">
                <a:solidFill>
                  <a:schemeClr val="accent2"/>
                </a:solidFill>
                <a:latin typeface="Courier New" panose="02070309020205020404" pitchFamily="49" charset="0"/>
                <a:cs typeface="Courier New" panose="02070309020205020404" pitchFamily="49" charset="0"/>
              </a:rPr>
              <a:t>constant</a:t>
            </a:r>
            <a:r>
              <a:rPr lang="de-DE" sz="2000" dirty="0" smtClean="0">
                <a:solidFill>
                  <a:schemeClr val="accent2"/>
                </a:solidFill>
                <a:latin typeface="Courier New" panose="02070309020205020404" pitchFamily="49" charset="0"/>
                <a:cs typeface="Courier New" panose="02070309020205020404" pitchFamily="49" charset="0"/>
              </a:rPr>
              <a:t> Boolean := False</a:t>
            </a:r>
            <a:r>
              <a:rPr lang="de-DE" sz="2000" dirty="0">
                <a:solidFill>
                  <a:schemeClr val="accent2"/>
                </a:solidFill>
                <a:latin typeface="Courier New" panose="02070309020205020404" pitchFamily="49" charset="0"/>
                <a:cs typeface="Courier New" panose="02070309020205020404" pitchFamily="49" charset="0"/>
              </a:rPr>
              <a:t>;</a:t>
            </a:r>
          </a:p>
          <a:p>
            <a:pPr marL="0" indent="0"/>
            <a:endParaRPr lang="de-DE" sz="28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357</a:t>
            </a:fld>
            <a:endParaRPr lang="de-DE" dirty="0"/>
          </a:p>
        </p:txBody>
      </p:sp>
    </p:spTree>
    <p:extLst>
      <p:ext uri="{BB962C8B-B14F-4D97-AF65-F5344CB8AC3E}">
        <p14:creationId xmlns:p14="http://schemas.microsoft.com/office/powerpoint/2010/main" val="427589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Pakete Umbenennen</a:t>
            </a:r>
            <a:endParaRPr lang="de-DE" dirty="0"/>
          </a:p>
        </p:txBody>
      </p:sp>
      <p:sp>
        <p:nvSpPr>
          <p:cNvPr id="3" name="Inhaltsplatzhalter 2"/>
          <p:cNvSpPr>
            <a:spLocks noGrp="1"/>
          </p:cNvSpPr>
          <p:nvPr>
            <p:ph idx="1"/>
          </p:nvPr>
        </p:nvSpPr>
        <p:spPr>
          <a:xfrm>
            <a:off x="685800" y="1981201"/>
            <a:ext cx="7739063" cy="4040088"/>
          </a:xfrm>
        </p:spPr>
        <p:txBody>
          <a:bodyPr/>
          <a:lstStyle/>
          <a:p>
            <a:pPr marL="0" indent="0"/>
            <a:r>
              <a:rPr lang="de-DE" sz="2800" dirty="0" smtClean="0">
                <a:cs typeface="Courier New" panose="02070309020205020404" pitchFamily="49" charset="0"/>
              </a:rPr>
              <a:t>Pakete werden gewöhnlich umbenannt, um lange Namen zu verkürzen und use-Klauseln zu vermeiden:</a:t>
            </a:r>
          </a:p>
          <a:p>
            <a:pPr marL="0" indent="0"/>
            <a:endParaRPr lang="de-DE" sz="800" dirty="0" smtClean="0">
              <a:cs typeface="Courier New" panose="02070309020205020404" pitchFamily="49" charset="0"/>
            </a:endParaRPr>
          </a:p>
          <a:p>
            <a:pPr marL="271463" indent="0"/>
            <a:r>
              <a:rPr lang="de-DE" sz="2400" b="1" dirty="0" smtClean="0">
                <a:latin typeface="Courier New" panose="02070309020205020404" pitchFamily="49" charset="0"/>
                <a:cs typeface="Courier New" panose="02070309020205020404" pitchFamily="49" charset="0"/>
              </a:rPr>
              <a:t>package</a:t>
            </a:r>
            <a:r>
              <a:rPr lang="de-DE" sz="2400" dirty="0" smtClean="0">
                <a:latin typeface="Courier New" panose="02070309020205020404" pitchFamily="49" charset="0"/>
                <a:cs typeface="Courier New" panose="02070309020205020404" pitchFamily="49" charset="0"/>
              </a:rPr>
              <a:t> </a:t>
            </a:r>
            <a:r>
              <a:rPr lang="de-DE" sz="2400" dirty="0">
                <a:latin typeface="Courier New" panose="02070309020205020404" pitchFamily="49" charset="0"/>
                <a:cs typeface="Courier New" panose="02070309020205020404" pitchFamily="49" charset="0"/>
              </a:rPr>
              <a:t>TIO </a:t>
            </a:r>
            <a:r>
              <a:rPr lang="de-DE" sz="2400" b="1" dirty="0">
                <a:latin typeface="Courier New" panose="02070309020205020404" pitchFamily="49" charset="0"/>
                <a:cs typeface="Courier New" panose="02070309020205020404" pitchFamily="49" charset="0"/>
              </a:rPr>
              <a:t>renames</a:t>
            </a:r>
            <a:r>
              <a:rPr lang="de-DE" sz="2400" dirty="0">
                <a:latin typeface="Courier New" panose="02070309020205020404" pitchFamily="49" charset="0"/>
                <a:cs typeface="Courier New" panose="02070309020205020404" pitchFamily="49" charset="0"/>
              </a:rPr>
              <a:t> Ada.Text_IO</a:t>
            </a:r>
            <a:r>
              <a:rPr lang="de-DE" sz="2400" dirty="0" smtClean="0">
                <a:latin typeface="Courier New" panose="02070309020205020404" pitchFamily="49" charset="0"/>
                <a:cs typeface="Courier New" panose="02070309020205020404" pitchFamily="49" charset="0"/>
              </a:rPr>
              <a:t>;</a:t>
            </a:r>
          </a:p>
          <a:p>
            <a:pPr marL="271463" indent="0"/>
            <a:endParaRPr lang="de-DE" sz="800" dirty="0" smtClean="0">
              <a:latin typeface="Courier New" panose="02070309020205020404" pitchFamily="49" charset="0"/>
              <a:cs typeface="Courier New" panose="02070309020205020404" pitchFamily="49" charset="0"/>
            </a:endParaRPr>
          </a:p>
          <a:p>
            <a:pPr marL="271463" indent="0"/>
            <a:r>
              <a:rPr lang="de-DE" sz="2400" dirty="0" smtClean="0">
                <a:latin typeface="Courier New" panose="02070309020205020404" pitchFamily="49" charset="0"/>
                <a:cs typeface="Courier New" panose="02070309020205020404" pitchFamily="49" charset="0"/>
              </a:rPr>
              <a:t>TIO.Put_Line (Text);</a:t>
            </a:r>
          </a:p>
          <a:p>
            <a:pPr marL="271463" indent="0"/>
            <a:r>
              <a:rPr lang="de-DE" sz="2800" dirty="0" smtClean="0">
                <a:cs typeface="Courier New" panose="02070309020205020404" pitchFamily="49" charset="0"/>
              </a:rPr>
              <a:t>               anstelle von</a:t>
            </a:r>
          </a:p>
          <a:p>
            <a:pPr marL="271463" indent="0"/>
            <a:r>
              <a:rPr lang="de-DE" sz="2400" dirty="0" smtClean="0">
                <a:latin typeface="Courier New" panose="02070309020205020404" pitchFamily="49" charset="0"/>
                <a:cs typeface="Courier New" panose="02070309020205020404" pitchFamily="49" charset="0"/>
              </a:rPr>
              <a:t>Ada.Text_IO.Put_Line (Text);</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358</a:t>
            </a:fld>
            <a:endParaRPr lang="de-DE" dirty="0"/>
          </a:p>
        </p:txBody>
      </p:sp>
    </p:spTree>
    <p:extLst>
      <p:ext uri="{BB962C8B-B14F-4D97-AF65-F5344CB8AC3E}">
        <p14:creationId xmlns:p14="http://schemas.microsoft.com/office/powerpoint/2010/main" val="3853044946"/>
      </p:ext>
    </p:extLst>
  </p:cSld>
  <p:clrMapOvr>
    <a:masterClrMapping/>
  </p:clrMapOvr>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Ausnahmen Umbenennen</a:t>
            </a:r>
            <a:endParaRPr lang="de-DE" dirty="0"/>
          </a:p>
        </p:txBody>
      </p:sp>
      <p:sp>
        <p:nvSpPr>
          <p:cNvPr id="3" name="Inhaltsplatzhalter 2"/>
          <p:cNvSpPr>
            <a:spLocks noGrp="1"/>
          </p:cNvSpPr>
          <p:nvPr>
            <p:ph idx="1"/>
          </p:nvPr>
        </p:nvSpPr>
        <p:spPr>
          <a:xfrm>
            <a:off x="685800" y="1981200"/>
            <a:ext cx="7776029" cy="4233863"/>
          </a:xfrm>
        </p:spPr>
        <p:txBody>
          <a:bodyPr/>
          <a:lstStyle/>
          <a:p>
            <a:pPr marL="0" indent="0"/>
            <a:r>
              <a:rPr lang="de-DE" sz="2400" dirty="0" smtClean="0"/>
              <a:t>Ada 83 kannte noch die vordefinierte Ausnahme </a:t>
            </a:r>
            <a:r>
              <a:rPr lang="de-DE" sz="2000" dirty="0" smtClean="0">
                <a:latin typeface="Courier New" panose="02070309020205020404" pitchFamily="49" charset="0"/>
                <a:cs typeface="Courier New" panose="02070309020205020404" pitchFamily="49" charset="0"/>
              </a:rPr>
              <a:t>Numeric_Error</a:t>
            </a:r>
            <a:r>
              <a:rPr lang="de-DE" sz="2400" dirty="0" smtClean="0"/>
              <a:t>. Es war jedoch nicht in allen Fällen exakt vorgeschrieben, wann eine Funktion </a:t>
            </a:r>
            <a:r>
              <a:rPr lang="de-DE" sz="2000" dirty="0" smtClean="0">
                <a:latin typeface="Courier New" panose="02070309020205020404" pitchFamily="49" charset="0"/>
                <a:cs typeface="Courier New" panose="02070309020205020404" pitchFamily="49" charset="0"/>
              </a:rPr>
              <a:t>Numeric_Error</a:t>
            </a:r>
            <a:r>
              <a:rPr lang="de-DE" sz="2400" dirty="0" smtClean="0"/>
              <a:t> und wann </a:t>
            </a:r>
            <a:r>
              <a:rPr lang="de-DE" sz="2000" dirty="0" smtClean="0">
                <a:latin typeface="Courier New" panose="02070309020205020404" pitchFamily="49" charset="0"/>
                <a:cs typeface="Courier New" panose="02070309020205020404" pitchFamily="49" charset="0"/>
              </a:rPr>
              <a:t>Constraint_Error</a:t>
            </a:r>
            <a:r>
              <a:rPr lang="de-DE" sz="2400" dirty="0" smtClean="0"/>
              <a:t> auslösen sollte; also variierten die Übersetzer und die Portabilität litt. Daher wurde die erstere Ausnahme in Ada 95 umbenannt in letztere (RM J.6).</a:t>
            </a:r>
          </a:p>
          <a:p>
            <a:pPr marL="0" indent="0"/>
            <a:r>
              <a:rPr lang="de-DE" sz="2400" dirty="0" smtClean="0"/>
              <a:t>Damit war es zur Aufwärtskompatibilität nötig, in Ausnahme-behandlern alternative Namen zuzulassen, was in Ada 83 illegal war. Das ist jetzt legal:</a:t>
            </a:r>
          </a:p>
          <a:p>
            <a:pPr marL="449263" indent="0"/>
            <a:r>
              <a:rPr lang="de-DE" sz="2000" b="1" dirty="0" smtClean="0">
                <a:latin typeface="Courier New" panose="02070309020205020404" pitchFamily="49" charset="0"/>
                <a:cs typeface="Courier New" panose="02070309020205020404" pitchFamily="49" charset="0"/>
              </a:rPr>
              <a:t>exception</a:t>
            </a:r>
            <a:r>
              <a:rPr lang="de-DE" sz="2000" dirty="0" smtClean="0">
                <a:latin typeface="Courier New" panose="02070309020205020404" pitchFamily="49" charset="0"/>
                <a:cs typeface="Courier New" panose="02070309020205020404" pitchFamily="49" charset="0"/>
              </a:rPr>
              <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a:t>
            </a:r>
            <a:r>
              <a:rPr lang="de-DE" sz="2000" b="1" dirty="0" smtClean="0">
                <a:latin typeface="Courier New" panose="02070309020205020404" pitchFamily="49" charset="0"/>
                <a:cs typeface="Courier New" panose="02070309020205020404" pitchFamily="49" charset="0"/>
              </a:rPr>
              <a:t>when</a:t>
            </a:r>
            <a:r>
              <a:rPr lang="de-DE" sz="2000" dirty="0" smtClean="0">
                <a:latin typeface="Courier New" panose="02070309020205020404" pitchFamily="49" charset="0"/>
                <a:cs typeface="Courier New" panose="02070309020205020404" pitchFamily="49" charset="0"/>
              </a:rPr>
              <a:t> </a:t>
            </a:r>
            <a:r>
              <a:rPr lang="de-DE" sz="2000" dirty="0">
                <a:latin typeface="Courier New" panose="02070309020205020404" pitchFamily="49" charset="0"/>
                <a:cs typeface="Courier New" panose="02070309020205020404" pitchFamily="49" charset="0"/>
              </a:rPr>
              <a:t>Numeric_Error </a:t>
            </a:r>
            <a:r>
              <a:rPr lang="de-DE" sz="2000" dirty="0" smtClean="0">
                <a:latin typeface="Courier New" panose="02070309020205020404" pitchFamily="49" charset="0"/>
                <a:cs typeface="Courier New" panose="02070309020205020404" pitchFamily="49" charset="0"/>
              </a:rPr>
              <a:t>| Constraint_Error =&gt; …</a:t>
            </a:r>
            <a:endParaRPr lang="de-DE" sz="20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359</a:t>
            </a:fld>
            <a:endParaRPr lang="de-DE" dirty="0"/>
          </a:p>
        </p:txBody>
      </p:sp>
    </p:spTree>
    <p:extLst>
      <p:ext uri="{BB962C8B-B14F-4D97-AF65-F5344CB8AC3E}">
        <p14:creationId xmlns:p14="http://schemas.microsoft.com/office/powerpoint/2010/main" val="1643444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Grp="1" noChangeArrowheads="1"/>
          </p:cNvSpPr>
          <p:nvPr>
            <p:ph type="title"/>
          </p:nvPr>
        </p:nvSpPr>
        <p:spPr>
          <a:xfrm>
            <a:off x="685800" y="476672"/>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Syntax Numerischer Typen</a:t>
            </a:r>
          </a:p>
        </p:txBody>
      </p:sp>
      <p:sp>
        <p:nvSpPr>
          <p:cNvPr id="21507" name="Rectangle 2"/>
          <p:cNvSpPr>
            <a:spLocks noGrp="1" noChangeArrowheads="1"/>
          </p:cNvSpPr>
          <p:nvPr>
            <p:ph idx="1"/>
          </p:nvPr>
        </p:nvSpPr>
        <p:spPr>
          <a:xfrm>
            <a:off x="685800" y="1689720"/>
            <a:ext cx="7772400" cy="4619600"/>
          </a:xfrm>
        </p:spPr>
        <p:txBody>
          <a:bodyPr/>
          <a:lstStyle/>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solidFill>
                  <a:schemeClr val="accent2"/>
                </a:solidFill>
              </a:rPr>
              <a:t>Ganze Zahlen mit Vorzeichen</a:t>
            </a:r>
            <a:r>
              <a:rPr lang="de-DE" altLang="de-DE" sz="1600" dirty="0" smtClean="0"/>
              <a:t/>
            </a:r>
            <a:br>
              <a:rPr lang="de-DE" altLang="de-DE" sz="1600" dirty="0" smtClean="0"/>
            </a:br>
            <a:r>
              <a:rPr lang="de-DE" altLang="de-DE" sz="1600" dirty="0" smtClean="0"/>
              <a:t>		</a:t>
            </a:r>
            <a:r>
              <a:rPr lang="de-DE" altLang="de-DE" sz="1800" b="1" dirty="0" smtClean="0">
                <a:latin typeface="Courier New" pitchFamily="49" charset="0"/>
              </a:rPr>
              <a:t>type</a:t>
            </a:r>
            <a:r>
              <a:rPr lang="de-DE" altLang="de-DE" sz="1800" dirty="0" smtClean="0">
                <a:latin typeface="Courier New" pitchFamily="49" charset="0"/>
              </a:rPr>
              <a:t> Bezeichner </a:t>
            </a:r>
            <a:r>
              <a:rPr lang="de-DE" altLang="de-DE" sz="1800" b="1" dirty="0" smtClean="0">
                <a:latin typeface="Courier New" pitchFamily="49" charset="0"/>
              </a:rPr>
              <a:t>is range </a:t>
            </a:r>
            <a:r>
              <a:rPr lang="de-DE" altLang="de-DE" sz="1800" dirty="0" smtClean="0">
                <a:latin typeface="Courier New" pitchFamily="49" charset="0"/>
              </a:rPr>
              <a:t>Minimum .. Maximum;</a:t>
            </a:r>
            <a:endParaRPr lang="de-DE" altLang="de-DE" sz="1800" dirty="0" smtClean="0">
              <a:solidFill>
                <a:schemeClr val="accent2"/>
              </a:solidFill>
              <a:latin typeface="Courier New" pitchFamily="49" charset="0"/>
            </a:endParaRP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solidFill>
                  <a:schemeClr val="accent2"/>
                </a:solidFill>
              </a:rPr>
              <a:t>Modulare Zahlen </a:t>
            </a:r>
            <a:r>
              <a:rPr lang="de-DE" altLang="de-DE" sz="2000" dirty="0" smtClean="0">
                <a:solidFill>
                  <a:schemeClr val="tx1"/>
                </a:solidFill>
              </a:rPr>
              <a:t>(Ada 95)</a:t>
            </a:r>
            <a:r>
              <a:rPr lang="de-DE" altLang="de-DE" sz="2000" dirty="0" smtClean="0"/>
              <a:t/>
            </a:r>
            <a:br>
              <a:rPr lang="de-DE" altLang="de-DE" sz="2000" dirty="0" smtClean="0"/>
            </a:br>
            <a:r>
              <a:rPr lang="de-DE" altLang="de-DE" sz="1600" dirty="0" smtClean="0"/>
              <a:t>		</a:t>
            </a:r>
            <a:r>
              <a:rPr lang="de-DE" altLang="de-DE" sz="1800" b="1" dirty="0" smtClean="0">
                <a:latin typeface="Courier New" pitchFamily="49" charset="0"/>
              </a:rPr>
              <a:t>type</a:t>
            </a:r>
            <a:r>
              <a:rPr lang="de-DE" altLang="de-DE" sz="1800" dirty="0" smtClean="0">
                <a:latin typeface="Courier New" pitchFamily="49" charset="0"/>
              </a:rPr>
              <a:t> Bezeichner </a:t>
            </a:r>
            <a:r>
              <a:rPr lang="de-DE" altLang="de-DE" sz="1800" b="1" dirty="0" smtClean="0">
                <a:latin typeface="Courier New" pitchFamily="49" charset="0"/>
              </a:rPr>
              <a:t>is mod</a:t>
            </a:r>
            <a:r>
              <a:rPr lang="de-DE" altLang="de-DE" sz="1800" dirty="0" smtClean="0">
                <a:latin typeface="Courier New" pitchFamily="49" charset="0"/>
              </a:rPr>
              <a:t> Modulus;</a:t>
            </a:r>
            <a:endParaRPr lang="de-DE" altLang="de-DE" sz="1800" dirty="0" smtClean="0"/>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solidFill>
                  <a:schemeClr val="accent2"/>
                </a:solidFill>
              </a:rPr>
              <a:t>Gleitpunktzahlen</a:t>
            </a:r>
            <a:r>
              <a:rPr lang="de-DE" altLang="de-DE" sz="1600" dirty="0" smtClean="0"/>
              <a:t/>
            </a:r>
            <a:br>
              <a:rPr lang="de-DE" altLang="de-DE" sz="1600" dirty="0" smtClean="0"/>
            </a:br>
            <a:r>
              <a:rPr lang="de-DE" altLang="de-DE" sz="1600" dirty="0" smtClean="0"/>
              <a:t>		</a:t>
            </a:r>
            <a:r>
              <a:rPr lang="de-DE" altLang="de-DE" sz="1800" b="1" dirty="0" smtClean="0">
                <a:latin typeface="Courier New" pitchFamily="49" charset="0"/>
              </a:rPr>
              <a:t>type</a:t>
            </a:r>
            <a:r>
              <a:rPr lang="de-DE" altLang="de-DE" sz="1800" dirty="0" smtClean="0">
                <a:latin typeface="Courier New" pitchFamily="49" charset="0"/>
              </a:rPr>
              <a:t> Bezeichner </a:t>
            </a:r>
            <a:r>
              <a:rPr lang="de-DE" altLang="de-DE" sz="1800" b="1" dirty="0" smtClean="0">
                <a:latin typeface="Courier New" pitchFamily="49" charset="0"/>
              </a:rPr>
              <a:t>is digits </a:t>
            </a:r>
            <a:r>
              <a:rPr lang="de-DE" altLang="de-DE" sz="1800" dirty="0" smtClean="0">
                <a:latin typeface="Courier New" pitchFamily="49" charset="0"/>
              </a:rPr>
              <a:t>Stellenzahl</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solidFill>
                  <a:srgbClr val="663300"/>
                </a:solidFill>
                <a:latin typeface="Courier New" pitchFamily="49" charset="0"/>
              </a:rPr>
              <a:t>range</a:t>
            </a:r>
            <a:r>
              <a:rPr lang="de-DE" altLang="de-DE" sz="1800" dirty="0" smtClean="0">
                <a:solidFill>
                  <a:srgbClr val="663300"/>
                </a:solidFill>
                <a:latin typeface="Courier New" pitchFamily="49" charset="0"/>
              </a:rPr>
              <a:t> Minimum .. Maximum</a:t>
            </a:r>
            <a:r>
              <a:rPr lang="de-DE" altLang="de-DE" sz="1800" dirty="0" smtClean="0">
                <a:latin typeface="Courier New" pitchFamily="49" charset="0"/>
              </a:rPr>
              <a:t>;  -- </a:t>
            </a:r>
            <a:r>
              <a:rPr lang="de-DE" altLang="de-DE" sz="1800" i="1" dirty="0" smtClean="0">
                <a:solidFill>
                  <a:srgbClr val="663300"/>
                </a:solidFill>
                <a:latin typeface="Courier New" pitchFamily="49" charset="0"/>
              </a:rPr>
              <a:t>optional</a:t>
            </a: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solidFill>
                  <a:schemeClr val="accent2"/>
                </a:solidFill>
              </a:rPr>
              <a:t>Festpunktzahlen</a:t>
            </a:r>
            <a:r>
              <a:rPr lang="de-DE" altLang="de-DE" sz="2000" dirty="0" smtClean="0">
                <a:solidFill>
                  <a:srgbClr val="808080"/>
                </a:solidFill>
              </a:rPr>
              <a:t/>
            </a:r>
            <a:br>
              <a:rPr lang="de-DE" altLang="de-DE" sz="2000" dirty="0" smtClean="0">
                <a:solidFill>
                  <a:srgbClr val="808080"/>
                </a:solidFill>
              </a:rPr>
            </a:br>
            <a:r>
              <a:rPr lang="de-DE" altLang="de-DE" sz="2000" dirty="0" smtClean="0">
                <a:solidFill>
                  <a:srgbClr val="808080"/>
                </a:solidFill>
              </a:rPr>
              <a:t>         </a:t>
            </a:r>
            <a:r>
              <a:rPr lang="de-DE" altLang="de-DE" sz="1800" b="1" dirty="0" smtClean="0">
                <a:latin typeface="Courier New" pitchFamily="49" charset="0"/>
              </a:rPr>
              <a:t>type</a:t>
            </a:r>
            <a:r>
              <a:rPr lang="de-DE" altLang="de-DE" sz="1800" dirty="0" smtClean="0">
                <a:latin typeface="Courier New" pitchFamily="49" charset="0"/>
              </a:rPr>
              <a:t> Bezeichner </a:t>
            </a:r>
            <a:r>
              <a:rPr lang="de-DE" altLang="de-DE" sz="1800" b="1" dirty="0" smtClean="0">
                <a:latin typeface="Courier New" pitchFamily="49" charset="0"/>
              </a:rPr>
              <a:t>is delta </a:t>
            </a:r>
            <a:r>
              <a:rPr lang="de-DE" altLang="de-DE" sz="1800" dirty="0" smtClean="0">
                <a:latin typeface="Courier New" pitchFamily="49" charset="0"/>
              </a:rPr>
              <a:t>Schrittweite</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solidFill>
                  <a:srgbClr val="663300"/>
                </a:solidFill>
                <a:latin typeface="Courier New" pitchFamily="49" charset="0"/>
              </a:rPr>
              <a:t>range</a:t>
            </a:r>
            <a:r>
              <a:rPr lang="de-DE" altLang="de-DE" sz="1800" dirty="0" smtClean="0">
                <a:solidFill>
                  <a:srgbClr val="663300"/>
                </a:solidFill>
                <a:latin typeface="Courier New" pitchFamily="49" charset="0"/>
              </a:rPr>
              <a:t> Minimum .. Maximum</a:t>
            </a:r>
            <a:r>
              <a:rPr lang="de-DE" altLang="de-DE" sz="1800" dirty="0" smtClean="0">
                <a:latin typeface="Courier New" pitchFamily="49" charset="0"/>
              </a:rPr>
              <a:t>;  </a:t>
            </a:r>
            <a:r>
              <a:rPr lang="de-DE" altLang="de-DE" sz="1800" dirty="0">
                <a:latin typeface="Courier New" pitchFamily="49" charset="0"/>
              </a:rPr>
              <a:t>-- </a:t>
            </a:r>
            <a:r>
              <a:rPr lang="de-DE" altLang="de-DE" sz="1800" i="1" dirty="0">
                <a:solidFill>
                  <a:srgbClr val="663300"/>
                </a:solidFill>
                <a:latin typeface="Courier New" pitchFamily="49" charset="0"/>
              </a:rPr>
              <a:t>optional</a:t>
            </a:r>
            <a:endParaRPr lang="de-DE" altLang="de-DE" sz="1800" dirty="0" smtClean="0">
              <a:solidFill>
                <a:srgbClr val="808080"/>
              </a:solidFill>
            </a:endParaRP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solidFill>
                  <a:srgbClr val="C00000"/>
                </a:solidFill>
              </a:rPr>
              <a:t>Untertypen (mit optional weiterer Bereichseinschränkung)</a:t>
            </a:r>
            <a:r>
              <a:rPr lang="de-DE" altLang="de-DE" sz="1700" b="1" dirty="0" smtClean="0"/>
              <a:t/>
            </a:r>
            <a:br>
              <a:rPr lang="de-DE" altLang="de-DE" sz="1700" b="1" dirty="0" smtClean="0"/>
            </a:br>
            <a:r>
              <a:rPr lang="de-DE" altLang="de-DE" sz="1700" b="1" dirty="0" smtClean="0"/>
              <a:t>		</a:t>
            </a:r>
            <a:r>
              <a:rPr lang="de-DE" altLang="de-DE" sz="1800" b="1" dirty="0" smtClean="0">
                <a:latin typeface="Courier New" pitchFamily="49" charset="0"/>
              </a:rPr>
              <a:t>subtype</a:t>
            </a:r>
            <a:r>
              <a:rPr lang="de-DE" altLang="de-DE" sz="1800" dirty="0" smtClean="0">
                <a:latin typeface="Courier New" pitchFamily="49" charset="0"/>
              </a:rPr>
              <a:t> Bezeichner </a:t>
            </a:r>
            <a:r>
              <a:rPr lang="de-DE" altLang="de-DE" sz="1800" b="1" dirty="0" smtClean="0">
                <a:latin typeface="Courier New" pitchFamily="49" charset="0"/>
              </a:rPr>
              <a:t>is</a:t>
            </a:r>
            <a:r>
              <a:rPr lang="de-DE" altLang="de-DE" sz="1800" dirty="0" smtClean="0">
                <a:latin typeface="Courier New" pitchFamily="49" charset="0"/>
              </a:rPr>
              <a:t> Basistyp</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solidFill>
                  <a:srgbClr val="663300"/>
                </a:solidFill>
                <a:latin typeface="Courier New" pitchFamily="49" charset="0"/>
              </a:rPr>
              <a:t>range</a:t>
            </a:r>
            <a:r>
              <a:rPr lang="de-DE" altLang="de-DE" sz="1800" dirty="0" smtClean="0">
                <a:solidFill>
                  <a:srgbClr val="663300"/>
                </a:solidFill>
                <a:latin typeface="Courier New" pitchFamily="49" charset="0"/>
              </a:rPr>
              <a:t> Minimum .. Maximum</a:t>
            </a:r>
            <a:r>
              <a:rPr lang="de-DE" altLang="de-DE" sz="1800" dirty="0" smtClean="0">
                <a:latin typeface="Courier New" pitchFamily="49" charset="0"/>
              </a:rPr>
              <a:t>;  </a:t>
            </a:r>
            <a:r>
              <a:rPr lang="de-DE" altLang="de-DE" sz="1800" dirty="0">
                <a:latin typeface="Courier New" pitchFamily="49" charset="0"/>
              </a:rPr>
              <a:t>-- </a:t>
            </a:r>
            <a:r>
              <a:rPr lang="de-DE" altLang="de-DE" sz="1800" i="1" dirty="0">
                <a:solidFill>
                  <a:srgbClr val="663300"/>
                </a:solidFill>
                <a:latin typeface="Courier New" pitchFamily="49" charset="0"/>
              </a:rPr>
              <a:t>optional</a:t>
            </a:r>
            <a:endParaRPr lang="de-DE" altLang="de-DE" sz="1800" dirty="0" smtClean="0">
              <a:latin typeface="Courier New" pitchFamily="49" charset="0"/>
            </a:endParaRP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Vordefiniert</a:t>
            </a:r>
            <a:r>
              <a:rPr lang="de-DE" altLang="de-DE" sz="1600" dirty="0" smtClean="0"/>
              <a:t/>
            </a:r>
            <a:br>
              <a:rPr lang="de-DE" altLang="de-DE" sz="1600" dirty="0" smtClean="0"/>
            </a:br>
            <a:r>
              <a:rPr lang="de-DE" altLang="de-DE" sz="1600" dirty="0" smtClean="0"/>
              <a:t>		</a:t>
            </a:r>
            <a:r>
              <a:rPr lang="de-DE" altLang="de-DE" sz="1800" dirty="0" smtClean="0">
                <a:latin typeface="Courier New" pitchFamily="49" charset="0"/>
              </a:rPr>
              <a:t>Integer, Natural, Positive; Float; </a:t>
            </a:r>
            <a:r>
              <a:rPr lang="de-DE" altLang="de-DE" sz="1800" dirty="0" smtClean="0">
                <a:solidFill>
                  <a:srgbClr val="808080"/>
                </a:solidFill>
                <a:latin typeface="Courier New" pitchFamily="49" charset="0"/>
              </a:rPr>
              <a:t>Duration</a:t>
            </a: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000" dirty="0" smtClean="0"/>
              <a:t>Abgeleitete Typen</a:t>
            </a:r>
            <a:r>
              <a:rPr lang="de-DE" altLang="de-DE" sz="1600" dirty="0" smtClean="0"/>
              <a:t/>
            </a:r>
            <a:br>
              <a:rPr lang="de-DE" altLang="de-DE" sz="1600" dirty="0" smtClean="0"/>
            </a:br>
            <a:r>
              <a:rPr lang="de-DE" altLang="de-DE" sz="1600" dirty="0" smtClean="0"/>
              <a:t>		</a:t>
            </a:r>
            <a:r>
              <a:rPr lang="de-DE" altLang="de-DE" sz="1800" b="1" dirty="0" smtClean="0">
                <a:latin typeface="Courier New" pitchFamily="49" charset="0"/>
              </a:rPr>
              <a:t>type</a:t>
            </a:r>
            <a:r>
              <a:rPr lang="de-DE" altLang="de-DE" sz="1800" dirty="0" smtClean="0">
                <a:latin typeface="Courier New" pitchFamily="49" charset="0"/>
              </a:rPr>
              <a:t> Bezeichner </a:t>
            </a:r>
            <a:r>
              <a:rPr lang="de-DE" altLang="de-DE" sz="1800" b="1" dirty="0" smtClean="0">
                <a:latin typeface="Courier New" pitchFamily="49" charset="0"/>
              </a:rPr>
              <a:t>is new </a:t>
            </a:r>
            <a:r>
              <a:rPr lang="de-DE" altLang="de-DE" sz="1800" dirty="0">
                <a:latin typeface="Courier New" pitchFamily="49" charset="0"/>
              </a:rPr>
              <a:t>Ausgangstyp</a:t>
            </a:r>
            <a:br>
              <a:rPr lang="de-DE" altLang="de-DE" sz="1800" dirty="0">
                <a:latin typeface="Courier New" pitchFamily="49" charset="0"/>
              </a:rPr>
            </a:br>
            <a:r>
              <a:rPr lang="de-DE" altLang="de-DE" sz="1800" dirty="0">
                <a:latin typeface="Courier New" pitchFamily="49" charset="0"/>
              </a:rPr>
              <a:t>           </a:t>
            </a:r>
            <a:r>
              <a:rPr lang="de-DE" altLang="de-DE" sz="1800" b="1" dirty="0">
                <a:solidFill>
                  <a:srgbClr val="663300"/>
                </a:solidFill>
                <a:latin typeface="Courier New" pitchFamily="49" charset="0"/>
              </a:rPr>
              <a:t>range</a:t>
            </a:r>
            <a:r>
              <a:rPr lang="de-DE" altLang="de-DE" sz="1800" dirty="0">
                <a:solidFill>
                  <a:srgbClr val="663300"/>
                </a:solidFill>
                <a:latin typeface="Courier New" pitchFamily="49" charset="0"/>
              </a:rPr>
              <a:t> Minimum .. Maximum</a:t>
            </a:r>
            <a:r>
              <a:rPr lang="de-DE" altLang="de-DE" sz="1800" dirty="0" smtClean="0">
                <a:latin typeface="Courier New" pitchFamily="49" charset="0"/>
              </a:rPr>
              <a:t>;  -- </a:t>
            </a:r>
            <a:r>
              <a:rPr lang="de-DE" altLang="de-DE" sz="1800" i="1" dirty="0">
                <a:solidFill>
                  <a:srgbClr val="663300"/>
                </a:solidFill>
                <a:latin typeface="Courier New" pitchFamily="49" charset="0"/>
              </a:rPr>
              <a:t>optional</a:t>
            </a:r>
            <a:r>
              <a:rPr lang="de-DE" altLang="de-DE" sz="1800" dirty="0" smtClean="0">
                <a:latin typeface="Courier New" pitchFamily="49" charset="0"/>
              </a:rPr>
              <a:t> </a:t>
            </a:r>
          </a:p>
        </p:txBody>
      </p:sp>
      <p:sp>
        <p:nvSpPr>
          <p:cNvPr id="2150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150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590DE0C-21F7-482A-AC96-AC7B649F0928}" type="slidenum">
              <a:rPr lang="de-DE" altLang="de-DE" sz="2400" smtClean="0"/>
              <a:pPr eaLnBrk="1" hangingPunct="1">
                <a:spcBef>
                  <a:spcPct val="0"/>
                </a:spcBef>
              </a:pPr>
              <a:t>36</a:t>
            </a:fld>
            <a:endParaRPr lang="de-DE" altLang="de-DE" sz="2400" dirty="0" smtClean="0"/>
          </a:p>
        </p:txBody>
      </p:sp>
      <p:sp>
        <p:nvSpPr>
          <p:cNvPr id="2" name="Textfeld 1"/>
          <p:cNvSpPr txBox="1"/>
          <p:nvPr/>
        </p:nvSpPr>
        <p:spPr>
          <a:xfrm>
            <a:off x="6661150" y="2276872"/>
            <a:ext cx="1512168" cy="584775"/>
          </a:xfrm>
          <a:prstGeom prst="rect">
            <a:avLst/>
          </a:prstGeom>
          <a:solidFill>
            <a:srgbClr val="FF9933"/>
          </a:solidFill>
          <a:ln>
            <a:solidFill>
              <a:srgbClr val="663300"/>
            </a:solidFill>
          </a:ln>
        </p:spPr>
        <p:txBody>
          <a:bodyPr wrap="square" rtlCol="0">
            <a:spAutoFit/>
          </a:bodyPr>
          <a:lstStyle/>
          <a:p>
            <a:pPr algn="ctr"/>
            <a:r>
              <a:rPr lang="de-DE" sz="1600" dirty="0" smtClean="0">
                <a:solidFill>
                  <a:schemeClr val="tx1"/>
                </a:solidFill>
              </a:rPr>
              <a:t>Zur Arithmetik siehe Folien 43f</a:t>
            </a:r>
            <a:endParaRPr lang="de-DE" sz="16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solidFill>
                  <a:srgbClr val="FF3399"/>
                </a:solidFill>
              </a:rPr>
              <a:t>Programmierschnittstelle (API) Ada 83 vs. Ada </a:t>
            </a:r>
            <a:r>
              <a:rPr lang="de-DE" altLang="de-DE" dirty="0" smtClean="0">
                <a:solidFill>
                  <a:srgbClr val="FF3399"/>
                </a:solidFill>
              </a:rPr>
              <a:t>95</a:t>
            </a:r>
            <a:endParaRPr lang="de-DE" dirty="0">
              <a:solidFill>
                <a:srgbClr val="FF3399"/>
              </a:solidFill>
            </a:endParaRPr>
          </a:p>
        </p:txBody>
      </p:sp>
      <p:sp>
        <p:nvSpPr>
          <p:cNvPr id="3" name="Inhaltsplatzhalter 2"/>
          <p:cNvSpPr>
            <a:spLocks noGrp="1"/>
          </p:cNvSpPr>
          <p:nvPr>
            <p:ph idx="1"/>
          </p:nvPr>
        </p:nvSpPr>
        <p:spPr>
          <a:xfrm>
            <a:off x="685800" y="2276872"/>
            <a:ext cx="7739063" cy="3938191"/>
          </a:xfrm>
        </p:spPr>
        <p:txBody>
          <a:bodyPr/>
          <a:lstStyle/>
          <a:p>
            <a:pPr marL="0" indent="0"/>
            <a:r>
              <a:rPr lang="de-DE" sz="2000" dirty="0" smtClean="0">
                <a:solidFill>
                  <a:schemeClr val="accent2"/>
                </a:solidFill>
              </a:rPr>
              <a:t>Ada 83 </a:t>
            </a:r>
            <a:r>
              <a:rPr lang="de-DE" sz="2000" dirty="0" smtClean="0"/>
              <a:t>stellt Pakete wie </a:t>
            </a:r>
            <a:r>
              <a:rPr lang="de-DE" sz="1800" dirty="0" smtClean="0">
                <a:latin typeface="Courier New" panose="02070309020205020404" pitchFamily="49" charset="0"/>
                <a:cs typeface="Courier New" panose="02070309020205020404" pitchFamily="49" charset="0"/>
              </a:rPr>
              <a:t>Calendar</a:t>
            </a:r>
            <a:r>
              <a:rPr lang="de-DE" sz="1800" dirty="0"/>
              <a:t>, </a:t>
            </a:r>
            <a:r>
              <a:rPr lang="de-DE" sz="1800" dirty="0" smtClean="0">
                <a:latin typeface="Courier New" panose="02070309020205020404" pitchFamily="49" charset="0"/>
                <a:cs typeface="Courier New" panose="02070309020205020404" pitchFamily="49" charset="0"/>
              </a:rPr>
              <a:t>Text_IO</a:t>
            </a:r>
            <a:r>
              <a:rPr lang="de-DE" sz="1800" dirty="0"/>
              <a:t>, </a:t>
            </a:r>
            <a:r>
              <a:rPr lang="de-DE" sz="1800" dirty="0" smtClean="0">
                <a:latin typeface="Courier New" panose="02070309020205020404" pitchFamily="49" charset="0"/>
                <a:cs typeface="Courier New" panose="02070309020205020404" pitchFamily="49" charset="0"/>
              </a:rPr>
              <a:t>Unchecked_Conversion</a:t>
            </a:r>
            <a:r>
              <a:rPr lang="de-DE" sz="2000" dirty="0" smtClean="0">
                <a:cs typeface="Courier New" panose="02070309020205020404" pitchFamily="49" charset="0"/>
              </a:rPr>
              <a:t> zur Verfügung. Zur Vermeidung der Namensraum„verschmutzung“ heißen sie und weitere neu eingeführte seit </a:t>
            </a:r>
            <a:r>
              <a:rPr lang="de-DE" sz="2000" dirty="0" smtClean="0">
                <a:solidFill>
                  <a:schemeClr val="accent2"/>
                </a:solidFill>
                <a:cs typeface="Courier New" panose="02070309020205020404" pitchFamily="49" charset="0"/>
              </a:rPr>
              <a:t>Ada 95 </a:t>
            </a:r>
            <a:r>
              <a:rPr lang="de-DE" sz="1800" dirty="0" smtClean="0">
                <a:latin typeface="Courier New" panose="02070309020205020404" pitchFamily="49" charset="0"/>
                <a:cs typeface="Courier New" panose="02070309020205020404" pitchFamily="49" charset="0"/>
              </a:rPr>
              <a:t>Ada.Calendar </a:t>
            </a:r>
            <a:r>
              <a:rPr lang="de-DE" sz="2000" dirty="0" smtClean="0">
                <a:cs typeface="Courier New" panose="02070309020205020404" pitchFamily="49" charset="0"/>
              </a:rPr>
              <a:t>usw.</a:t>
            </a:r>
          </a:p>
          <a:p>
            <a:pPr marL="0" indent="0"/>
            <a:r>
              <a:rPr lang="de-DE" sz="2000" dirty="0" smtClean="0">
                <a:cs typeface="Courier New" panose="02070309020205020404" pitchFamily="49" charset="0"/>
              </a:rPr>
              <a:t>Die Pakete </a:t>
            </a:r>
            <a:r>
              <a:rPr lang="de-DE" sz="1800" dirty="0">
                <a:solidFill>
                  <a:srgbClr val="C00000"/>
                </a:solidFill>
                <a:latin typeface="Courier New" panose="02070309020205020404" pitchFamily="49" charset="0"/>
                <a:cs typeface="Courier New" panose="02070309020205020404" pitchFamily="49" charset="0"/>
              </a:rPr>
              <a:t>Standard</a:t>
            </a:r>
            <a:r>
              <a:rPr lang="de-DE" sz="2000" dirty="0" smtClean="0">
                <a:cs typeface="Courier New" panose="02070309020205020404" pitchFamily="49" charset="0"/>
              </a:rPr>
              <a:t> und </a:t>
            </a:r>
            <a:r>
              <a:rPr lang="de-DE" sz="1800" dirty="0" smtClean="0">
                <a:solidFill>
                  <a:srgbClr val="C00000"/>
                </a:solidFill>
                <a:latin typeface="Courier New" panose="02070309020205020404" pitchFamily="49" charset="0"/>
                <a:cs typeface="Courier New" panose="02070309020205020404" pitchFamily="49" charset="0"/>
              </a:rPr>
              <a:t>System</a:t>
            </a:r>
            <a:r>
              <a:rPr lang="de-DE" sz="2000" dirty="0" smtClean="0">
                <a:solidFill>
                  <a:srgbClr val="C00000"/>
                </a:solidFill>
                <a:cs typeface="Courier New" panose="02070309020205020404" pitchFamily="49" charset="0"/>
              </a:rPr>
              <a:t> </a:t>
            </a:r>
            <a:r>
              <a:rPr lang="de-DE" sz="2000" dirty="0" smtClean="0">
                <a:cs typeface="Courier New" panose="02070309020205020404" pitchFamily="49" charset="0"/>
              </a:rPr>
              <a:t>(enthält hardware-spezifische Vereinbarungen wie </a:t>
            </a:r>
            <a:r>
              <a:rPr lang="de-DE" sz="1800" dirty="0">
                <a:latin typeface="Courier New" panose="02070309020205020404" pitchFamily="49" charset="0"/>
                <a:cs typeface="Courier New" panose="02070309020205020404" pitchFamily="49" charset="0"/>
              </a:rPr>
              <a:t>Min_Int</a:t>
            </a:r>
            <a:r>
              <a:rPr lang="de-DE" sz="2000" dirty="0" smtClean="0">
                <a:cs typeface="Courier New" panose="02070309020205020404" pitchFamily="49" charset="0"/>
              </a:rPr>
              <a:t> und </a:t>
            </a:r>
            <a:r>
              <a:rPr lang="de-DE" sz="1800" dirty="0" smtClean="0">
                <a:latin typeface="Courier New" panose="02070309020205020404" pitchFamily="49" charset="0"/>
                <a:cs typeface="Courier New" panose="02070309020205020404" pitchFamily="49" charset="0"/>
              </a:rPr>
              <a:t>Max_Int</a:t>
            </a:r>
            <a:r>
              <a:rPr lang="de-DE" sz="2000" dirty="0">
                <a:cs typeface="Courier New" panose="02070309020205020404" pitchFamily="49" charset="0"/>
              </a:rPr>
              <a:t>,</a:t>
            </a:r>
            <a:r>
              <a:rPr lang="de-DE" sz="2000" dirty="0" smtClean="0">
                <a:cs typeface="Courier New" panose="02070309020205020404" pitchFamily="49" charset="0"/>
              </a:rPr>
              <a:t> siehe Folie 362) sind davon nicht betroffen.</a:t>
            </a:r>
          </a:p>
          <a:p>
            <a:pPr marL="0" indent="0"/>
            <a:r>
              <a:rPr lang="de-DE" sz="2000" dirty="0" smtClean="0">
                <a:cs typeface="Courier New" panose="02070309020205020404" pitchFamily="49" charset="0"/>
              </a:rPr>
              <a:t>Zur Kompatibilität zu Ada 83 existieren Umbenennungen wie</a:t>
            </a:r>
            <a:br>
              <a:rPr lang="de-DE" sz="2000" dirty="0" smtClean="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package</a:t>
            </a:r>
            <a:r>
              <a:rPr lang="en-US" sz="1800" dirty="0" smtClean="0">
                <a:latin typeface="Courier New" panose="02070309020205020404" pitchFamily="49" charset="0"/>
                <a:cs typeface="Courier New" panose="02070309020205020404" pitchFamily="49" charset="0"/>
              </a:rPr>
              <a:t> Calendar </a:t>
            </a:r>
            <a:r>
              <a:rPr lang="en-US" sz="1800" b="1" dirty="0" smtClean="0">
                <a:latin typeface="Courier New" panose="02070309020205020404" pitchFamily="49" charset="0"/>
                <a:cs typeface="Courier New" panose="02070309020205020404" pitchFamily="49" charset="0"/>
              </a:rPr>
              <a:t>renames </a:t>
            </a:r>
            <a:r>
              <a:rPr lang="en-US" sz="1800" dirty="0" smtClean="0">
                <a:latin typeface="Courier New" panose="02070309020205020404" pitchFamily="49" charset="0"/>
                <a:cs typeface="Courier New" panose="02070309020205020404" pitchFamily="49" charset="0"/>
              </a:rPr>
              <a:t>Ada.Calendar;</a:t>
            </a:r>
          </a:p>
          <a:p>
            <a:pPr marL="0" indent="0"/>
            <a:r>
              <a:rPr lang="de-DE" sz="2000" dirty="0" smtClean="0">
                <a:cs typeface="Courier New" panose="02070309020205020404" pitchFamily="49" charset="0"/>
              </a:rPr>
              <a:t>Während die Namen in der Hierarchie </a:t>
            </a:r>
            <a:r>
              <a:rPr lang="de-DE" sz="1800" dirty="0" smtClean="0">
                <a:latin typeface="Courier New" panose="02070309020205020404" pitchFamily="49" charset="0"/>
                <a:cs typeface="Courier New" panose="02070309020205020404" pitchFamily="49" charset="0"/>
              </a:rPr>
              <a:t>Ada</a:t>
            </a:r>
            <a:r>
              <a:rPr lang="de-DE" sz="2000" dirty="0" smtClean="0">
                <a:cs typeface="Courier New" panose="02070309020205020404" pitchFamily="49" charset="0"/>
              </a:rPr>
              <a:t> geschützt sind, gilt das nicht für die Umbenennungen. Sie können alle diese Namen für selbstdefinierte Pakete verwenden.</a:t>
            </a:r>
            <a:endParaRPr lang="de-DE" sz="1800" dirty="0" smtClean="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360</a:t>
            </a:fld>
            <a:endParaRPr lang="de-DE" dirty="0"/>
          </a:p>
        </p:txBody>
      </p:sp>
    </p:spTree>
    <p:extLst>
      <p:ext uri="{BB962C8B-B14F-4D97-AF65-F5344CB8AC3E}">
        <p14:creationId xmlns:p14="http://schemas.microsoft.com/office/powerpoint/2010/main" val="3248345971"/>
      </p:ext>
    </p:extLst>
  </p:cSld>
  <p:clrMapOvr>
    <a:masterClrMapping/>
  </p:clrMapOvr>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Anwendungsbeispiel </a:t>
            </a:r>
            <a:r>
              <a:rPr lang="de-DE" dirty="0"/>
              <a:t>F</a:t>
            </a:r>
            <a:r>
              <a:rPr lang="de-DE" dirty="0" smtClean="0"/>
              <a:t>lugsimulator</a:t>
            </a:r>
            <a:endParaRPr lang="de-DE" dirty="0"/>
          </a:p>
        </p:txBody>
      </p:sp>
      <p:sp>
        <p:nvSpPr>
          <p:cNvPr id="3" name="Inhaltsplatzhalter 2"/>
          <p:cNvSpPr>
            <a:spLocks noGrp="1"/>
          </p:cNvSpPr>
          <p:nvPr>
            <p:ph idx="1"/>
          </p:nvPr>
        </p:nvSpPr>
        <p:spPr>
          <a:xfrm>
            <a:off x="685800" y="2060848"/>
            <a:ext cx="7739063" cy="4176440"/>
          </a:xfrm>
        </p:spPr>
        <p:txBody>
          <a:bodyPr/>
          <a:lstStyle/>
          <a:p>
            <a:pPr marL="0" indent="0"/>
            <a:r>
              <a:rPr lang="de-DE" sz="2000" dirty="0" smtClean="0">
                <a:cs typeface="Courier New" panose="02070309020205020404" pitchFamily="49" charset="0"/>
              </a:rPr>
              <a:t>Der Kode im Bord-Computer eines Hubschraubers ist in Ada 83 geschrieben und verwendet das Paket </a:t>
            </a:r>
            <a:r>
              <a:rPr lang="de-DE" sz="1800" dirty="0" smtClean="0">
                <a:latin typeface="Courier New" panose="02070309020205020404" pitchFamily="49" charset="0"/>
                <a:cs typeface="Courier New" panose="02070309020205020404" pitchFamily="49" charset="0"/>
              </a:rPr>
              <a:t>Calendar</a:t>
            </a:r>
            <a:r>
              <a:rPr lang="de-DE" sz="2000" dirty="0" smtClean="0">
                <a:cs typeface="Courier New" panose="02070309020205020404" pitchFamily="49" charset="0"/>
              </a:rPr>
              <a:t>. Der portierte Kode im Flugsimulator (in Ada 95) benötigt allerdings eine etwas andere Implementierung des Kalenders mit simulierter Zeit: </a:t>
            </a:r>
            <a:r>
              <a:rPr lang="de-DE" sz="1800" dirty="0">
                <a:latin typeface="Courier New" panose="02070309020205020404" pitchFamily="49" charset="0"/>
                <a:cs typeface="Courier New" panose="02070309020205020404" pitchFamily="49" charset="0"/>
              </a:rPr>
              <a:t>Sim_</a:t>
            </a:r>
            <a:r>
              <a:rPr lang="de-DE" sz="1800" dirty="0" smtClean="0">
                <a:latin typeface="Courier New" panose="02070309020205020404" pitchFamily="49" charset="0"/>
                <a:cs typeface="Courier New" panose="02070309020205020404" pitchFamily="49" charset="0"/>
              </a:rPr>
              <a:t>Calendar</a:t>
            </a:r>
            <a:r>
              <a:rPr lang="de-DE" sz="2000" dirty="0" smtClean="0">
                <a:cs typeface="Courier New" panose="02070309020205020404" pitchFamily="49" charset="0"/>
              </a:rPr>
              <a:t>. Statt nun die Millionen Zeilen Originalkode nach </a:t>
            </a:r>
            <a:r>
              <a:rPr lang="de-DE" sz="1800" dirty="0">
                <a:latin typeface="Courier New" panose="02070309020205020404" pitchFamily="49" charset="0"/>
                <a:cs typeface="Courier New" panose="02070309020205020404" pitchFamily="49" charset="0"/>
              </a:rPr>
              <a:t>Calendar</a:t>
            </a:r>
            <a:r>
              <a:rPr lang="de-DE" sz="2000" dirty="0" smtClean="0">
                <a:cs typeface="Courier New" panose="02070309020205020404" pitchFamily="49" charset="0"/>
              </a:rPr>
              <a:t> zu durchsuchen und ihn überall durch </a:t>
            </a:r>
            <a:r>
              <a:rPr lang="de-DE" sz="1800" dirty="0">
                <a:latin typeface="Courier New" panose="02070309020205020404" pitchFamily="49" charset="0"/>
                <a:cs typeface="Courier New" panose="02070309020205020404" pitchFamily="49" charset="0"/>
              </a:rPr>
              <a:t>Sim_Calendar</a:t>
            </a:r>
            <a:r>
              <a:rPr lang="de-DE" sz="2000" dirty="0" smtClean="0">
                <a:cs typeface="Courier New" panose="02070309020205020404" pitchFamily="49" charset="0"/>
              </a:rPr>
              <a:t> zu ersetzen, genügt eine einfache Umbenennung:</a:t>
            </a:r>
          </a:p>
          <a:p>
            <a:pPr marL="0" indent="0"/>
            <a:r>
              <a:rPr lang="de-DE" sz="2000" dirty="0" smtClean="0">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package</a:t>
            </a:r>
            <a:r>
              <a:rPr lang="en-US" sz="1800" dirty="0" smtClean="0">
                <a:latin typeface="Courier New" panose="02070309020205020404" pitchFamily="49" charset="0"/>
                <a:cs typeface="Courier New" panose="02070309020205020404" pitchFamily="49" charset="0"/>
              </a:rPr>
              <a:t> Calendar </a:t>
            </a:r>
            <a:r>
              <a:rPr lang="en-US" sz="1800" b="1" dirty="0" smtClean="0">
                <a:latin typeface="Courier New" panose="02070309020205020404" pitchFamily="49" charset="0"/>
                <a:cs typeface="Courier New" panose="02070309020205020404" pitchFamily="49" charset="0"/>
              </a:rPr>
              <a:t>renames </a:t>
            </a:r>
            <a:r>
              <a:rPr lang="en-US" sz="1800" dirty="0" smtClean="0">
                <a:latin typeface="Courier New" panose="02070309020205020404" pitchFamily="49" charset="0"/>
                <a:cs typeface="Courier New" panose="02070309020205020404" pitchFamily="49" charset="0"/>
              </a:rPr>
              <a:t>Sim_Calendar;</a:t>
            </a:r>
            <a:endParaRPr lang="en-US" sz="2000" dirty="0" smtClean="0">
              <a:cs typeface="Courier New" panose="02070309020205020404" pitchFamily="49" charset="0"/>
            </a:endParaRPr>
          </a:p>
          <a:p>
            <a:pPr marL="0" indent="0"/>
            <a:r>
              <a:rPr lang="de-DE" sz="2000" dirty="0" smtClean="0">
                <a:cs typeface="Courier New" panose="02070309020205020404" pitchFamily="49" charset="0"/>
              </a:rPr>
              <a:t>Sie </a:t>
            </a:r>
            <a:r>
              <a:rPr lang="de-DE" sz="2000" dirty="0">
                <a:cs typeface="Courier New" panose="02070309020205020404" pitchFamily="49" charset="0"/>
              </a:rPr>
              <a:t>überschreibt die vordefinierte </a:t>
            </a:r>
            <a:r>
              <a:rPr lang="de-DE" sz="2000" dirty="0" smtClean="0">
                <a:cs typeface="Courier New" panose="02070309020205020404" pitchFamily="49" charset="0"/>
              </a:rPr>
              <a:t>Umbenennung</a:t>
            </a:r>
            <a:endParaRPr lang="de-DE" sz="1800" dirty="0">
              <a:latin typeface="Courier New" panose="02070309020205020404" pitchFamily="49" charset="0"/>
              <a:cs typeface="Courier New" panose="02070309020205020404" pitchFamily="49" charset="0"/>
            </a:endParaRPr>
          </a:p>
          <a:p>
            <a:pPr marL="0" indent="0"/>
            <a:r>
              <a:rPr lang="de-DE" sz="1800" dirty="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package</a:t>
            </a:r>
            <a:r>
              <a:rPr lang="en-US" sz="1800" dirty="0" smtClean="0">
                <a:latin typeface="Courier New" panose="02070309020205020404" pitchFamily="49" charset="0"/>
                <a:cs typeface="Courier New" panose="02070309020205020404" pitchFamily="49" charset="0"/>
              </a:rPr>
              <a:t> Calendar </a:t>
            </a:r>
            <a:r>
              <a:rPr lang="en-US" sz="1800" b="1" dirty="0" smtClean="0">
                <a:latin typeface="Courier New" panose="02070309020205020404" pitchFamily="49" charset="0"/>
                <a:cs typeface="Courier New" panose="02070309020205020404" pitchFamily="49" charset="0"/>
              </a:rPr>
              <a:t>renames </a:t>
            </a:r>
            <a:r>
              <a:rPr lang="en-US" sz="1800" dirty="0" smtClean="0">
                <a:latin typeface="Courier New" panose="02070309020205020404" pitchFamily="49" charset="0"/>
                <a:cs typeface="Courier New" panose="02070309020205020404" pitchFamily="49" charset="0"/>
              </a:rPr>
              <a:t>Ada.Calendar;</a:t>
            </a:r>
            <a:endParaRPr lang="de-DE" sz="1800" dirty="0" smtClean="0">
              <a:latin typeface="Courier New" panose="02070309020205020404" pitchFamily="49" charset="0"/>
              <a:cs typeface="Courier New" panose="02070309020205020404" pitchFamily="49" charset="0"/>
            </a:endParaRPr>
          </a:p>
          <a:p>
            <a:pPr marL="0" indent="0">
              <a:tabLst>
                <a:tab pos="1884363" algn="l"/>
              </a:tabLst>
            </a:pPr>
            <a:r>
              <a:rPr lang="de-DE" sz="2000" u="sng" dirty="0" smtClean="0">
                <a:solidFill>
                  <a:srgbClr val="CC3300"/>
                </a:solidFill>
                <a:cs typeface="Courier New" panose="02070309020205020404" pitchFamily="49" charset="0"/>
              </a:rPr>
              <a:t>Die Lehre daraus:</a:t>
            </a:r>
            <a:r>
              <a:rPr lang="de-DE" sz="2000" dirty="0" smtClean="0">
                <a:solidFill>
                  <a:srgbClr val="CC3300"/>
                </a:solidFill>
                <a:cs typeface="Courier New" panose="02070309020205020404" pitchFamily="49" charset="0"/>
              </a:rPr>
              <a:t> Verwende vordefinierte Pakete nie mit ihrem originalen 	Namen – benenne sie um!</a:t>
            </a:r>
            <a:endParaRPr lang="de-DE" sz="2000" dirty="0">
              <a:solidFill>
                <a:srgbClr val="CC3300"/>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361</a:t>
            </a:fld>
            <a:endParaRPr lang="de-DE" dirty="0"/>
          </a:p>
        </p:txBody>
      </p:sp>
    </p:spTree>
    <p:extLst>
      <p:ext uri="{BB962C8B-B14F-4D97-AF65-F5344CB8AC3E}">
        <p14:creationId xmlns:p14="http://schemas.microsoft.com/office/powerpoint/2010/main" val="2342691472"/>
      </p:ext>
    </p:extLst>
  </p:cSld>
  <p:clrMapOvr>
    <a:masterClrMapping/>
  </p:clrMapOvr>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pPr eaLnBrk="1" hangingPunct="1"/>
            <a:r>
              <a:rPr lang="de-DE" altLang="de-DE" dirty="0" smtClean="0">
                <a:solidFill>
                  <a:srgbClr val="FF3399"/>
                </a:solidFill>
              </a:rPr>
              <a:t>Numerische Typen am Beispiel von Integer</a:t>
            </a:r>
          </a:p>
        </p:txBody>
      </p:sp>
      <mc:AlternateContent xmlns:mc="http://schemas.openxmlformats.org/markup-compatibility/2006" xmlns:a14="http://schemas.microsoft.com/office/drawing/2010/main">
        <mc:Choice Requires="a14">
          <p:sp>
            <p:nvSpPr>
              <p:cNvPr id="198659" name="Rectangle 3"/>
              <p:cNvSpPr>
                <a:spLocks noGrp="1" noChangeArrowheads="1"/>
              </p:cNvSpPr>
              <p:nvPr>
                <p:ph idx="1"/>
              </p:nvPr>
            </p:nvSpPr>
            <p:spPr>
              <a:xfrm>
                <a:off x="685800" y="1981200"/>
                <a:ext cx="7739063" cy="4112096"/>
              </a:xfrm>
            </p:spPr>
            <p:txBody>
              <a:bodyPr/>
              <a:lstStyle/>
              <a:p>
                <a:pPr marL="0" indent="0" eaLnBrk="1" hangingPunct="1">
                  <a:lnSpc>
                    <a:spcPct val="80000"/>
                  </a:lnSpc>
                </a:pPr>
                <a:r>
                  <a:rPr lang="de-DE" altLang="de-DE" sz="1800" dirty="0" smtClean="0">
                    <a:solidFill>
                      <a:schemeClr val="accent2"/>
                    </a:solidFill>
                  </a:rPr>
                  <a:t>Alle Typen in Ada sind anonym.</a:t>
                </a:r>
                <a:endParaRPr lang="de-DE" altLang="de-DE" sz="900" dirty="0" smtClean="0">
                  <a:solidFill>
                    <a:schemeClr val="accent2"/>
                  </a:solidFill>
                </a:endParaRPr>
              </a:p>
              <a:p>
                <a:pPr marL="0" indent="0" eaLnBrk="1" hangingPunct="1">
                  <a:lnSpc>
                    <a:spcPct val="80000"/>
                  </a:lnSpc>
                </a:pPr>
                <a:r>
                  <a:rPr lang="de-DE" altLang="de-DE" sz="1600" b="1" dirty="0" smtClean="0">
                    <a:latin typeface="Courier New" pitchFamily="49" charset="0"/>
                  </a:rPr>
                  <a:t>  type</a:t>
                </a:r>
                <a:r>
                  <a:rPr lang="de-DE" altLang="de-DE" sz="1600" dirty="0" smtClean="0">
                    <a:latin typeface="Courier New" pitchFamily="49" charset="0"/>
                  </a:rPr>
                  <a:t> </a:t>
                </a:r>
                <a:r>
                  <a:rPr lang="de-DE" altLang="de-DE" sz="1600" dirty="0" smtClean="0">
                    <a:solidFill>
                      <a:schemeClr val="accent2"/>
                    </a:solidFill>
                    <a:latin typeface="Courier New" pitchFamily="49" charset="0"/>
                  </a:rPr>
                  <a:t>T</a:t>
                </a:r>
                <a:r>
                  <a:rPr lang="de-DE" altLang="de-DE" sz="1600" dirty="0" smtClean="0">
                    <a:latin typeface="Courier New" pitchFamily="49" charset="0"/>
                  </a:rPr>
                  <a:t> </a:t>
                </a:r>
                <a:r>
                  <a:rPr lang="de-DE" altLang="de-DE" sz="1600" b="1" dirty="0" smtClean="0">
                    <a:latin typeface="Courier New" pitchFamily="49" charset="0"/>
                  </a:rPr>
                  <a:t>is range</a:t>
                </a:r>
                <a:r>
                  <a:rPr lang="de-DE" altLang="de-DE" sz="1600" dirty="0" smtClean="0">
                    <a:latin typeface="Courier New" pitchFamily="49" charset="0"/>
                  </a:rPr>
                  <a:t> </a:t>
                </a:r>
                <a:r>
                  <a:rPr lang="de-DE" altLang="de-DE" sz="1600" dirty="0" smtClean="0">
                    <a:solidFill>
                      <a:srgbClr val="C00000"/>
                    </a:solidFill>
                    <a:latin typeface="Courier New" pitchFamily="49" charset="0"/>
                  </a:rPr>
                  <a:t>1</a:t>
                </a:r>
                <a:r>
                  <a:rPr lang="de-DE" altLang="de-DE" sz="1600" dirty="0" smtClean="0">
                    <a:latin typeface="Courier New" pitchFamily="49" charset="0"/>
                  </a:rPr>
                  <a:t> .. </a:t>
                </a:r>
                <a:r>
                  <a:rPr lang="de-DE" altLang="de-DE" sz="1600" dirty="0" smtClean="0">
                    <a:solidFill>
                      <a:srgbClr val="C00000"/>
                    </a:solidFill>
                    <a:latin typeface="Courier New" pitchFamily="49" charset="0"/>
                  </a:rPr>
                  <a:t>10</a:t>
                </a:r>
                <a:r>
                  <a:rPr lang="de-DE" altLang="de-DE" sz="1600" dirty="0" smtClean="0">
                    <a:latin typeface="Courier New" pitchFamily="49" charset="0"/>
                  </a:rPr>
                  <a:t>;</a:t>
                </a:r>
              </a:p>
              <a:p>
                <a:pPr marL="0" indent="0" eaLnBrk="1" hangingPunct="1">
                  <a:lnSpc>
                    <a:spcPct val="80000"/>
                  </a:lnSpc>
                </a:pPr>
                <a:r>
                  <a:rPr lang="de-DE" altLang="de-DE" sz="1800" dirty="0" smtClean="0"/>
                  <a:t>vereinbart einen anonymen Typ </a:t>
                </a:r>
                <a:r>
                  <a:rPr lang="de-DE" altLang="de-DE" sz="1800" i="1" dirty="0" smtClean="0"/>
                  <a:t>T</a:t>
                </a:r>
                <a:r>
                  <a:rPr lang="de-DE" altLang="de-DE" sz="1800" dirty="0" smtClean="0"/>
                  <a:t> und seinen </a:t>
                </a:r>
                <a:r>
                  <a:rPr lang="de-DE" altLang="de-DE" sz="1800" dirty="0" smtClean="0">
                    <a:solidFill>
                      <a:schemeClr val="accent2"/>
                    </a:solidFill>
                  </a:rPr>
                  <a:t>ersten Untertyp</a:t>
                </a:r>
                <a:r>
                  <a:rPr lang="de-DE" altLang="de-DE" sz="1800" dirty="0" smtClean="0"/>
                  <a:t> </a:t>
                </a:r>
                <a:r>
                  <a:rPr lang="de-DE" altLang="de-DE" sz="1800" dirty="0" smtClean="0">
                    <a:latin typeface="Courier New" pitchFamily="49" charset="0"/>
                  </a:rPr>
                  <a:t>T</a:t>
                </a:r>
                <a:r>
                  <a:rPr lang="de-DE" altLang="de-DE" sz="1800" dirty="0" smtClean="0"/>
                  <a:t> (bitte die Kursiv-schreibung beachten). </a:t>
                </a:r>
                <a:r>
                  <a:rPr lang="de-DE" altLang="de-DE" sz="1800" i="1" dirty="0" smtClean="0"/>
                  <a:t>T</a:t>
                </a:r>
                <a:r>
                  <a:rPr lang="de-DE" altLang="de-DE" sz="1800" dirty="0" smtClean="0"/>
                  <a:t> umfasst den kompletten Satz der ganzen Zahlen </a:t>
                </a:r>
                <a14:m>
                  <m:oMath xmlns:m="http://schemas.openxmlformats.org/officeDocument/2006/math">
                    <m:r>
                      <a:rPr lang="en-US" altLang="de-DE" sz="1800" i="1" dirty="0">
                        <a:latin typeface="Cambria Math" panose="02040503050406030204" pitchFamily="18" charset="0"/>
                        <a:ea typeface="Cambria Math" panose="02040503050406030204" pitchFamily="18" charset="0"/>
                      </a:rPr>
                      <m:t>ℤ</m:t>
                    </m:r>
                  </m:oMath>
                </a14:m>
                <a:r>
                  <a:rPr lang="de-DE" altLang="de-DE" sz="1800" dirty="0" smtClean="0"/>
                  <a:t> und alle numerischen Operatoren. Statische Ausdrücke und benannte Zahlen machen Gebrauch davon.</a:t>
                </a:r>
              </a:p>
              <a:p>
                <a:pPr marL="0" indent="0" eaLnBrk="1" hangingPunct="1">
                  <a:lnSpc>
                    <a:spcPct val="80000"/>
                  </a:lnSpc>
                </a:pPr>
                <a:r>
                  <a:rPr lang="de-DE" altLang="de-DE" sz="1800" dirty="0" smtClean="0"/>
                  <a:t>Alle </a:t>
                </a:r>
                <a:r>
                  <a:rPr lang="de-DE" altLang="de-DE" sz="1800" dirty="0" smtClean="0">
                    <a:solidFill>
                      <a:schemeClr val="accent2"/>
                    </a:solidFill>
                  </a:rPr>
                  <a:t>ganzzahligen Literale </a:t>
                </a:r>
                <a:r>
                  <a:rPr lang="de-DE" altLang="de-DE" sz="1800" dirty="0" smtClean="0"/>
                  <a:t>sind vom anonymen Typ </a:t>
                </a:r>
                <a:r>
                  <a:rPr lang="de-DE" altLang="de-DE" sz="1800" i="1" dirty="0" smtClean="0"/>
                  <a:t>universal_integer</a:t>
                </a:r>
                <a:r>
                  <a:rPr lang="de-DE" altLang="de-DE" sz="1800" dirty="0" smtClean="0"/>
                  <a:t>. Sie werden zum passenden spezifischen Typ umgewandelt, wo nötig.</a:t>
                </a:r>
              </a:p>
              <a:p>
                <a:pPr marL="0" indent="0" eaLnBrk="1" hangingPunct="1">
                  <a:lnSpc>
                    <a:spcPct val="80000"/>
                  </a:lnSpc>
                </a:pPr>
                <a:r>
                  <a:rPr lang="de-DE" altLang="de-DE" sz="1800" i="1" dirty="0" smtClean="0">
                    <a:solidFill>
                      <a:srgbClr val="C00000"/>
                    </a:solidFill>
                  </a:rPr>
                  <a:t>universal_integer</a:t>
                </a:r>
                <a:r>
                  <a:rPr lang="de-DE" altLang="de-DE" sz="1800" dirty="0" smtClean="0">
                    <a:solidFill>
                      <a:srgbClr val="C00000"/>
                    </a:solidFill>
                  </a:rPr>
                  <a:t> </a:t>
                </a:r>
                <a:r>
                  <a:rPr lang="de-DE" altLang="de-DE" sz="1800" dirty="0" smtClean="0"/>
                  <a:t>selbst hat keine Operatoren.</a:t>
                </a:r>
              </a:p>
              <a:p>
                <a:pPr marL="0" indent="0" eaLnBrk="1" hangingPunct="1">
                  <a:lnSpc>
                    <a:spcPct val="80000"/>
                  </a:lnSpc>
                </a:pPr>
                <a:r>
                  <a:rPr lang="de-DE" altLang="de-DE" sz="1800" i="1" dirty="0" smtClean="0">
                    <a:solidFill>
                      <a:srgbClr val="C00000"/>
                    </a:solidFill>
                  </a:rPr>
                  <a:t>root_integer</a:t>
                </a:r>
                <a:r>
                  <a:rPr lang="de-DE" altLang="de-DE" sz="1800" dirty="0" smtClean="0">
                    <a:solidFill>
                      <a:srgbClr val="C00000"/>
                    </a:solidFill>
                  </a:rPr>
                  <a:t> </a:t>
                </a:r>
                <a:r>
                  <a:rPr lang="de-DE" altLang="de-DE" sz="1800" dirty="0" smtClean="0"/>
                  <a:t>ist der anonyme größte Ganzzahltyp, der von der Hardware darstellbar ist. Er hat ebenfalls alle numerischen Operatoren und den Wertebereich</a:t>
                </a:r>
              </a:p>
              <a:p>
                <a:pPr marL="533400" indent="0" eaLnBrk="1" hangingPunct="1">
                  <a:lnSpc>
                    <a:spcPct val="80000"/>
                  </a:lnSpc>
                </a:pPr>
                <a:r>
                  <a:rPr lang="de-DE" altLang="de-DE" sz="1600" dirty="0" smtClean="0">
                    <a:latin typeface="Courier New" pitchFamily="49" charset="0"/>
                  </a:rPr>
                  <a:t>System.Min_Int .. System.Max_Int</a:t>
                </a:r>
              </a:p>
              <a:p>
                <a:pPr marL="0" indent="0" eaLnBrk="1" hangingPunct="1">
                  <a:lnSpc>
                    <a:spcPct val="80000"/>
                  </a:lnSpc>
                </a:pPr>
                <a:r>
                  <a:rPr lang="de-DE" altLang="de-DE" sz="1800" dirty="0" smtClean="0"/>
                  <a:t>Alle Ganzzahltypen haben ihre Wurzel in </a:t>
                </a:r>
                <a:r>
                  <a:rPr lang="de-DE" altLang="de-DE" sz="1800" i="1" dirty="0" smtClean="0"/>
                  <a:t>root_integer</a:t>
                </a:r>
                <a:r>
                  <a:rPr lang="de-DE" altLang="de-DE" sz="1800" dirty="0" smtClean="0"/>
                  <a:t>, das heißt, sie sind von ihm abgeleitet. </a:t>
                </a:r>
                <a:r>
                  <a:rPr lang="de-DE" altLang="de-DE" sz="1800" i="1" dirty="0" smtClean="0"/>
                  <a:t>universal_integer</a:t>
                </a:r>
                <a:r>
                  <a:rPr lang="de-DE" altLang="de-DE" sz="1800" dirty="0" smtClean="0"/>
                  <a:t> kann als </a:t>
                </a:r>
                <a:r>
                  <a:rPr lang="de-DE" altLang="de-DE" sz="1800" i="1" dirty="0" smtClean="0"/>
                  <a:t>root_integer</a:t>
                </a:r>
                <a:r>
                  <a:rPr lang="de-DE" altLang="de-DE" sz="1800" dirty="0" smtClean="0"/>
                  <a:t>'Class angesehen werden.</a:t>
                </a:r>
              </a:p>
              <a:p>
                <a:pPr marL="0" indent="0" eaLnBrk="1" hangingPunct="1">
                  <a:lnSpc>
                    <a:spcPct val="80000"/>
                  </a:lnSpc>
                </a:pPr>
                <a:endParaRPr lang="de-DE" altLang="de-DE" sz="1800" dirty="0" smtClean="0"/>
              </a:p>
            </p:txBody>
          </p:sp>
        </mc:Choice>
        <mc:Fallback xmlns="">
          <p:sp>
            <p:nvSpPr>
              <p:cNvPr id="198659" name="Rectangle 3"/>
              <p:cNvSpPr>
                <a:spLocks noGrp="1" noRot="1" noChangeAspect="1" noMove="1" noResize="1" noEditPoints="1" noAdjustHandles="1" noChangeArrowheads="1" noChangeShapeType="1" noTextEdit="1"/>
              </p:cNvSpPr>
              <p:nvPr>
                <p:ph idx="1"/>
              </p:nvPr>
            </p:nvSpPr>
            <p:spPr>
              <a:xfrm>
                <a:off x="685800" y="1981200"/>
                <a:ext cx="7739063" cy="4112096"/>
              </a:xfrm>
              <a:blipFill rotWithShape="0">
                <a:blip r:embed="rId2"/>
                <a:stretch>
                  <a:fillRect l="-709" t="-2074" r="-1418" b="-741"/>
                </a:stretch>
              </a:blipFill>
            </p:spPr>
            <p:txBody>
              <a:bodyPr/>
              <a:lstStyle/>
              <a:p>
                <a:r>
                  <a:rPr lang="de-DE">
                    <a:noFill/>
                  </a:rPr>
                  <a:t> </a:t>
                </a:r>
              </a:p>
            </p:txBody>
          </p:sp>
        </mc:Fallback>
      </mc:AlternateContent>
      <p:sp>
        <p:nvSpPr>
          <p:cNvPr id="19866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866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798CE5C-26C3-4D69-AD8C-161EFB198D9F}" type="slidenum">
              <a:rPr lang="de-DE" altLang="de-DE" sz="2400" smtClean="0"/>
              <a:pPr eaLnBrk="1" hangingPunct="1">
                <a:spcBef>
                  <a:spcPct val="0"/>
                </a:spcBef>
              </a:pPr>
              <a:t>362</a:t>
            </a:fld>
            <a:endParaRPr lang="de-DE" altLang="de-DE" sz="2400" dirty="0" smtClean="0"/>
          </a:p>
        </p:txBody>
      </p:sp>
      <p:sp>
        <p:nvSpPr>
          <p:cNvPr id="2" name="Textfeld 1"/>
          <p:cNvSpPr txBox="1"/>
          <p:nvPr/>
        </p:nvSpPr>
        <p:spPr>
          <a:xfrm>
            <a:off x="4211960" y="1916832"/>
            <a:ext cx="4536505" cy="646331"/>
          </a:xfrm>
          <a:prstGeom prst="rect">
            <a:avLst/>
          </a:prstGeom>
          <a:solidFill>
            <a:schemeClr val="accent2">
              <a:lumMod val="20000"/>
              <a:lumOff val="80000"/>
            </a:schemeClr>
          </a:solidFill>
          <a:ln w="19050">
            <a:solidFill>
              <a:schemeClr val="accent2">
                <a:lumMod val="75000"/>
              </a:schemeClr>
            </a:solidFill>
          </a:ln>
        </p:spPr>
        <p:txBody>
          <a:bodyPr wrap="square" rtlCol="0">
            <a:spAutoFit/>
          </a:bodyPr>
          <a:lstStyle/>
          <a:p>
            <a:r>
              <a:rPr lang="de-DE" sz="1200" dirty="0" smtClean="0">
                <a:solidFill>
                  <a:schemeClr val="tx1"/>
                </a:solidFill>
              </a:rPr>
              <a:t>Der Wertebereich des </a:t>
            </a:r>
            <a:r>
              <a:rPr lang="de-DE" sz="1200" i="1" dirty="0" smtClean="0">
                <a:solidFill>
                  <a:schemeClr val="tx1"/>
                </a:solidFill>
              </a:rPr>
              <a:t>ersten Untertyps </a:t>
            </a:r>
            <a:r>
              <a:rPr lang="de-DE" sz="1200" dirty="0">
                <a:solidFill>
                  <a:schemeClr val="tx1"/>
                </a:solidFill>
              </a:rPr>
              <a:t>muss </a:t>
            </a:r>
            <a:r>
              <a:rPr lang="de-DE" sz="1200" dirty="0" smtClean="0">
                <a:solidFill>
                  <a:schemeClr val="tx1"/>
                </a:solidFill>
              </a:rPr>
              <a:t>statisch sein mit Werten beliebiger ganzzahliger Typen.</a:t>
            </a:r>
          </a:p>
          <a:p>
            <a:r>
              <a:rPr lang="de-DE" sz="1200" dirty="0" smtClean="0">
                <a:solidFill>
                  <a:schemeClr val="tx1"/>
                </a:solidFill>
              </a:rPr>
              <a:t>Weitere </a:t>
            </a:r>
            <a:r>
              <a:rPr lang="de-DE" sz="1200" u="sng" dirty="0" smtClean="0">
                <a:solidFill>
                  <a:schemeClr val="tx1"/>
                </a:solidFill>
              </a:rPr>
              <a:t>Untertypen</a:t>
            </a:r>
            <a:r>
              <a:rPr lang="de-DE" sz="1200" dirty="0" smtClean="0">
                <a:solidFill>
                  <a:schemeClr val="tx1"/>
                </a:solidFill>
              </a:rPr>
              <a:t> brauchen keine statischen Wertebereiche zu haben.</a:t>
            </a:r>
            <a:endParaRPr lang="de-DE" sz="1200" dirty="0">
              <a:solidFill>
                <a:schemeClr val="tx1"/>
              </a:solidFill>
            </a:endParaRPr>
          </a:p>
        </p:txBody>
      </p:sp>
      <mc:AlternateContent xmlns:mc="http://schemas.openxmlformats.org/markup-compatibility/2006" xmlns:a14="http://schemas.microsoft.com/office/drawing/2010/main">
        <mc:Choice Requires="a14">
          <p:sp>
            <p:nvSpPr>
              <p:cNvPr id="3" name="Textfeld 2"/>
              <p:cNvSpPr txBox="1"/>
              <p:nvPr/>
            </p:nvSpPr>
            <p:spPr>
              <a:xfrm>
                <a:off x="5652121" y="4941168"/>
                <a:ext cx="2736303" cy="577081"/>
              </a:xfrm>
              <a:prstGeom prst="rect">
                <a:avLst/>
              </a:prstGeom>
              <a:solidFill>
                <a:srgbClr val="A7FFCF"/>
              </a:solidFill>
              <a:ln>
                <a:solidFill>
                  <a:srgbClr val="00B050"/>
                </a:solidFill>
              </a:ln>
            </p:spPr>
            <p:txBody>
              <a:bodyPr wrap="square" rtlCol="0">
                <a:spAutoFit/>
              </a:bodyPr>
              <a:lstStyle/>
              <a:p>
                <a:r>
                  <a:rPr lang="de-DE" sz="1050" dirty="0" smtClean="0">
                    <a:solidFill>
                      <a:srgbClr val="00B050"/>
                    </a:solidFill>
                  </a:rPr>
                  <a:t>Das </a:t>
                </a:r>
                <a:r>
                  <a:rPr lang="de-DE" altLang="de-DE" sz="1050" dirty="0" smtClean="0">
                    <a:solidFill>
                      <a:srgbClr val="00B050"/>
                    </a:solidFill>
                  </a:rPr>
                  <a:t>'</a:t>
                </a:r>
                <a:r>
                  <a:rPr lang="de-DE" sz="1050" dirty="0" smtClean="0">
                    <a:solidFill>
                      <a:srgbClr val="00B050"/>
                    </a:solidFill>
                  </a:rPr>
                  <a:t>Class-Attribut ist erst für OOP interessant.</a:t>
                </a:r>
                <a:r>
                  <a:rPr lang="de-DE" altLang="de-DE" sz="1050" i="1" dirty="0">
                    <a:solidFill>
                      <a:srgbClr val="00B050"/>
                    </a:solidFill>
                  </a:rPr>
                  <a:t> </a:t>
                </a:r>
                <a:r>
                  <a:rPr lang="de-DE" altLang="de-DE" sz="1050" i="1" dirty="0" smtClean="0">
                    <a:solidFill>
                      <a:srgbClr val="00B050"/>
                    </a:solidFill>
                  </a:rPr>
                  <a:t>root_integer</a:t>
                </a:r>
                <a:r>
                  <a:rPr lang="de-DE" altLang="de-DE" sz="1050" dirty="0" smtClean="0">
                    <a:solidFill>
                      <a:srgbClr val="00B050"/>
                    </a:solidFill>
                  </a:rPr>
                  <a:t>'Class ist in gewissem Sinne die Menge der ganzen Zahlen </a:t>
                </a:r>
                <a14:m>
                  <m:oMath xmlns:m="http://schemas.openxmlformats.org/officeDocument/2006/math">
                    <m:r>
                      <a:rPr lang="en-US" altLang="de-DE" sz="1050" i="1" dirty="0">
                        <a:solidFill>
                          <a:srgbClr val="00B050"/>
                        </a:solidFill>
                        <a:latin typeface="Cambria Math" panose="02040503050406030204" pitchFamily="18" charset="0"/>
                        <a:ea typeface="Cambria Math" panose="02040503050406030204" pitchFamily="18" charset="0"/>
                      </a:rPr>
                      <m:t>ℤ</m:t>
                    </m:r>
                  </m:oMath>
                </a14:m>
                <a:r>
                  <a:rPr lang="de-DE" sz="1050" dirty="0" smtClean="0">
                    <a:solidFill>
                      <a:srgbClr val="00B050"/>
                    </a:solidFill>
                  </a:rPr>
                  <a:t>.</a:t>
                </a:r>
                <a:endParaRPr lang="de-DE" sz="1050" dirty="0">
                  <a:solidFill>
                    <a:srgbClr val="00B050"/>
                  </a:solidFill>
                </a:endParaRPr>
              </a:p>
            </p:txBody>
          </p:sp>
        </mc:Choice>
        <mc:Fallback xmlns="">
          <p:sp>
            <p:nvSpPr>
              <p:cNvPr id="3" name="Textfeld 2"/>
              <p:cNvSpPr txBox="1">
                <a:spLocks noRot="1" noChangeAspect="1" noMove="1" noResize="1" noEditPoints="1" noAdjustHandles="1" noChangeArrowheads="1" noChangeShapeType="1" noTextEdit="1"/>
              </p:cNvSpPr>
              <p:nvPr/>
            </p:nvSpPr>
            <p:spPr>
              <a:xfrm>
                <a:off x="5652121" y="4941168"/>
                <a:ext cx="2736303" cy="577081"/>
              </a:xfrm>
              <a:prstGeom prst="rect">
                <a:avLst/>
              </a:prstGeom>
              <a:blipFill rotWithShape="0">
                <a:blip r:embed="rId3"/>
                <a:stretch>
                  <a:fillRect b="-5208"/>
                </a:stretch>
              </a:blipFill>
              <a:ln>
                <a:solidFill>
                  <a:srgbClr val="00B050"/>
                </a:solidFill>
              </a:ln>
            </p:spPr>
            <p:txBody>
              <a:bodyPr/>
              <a:lstStyle/>
              <a:p>
                <a:r>
                  <a:rPr lang="de-DE">
                    <a:noFill/>
                  </a:rPr>
                  <a:t> </a:t>
                </a:r>
              </a:p>
            </p:txBody>
          </p:sp>
        </mc:Fallback>
      </mc:AlternateContent>
      <p:sp>
        <p:nvSpPr>
          <p:cNvPr id="4"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000" b="0" i="0" u="none" strike="noStrike" cap="none" normalizeH="0" baseline="0" dirty="0" smtClean="0">
                <a:ln>
                  <a:noFill/>
                </a:ln>
                <a:solidFill>
                  <a:schemeClr val="tx1"/>
                </a:solidFill>
                <a:effectLst/>
                <a:latin typeface="Arial Unicode MS" panose="020B0604020202020204" pitchFamily="34" charset="-128"/>
              </a:rPr>
              <a:t>U+2124</a:t>
            </a:r>
            <a:r>
              <a:rPr kumimoji="0" lang="de-DE" altLang="de-DE" sz="800" b="0" i="0" u="none" strike="noStrike" cap="none" normalizeH="0" baseline="0" dirty="0" smtClean="0">
                <a:ln>
                  <a:noFill/>
                </a:ln>
                <a:solidFill>
                  <a:schemeClr val="tx1"/>
                </a:solidFill>
                <a:effectLst/>
              </a:rPr>
              <a:t> </a:t>
            </a: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865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8659">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865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865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8659">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685800" y="463550"/>
            <a:ext cx="7739063" cy="1309688"/>
          </a:xfrm>
        </p:spPr>
        <p:txBody>
          <a:bodyPr/>
          <a:lstStyle/>
          <a:p>
            <a:pPr eaLnBrk="1" hangingPunct="1"/>
            <a:r>
              <a:rPr lang="de-DE" altLang="de-DE" sz="4000" dirty="0" smtClean="0"/>
              <a:t>Numerische Typen</a:t>
            </a:r>
            <a:br>
              <a:rPr lang="de-DE" altLang="de-DE" sz="4000" dirty="0" smtClean="0"/>
            </a:br>
            <a:r>
              <a:rPr lang="de-DE" altLang="de-DE" sz="4000" dirty="0" smtClean="0"/>
              <a:t>Statische Ausdrücke</a:t>
            </a:r>
          </a:p>
        </p:txBody>
      </p:sp>
      <p:sp>
        <p:nvSpPr>
          <p:cNvPr id="199683" name="Rectangle 3"/>
          <p:cNvSpPr>
            <a:spLocks noGrp="1" noChangeArrowheads="1"/>
          </p:cNvSpPr>
          <p:nvPr>
            <p:ph idx="1"/>
          </p:nvPr>
        </p:nvSpPr>
        <p:spPr>
          <a:xfrm>
            <a:off x="685800" y="1844824"/>
            <a:ext cx="7739063" cy="3968750"/>
          </a:xfrm>
        </p:spPr>
        <p:txBody>
          <a:bodyPr/>
          <a:lstStyle/>
          <a:p>
            <a:pPr marL="0" indent="0" eaLnBrk="1" hangingPunct="1">
              <a:lnSpc>
                <a:spcPct val="80000"/>
              </a:lnSpc>
            </a:pPr>
            <a:r>
              <a:rPr lang="de-DE" altLang="de-DE" sz="1800" dirty="0" smtClean="0"/>
              <a:t>Einige Beispiel benannter Zahlen (sie sind vom Typ </a:t>
            </a:r>
            <a:r>
              <a:rPr lang="en-US" altLang="de-DE" sz="1800" i="1" dirty="0"/>
              <a:t>universal_integer</a:t>
            </a:r>
            <a:r>
              <a:rPr lang="de-DE" altLang="de-DE" sz="1800" dirty="0" smtClean="0"/>
              <a:t>):</a:t>
            </a:r>
          </a:p>
          <a:p>
            <a:pPr marL="185738" indent="0" eaLnBrk="1" hangingPunct="1">
              <a:lnSpc>
                <a:spcPct val="80000"/>
              </a:lnSpc>
            </a:pPr>
            <a:r>
              <a:rPr lang="de-DE" altLang="de-DE" sz="1600" dirty="0" smtClean="0">
                <a:latin typeface="Courier New" pitchFamily="49" charset="0"/>
              </a:rPr>
              <a:t>S1: </a:t>
            </a:r>
            <a:r>
              <a:rPr lang="de-DE" altLang="de-DE" sz="1600" b="1" dirty="0" smtClean="0">
                <a:latin typeface="Courier New" pitchFamily="49" charset="0"/>
              </a:rPr>
              <a:t>constant</a:t>
            </a:r>
            <a:r>
              <a:rPr lang="de-DE" altLang="de-DE" sz="1600" dirty="0" smtClean="0">
                <a:latin typeface="Courier New" pitchFamily="49" charset="0"/>
              </a:rPr>
              <a:t> := Integer'Last + Integer'Last;</a:t>
            </a:r>
            <a:r>
              <a:rPr lang="de-DE" altLang="de-DE" sz="1600" i="1" dirty="0" smtClean="0">
                <a:latin typeface="Courier New" pitchFamily="49" charset="0"/>
              </a:rPr>
              <a:t/>
            </a:r>
            <a:br>
              <a:rPr lang="de-DE" altLang="de-DE" sz="1600" i="1" dirty="0" smtClean="0">
                <a:latin typeface="Courier New" pitchFamily="49" charset="0"/>
              </a:rPr>
            </a:br>
            <a:r>
              <a:rPr lang="de-DE" altLang="de-DE" sz="1600" dirty="0" smtClean="0">
                <a:latin typeface="Courier New" pitchFamily="49" charset="0"/>
              </a:rPr>
              <a:t>S2: </a:t>
            </a:r>
            <a:r>
              <a:rPr lang="de-DE" altLang="de-DE" sz="1600" b="1" dirty="0" smtClean="0">
                <a:latin typeface="Courier New" pitchFamily="49" charset="0"/>
              </a:rPr>
              <a:t>constant</a:t>
            </a:r>
            <a:r>
              <a:rPr lang="de-DE" altLang="de-DE" sz="1600" dirty="0" smtClean="0">
                <a:latin typeface="Courier New" pitchFamily="49" charset="0"/>
              </a:rPr>
              <a:t> := Long_Integer'Last + </a:t>
            </a:r>
            <a:r>
              <a:rPr lang="de-DE" altLang="de-DE" sz="1600" dirty="0" smtClean="0">
                <a:solidFill>
                  <a:schemeClr val="accent2"/>
                </a:solidFill>
                <a:latin typeface="Courier New" pitchFamily="49" charset="0"/>
              </a:rPr>
              <a:t>1</a:t>
            </a:r>
            <a:r>
              <a:rPr lang="de-DE" altLang="de-DE" sz="1600" dirty="0" smtClean="0">
                <a:latin typeface="Courier New" pitchFamily="49" charset="0"/>
              </a:rPr>
              <a:t>;</a:t>
            </a:r>
            <a:r>
              <a:rPr lang="de-DE" altLang="de-DE" sz="1600" i="1" dirty="0" smtClean="0">
                <a:latin typeface="Courier New" pitchFamily="49" charset="0"/>
              </a:rPr>
              <a:t/>
            </a:r>
            <a:br>
              <a:rPr lang="de-DE" altLang="de-DE" sz="1600" i="1" dirty="0" smtClean="0">
                <a:latin typeface="Courier New" pitchFamily="49" charset="0"/>
              </a:rPr>
            </a:br>
            <a:r>
              <a:rPr lang="de-DE" altLang="de-DE" sz="1600" dirty="0" smtClean="0">
                <a:latin typeface="Courier New" pitchFamily="49" charset="0"/>
              </a:rPr>
              <a:t>S3: </a:t>
            </a:r>
            <a:r>
              <a:rPr lang="de-DE" altLang="de-DE" sz="1600" b="1" dirty="0" smtClean="0">
                <a:latin typeface="Courier New" pitchFamily="49" charset="0"/>
              </a:rPr>
              <a:t>constant</a:t>
            </a:r>
            <a:r>
              <a:rPr lang="de-DE" altLang="de-DE" sz="1600" dirty="0" smtClean="0">
                <a:latin typeface="Courier New" pitchFamily="49" charset="0"/>
              </a:rPr>
              <a:t> := S1 + S2;</a:t>
            </a:r>
            <a:r>
              <a:rPr lang="de-DE" altLang="de-DE" sz="1600" i="1" dirty="0" smtClean="0">
                <a:latin typeface="Courier New" pitchFamily="49" charset="0"/>
              </a:rPr>
              <a:t/>
            </a:r>
            <a:br>
              <a:rPr lang="de-DE" altLang="de-DE" sz="1600" i="1" dirty="0" smtClean="0">
                <a:latin typeface="Courier New" pitchFamily="49" charset="0"/>
              </a:rPr>
            </a:br>
            <a:r>
              <a:rPr lang="de-DE" altLang="de-DE" sz="1600" dirty="0" smtClean="0">
                <a:solidFill>
                  <a:srgbClr val="FF0000"/>
                </a:solidFill>
                <a:latin typeface="Courier New" pitchFamily="49" charset="0"/>
              </a:rPr>
              <a:t>S4: </a:t>
            </a:r>
            <a:r>
              <a:rPr lang="de-DE" altLang="de-DE" sz="1600" b="1" dirty="0" smtClean="0">
                <a:solidFill>
                  <a:srgbClr val="FF0000"/>
                </a:solidFill>
                <a:latin typeface="Courier New" pitchFamily="49" charset="0"/>
              </a:rPr>
              <a:t>constant</a:t>
            </a:r>
            <a:r>
              <a:rPr lang="de-DE" altLang="de-DE" sz="1600" dirty="0" smtClean="0">
                <a:solidFill>
                  <a:srgbClr val="FF0000"/>
                </a:solidFill>
                <a:latin typeface="Courier New" pitchFamily="49" charset="0"/>
              </a:rPr>
              <a:t> := Integer'Last + Long_Integer'Last;</a:t>
            </a:r>
            <a:r>
              <a:rPr lang="de-DE" sz="1600" dirty="0">
                <a:solidFill>
                  <a:srgbClr val="FF0000"/>
                </a:solidFill>
                <a:latin typeface="Courier New" panose="02070309020205020404" pitchFamily="49" charset="0"/>
                <a:cs typeface="Courier New" panose="02070309020205020404" pitchFamily="49" charset="0"/>
              </a:rPr>
              <a:t> -- </a:t>
            </a:r>
            <a:r>
              <a:rPr lang="de-DE" altLang="de-DE" sz="1600" dirty="0">
                <a:solidFill>
                  <a:srgbClr val="FF0000"/>
                </a:solidFill>
                <a:latin typeface="Wingdings" panose="05000000000000000000" pitchFamily="2" charset="2"/>
                <a:cs typeface="Courier New" panose="02070309020205020404" pitchFamily="49" charset="0"/>
              </a:rPr>
              <a:t></a:t>
            </a:r>
            <a:endParaRPr lang="de-DE" altLang="de-DE" sz="1600" i="1" dirty="0" smtClean="0">
              <a:solidFill>
                <a:srgbClr val="FF0000"/>
              </a:solidFill>
              <a:latin typeface="Courier New" pitchFamily="49" charset="0"/>
            </a:endParaRPr>
          </a:p>
          <a:p>
            <a:pPr marL="0" indent="0" eaLnBrk="1" hangingPunct="1">
              <a:lnSpc>
                <a:spcPct val="80000"/>
              </a:lnSpc>
            </a:pPr>
            <a:r>
              <a:rPr lang="de-DE" altLang="de-DE" sz="1800" dirty="0" smtClean="0"/>
              <a:t>Statische Ausdrücke werden zur Übersetzungszeit ausgewertet ohne Prüfung auf Überlauf, das heißt mathematisch exakt (nur begrenzt durch Computerspeicher). Das Ergebnis wird implizit zu </a:t>
            </a:r>
            <a:r>
              <a:rPr lang="de-DE" altLang="de-DE" sz="1800" i="1" dirty="0" smtClean="0"/>
              <a:t>universal_integer</a:t>
            </a:r>
            <a:r>
              <a:rPr lang="de-DE" altLang="de-DE" sz="1800" dirty="0" smtClean="0"/>
              <a:t> umgewandelt.</a:t>
            </a:r>
          </a:p>
          <a:p>
            <a:pPr marL="0" indent="0" eaLnBrk="1" hangingPunct="1">
              <a:lnSpc>
                <a:spcPct val="80000"/>
              </a:lnSpc>
            </a:pPr>
            <a:r>
              <a:rPr lang="de-DE" altLang="de-DE" sz="1800" dirty="0" smtClean="0"/>
              <a:t>Die obigen Additionsoperatoren sind also die von</a:t>
            </a:r>
          </a:p>
          <a:p>
            <a:pPr marL="0" indent="0" eaLnBrk="1" hangingPunct="1">
              <a:lnSpc>
                <a:spcPct val="80000"/>
              </a:lnSpc>
            </a:pPr>
            <a:r>
              <a:rPr lang="de-DE" altLang="de-DE" sz="1800" dirty="0" smtClean="0">
                <a:latin typeface="Courier New" pitchFamily="49" charset="0"/>
              </a:rPr>
              <a:t>	</a:t>
            </a:r>
            <a:r>
              <a:rPr lang="de-DE" altLang="de-DE" sz="1600" dirty="0" smtClean="0">
                <a:latin typeface="Courier New" pitchFamily="49" charset="0"/>
              </a:rPr>
              <a:t>Integer</a:t>
            </a:r>
            <a:r>
              <a:rPr lang="de-DE" altLang="de-DE" sz="1600" dirty="0" smtClean="0"/>
              <a:t> (</a:t>
            </a:r>
            <a:r>
              <a:rPr lang="de-DE" altLang="de-DE" sz="1600" dirty="0" smtClean="0">
                <a:latin typeface="Courier New" pitchFamily="49" charset="0"/>
              </a:rPr>
              <a:t>S1</a:t>
            </a:r>
            <a:r>
              <a:rPr lang="de-DE" altLang="de-DE" sz="1600" dirty="0" smtClean="0"/>
              <a:t>), </a:t>
            </a:r>
            <a:r>
              <a:rPr lang="de-DE" altLang="de-DE" sz="1600" dirty="0" smtClean="0">
                <a:latin typeface="Courier New" pitchFamily="49" charset="0"/>
              </a:rPr>
              <a:t>Long_Integer</a:t>
            </a:r>
            <a:r>
              <a:rPr lang="de-DE" altLang="de-DE" sz="1600" dirty="0" smtClean="0"/>
              <a:t> (</a:t>
            </a:r>
            <a:r>
              <a:rPr lang="de-DE" altLang="de-DE" sz="1600" dirty="0" smtClean="0">
                <a:latin typeface="Courier New" pitchFamily="49" charset="0"/>
              </a:rPr>
              <a:t>S2</a:t>
            </a:r>
            <a:r>
              <a:rPr lang="de-DE" altLang="de-DE" sz="1600" dirty="0" smtClean="0"/>
              <a:t>), </a:t>
            </a:r>
            <a:r>
              <a:rPr lang="de-DE" altLang="de-DE" sz="1600" i="1" dirty="0" smtClean="0"/>
              <a:t>root_integer</a:t>
            </a:r>
            <a:r>
              <a:rPr lang="de-DE" altLang="de-DE" sz="1600" dirty="0" smtClean="0"/>
              <a:t> (</a:t>
            </a:r>
            <a:r>
              <a:rPr lang="de-DE" altLang="de-DE" sz="1600" dirty="0" smtClean="0">
                <a:latin typeface="Courier New" pitchFamily="49" charset="0"/>
              </a:rPr>
              <a:t>S3</a:t>
            </a:r>
            <a:r>
              <a:rPr lang="de-DE" altLang="de-DE" sz="1600" dirty="0" smtClean="0"/>
              <a:t>). </a:t>
            </a:r>
          </a:p>
          <a:p>
            <a:pPr marL="0" indent="0" eaLnBrk="1" hangingPunct="1">
              <a:lnSpc>
                <a:spcPct val="80000"/>
              </a:lnSpc>
            </a:pPr>
            <a:r>
              <a:rPr lang="de-DE" altLang="de-DE" sz="1800" dirty="0" smtClean="0"/>
              <a:t>Das Literal </a:t>
            </a:r>
            <a:r>
              <a:rPr lang="de-DE" altLang="de-DE" sz="1800" dirty="0" smtClean="0">
                <a:solidFill>
                  <a:schemeClr val="accent2"/>
                </a:solidFill>
                <a:latin typeface="Courier New" pitchFamily="49" charset="0"/>
              </a:rPr>
              <a:t>1</a:t>
            </a:r>
            <a:r>
              <a:rPr lang="de-DE" altLang="de-DE" sz="1800" dirty="0" smtClean="0"/>
              <a:t> in </a:t>
            </a:r>
            <a:r>
              <a:rPr lang="de-DE" altLang="de-DE" sz="1800" dirty="0" smtClean="0">
                <a:latin typeface="Courier New" pitchFamily="49" charset="0"/>
              </a:rPr>
              <a:t>S2</a:t>
            </a:r>
            <a:r>
              <a:rPr lang="de-DE" altLang="de-DE" sz="1800" dirty="0" smtClean="0"/>
              <a:t> ist vom Typ </a:t>
            </a:r>
            <a:r>
              <a:rPr lang="de-DE" altLang="de-DE" sz="1800" i="1" dirty="0" smtClean="0"/>
              <a:t>universal_integer</a:t>
            </a:r>
            <a:r>
              <a:rPr lang="de-DE" altLang="de-DE" sz="1800" dirty="0" smtClean="0"/>
              <a:t> und wird implizit zu </a:t>
            </a:r>
            <a:r>
              <a:rPr lang="de-DE" altLang="de-DE" sz="1800" dirty="0" smtClean="0">
                <a:latin typeface="Courier New" pitchFamily="49" charset="0"/>
              </a:rPr>
              <a:t>Long_Integer</a:t>
            </a:r>
            <a:r>
              <a:rPr lang="de-DE" altLang="de-DE" sz="1800" dirty="0" smtClean="0"/>
              <a:t> umgewandelt.</a:t>
            </a:r>
          </a:p>
          <a:p>
            <a:pPr marL="0" indent="0" eaLnBrk="1" hangingPunct="1">
              <a:lnSpc>
                <a:spcPct val="80000"/>
              </a:lnSpc>
            </a:pPr>
            <a:r>
              <a:rPr lang="de-DE" altLang="de-DE" sz="1800" dirty="0" smtClean="0">
                <a:latin typeface="Courier New" pitchFamily="49" charset="0"/>
              </a:rPr>
              <a:t>S3</a:t>
            </a:r>
            <a:r>
              <a:rPr lang="de-DE" altLang="de-DE" sz="1800" dirty="0" smtClean="0"/>
              <a:t> wandelt die Summanden (</a:t>
            </a:r>
            <a:r>
              <a:rPr lang="de-DE" altLang="de-DE" sz="1800" i="1" dirty="0" smtClean="0"/>
              <a:t>universal_integer</a:t>
            </a:r>
            <a:r>
              <a:rPr lang="de-DE" altLang="de-DE" sz="1800" dirty="0" smtClean="0"/>
              <a:t>) implizit in </a:t>
            </a:r>
            <a:r>
              <a:rPr lang="de-DE" altLang="de-DE" sz="1800" i="1" dirty="0" smtClean="0"/>
              <a:t>root_integer</a:t>
            </a:r>
            <a:r>
              <a:rPr lang="de-DE" altLang="de-DE" sz="1800" dirty="0" smtClean="0"/>
              <a:t> um, führt die Berechnungen aus und wandelt zurück zu </a:t>
            </a:r>
            <a:r>
              <a:rPr lang="de-DE" altLang="de-DE" sz="1800" i="1" dirty="0" smtClean="0"/>
              <a:t>universal_integer</a:t>
            </a:r>
            <a:r>
              <a:rPr lang="de-DE" altLang="de-DE" sz="1800" dirty="0" smtClean="0"/>
              <a:t>.</a:t>
            </a:r>
          </a:p>
          <a:p>
            <a:pPr marL="0" indent="0" eaLnBrk="1" hangingPunct="1">
              <a:lnSpc>
                <a:spcPct val="80000"/>
              </a:lnSpc>
            </a:pPr>
            <a:r>
              <a:rPr lang="de-DE" altLang="de-DE" sz="1800" dirty="0" smtClean="0">
                <a:solidFill>
                  <a:srgbClr val="FF0000"/>
                </a:solidFill>
                <a:latin typeface="Courier New" pitchFamily="49" charset="0"/>
              </a:rPr>
              <a:t>S4</a:t>
            </a:r>
            <a:r>
              <a:rPr lang="de-DE" altLang="de-DE" sz="1800" dirty="0" smtClean="0">
                <a:solidFill>
                  <a:srgbClr val="FF0000"/>
                </a:solidFill>
              </a:rPr>
              <a:t> ist illegal, weil es zwei unterschiedliche Typen mischt.</a:t>
            </a:r>
          </a:p>
        </p:txBody>
      </p:sp>
      <p:sp>
        <p:nvSpPr>
          <p:cNvPr id="19968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968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5D9066B-AEAF-4EF1-92DF-0C8A25277EB6}" type="slidenum">
              <a:rPr lang="de-DE" altLang="de-DE" sz="2400" smtClean="0"/>
              <a:pPr eaLnBrk="1" hangingPunct="1">
                <a:spcBef>
                  <a:spcPct val="0"/>
                </a:spcBef>
              </a:pPr>
              <a:t>363</a:t>
            </a:fld>
            <a:endParaRPr lang="de-DE" altLang="de-DE" sz="2400" dirty="0" smtClean="0"/>
          </a:p>
        </p:txBody>
      </p:sp>
      <p:sp>
        <p:nvSpPr>
          <p:cNvPr id="2" name="Textfeld 1"/>
          <p:cNvSpPr txBox="1"/>
          <p:nvPr/>
        </p:nvSpPr>
        <p:spPr>
          <a:xfrm>
            <a:off x="683568" y="5809878"/>
            <a:ext cx="6120680" cy="400110"/>
          </a:xfrm>
          <a:prstGeom prst="rect">
            <a:avLst/>
          </a:prstGeom>
          <a:noFill/>
        </p:spPr>
        <p:txBody>
          <a:bodyPr wrap="square" rtlCol="0">
            <a:spAutoFit/>
          </a:bodyPr>
          <a:lstStyle/>
          <a:p>
            <a:r>
              <a:rPr lang="de-DE" sz="2000" dirty="0" smtClean="0">
                <a:solidFill>
                  <a:schemeClr val="accent2"/>
                </a:solidFill>
              </a:rPr>
              <a:t>Grund: Vermeidung des gefürchteten Beaujolais-Effektes!</a:t>
            </a:r>
            <a:endParaRPr lang="de-DE" sz="2000" dirty="0">
              <a:solidFill>
                <a:schemeClr val="accent2"/>
              </a:solidFill>
            </a:endParaRPr>
          </a:p>
        </p:txBody>
      </p:sp>
      <p:sp>
        <p:nvSpPr>
          <p:cNvPr id="7" name="Textfeld 6"/>
          <p:cNvSpPr txBox="1"/>
          <p:nvPr/>
        </p:nvSpPr>
        <p:spPr>
          <a:xfrm>
            <a:off x="6947668" y="5809332"/>
            <a:ext cx="1152723" cy="338554"/>
          </a:xfrm>
          <a:prstGeom prst="rect">
            <a:avLst/>
          </a:prstGeom>
          <a:solidFill>
            <a:srgbClr val="31DBE3"/>
          </a:solidFill>
          <a:ln>
            <a:solidFill>
              <a:srgbClr val="0070C0"/>
            </a:solidFill>
          </a:ln>
        </p:spPr>
        <p:txBody>
          <a:bodyPr wrap="square" rtlCol="0">
            <a:spAutoFit/>
          </a:bodyPr>
          <a:lstStyle/>
          <a:p>
            <a:r>
              <a:rPr lang="de-DE" sz="1600" dirty="0" smtClean="0">
                <a:solidFill>
                  <a:schemeClr val="tx1"/>
                </a:solidFill>
              </a:rPr>
              <a:t>Siehe </a:t>
            </a:r>
            <a:r>
              <a:rPr lang="de-DE" sz="1600" dirty="0">
                <a:solidFill>
                  <a:schemeClr val="tx1"/>
                </a:solidFill>
              </a:rPr>
              <a:t>K</a:t>
            </a:r>
            <a:r>
              <a:rPr lang="de-DE" sz="1600" dirty="0" smtClean="0">
                <a:solidFill>
                  <a:schemeClr val="tx1"/>
                </a:solidFill>
              </a:rPr>
              <a:t>ode</a:t>
            </a:r>
            <a:endParaRPr lang="de-DE" sz="16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685800" y="463550"/>
            <a:ext cx="7739063" cy="1309688"/>
          </a:xfrm>
        </p:spPr>
        <p:txBody>
          <a:bodyPr/>
          <a:lstStyle/>
          <a:p>
            <a:pPr eaLnBrk="1" hangingPunct="1"/>
            <a:r>
              <a:rPr lang="de-DE" altLang="de-DE" sz="4000" dirty="0" smtClean="0"/>
              <a:t>Numerische Typen</a:t>
            </a:r>
            <a:br>
              <a:rPr lang="de-DE" altLang="de-DE" sz="4000" dirty="0" smtClean="0"/>
            </a:br>
            <a:r>
              <a:rPr lang="de-DE" altLang="de-DE" sz="4000" dirty="0" smtClean="0"/>
              <a:t>Pos-Attribut</a:t>
            </a:r>
          </a:p>
        </p:txBody>
      </p:sp>
      <p:sp>
        <p:nvSpPr>
          <p:cNvPr id="200707" name="Rectangle 3"/>
          <p:cNvSpPr>
            <a:spLocks noGrp="1" noChangeArrowheads="1"/>
          </p:cNvSpPr>
          <p:nvPr>
            <p:ph idx="1"/>
          </p:nvPr>
        </p:nvSpPr>
        <p:spPr>
          <a:xfrm>
            <a:off x="685800" y="1981200"/>
            <a:ext cx="7739063" cy="3824288"/>
          </a:xfrm>
        </p:spPr>
        <p:txBody>
          <a:bodyPr/>
          <a:lstStyle/>
          <a:p>
            <a:pPr marL="0" indent="0" eaLnBrk="1" hangingPunct="1">
              <a:lnSpc>
                <a:spcPct val="80000"/>
              </a:lnSpc>
            </a:pPr>
            <a:r>
              <a:rPr lang="de-DE" altLang="de-DE" sz="2000" dirty="0" smtClean="0">
                <a:solidFill>
                  <a:srgbClr val="FF0000"/>
                </a:solidFill>
              </a:rPr>
              <a:t>Illegal:</a:t>
            </a:r>
          </a:p>
          <a:p>
            <a:pPr marL="0" indent="0" eaLnBrk="1" hangingPunct="1">
              <a:lnSpc>
                <a:spcPct val="80000"/>
              </a:lnSpc>
            </a:pPr>
            <a:r>
              <a:rPr lang="de-DE" altLang="de-DE" sz="1800" dirty="0" smtClean="0">
                <a:solidFill>
                  <a:srgbClr val="FF0000"/>
                </a:solidFill>
                <a:latin typeface="Courier New" pitchFamily="49" charset="0"/>
              </a:rPr>
              <a:t>S4: </a:t>
            </a:r>
            <a:r>
              <a:rPr lang="de-DE" altLang="de-DE" sz="1800" b="1" dirty="0" smtClean="0">
                <a:solidFill>
                  <a:srgbClr val="FF0000"/>
                </a:solidFill>
                <a:latin typeface="Courier New" pitchFamily="49" charset="0"/>
              </a:rPr>
              <a:t>constant</a:t>
            </a:r>
            <a:r>
              <a:rPr lang="de-DE" altLang="de-DE" sz="1800" dirty="0" smtClean="0">
                <a:solidFill>
                  <a:srgbClr val="FF0000"/>
                </a:solidFill>
                <a:latin typeface="Courier New" pitchFamily="49" charset="0"/>
              </a:rPr>
              <a:t> := Integer'Last + Long_Integer'Last;</a:t>
            </a:r>
          </a:p>
          <a:p>
            <a:pPr marL="0" indent="0" eaLnBrk="1" hangingPunct="1">
              <a:lnSpc>
                <a:spcPct val="80000"/>
              </a:lnSpc>
            </a:pPr>
            <a:endParaRPr lang="de-DE" altLang="de-DE" sz="800" dirty="0" smtClean="0">
              <a:latin typeface="Courier New" pitchFamily="49" charset="0"/>
            </a:endParaRPr>
          </a:p>
          <a:p>
            <a:pPr marL="0" indent="0" eaLnBrk="1" hangingPunct="1">
              <a:lnSpc>
                <a:spcPct val="80000"/>
              </a:lnSpc>
            </a:pPr>
            <a:r>
              <a:rPr lang="de-DE" altLang="de-DE" sz="2000" dirty="0" smtClean="0"/>
              <a:t>Statt dessen geht folgendes:</a:t>
            </a:r>
          </a:p>
          <a:p>
            <a:pPr marL="0" indent="0" eaLnBrk="1" hangingPunct="1">
              <a:lnSpc>
                <a:spcPct val="80000"/>
              </a:lnSpc>
            </a:pPr>
            <a:r>
              <a:rPr lang="de-DE" altLang="de-DE" sz="1800" dirty="0" smtClean="0">
                <a:latin typeface="Courier New" pitchFamily="49" charset="0"/>
              </a:rPr>
              <a:t>S5: </a:t>
            </a:r>
            <a:r>
              <a:rPr lang="de-DE" altLang="de-DE" sz="1800" b="1" dirty="0" smtClean="0">
                <a:latin typeface="Courier New" pitchFamily="49" charset="0"/>
              </a:rPr>
              <a:t>constant</a:t>
            </a:r>
            <a:r>
              <a:rPr lang="de-DE" altLang="de-DE" sz="1800" dirty="0" smtClean="0">
                <a:latin typeface="Courier New" pitchFamily="49" charset="0"/>
              </a:rPr>
              <a:t> := Integer     'Pos (Integer     'Last) +</a:t>
            </a:r>
            <a:br>
              <a:rPr lang="de-DE" altLang="de-DE" sz="1800" dirty="0" smtClean="0">
                <a:latin typeface="Courier New" pitchFamily="49" charset="0"/>
              </a:rPr>
            </a:br>
            <a:r>
              <a:rPr lang="de-DE" altLang="de-DE" sz="1800" dirty="0" smtClean="0">
                <a:latin typeface="Courier New" pitchFamily="49" charset="0"/>
              </a:rPr>
              <a:t>                Long_Integer'Pos (Long_Integer'Last);</a:t>
            </a:r>
          </a:p>
          <a:p>
            <a:pPr marL="0" indent="0" eaLnBrk="1" hangingPunct="1">
              <a:lnSpc>
                <a:spcPct val="80000"/>
              </a:lnSpc>
            </a:pPr>
            <a:endParaRPr lang="de-DE" altLang="de-DE" sz="800" dirty="0" smtClean="0">
              <a:latin typeface="Courier New" pitchFamily="49" charset="0"/>
            </a:endParaRPr>
          </a:p>
          <a:p>
            <a:pPr marL="0" indent="0" eaLnBrk="1" hangingPunct="1">
              <a:lnSpc>
                <a:spcPct val="80000"/>
              </a:lnSpc>
            </a:pPr>
            <a:r>
              <a:rPr lang="de-DE" altLang="de-DE" sz="2000" dirty="0" smtClean="0"/>
              <a:t>Hier wandelt das Pos-Attribut die Werte zu </a:t>
            </a:r>
            <a:r>
              <a:rPr lang="de-DE" altLang="de-DE" sz="2000" i="1" dirty="0" smtClean="0"/>
              <a:t>universal_integer</a:t>
            </a:r>
            <a:r>
              <a:rPr lang="de-DE" altLang="de-DE" sz="2000" dirty="0" smtClean="0"/>
              <a:t>; die weiter zu </a:t>
            </a:r>
            <a:r>
              <a:rPr lang="de-DE" altLang="de-DE" sz="2000" i="1" dirty="0" smtClean="0"/>
              <a:t>root_integer</a:t>
            </a:r>
            <a:r>
              <a:rPr lang="de-DE" altLang="de-DE" sz="2000" dirty="0" smtClean="0"/>
              <a:t> gewandelt werden, dann addiert; und das Ergebnis wird schließlich zurück zu </a:t>
            </a:r>
            <a:r>
              <a:rPr lang="de-DE" altLang="de-DE" sz="2000" i="1" dirty="0" smtClean="0"/>
              <a:t>universal_integer</a:t>
            </a:r>
            <a:r>
              <a:rPr lang="de-DE" altLang="de-DE" sz="2000" dirty="0" smtClean="0"/>
              <a:t> gewandelt.</a:t>
            </a:r>
          </a:p>
          <a:p>
            <a:pPr marL="0" indent="0" eaLnBrk="1" hangingPunct="1">
              <a:lnSpc>
                <a:spcPct val="80000"/>
              </a:lnSpc>
            </a:pPr>
            <a:r>
              <a:rPr lang="de-DE" altLang="de-DE" sz="2400" dirty="0" smtClean="0"/>
              <a:t>Das Attribut existiert für alle diskreten Typen.</a:t>
            </a:r>
          </a:p>
          <a:p>
            <a:pPr marL="0" indent="0" eaLnBrk="1" hangingPunct="1">
              <a:lnSpc>
                <a:spcPct val="80000"/>
              </a:lnSpc>
            </a:pPr>
            <a:r>
              <a:rPr lang="de-DE" altLang="de-DE" sz="2000" dirty="0" smtClean="0"/>
              <a:t>Für Aufzählungstypen liefert es die Positionsnummer des Literals, beginnend mit 0.</a:t>
            </a:r>
          </a:p>
          <a:p>
            <a:pPr marL="0" indent="0" eaLnBrk="1" hangingPunct="1">
              <a:lnSpc>
                <a:spcPct val="80000"/>
              </a:lnSpc>
            </a:pPr>
            <a:endParaRPr lang="de-DE" altLang="de-DE" sz="1800" dirty="0" smtClean="0">
              <a:solidFill>
                <a:srgbClr val="FF0000"/>
              </a:solidFill>
            </a:endParaRPr>
          </a:p>
        </p:txBody>
      </p:sp>
      <p:sp>
        <p:nvSpPr>
          <p:cNvPr id="20070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0070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83D4228-5437-4475-A23E-CF824DA9AD88}" type="slidenum">
              <a:rPr lang="de-DE" altLang="de-DE" sz="2400" smtClean="0"/>
              <a:pPr eaLnBrk="1" hangingPunct="1">
                <a:spcBef>
                  <a:spcPct val="0"/>
                </a:spcBef>
              </a:pPr>
              <a:t>364</a:t>
            </a:fld>
            <a:endParaRPr lang="de-DE" altLang="de-DE" sz="2400" dirty="0" smtClean="0"/>
          </a:p>
        </p:txBody>
      </p:sp>
    </p:spTree>
  </p:cSld>
  <p:clrMapOvr>
    <a:masterClrMapping/>
  </p:clrMapOvr>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xfrm>
            <a:off x="685800" y="463550"/>
            <a:ext cx="7739063" cy="1309688"/>
          </a:xfrm>
        </p:spPr>
        <p:txBody>
          <a:bodyPr/>
          <a:lstStyle/>
          <a:p>
            <a:pPr eaLnBrk="1" hangingPunct="1"/>
            <a:r>
              <a:rPr lang="de-DE" altLang="de-DE" sz="4000" dirty="0" smtClean="0"/>
              <a:t>Numerische Typen</a:t>
            </a:r>
            <a:br>
              <a:rPr lang="de-DE" altLang="de-DE" sz="4000" dirty="0" smtClean="0"/>
            </a:br>
            <a:r>
              <a:rPr lang="de-DE" altLang="de-DE" sz="4000" dirty="0" smtClean="0"/>
              <a:t>Verhalten zur Laufzeit</a:t>
            </a:r>
          </a:p>
        </p:txBody>
      </p:sp>
      <p:sp>
        <p:nvSpPr>
          <p:cNvPr id="201731" name="Rectangle 3"/>
          <p:cNvSpPr>
            <a:spLocks noGrp="1" noChangeArrowheads="1"/>
          </p:cNvSpPr>
          <p:nvPr>
            <p:ph idx="1"/>
          </p:nvPr>
        </p:nvSpPr>
        <p:spPr>
          <a:xfrm>
            <a:off x="685800" y="1866708"/>
            <a:ext cx="7739063" cy="4154580"/>
          </a:xfrm>
        </p:spPr>
        <p:txBody>
          <a:bodyPr/>
          <a:lstStyle/>
          <a:p>
            <a:pPr marL="0" indent="0" eaLnBrk="1" hangingPunct="1">
              <a:lnSpc>
                <a:spcPct val="80000"/>
              </a:lnSpc>
            </a:pPr>
            <a:r>
              <a:rPr lang="de-DE" altLang="de-DE" sz="2000" dirty="0" smtClean="0"/>
              <a:t>Während der Laufzeit werden selbstverständlich alle Berechnungen auf dem Basistyp </a:t>
            </a:r>
            <a:r>
              <a:rPr lang="de-DE" altLang="de-DE" sz="1800" dirty="0" smtClean="0">
                <a:latin typeface="Courier New" panose="02070309020205020404" pitchFamily="49" charset="0"/>
                <a:cs typeface="Courier New" panose="02070309020205020404" pitchFamily="49" charset="0"/>
              </a:rPr>
              <a:t>T</a:t>
            </a:r>
            <a:r>
              <a:rPr lang="de-DE" altLang="de-DE" sz="1800" dirty="0" smtClean="0">
                <a:latin typeface="Book Antiqua" panose="02040602050305030304" pitchFamily="18" charset="0"/>
                <a:cs typeface="Courier New" panose="02070309020205020404" pitchFamily="49" charset="0"/>
              </a:rPr>
              <a:t>'</a:t>
            </a:r>
            <a:r>
              <a:rPr lang="de-DE" altLang="de-DE" sz="1800" dirty="0" smtClean="0">
                <a:latin typeface="Courier New" panose="02070309020205020404" pitchFamily="49" charset="0"/>
                <a:cs typeface="Courier New" panose="02070309020205020404" pitchFamily="49" charset="0"/>
              </a:rPr>
              <a:t>Base</a:t>
            </a:r>
            <a:r>
              <a:rPr lang="de-DE" altLang="de-DE" sz="2000" dirty="0" smtClean="0"/>
              <a:t> mit </a:t>
            </a:r>
            <a:r>
              <a:rPr lang="de-DE" altLang="de-DE" sz="2000" dirty="0"/>
              <a:t>Überlaufprüfung </a:t>
            </a:r>
            <a:r>
              <a:rPr lang="de-DE" altLang="de-DE" sz="2000" dirty="0" smtClean="0"/>
              <a:t>durchgeführt (erinnern </a:t>
            </a:r>
            <a:r>
              <a:rPr lang="de-DE" altLang="de-DE" sz="2000" dirty="0"/>
              <a:t>Sie sich an das Base-Attribut, Folie </a:t>
            </a:r>
            <a:r>
              <a:rPr lang="de-DE" altLang="de-DE" sz="2000" dirty="0" smtClean="0"/>
              <a:t>38). </a:t>
            </a:r>
            <a:r>
              <a:rPr lang="de-DE" altLang="de-DE" sz="2000" dirty="0"/>
              <a:t>Daher können </a:t>
            </a:r>
            <a:r>
              <a:rPr lang="de-DE" altLang="de-DE" sz="2000" dirty="0" smtClean="0"/>
              <a:t>Zwischenergebnisse durchaus die Grenzen von </a:t>
            </a:r>
            <a:r>
              <a:rPr lang="de-DE" altLang="de-DE" sz="1800" dirty="0" smtClean="0">
                <a:latin typeface="Courier New" panose="02070309020205020404" pitchFamily="49" charset="0"/>
                <a:cs typeface="Courier New" panose="02070309020205020404" pitchFamily="49" charset="0"/>
              </a:rPr>
              <a:t>T</a:t>
            </a:r>
            <a:r>
              <a:rPr lang="de-DE" altLang="de-DE" sz="2000" dirty="0" smtClean="0"/>
              <a:t> überschreiten. Erst beim Abspeichern oder bei Parameterübergabe wird </a:t>
            </a:r>
            <a:r>
              <a:rPr lang="de-DE" altLang="de-DE" sz="2000" dirty="0"/>
              <a:t>dann </a:t>
            </a:r>
            <a:r>
              <a:rPr lang="de-DE" altLang="de-DE" sz="2000" dirty="0" smtClean="0"/>
              <a:t>die Bereichsprüfung durchgeführt.</a:t>
            </a:r>
          </a:p>
          <a:p>
            <a:pPr marL="0" indent="0" eaLnBrk="1" hangingPunct="1">
              <a:lnSpc>
                <a:spcPct val="80000"/>
              </a:lnSpc>
            </a:pPr>
            <a:r>
              <a:rPr lang="de-DE" altLang="de-DE" sz="2000" dirty="0" smtClean="0"/>
              <a:t>Wenn wir also Variablen </a:t>
            </a:r>
            <a:r>
              <a:rPr lang="de-DE" altLang="de-DE" sz="2000" dirty="0" smtClean="0">
                <a:latin typeface="Courier New" pitchFamily="49" charset="0"/>
              </a:rPr>
              <a:t>I</a:t>
            </a:r>
            <a:r>
              <a:rPr lang="de-DE" altLang="de-DE" sz="2000" dirty="0" smtClean="0"/>
              <a:t>, </a:t>
            </a:r>
            <a:r>
              <a:rPr lang="de-DE" altLang="de-DE" sz="2000" dirty="0" smtClean="0">
                <a:latin typeface="Courier New" pitchFamily="49" charset="0"/>
              </a:rPr>
              <a:t>J</a:t>
            </a:r>
            <a:r>
              <a:rPr lang="de-DE" altLang="de-DE" sz="2000" dirty="0" smtClean="0"/>
              <a:t>, </a:t>
            </a:r>
            <a:r>
              <a:rPr lang="de-DE" altLang="de-DE" sz="2000" dirty="0" smtClean="0">
                <a:latin typeface="Courier New" pitchFamily="49" charset="0"/>
              </a:rPr>
              <a:t>K</a:t>
            </a:r>
            <a:r>
              <a:rPr lang="de-DE" altLang="de-DE" sz="2000" dirty="0" smtClean="0"/>
              <a:t> des ersten Untertyps</a:t>
            </a:r>
          </a:p>
          <a:p>
            <a:pPr marL="0" indent="0" eaLnBrk="1" hangingPunct="1">
              <a:lnSpc>
                <a:spcPct val="80000"/>
              </a:lnSpc>
            </a:pPr>
            <a:r>
              <a:rPr lang="de-DE" altLang="de-DE" sz="1800" b="1" dirty="0" smtClean="0">
                <a:latin typeface="Courier New" pitchFamily="49" charset="0"/>
              </a:rPr>
              <a:t>	type</a:t>
            </a:r>
            <a:r>
              <a:rPr lang="de-DE" altLang="de-DE" sz="1800" dirty="0" smtClean="0">
                <a:latin typeface="Courier New" pitchFamily="49" charset="0"/>
              </a:rPr>
              <a:t> T </a:t>
            </a:r>
            <a:r>
              <a:rPr lang="de-DE" altLang="de-DE" sz="1800" b="1" dirty="0" smtClean="0">
                <a:latin typeface="Courier New" pitchFamily="49" charset="0"/>
              </a:rPr>
              <a:t>is range</a:t>
            </a:r>
            <a:r>
              <a:rPr lang="de-DE" altLang="de-DE" sz="1800" dirty="0" smtClean="0">
                <a:latin typeface="Courier New" pitchFamily="49" charset="0"/>
              </a:rPr>
              <a:t> 1 .. 10;</a:t>
            </a:r>
          </a:p>
          <a:p>
            <a:pPr marL="0" indent="0" eaLnBrk="1" hangingPunct="1">
              <a:lnSpc>
                <a:spcPct val="80000"/>
              </a:lnSpc>
            </a:pPr>
            <a:r>
              <a:rPr lang="de-DE" altLang="de-DE" sz="2000" dirty="0" smtClean="0"/>
              <a:t>haben, wird der folgende Kode richtige Ergebnisse liefern:</a:t>
            </a:r>
          </a:p>
          <a:p>
            <a:pPr marL="0" indent="0" eaLnBrk="1" hangingPunct="1">
              <a:lnSpc>
                <a:spcPct val="80000"/>
              </a:lnSpc>
            </a:pPr>
            <a:r>
              <a:rPr lang="de-DE" altLang="de-DE" sz="1800" dirty="0" smtClean="0">
                <a:latin typeface="Courier New" pitchFamily="49" charset="0"/>
              </a:rPr>
              <a:t>	I := 10;</a:t>
            </a:r>
            <a:br>
              <a:rPr lang="de-DE" altLang="de-DE" sz="1800" dirty="0" smtClean="0">
                <a:latin typeface="Courier New" pitchFamily="49" charset="0"/>
              </a:rPr>
            </a:br>
            <a:r>
              <a:rPr lang="de-DE" altLang="de-DE" sz="1800" dirty="0" smtClean="0">
                <a:latin typeface="Courier New" pitchFamily="49" charset="0"/>
              </a:rPr>
              <a:t>	J :=  8;</a:t>
            </a:r>
            <a:br>
              <a:rPr lang="de-DE" altLang="de-DE" sz="1800" dirty="0" smtClean="0">
                <a:latin typeface="Courier New" pitchFamily="49" charset="0"/>
              </a:rPr>
            </a:br>
            <a:r>
              <a:rPr lang="de-DE" altLang="de-DE" sz="1800" dirty="0" smtClean="0">
                <a:latin typeface="Courier New" pitchFamily="49" charset="0"/>
              </a:rPr>
              <a:t>	K := (I + J) - 12;</a:t>
            </a:r>
          </a:p>
          <a:p>
            <a:pPr marL="0" indent="0" eaLnBrk="1" hangingPunct="1">
              <a:lnSpc>
                <a:spcPct val="80000"/>
              </a:lnSpc>
            </a:pPr>
            <a:r>
              <a:rPr lang="de-DE" altLang="de-DE" sz="1800" dirty="0" smtClean="0">
                <a:latin typeface="Courier New" pitchFamily="49" charset="0"/>
              </a:rPr>
              <a:t>	</a:t>
            </a:r>
            <a:r>
              <a:rPr lang="de-DE" altLang="de-DE" sz="1800" dirty="0" smtClean="0">
                <a:solidFill>
                  <a:srgbClr val="FF0000"/>
                </a:solidFill>
                <a:latin typeface="Courier New" pitchFamily="49" charset="0"/>
              </a:rPr>
              <a:t>I := I + J;  -- </a:t>
            </a:r>
            <a:r>
              <a:rPr lang="de-DE" altLang="de-DE" sz="1800" i="1" dirty="0" smtClean="0">
                <a:solidFill>
                  <a:srgbClr val="FF0000"/>
                </a:solidFill>
                <a:latin typeface="Courier New" pitchFamily="49" charset="0"/>
              </a:rPr>
              <a:t>Constraint_Error</a:t>
            </a:r>
          </a:p>
          <a:p>
            <a:pPr marL="0" indent="0" eaLnBrk="1" hangingPunct="1">
              <a:lnSpc>
                <a:spcPct val="80000"/>
              </a:lnSpc>
            </a:pPr>
            <a:endParaRPr lang="de-DE" altLang="de-DE" sz="800" dirty="0" smtClean="0"/>
          </a:p>
          <a:p>
            <a:pPr marL="0" indent="0" eaLnBrk="1" hangingPunct="1">
              <a:lnSpc>
                <a:spcPct val="80000"/>
              </a:lnSpc>
            </a:pPr>
            <a:r>
              <a:rPr lang="de-DE" altLang="de-DE" sz="2000" dirty="0" smtClean="0"/>
              <a:t>Reelle Literale sind vom Type </a:t>
            </a:r>
            <a:r>
              <a:rPr lang="de-DE" altLang="de-DE" sz="2000" i="1" dirty="0" smtClean="0"/>
              <a:t>universal_real</a:t>
            </a:r>
            <a:r>
              <a:rPr lang="de-DE" altLang="de-DE" sz="2000" dirty="0" smtClean="0"/>
              <a:t>, und es gelten ähnliche Regeln.</a:t>
            </a:r>
          </a:p>
        </p:txBody>
      </p:sp>
      <p:sp>
        <p:nvSpPr>
          <p:cNvPr id="20173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0173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4316C4B-D689-48E1-991C-12990E6DD506}" type="slidenum">
              <a:rPr lang="de-DE" altLang="de-DE" sz="2400" smtClean="0"/>
              <a:pPr eaLnBrk="1" hangingPunct="1">
                <a:spcBef>
                  <a:spcPct val="0"/>
                </a:spcBef>
              </a:pPr>
              <a:t>365</a:t>
            </a:fld>
            <a:endParaRPr lang="de-DE" altLang="de-DE" sz="2400" dirty="0" smtClean="0"/>
          </a:p>
        </p:txBody>
      </p:sp>
      <p:cxnSp>
        <p:nvCxnSpPr>
          <p:cNvPr id="6" name="Gerader Verbinder 5"/>
          <p:cNvCxnSpPr/>
          <p:nvPr/>
        </p:nvCxnSpPr>
        <p:spPr bwMode="auto">
          <a:xfrm>
            <a:off x="685799" y="5301208"/>
            <a:ext cx="7700394"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r Verbinder 6"/>
          <p:cNvCxnSpPr/>
          <p:nvPr/>
        </p:nvCxnSpPr>
        <p:spPr bwMode="auto">
          <a:xfrm>
            <a:off x="724469" y="4941168"/>
            <a:ext cx="7700394"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feld 7"/>
          <p:cNvSpPr txBox="1"/>
          <p:nvPr/>
        </p:nvSpPr>
        <p:spPr>
          <a:xfrm>
            <a:off x="3707903" y="5898758"/>
            <a:ext cx="4752529"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Ada Magica (Folie 1): </a:t>
            </a:r>
            <a:r>
              <a:rPr lang="en-US" sz="1600" dirty="0" smtClean="0">
                <a:solidFill>
                  <a:schemeClr val="accent2"/>
                </a:solidFill>
              </a:rPr>
              <a:t>To </a:t>
            </a:r>
            <a:r>
              <a:rPr lang="en-US" sz="1600" dirty="0">
                <a:solidFill>
                  <a:schemeClr val="accent2"/>
                </a:solidFill>
              </a:rPr>
              <a:t>Raise or Not To Raise</a:t>
            </a:r>
            <a:r>
              <a:rPr lang="en-US" sz="1600" dirty="0" smtClean="0">
                <a:solidFill>
                  <a:schemeClr val="accent2"/>
                </a:solidFill>
              </a:rPr>
              <a:t>?</a:t>
            </a:r>
            <a:endParaRPr lang="en-US" sz="16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173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solidFill>
                  <a:srgbClr val="FF3399"/>
                </a:solidFill>
              </a:rPr>
              <a:t>Unbegrenzte </a:t>
            </a:r>
            <a:r>
              <a:rPr lang="de-DE" altLang="de-DE" dirty="0" smtClean="0">
                <a:solidFill>
                  <a:srgbClr val="FF3399"/>
                </a:solidFill>
              </a:rPr>
              <a:t>Zahlen</a:t>
            </a:r>
            <a:br>
              <a:rPr lang="de-DE" altLang="de-DE" dirty="0" smtClean="0">
                <a:solidFill>
                  <a:srgbClr val="FF3399"/>
                </a:solidFill>
              </a:rPr>
            </a:br>
            <a:r>
              <a:rPr lang="de-DE" altLang="de-DE" dirty="0" smtClean="0">
                <a:solidFill>
                  <a:srgbClr val="FF3399"/>
                </a:solidFill>
              </a:rPr>
              <a:t>(</a:t>
            </a:r>
            <a:r>
              <a:rPr lang="de-DE" altLang="de-DE" dirty="0">
                <a:solidFill>
                  <a:srgbClr val="FF3399"/>
                </a:solidFill>
              </a:rPr>
              <a:t>Big Numbers), Ada </a:t>
            </a:r>
            <a:r>
              <a:rPr lang="de-DE" altLang="de-DE" dirty="0" smtClean="0">
                <a:solidFill>
                  <a:srgbClr val="FF3399"/>
                </a:solidFill>
              </a:rPr>
              <a:t>2022</a:t>
            </a:r>
            <a:endParaRPr lang="de-DE" altLang="de-DE" dirty="0">
              <a:solidFill>
                <a:srgbClr val="FF3399"/>
              </a:solidFill>
            </a:endParaRPr>
          </a:p>
        </p:txBody>
      </p:sp>
      <p:sp>
        <p:nvSpPr>
          <p:cNvPr id="3" name="Inhaltsplatzhalter 2"/>
          <p:cNvSpPr>
            <a:spLocks noGrp="1"/>
          </p:cNvSpPr>
          <p:nvPr>
            <p:ph idx="1"/>
          </p:nvPr>
        </p:nvSpPr>
        <p:spPr>
          <a:xfrm>
            <a:off x="685800" y="1897064"/>
            <a:ext cx="7739063" cy="4318000"/>
          </a:xfrm>
        </p:spPr>
        <p:txBody>
          <a:bodyPr/>
          <a:lstStyle/>
          <a:p>
            <a:pPr marL="1884363" indent="0"/>
            <a:r>
              <a:rPr lang="en-US" sz="1400" b="1" dirty="0">
                <a:solidFill>
                  <a:srgbClr val="00B050"/>
                </a:solidFill>
                <a:latin typeface="Courier New" panose="02070309020205020404" pitchFamily="49" charset="0"/>
                <a:cs typeface="Courier New" panose="02070309020205020404" pitchFamily="49" charset="0"/>
              </a:rPr>
              <a:t>42 = (-80_538_738_812_075_974)**3 +</a:t>
            </a:r>
            <a:r>
              <a:rPr lang="de-DE" sz="1400" b="1" dirty="0">
                <a:solidFill>
                  <a:srgbClr val="00B050"/>
                </a:solidFill>
                <a:latin typeface="Courier New" panose="02070309020205020404" pitchFamily="49" charset="0"/>
                <a:cs typeface="Courier New" panose="02070309020205020404" pitchFamily="49" charset="0"/>
              </a:rPr>
              <a:t/>
            </a:r>
            <a:br>
              <a:rPr lang="de-DE" sz="1400" b="1" dirty="0">
                <a:solidFill>
                  <a:srgbClr val="00B050"/>
                </a:solidFill>
                <a:latin typeface="Courier New" panose="02070309020205020404" pitchFamily="49" charset="0"/>
                <a:cs typeface="Courier New" panose="02070309020205020404" pitchFamily="49" charset="0"/>
              </a:rPr>
            </a:br>
            <a:r>
              <a:rPr lang="de-DE" sz="1400" b="1" dirty="0">
                <a:solidFill>
                  <a:srgbClr val="00B050"/>
                </a:solidFill>
                <a:latin typeface="Courier New" panose="02070309020205020404" pitchFamily="49" charset="0"/>
                <a:cs typeface="Courier New" panose="02070309020205020404" pitchFamily="49" charset="0"/>
              </a:rPr>
              <a:t>       80_435_758_145_817_515 **3 +</a:t>
            </a:r>
            <a:br>
              <a:rPr lang="de-DE" sz="1400" b="1" dirty="0">
                <a:solidFill>
                  <a:srgbClr val="00B050"/>
                </a:solidFill>
                <a:latin typeface="Courier New" panose="02070309020205020404" pitchFamily="49" charset="0"/>
                <a:cs typeface="Courier New" panose="02070309020205020404" pitchFamily="49" charset="0"/>
              </a:rPr>
            </a:br>
            <a:r>
              <a:rPr lang="de-DE" sz="1400" b="1" dirty="0">
                <a:solidFill>
                  <a:srgbClr val="00B050"/>
                </a:solidFill>
                <a:latin typeface="Courier New" panose="02070309020205020404" pitchFamily="49" charset="0"/>
                <a:cs typeface="Courier New" panose="02070309020205020404" pitchFamily="49" charset="0"/>
              </a:rPr>
              <a:t>       12_602_123_297_335_631 **3;</a:t>
            </a:r>
          </a:p>
          <a:p>
            <a:pPr marL="0" indent="0"/>
            <a:r>
              <a:rPr lang="de-DE" sz="2400" dirty="0" smtClean="0"/>
              <a:t>Statische Ausdrücke sind uneingeschränkt (seit Anfang an mit Ada 83), sie umfassen den gesamten Zahlenbereich (Folien 362 ff), begrenzt nur durch die Computerkapazität.</a:t>
            </a:r>
          </a:p>
          <a:p>
            <a:pPr marL="0" indent="0"/>
            <a:r>
              <a:rPr lang="de-DE" sz="2400" dirty="0" smtClean="0"/>
              <a:t>Ada 2022 stellt diese Funktionalität endlich auch dem Programmierer zur Verfügung im RM A.5.5 bis A.5.7.</a:t>
            </a:r>
          </a:p>
          <a:p>
            <a:pPr marL="0" indent="0"/>
            <a:r>
              <a:rPr lang="de-DE" sz="2400" dirty="0" smtClean="0"/>
              <a:t>Es gibt dort zwei Pakete </a:t>
            </a:r>
            <a:r>
              <a:rPr lang="de-DE" sz="2000" dirty="0" smtClean="0">
                <a:latin typeface="Courier New" panose="02070309020205020404" pitchFamily="49" charset="0"/>
                <a:cs typeface="Courier New" panose="02070309020205020404" pitchFamily="49" charset="0"/>
              </a:rPr>
              <a:t>Big_Integers</a:t>
            </a:r>
            <a:r>
              <a:rPr lang="de-DE" sz="2400" dirty="0"/>
              <a:t> </a:t>
            </a:r>
            <a:r>
              <a:rPr lang="de-DE" sz="2400" dirty="0" smtClean="0"/>
              <a:t>und </a:t>
            </a:r>
            <a:r>
              <a:rPr lang="de-DE" sz="2000" dirty="0" smtClean="0">
                <a:latin typeface="Courier New" panose="02070309020205020404" pitchFamily="49" charset="0"/>
                <a:cs typeface="Courier New" panose="02070309020205020404" pitchFamily="49" charset="0"/>
              </a:rPr>
              <a:t>Big_Reals</a:t>
            </a:r>
            <a:r>
              <a:rPr lang="de-DE" sz="2400" dirty="0" smtClean="0"/>
              <a:t>, die Zahlen unbegrenzter Genauigkeit definieren. </a:t>
            </a:r>
            <a:r>
              <a:rPr lang="de-DE" sz="2400" dirty="0" smtClean="0">
                <a:solidFill>
                  <a:schemeClr val="accent2"/>
                </a:solidFill>
              </a:rPr>
              <a:t>Mit den neuen Aspekten </a:t>
            </a:r>
            <a:r>
              <a:rPr lang="de-DE" sz="2000" dirty="0" smtClean="0">
                <a:solidFill>
                  <a:schemeClr val="accent2"/>
                </a:solidFill>
                <a:latin typeface="Courier New" panose="02070309020205020404" pitchFamily="49" charset="0"/>
                <a:cs typeface="Courier New" panose="02070309020205020404" pitchFamily="49" charset="0"/>
              </a:rPr>
              <a:t>Integer_Literal</a:t>
            </a:r>
            <a:r>
              <a:rPr lang="de-DE" sz="2400" dirty="0" smtClean="0">
                <a:solidFill>
                  <a:schemeClr val="accent2"/>
                </a:solidFill>
              </a:rPr>
              <a:t>, </a:t>
            </a:r>
            <a:r>
              <a:rPr lang="de-DE" sz="2000" dirty="0" smtClean="0">
                <a:solidFill>
                  <a:schemeClr val="accent2"/>
                </a:solidFill>
                <a:latin typeface="Courier New" panose="02070309020205020404" pitchFamily="49" charset="0"/>
                <a:cs typeface="Courier New" panose="02070309020205020404" pitchFamily="49" charset="0"/>
              </a:rPr>
              <a:t>Real_Literal</a:t>
            </a:r>
            <a:r>
              <a:rPr lang="de-DE" sz="2000" dirty="0" smtClean="0">
                <a:solidFill>
                  <a:schemeClr val="accent2"/>
                </a:solidFill>
              </a:rPr>
              <a:t> </a:t>
            </a:r>
            <a:r>
              <a:rPr lang="de-DE" sz="2400" dirty="0" smtClean="0">
                <a:solidFill>
                  <a:schemeClr val="accent2"/>
                </a:solidFill>
              </a:rPr>
              <a:t>und </a:t>
            </a:r>
            <a:r>
              <a:rPr lang="de-DE" sz="2000" dirty="0" smtClean="0">
                <a:solidFill>
                  <a:schemeClr val="accent2"/>
                </a:solidFill>
                <a:latin typeface="Courier New" panose="02070309020205020404" pitchFamily="49" charset="0"/>
                <a:cs typeface="Courier New" panose="02070309020205020404" pitchFamily="49" charset="0"/>
              </a:rPr>
              <a:t>Put_Image</a:t>
            </a:r>
            <a:r>
              <a:rPr lang="de-DE" sz="2000" dirty="0" smtClean="0">
                <a:solidFill>
                  <a:schemeClr val="accent2"/>
                </a:solidFill>
              </a:rPr>
              <a:t> </a:t>
            </a:r>
            <a:r>
              <a:rPr lang="de-DE" sz="2400" dirty="0" smtClean="0">
                <a:solidFill>
                  <a:schemeClr val="accent2"/>
                </a:solidFill>
              </a:rPr>
              <a:t>verhalten sie sich (fast) wie normale numerische Typen.</a:t>
            </a:r>
            <a:endParaRPr lang="de-DE" sz="2400" dirty="0">
              <a:solidFill>
                <a:schemeClr val="accent2"/>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366</a:t>
            </a:fld>
            <a:endParaRPr lang="de-DE" dirty="0"/>
          </a:p>
        </p:txBody>
      </p:sp>
      <p:sp>
        <p:nvSpPr>
          <p:cNvPr id="6" name="Textfeld 5"/>
          <p:cNvSpPr txBox="1"/>
          <p:nvPr/>
        </p:nvSpPr>
        <p:spPr>
          <a:xfrm>
            <a:off x="539552" y="1916832"/>
            <a:ext cx="1872208" cy="784830"/>
          </a:xfrm>
          <a:prstGeom prst="rect">
            <a:avLst/>
          </a:prstGeom>
          <a:noFill/>
          <a:ln w="12700">
            <a:solidFill>
              <a:srgbClr val="00B050"/>
            </a:solidFill>
          </a:ln>
        </p:spPr>
        <p:txBody>
          <a:bodyPr wrap="square" rtlCol="0">
            <a:spAutoFit/>
          </a:bodyPr>
          <a:lstStyle/>
          <a:p>
            <a:pPr algn="ctr"/>
            <a:r>
              <a:rPr lang="de-DE" sz="1500" dirty="0">
                <a:solidFill>
                  <a:srgbClr val="00B050"/>
                </a:solidFill>
              </a:rPr>
              <a:t>Andrew Booker und </a:t>
            </a:r>
            <a:r>
              <a:rPr lang="de-DE" sz="1500" dirty="0" smtClean="0">
                <a:solidFill>
                  <a:srgbClr val="00B050"/>
                </a:solidFill>
              </a:rPr>
              <a:t>Andrew Sutherland</a:t>
            </a:r>
          </a:p>
          <a:p>
            <a:pPr algn="ctr"/>
            <a:r>
              <a:rPr lang="de-DE" sz="1500" dirty="0" smtClean="0">
                <a:solidFill>
                  <a:srgbClr val="00B050"/>
                </a:solidFill>
              </a:rPr>
              <a:t>September 2019</a:t>
            </a:r>
            <a:endParaRPr lang="de-DE" sz="1500" dirty="0">
              <a:solidFill>
                <a:srgbClr val="00B050"/>
              </a:solidFill>
            </a:endParaRPr>
          </a:p>
        </p:txBody>
      </p:sp>
    </p:spTree>
    <p:extLst>
      <p:ext uri="{BB962C8B-B14F-4D97-AF65-F5344CB8AC3E}">
        <p14:creationId xmlns:p14="http://schemas.microsoft.com/office/powerpoint/2010/main" val="1524013637"/>
      </p:ext>
    </p:extLst>
  </p:cSld>
  <p:clrMapOvr>
    <a:masterClrMapping/>
  </p:clrMapOvr>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de-DE" altLang="de-DE" dirty="0" smtClean="0"/>
              <a:t>Image für große Zahlen</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367</a:t>
            </a:fld>
            <a:endParaRPr lang="de-DE" dirty="0"/>
          </a:p>
        </p:txBody>
      </p:sp>
      <p:sp>
        <p:nvSpPr>
          <p:cNvPr id="6" name="Inhaltsplatzhalter 5"/>
          <p:cNvSpPr>
            <a:spLocks noGrp="1"/>
          </p:cNvSpPr>
          <p:nvPr>
            <p:ph idx="1"/>
          </p:nvPr>
        </p:nvSpPr>
        <p:spPr/>
        <p:txBody>
          <a:bodyPr/>
          <a:lstStyle/>
          <a:p>
            <a:pPr marL="0" indent="0"/>
            <a:r>
              <a:rPr lang="de-DE" sz="2400" dirty="0" smtClean="0"/>
              <a:t>Das Attribut </a:t>
            </a:r>
            <a:r>
              <a:rPr lang="de-DE" sz="2000" dirty="0" smtClean="0">
                <a:latin typeface="Courier New" panose="02070309020205020404" pitchFamily="49" charset="0"/>
                <a:cs typeface="Courier New" panose="02070309020205020404" pitchFamily="49" charset="0"/>
              </a:rPr>
              <a:t>Image</a:t>
            </a:r>
            <a:r>
              <a:rPr lang="de-DE" sz="2400" dirty="0" smtClean="0"/>
              <a:t> und auch die Operationen in </a:t>
            </a:r>
            <a:r>
              <a:rPr lang="de-DE" sz="2000" dirty="0" smtClean="0">
                <a:latin typeface="Courier New" panose="02070309020205020404" pitchFamily="49" charset="0"/>
                <a:cs typeface="Courier New" panose="02070309020205020404" pitchFamily="49" charset="0"/>
              </a:rPr>
              <a:t>Text_IO</a:t>
            </a:r>
            <a:r>
              <a:rPr lang="de-DE" sz="2400" dirty="0" smtClean="0"/>
              <a:t> geben Zahlen ohne den in der Syntax optionalen Unterstrich </a:t>
            </a:r>
            <a:r>
              <a:rPr lang="de-DE" sz="2400" dirty="0"/>
              <a:t>aus (</a:t>
            </a:r>
            <a:r>
              <a:rPr lang="de-DE" sz="2400" dirty="0" smtClean="0"/>
              <a:t>der den Trennpunkt im Deutschen, das Hochkomma in der Schweiz und das </a:t>
            </a:r>
            <a:r>
              <a:rPr lang="de-DE" sz="2400" dirty="0"/>
              <a:t>Trennkomma </a:t>
            </a:r>
            <a:r>
              <a:rPr lang="de-DE" sz="2400" dirty="0" smtClean="0"/>
              <a:t>im anglophonen Raum ersetzt).</a:t>
            </a:r>
          </a:p>
          <a:p>
            <a:pPr marL="0" indent="0"/>
            <a:r>
              <a:rPr lang="de-DE" sz="2400" dirty="0" smtClean="0"/>
              <a:t>Das Resultat: Große Zahlen sind nicht mehr lesbar.</a:t>
            </a:r>
          </a:p>
          <a:p>
            <a:pPr marL="0" indent="0" algn="ctr"/>
            <a:r>
              <a:rPr lang="de-DE" sz="2000" dirty="0" smtClean="0"/>
              <a:t>56991483520 vs. 56_991_483_520 vs. 56.991.483.520 vs. 56'991'483'520</a:t>
            </a:r>
          </a:p>
          <a:p>
            <a:pPr marL="0" indent="0"/>
            <a:r>
              <a:rPr lang="de-DE" sz="2400" dirty="0" smtClean="0">
                <a:solidFill>
                  <a:schemeClr val="accent2"/>
                </a:solidFill>
              </a:rPr>
              <a:t>Schreiben Sie eine Funktion, die in den numerischen String den Unterstrich einfügt.</a:t>
            </a:r>
          </a:p>
          <a:p>
            <a:pPr marL="0" indent="0" algn="ctr"/>
            <a:r>
              <a:rPr lang="de-DE" sz="2800" dirty="0" smtClean="0">
                <a:solidFill>
                  <a:schemeClr val="accent2"/>
                </a:solidFill>
                <a:hlinkClick r:id="rId2" action="ppaction://hlinksldjump"/>
              </a:rPr>
              <a:t>Lösung</a:t>
            </a:r>
            <a:endParaRPr lang="de-DE" sz="2400" dirty="0">
              <a:solidFill>
                <a:schemeClr val="accent2"/>
              </a:solidFill>
            </a:endParaRPr>
          </a:p>
        </p:txBody>
      </p:sp>
    </p:spTree>
    <p:extLst>
      <p:ext uri="{BB962C8B-B14F-4D97-AF65-F5344CB8AC3E}">
        <p14:creationId xmlns:p14="http://schemas.microsoft.com/office/powerpoint/2010/main" val="625744440"/>
      </p:ext>
    </p:extLst>
  </p:cSld>
  <p:clrMapOvr>
    <a:masterClrMapping/>
  </p:clrMapOvr>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2123728" y="4437112"/>
            <a:ext cx="4824536" cy="1440160"/>
          </a:xfrm>
          <a:prstGeom prst="rect">
            <a:avLst/>
          </a:prstGeom>
          <a:solidFill>
            <a:srgbClr val="00B8FF"/>
          </a:solidFill>
          <a:ln w="28575" cap="flat" cmpd="sng" algn="ctr">
            <a:solidFill>
              <a:schemeClr val="accent2">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2" name="Titel 1"/>
          <p:cNvSpPr>
            <a:spLocks noGrp="1"/>
          </p:cNvSpPr>
          <p:nvPr>
            <p:ph type="title"/>
          </p:nvPr>
        </p:nvSpPr>
        <p:spPr/>
        <p:txBody>
          <a:bodyPr/>
          <a:lstStyle/>
          <a:p>
            <a:r>
              <a:rPr lang="de-DE" altLang="de-DE" dirty="0">
                <a:solidFill>
                  <a:srgbClr val="FF3399"/>
                </a:solidFill>
              </a:rPr>
              <a:t>Überraschung mit e</a:t>
            </a:r>
            <a:r>
              <a:rPr lang="de-DE" dirty="0" smtClean="0">
                <a:solidFill>
                  <a:srgbClr val="FF3399"/>
                </a:solidFill>
              </a:rPr>
              <a:t>rweiterter Genauigkeit</a:t>
            </a:r>
            <a:endParaRPr lang="de-DE" dirty="0">
              <a:solidFill>
                <a:srgbClr val="FF3399"/>
              </a:solidFill>
            </a:endParaRPr>
          </a:p>
        </p:txBody>
      </p:sp>
      <p:sp>
        <p:nvSpPr>
          <p:cNvPr id="3" name="Inhaltsplatzhalter 2"/>
          <p:cNvSpPr>
            <a:spLocks noGrp="1"/>
          </p:cNvSpPr>
          <p:nvPr>
            <p:ph idx="1"/>
          </p:nvPr>
        </p:nvSpPr>
        <p:spPr/>
        <p:txBody>
          <a:bodyPr/>
          <a:lstStyle/>
          <a:p>
            <a:pPr marL="0" indent="0"/>
            <a:r>
              <a:rPr lang="de-DE" sz="2400" dirty="0" smtClean="0"/>
              <a:t>Erweiterte Genauigkeit kann zu Überraschungen führen (siehe AI12-0118-1).</a:t>
            </a:r>
          </a:p>
          <a:p>
            <a:pPr marL="0" indent="0"/>
            <a:r>
              <a:rPr lang="de-DE" sz="2400" dirty="0" smtClean="0"/>
              <a:t>Benannte Zahlen werden exakt dargestellt, typisierte in der Genauigkeit des Typs.</a:t>
            </a:r>
          </a:p>
          <a:p>
            <a:pPr marL="0" indent="0"/>
            <a:r>
              <a:rPr lang="de-DE" sz="2400" dirty="0" smtClean="0"/>
              <a:t>Statische Ausdrücke werden exakt ausgewertet.</a:t>
            </a:r>
          </a:p>
          <a:p>
            <a:pPr marL="0" indent="0"/>
            <a:endParaRPr lang="de-DE" sz="1600" dirty="0"/>
          </a:p>
          <a:p>
            <a:pPr marL="0" indent="0" algn="ctr"/>
            <a:r>
              <a:rPr lang="de-DE" sz="2400" dirty="0" smtClean="0"/>
              <a:t>Was ist das Ergebnis von 0.9/0.2?</a:t>
            </a:r>
          </a:p>
          <a:p>
            <a:pPr marL="0" indent="0" algn="ctr"/>
            <a:r>
              <a:rPr lang="de-DE" sz="2400" dirty="0" smtClean="0"/>
              <a:t>4.5?</a:t>
            </a:r>
          </a:p>
          <a:p>
            <a:pPr marL="0" indent="0" algn="ctr"/>
            <a:r>
              <a:rPr lang="de-DE" sz="2400" dirty="0" smtClean="0"/>
              <a:t>Das hängt ganz davon ab.</a:t>
            </a:r>
          </a:p>
          <a:p>
            <a:pPr marL="0" indent="0"/>
            <a:endParaRPr 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368</a:t>
            </a:fld>
            <a:endParaRPr lang="de-DE" dirty="0"/>
          </a:p>
        </p:txBody>
      </p:sp>
    </p:spTree>
    <p:extLst>
      <p:ext uri="{BB962C8B-B14F-4D97-AF65-F5344CB8AC3E}">
        <p14:creationId xmlns:p14="http://schemas.microsoft.com/office/powerpoint/2010/main" val="1007457538"/>
      </p:ext>
    </p:extLst>
  </p:cSld>
  <p:clrMapOvr>
    <a:masterClrMapping/>
  </p:clrMapOvr>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65250"/>
          </a:xfrm>
        </p:spPr>
        <p:txBody>
          <a:bodyPr/>
          <a:lstStyle/>
          <a:p>
            <a:r>
              <a:rPr lang="de-DE" dirty="0" smtClean="0"/>
              <a:t>Überraschung</a:t>
            </a:r>
            <a:endParaRPr lang="de-DE" dirty="0"/>
          </a:p>
        </p:txBody>
      </p:sp>
      <p:sp>
        <p:nvSpPr>
          <p:cNvPr id="3" name="Inhaltsplatzhalter 2"/>
          <p:cNvSpPr>
            <a:spLocks noGrp="1"/>
          </p:cNvSpPr>
          <p:nvPr>
            <p:ph idx="1"/>
          </p:nvPr>
        </p:nvSpPr>
        <p:spPr>
          <a:xfrm>
            <a:off x="1835696" y="1700808"/>
            <a:ext cx="5686400" cy="4514255"/>
          </a:xfrm>
        </p:spPr>
        <p:txBody>
          <a:bodyPr/>
          <a:lstStyle/>
          <a:p>
            <a:pPr marL="0" indent="0"/>
            <a:r>
              <a:rPr lang="de-DE" sz="1400" b="1" dirty="0" smtClean="0">
                <a:latin typeface="Courier New" panose="02070309020205020404" pitchFamily="49" charset="0"/>
                <a:cs typeface="Courier New" panose="02070309020205020404" pitchFamily="49" charset="0"/>
              </a:rPr>
              <a:t>procedure</a:t>
            </a:r>
            <a:r>
              <a:rPr lang="de-DE" sz="1400" dirty="0" smtClean="0">
                <a:latin typeface="Courier New" panose="02070309020205020404" pitchFamily="49" charset="0"/>
                <a:cs typeface="Courier New" panose="02070309020205020404" pitchFamily="49" charset="0"/>
              </a:rPr>
              <a:t> Extended_Precision </a:t>
            </a:r>
            <a:r>
              <a:rPr lang="de-DE" sz="1400" b="1" dirty="0">
                <a:latin typeface="Courier New" panose="02070309020205020404" pitchFamily="49" charset="0"/>
                <a:cs typeface="Courier New" panose="02070309020205020404" pitchFamily="49" charset="0"/>
              </a:rPr>
              <a:t>is</a:t>
            </a:r>
          </a:p>
          <a:p>
            <a:pPr marL="0" indent="0"/>
            <a:r>
              <a:rPr lang="de-DE" sz="1400" dirty="0" smtClean="0">
                <a:latin typeface="Courier New" panose="02070309020205020404" pitchFamily="49" charset="0"/>
                <a:cs typeface="Courier New" panose="02070309020205020404" pitchFamily="49" charset="0"/>
              </a:rPr>
              <a:t>  Int_N, Int_C, Int_V: Integer;</a:t>
            </a:r>
          </a:p>
          <a:p>
            <a:pPr marL="0" indent="0"/>
            <a:r>
              <a:rPr lang="de-DE" sz="1400" dirty="0">
                <a:latin typeface="Courier New" panose="02070309020205020404" pitchFamily="49" charset="0"/>
                <a:cs typeface="Courier New" panose="02070309020205020404" pitchFamily="49" charset="0"/>
              </a:rPr>
              <a:t> </a:t>
            </a:r>
            <a:r>
              <a:rPr lang="de-DE" sz="1400" dirty="0" smtClean="0">
                <a:latin typeface="Courier New" panose="02070309020205020404" pitchFamily="49" charset="0"/>
                <a:cs typeface="Courier New" panose="02070309020205020404" pitchFamily="49" charset="0"/>
              </a:rPr>
              <a:t> Named_1 : </a:t>
            </a:r>
            <a:r>
              <a:rPr lang="de-DE" sz="1400" b="1" dirty="0" smtClean="0">
                <a:latin typeface="Courier New" panose="02070309020205020404" pitchFamily="49" charset="0"/>
                <a:cs typeface="Courier New" panose="02070309020205020404" pitchFamily="49" charset="0"/>
              </a:rPr>
              <a:t>constant      </a:t>
            </a:r>
            <a:r>
              <a:rPr lang="de-DE" sz="1400" dirty="0" smtClean="0">
                <a:latin typeface="Courier New" panose="02070309020205020404" pitchFamily="49" charset="0"/>
                <a:cs typeface="Courier New" panose="02070309020205020404" pitchFamily="49" charset="0"/>
              </a:rPr>
              <a:t> := 0.9;</a:t>
            </a:r>
            <a:br>
              <a:rPr lang="de-DE" sz="1400"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Named_2 : </a:t>
            </a:r>
            <a:r>
              <a:rPr lang="de-DE" sz="1400" b="1" dirty="0" smtClean="0">
                <a:latin typeface="Courier New" panose="02070309020205020404" pitchFamily="49" charset="0"/>
                <a:cs typeface="Courier New" panose="02070309020205020404" pitchFamily="49" charset="0"/>
              </a:rPr>
              <a:t>constant</a:t>
            </a:r>
            <a:r>
              <a:rPr lang="de-DE" sz="1400" dirty="0" smtClean="0">
                <a:latin typeface="Courier New" panose="02070309020205020404" pitchFamily="49" charset="0"/>
                <a:cs typeface="Courier New" panose="02070309020205020404" pitchFamily="49" charset="0"/>
              </a:rPr>
              <a:t>       := 0.2;</a:t>
            </a:r>
            <a:endParaRPr lang="de-DE" sz="1400" dirty="0">
              <a:latin typeface="Courier New" panose="02070309020205020404" pitchFamily="49" charset="0"/>
              <a:cs typeface="Courier New" panose="02070309020205020404" pitchFamily="49" charset="0"/>
            </a:endParaRPr>
          </a:p>
          <a:p>
            <a:pPr marL="0" indent="0"/>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C_Float1: </a:t>
            </a:r>
            <a:r>
              <a:rPr lang="de-DE" sz="1400" b="1" dirty="0">
                <a:latin typeface="Courier New" panose="02070309020205020404" pitchFamily="49" charset="0"/>
                <a:cs typeface="Courier New" panose="02070309020205020404" pitchFamily="49" charset="0"/>
              </a:rPr>
              <a:t>constant</a:t>
            </a:r>
            <a:r>
              <a:rPr lang="de-DE" sz="1400" dirty="0">
                <a:latin typeface="Courier New" panose="02070309020205020404" pitchFamily="49" charset="0"/>
                <a:cs typeface="Courier New" panose="02070309020205020404" pitchFamily="49" charset="0"/>
              </a:rPr>
              <a:t> Float := 0.9</a:t>
            </a:r>
            <a:r>
              <a:rPr lang="de-DE" sz="1400" dirty="0" smtClean="0">
                <a:latin typeface="Courier New" panose="02070309020205020404" pitchFamily="49" charset="0"/>
                <a:cs typeface="Courier New" panose="02070309020205020404" pitchFamily="49" charset="0"/>
              </a:rPr>
              <a:t>;</a:t>
            </a:r>
            <a:br>
              <a:rPr lang="de-DE" sz="1400"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C_Float2: </a:t>
            </a:r>
            <a:r>
              <a:rPr lang="de-DE" sz="1400" b="1" dirty="0">
                <a:latin typeface="Courier New" panose="02070309020205020404" pitchFamily="49" charset="0"/>
                <a:cs typeface="Courier New" panose="02070309020205020404" pitchFamily="49" charset="0"/>
              </a:rPr>
              <a:t>constant</a:t>
            </a:r>
            <a:r>
              <a:rPr lang="de-DE" sz="1400" dirty="0">
                <a:latin typeface="Courier New" panose="02070309020205020404" pitchFamily="49" charset="0"/>
                <a:cs typeface="Courier New" panose="02070309020205020404" pitchFamily="49" charset="0"/>
              </a:rPr>
              <a:t> Float := 0.2;</a:t>
            </a:r>
          </a:p>
          <a:p>
            <a:pPr marL="0" indent="0"/>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V_Float1:          Float := 0.9</a:t>
            </a:r>
            <a:r>
              <a:rPr lang="de-DE" sz="1400" dirty="0" smtClean="0">
                <a:latin typeface="Courier New" panose="02070309020205020404" pitchFamily="49" charset="0"/>
                <a:cs typeface="Courier New" panose="02070309020205020404" pitchFamily="49" charset="0"/>
              </a:rPr>
              <a:t>;</a:t>
            </a:r>
            <a:br>
              <a:rPr lang="de-DE" sz="1400"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V_Float2:          Float := 0.2;</a:t>
            </a:r>
          </a:p>
          <a:p>
            <a:pPr marL="0" indent="0"/>
            <a:r>
              <a:rPr lang="de-DE" sz="1400" b="1" dirty="0" smtClean="0">
                <a:latin typeface="Courier New" panose="02070309020205020404" pitchFamily="49" charset="0"/>
                <a:cs typeface="Courier New" panose="02070309020205020404" pitchFamily="49" charset="0"/>
              </a:rPr>
              <a:t>begin</a:t>
            </a:r>
          </a:p>
          <a:p>
            <a:pPr marL="0" indent="0"/>
            <a:r>
              <a:rPr lang="de-DE" sz="1400" dirty="0" smtClean="0">
                <a:latin typeface="Courier New" panose="02070309020205020404" pitchFamily="49" charset="0"/>
                <a:cs typeface="Courier New" panose="02070309020205020404" pitchFamily="49" charset="0"/>
              </a:rPr>
              <a:t>  -- </a:t>
            </a:r>
            <a:r>
              <a:rPr lang="de-DE" sz="1400" i="1" dirty="0" smtClean="0">
                <a:latin typeface="Courier New" panose="02070309020205020404" pitchFamily="49" charset="0"/>
                <a:cs typeface="Courier New" panose="02070309020205020404" pitchFamily="49" charset="0"/>
              </a:rPr>
              <a:t>0.9/0.2 = 4.5 =&gt; </a:t>
            </a:r>
            <a:r>
              <a:rPr lang="de-DE" sz="1400" i="1" dirty="0" smtClean="0">
                <a:solidFill>
                  <a:schemeClr val="accent2">
                    <a:lumMod val="50000"/>
                  </a:schemeClr>
                </a:solidFill>
                <a:latin typeface="Courier New" panose="02070309020205020404" pitchFamily="49" charset="0"/>
                <a:cs typeface="Courier New" panose="02070309020205020404" pitchFamily="49" charset="0"/>
              </a:rPr>
              <a:t>Evaluated exactly</a:t>
            </a:r>
            <a:r>
              <a:rPr lang="de-DE" sz="1400" i="1" dirty="0">
                <a:solidFill>
                  <a:schemeClr val="accent2">
                    <a:lumMod val="50000"/>
                  </a:schemeClr>
                </a:solidFill>
                <a:latin typeface="Courier New" panose="02070309020205020404" pitchFamily="49" charset="0"/>
                <a:cs typeface="Courier New" panose="02070309020205020404" pitchFamily="49" charset="0"/>
              </a:rPr>
              <a:t/>
            </a:r>
            <a:br>
              <a:rPr lang="de-DE" sz="1400" i="1" dirty="0">
                <a:solidFill>
                  <a:schemeClr val="accent2">
                    <a:lumMod val="50000"/>
                  </a:schemeClr>
                </a:solidFill>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Int_N := Integer (Named_1 / Named_2);    -- </a:t>
            </a:r>
            <a:r>
              <a:rPr lang="de-DE" sz="1400" i="1" dirty="0" smtClean="0">
                <a:solidFill>
                  <a:schemeClr val="accent2">
                    <a:lumMod val="50000"/>
                  </a:schemeClr>
                </a:solidFill>
                <a:latin typeface="Courier New" panose="02070309020205020404" pitchFamily="49" charset="0"/>
                <a:cs typeface="Courier New" panose="02070309020205020404" pitchFamily="49" charset="0"/>
              </a:rPr>
              <a:t>5</a:t>
            </a:r>
            <a:endParaRPr lang="de-DE" sz="1400" i="1" dirty="0">
              <a:solidFill>
                <a:schemeClr val="accent2">
                  <a:lumMod val="50000"/>
                </a:schemeClr>
              </a:solidFill>
              <a:latin typeface="Courier New" panose="02070309020205020404" pitchFamily="49" charset="0"/>
              <a:cs typeface="Courier New" panose="02070309020205020404" pitchFamily="49" charset="0"/>
            </a:endParaRPr>
          </a:p>
          <a:p>
            <a:pPr marL="0" indent="0"/>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 </a:t>
            </a:r>
            <a:r>
              <a:rPr lang="de-DE" sz="1400" i="1" dirty="0">
                <a:latin typeface="Courier New" panose="02070309020205020404" pitchFamily="49" charset="0"/>
                <a:cs typeface="Courier New" panose="02070309020205020404" pitchFamily="49" charset="0"/>
              </a:rPr>
              <a:t>0.9/0.2 = 4.5 =&gt; </a:t>
            </a:r>
            <a:r>
              <a:rPr lang="de-DE" sz="1400" i="1" dirty="0">
                <a:solidFill>
                  <a:schemeClr val="accent2">
                    <a:lumMod val="50000"/>
                  </a:schemeClr>
                </a:solidFill>
                <a:latin typeface="Courier New" panose="02070309020205020404" pitchFamily="49" charset="0"/>
                <a:cs typeface="Courier New" panose="02070309020205020404" pitchFamily="49" charset="0"/>
              </a:rPr>
              <a:t>Rounded to </a:t>
            </a:r>
            <a:r>
              <a:rPr lang="de-DE" sz="1400" i="1" dirty="0" smtClean="0">
                <a:solidFill>
                  <a:schemeClr val="accent2">
                    <a:lumMod val="50000"/>
                  </a:schemeClr>
                </a:solidFill>
                <a:latin typeface="Courier New" panose="02070309020205020404" pitchFamily="49" charset="0"/>
                <a:cs typeface="Courier New" panose="02070309020205020404" pitchFamily="49" charset="0"/>
              </a:rPr>
              <a:t>4</a:t>
            </a:r>
            <a:br>
              <a:rPr lang="de-DE" sz="1400" i="1" dirty="0" smtClean="0">
                <a:solidFill>
                  <a:schemeClr val="accent2">
                    <a:lumMod val="50000"/>
                  </a:schemeClr>
                </a:solidFill>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Int_C </a:t>
            </a:r>
            <a:r>
              <a:rPr lang="de-DE" sz="1400" dirty="0">
                <a:latin typeface="Courier New" panose="02070309020205020404" pitchFamily="49" charset="0"/>
                <a:cs typeface="Courier New" panose="02070309020205020404" pitchFamily="49" charset="0"/>
              </a:rPr>
              <a:t>:= Integer (C_Float1 / C_Float2);  -- </a:t>
            </a:r>
            <a:r>
              <a:rPr lang="de-DE" sz="1400" i="1" dirty="0">
                <a:solidFill>
                  <a:schemeClr val="accent2">
                    <a:lumMod val="50000"/>
                  </a:schemeClr>
                </a:solidFill>
                <a:latin typeface="Courier New" panose="02070309020205020404" pitchFamily="49" charset="0"/>
                <a:cs typeface="Courier New" panose="02070309020205020404" pitchFamily="49" charset="0"/>
              </a:rPr>
              <a:t>4</a:t>
            </a:r>
          </a:p>
          <a:p>
            <a:pPr marL="0" indent="0"/>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 </a:t>
            </a:r>
            <a:r>
              <a:rPr lang="de-DE" sz="1400" i="1" dirty="0">
                <a:latin typeface="Courier New" panose="02070309020205020404" pitchFamily="49" charset="0"/>
                <a:cs typeface="Courier New" panose="02070309020205020404" pitchFamily="49" charset="0"/>
              </a:rPr>
              <a:t>0.9/0.2 = 4.5 =&gt; </a:t>
            </a:r>
            <a:r>
              <a:rPr lang="de-DE" sz="1400" i="1" dirty="0">
                <a:solidFill>
                  <a:schemeClr val="accent2">
                    <a:lumMod val="50000"/>
                  </a:schemeClr>
                </a:solidFill>
                <a:latin typeface="Courier New" panose="02070309020205020404" pitchFamily="49" charset="0"/>
                <a:cs typeface="Courier New" panose="02070309020205020404" pitchFamily="49" charset="0"/>
              </a:rPr>
              <a:t>Rounded to </a:t>
            </a:r>
            <a:r>
              <a:rPr lang="de-DE" sz="1400" i="1" dirty="0" smtClean="0">
                <a:solidFill>
                  <a:schemeClr val="accent2">
                    <a:lumMod val="50000"/>
                  </a:schemeClr>
                </a:solidFill>
                <a:latin typeface="Courier New" panose="02070309020205020404" pitchFamily="49" charset="0"/>
                <a:cs typeface="Courier New" panose="02070309020205020404" pitchFamily="49" charset="0"/>
              </a:rPr>
              <a:t>5</a:t>
            </a:r>
            <a:br>
              <a:rPr lang="de-DE" sz="1400" i="1" dirty="0" smtClean="0">
                <a:solidFill>
                  <a:schemeClr val="accent2">
                    <a:lumMod val="50000"/>
                  </a:schemeClr>
                </a:solidFill>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Int_V </a:t>
            </a:r>
            <a:r>
              <a:rPr lang="de-DE" sz="1400" dirty="0">
                <a:latin typeface="Courier New" panose="02070309020205020404" pitchFamily="49" charset="0"/>
                <a:cs typeface="Courier New" panose="02070309020205020404" pitchFamily="49" charset="0"/>
              </a:rPr>
              <a:t>:= Integer (V_Float1 / V_Float2);  -- </a:t>
            </a:r>
            <a:r>
              <a:rPr lang="de-DE" sz="1400" i="1" dirty="0">
                <a:solidFill>
                  <a:schemeClr val="accent2">
                    <a:lumMod val="50000"/>
                  </a:schemeClr>
                </a:solidFill>
                <a:latin typeface="Courier New" panose="02070309020205020404" pitchFamily="49" charset="0"/>
                <a:cs typeface="Courier New" panose="02070309020205020404" pitchFamily="49" charset="0"/>
              </a:rPr>
              <a:t>5</a:t>
            </a:r>
          </a:p>
          <a:p>
            <a:pPr marL="0" indent="0"/>
            <a:r>
              <a:rPr lang="de-DE" sz="1400" b="1" dirty="0" smtClean="0">
                <a:latin typeface="Courier New" panose="02070309020205020404" pitchFamily="49" charset="0"/>
                <a:cs typeface="Courier New" panose="02070309020205020404" pitchFamily="49" charset="0"/>
              </a:rPr>
              <a:t>end</a:t>
            </a:r>
            <a:r>
              <a:rPr lang="de-DE" sz="1400" dirty="0" smtClean="0">
                <a:latin typeface="Courier New" panose="02070309020205020404" pitchFamily="49" charset="0"/>
                <a:cs typeface="Courier New" panose="02070309020205020404" pitchFamily="49" charset="0"/>
              </a:rPr>
              <a:t> Extended_Precision;</a:t>
            </a:r>
            <a:endParaRPr lang="de-DE" sz="14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369</a:t>
            </a:fld>
            <a:endParaRPr lang="de-DE" dirty="0"/>
          </a:p>
        </p:txBody>
      </p:sp>
    </p:spTree>
    <p:extLst>
      <p:ext uri="{BB962C8B-B14F-4D97-AF65-F5344CB8AC3E}">
        <p14:creationId xmlns:p14="http://schemas.microsoft.com/office/powerpoint/2010/main" val="38334568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Syntax der Zahlliterale</a:t>
            </a:r>
            <a:br>
              <a:rPr lang="de-DE" dirty="0" smtClean="0"/>
            </a:br>
            <a:r>
              <a:rPr lang="de-DE" dirty="0" smtClean="0"/>
              <a:t>(in jeder </a:t>
            </a:r>
            <a:r>
              <a:rPr lang="de-DE" dirty="0"/>
              <a:t>Basis von 2 bis 16</a:t>
            </a:r>
            <a:r>
              <a:rPr lang="de-DE" dirty="0" smtClean="0"/>
              <a:t>)</a:t>
            </a:r>
            <a:endParaRPr lang="de-DE" dirty="0"/>
          </a:p>
        </p:txBody>
      </p:sp>
      <p:sp>
        <p:nvSpPr>
          <p:cNvPr id="3" name="Inhaltsplatzhalter 2"/>
          <p:cNvSpPr>
            <a:spLocks noGrp="1"/>
          </p:cNvSpPr>
          <p:nvPr>
            <p:ph idx="1"/>
          </p:nvPr>
        </p:nvSpPr>
        <p:spPr>
          <a:xfrm>
            <a:off x="685800" y="1844824"/>
            <a:ext cx="7739063" cy="4370239"/>
          </a:xfrm>
        </p:spPr>
        <p:txBody>
          <a:bodyPr/>
          <a:lstStyle/>
          <a:p>
            <a:r>
              <a:rPr lang="de-DE" sz="2400" dirty="0" smtClean="0"/>
              <a:t>Ganze Zahl</a:t>
            </a:r>
          </a:p>
          <a:p>
            <a:r>
              <a:rPr lang="de-DE" sz="2000" dirty="0" smtClean="0">
                <a:latin typeface="Courier New" panose="02070309020205020404" pitchFamily="49" charset="0"/>
                <a:cs typeface="Courier New" panose="02070309020205020404" pitchFamily="49" charset="0"/>
              </a:rPr>
              <a:t>  1400025  1_400_025  2E+4</a:t>
            </a:r>
          </a:p>
          <a:p>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 2#101010# = 42   13#21A#e+3  -- </a:t>
            </a:r>
            <a:r>
              <a:rPr lang="de-DE" sz="2000" i="1" dirty="0" smtClean="0">
                <a:latin typeface="Courier New" panose="02070309020205020404" pitchFamily="49" charset="0"/>
                <a:cs typeface="Courier New" panose="02070309020205020404" pitchFamily="49" charset="0"/>
              </a:rPr>
              <a:t>Basis 2 bzw. 13</a:t>
            </a:r>
          </a:p>
          <a:p>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 </a:t>
            </a:r>
            <a:r>
              <a:rPr lang="de-DE" sz="2000" dirty="0" smtClean="0">
                <a:solidFill>
                  <a:srgbClr val="FF3399"/>
                </a:solidFill>
                <a:latin typeface="Courier New" panose="02070309020205020404" pitchFamily="49" charset="0"/>
                <a:cs typeface="Courier New" panose="02070309020205020404" pitchFamily="49" charset="0"/>
              </a:rPr>
              <a:t>-</a:t>
            </a:r>
            <a:r>
              <a:rPr lang="de-DE" sz="2000" dirty="0" smtClean="0">
                <a:latin typeface="Courier New" panose="02070309020205020404" pitchFamily="49" charset="0"/>
                <a:cs typeface="Courier New" panose="02070309020205020404" pitchFamily="49" charset="0"/>
              </a:rPr>
              <a:t>2E4  -- </a:t>
            </a:r>
            <a:r>
              <a:rPr lang="de-DE" sz="2000" i="1" dirty="0" smtClean="0">
                <a:solidFill>
                  <a:srgbClr val="FF3399"/>
                </a:solidFill>
                <a:latin typeface="Courier New" panose="02070309020205020404" pitchFamily="49" charset="0"/>
                <a:cs typeface="Courier New" panose="02070309020205020404" pitchFamily="49" charset="0"/>
              </a:rPr>
              <a:t>kein</a:t>
            </a:r>
            <a:r>
              <a:rPr lang="de-DE" sz="2000" i="1" dirty="0" smtClean="0">
                <a:latin typeface="Courier New" panose="02070309020205020404" pitchFamily="49" charset="0"/>
                <a:cs typeface="Courier New" panose="02070309020205020404" pitchFamily="49" charset="0"/>
              </a:rPr>
              <a:t> Literal, sondern Ausdruck</a:t>
            </a:r>
          </a:p>
          <a:p>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 </a:t>
            </a:r>
            <a:r>
              <a:rPr lang="de-DE" sz="2000" dirty="0" smtClean="0">
                <a:solidFill>
                  <a:srgbClr val="FF0000"/>
                </a:solidFill>
                <a:latin typeface="Courier New" panose="02070309020205020404" pitchFamily="49" charset="0"/>
                <a:cs typeface="Courier New" panose="02070309020205020404" pitchFamily="49" charset="0"/>
              </a:rPr>
              <a:t>2e-4</a:t>
            </a:r>
            <a:r>
              <a:rPr lang="de-DE" sz="2000" dirty="0" smtClean="0">
                <a:latin typeface="Courier New" panose="02070309020205020404" pitchFamily="49" charset="0"/>
                <a:cs typeface="Courier New" panose="02070309020205020404" pitchFamily="49" charset="0"/>
              </a:rPr>
              <a:t>  -- </a:t>
            </a:r>
            <a:r>
              <a:rPr lang="de-DE" altLang="de-DE" sz="2000" dirty="0">
                <a:solidFill>
                  <a:srgbClr val="FF0000"/>
                </a:solidFill>
                <a:latin typeface="Wingdings" pitchFamily="2" charset="2"/>
              </a:rPr>
              <a:t> </a:t>
            </a:r>
            <a:r>
              <a:rPr lang="de-DE" sz="2000" i="1" dirty="0" smtClean="0">
                <a:latin typeface="Courier New" panose="02070309020205020404" pitchFamily="49" charset="0"/>
                <a:cs typeface="Courier New" panose="02070309020205020404" pitchFamily="49" charset="0"/>
              </a:rPr>
              <a:t>Fehler, Exponent muss positiv sein</a:t>
            </a:r>
          </a:p>
          <a:p>
            <a:r>
              <a:rPr lang="de-DE" sz="2400" dirty="0" smtClean="0">
                <a:cs typeface="Courier New" panose="02070309020205020404" pitchFamily="49" charset="0"/>
              </a:rPr>
              <a:t>Reelle Zahl mit Dezimalpunkt</a:t>
            </a:r>
          </a:p>
          <a:p>
            <a:r>
              <a:rPr lang="de-DE" sz="2000" dirty="0" smtClean="0">
                <a:latin typeface="Courier New" panose="02070309020205020404" pitchFamily="49" charset="0"/>
                <a:cs typeface="Courier New" panose="02070309020205020404" pitchFamily="49" charset="0"/>
              </a:rPr>
              <a:t>  1.0  100000000.0e-5  10_000_000.001_3</a:t>
            </a:r>
          </a:p>
          <a:p>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 10#10.0#E+4  16#f.EF3a#</a:t>
            </a:r>
          </a:p>
          <a:p>
            <a:pPr marL="0" indent="0"/>
            <a:r>
              <a:rPr lang="de-DE" sz="2000" dirty="0" smtClean="0">
                <a:cs typeface="Courier New" panose="02070309020205020404" pitchFamily="49" charset="0"/>
              </a:rPr>
              <a:t>Nur für die Eingabe am Terminal (</a:t>
            </a:r>
            <a:r>
              <a:rPr lang="de-DE" sz="2000" dirty="0" smtClean="0">
                <a:latin typeface="Courier New" panose="02070309020205020404" pitchFamily="49" charset="0"/>
                <a:cs typeface="Courier New" panose="02070309020205020404" pitchFamily="49" charset="0"/>
              </a:rPr>
              <a:t>Ada.Text_IO</a:t>
            </a:r>
            <a:r>
              <a:rPr lang="de-DE" sz="2000" dirty="0" smtClean="0">
                <a:cs typeface="Courier New" panose="02070309020205020404" pitchFamily="49" charset="0"/>
              </a:rPr>
              <a:t>) darf die Stelle vor oder nach dem Punkt fehlen (aber natürlich nicht beide).</a:t>
            </a:r>
          </a:p>
          <a:p>
            <a:pPr marL="0" indent="0"/>
            <a:r>
              <a:rPr lang="de-DE" sz="2000" dirty="0" smtClean="0">
                <a:latin typeface="Courier New" panose="02070309020205020404" pitchFamily="49" charset="0"/>
                <a:cs typeface="Courier New" panose="02070309020205020404" pitchFamily="49" charset="0"/>
              </a:rPr>
              <a:t>  .1  42.</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37</a:t>
            </a:fld>
            <a:endParaRPr lang="de-DE" dirty="0"/>
          </a:p>
        </p:txBody>
      </p:sp>
    </p:spTree>
    <p:extLst>
      <p:ext uri="{BB962C8B-B14F-4D97-AF65-F5344CB8AC3E}">
        <p14:creationId xmlns:p14="http://schemas.microsoft.com/office/powerpoint/2010/main" val="3869198113"/>
      </p:ext>
    </p:extLst>
  </p:cSld>
  <p:clrMapOvr>
    <a:masterClrMapping/>
  </p:clrMapOvr>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de-DE" dirty="0" smtClean="0"/>
              <a:t>Expandierter Kode</a:t>
            </a:r>
            <a:endParaRPr lang="de-DE" dirty="0"/>
          </a:p>
        </p:txBody>
      </p:sp>
      <p:sp>
        <p:nvSpPr>
          <p:cNvPr id="3" name="Inhaltsplatzhalter 2"/>
          <p:cNvSpPr>
            <a:spLocks noGrp="1"/>
          </p:cNvSpPr>
          <p:nvPr>
            <p:ph idx="1"/>
          </p:nvPr>
        </p:nvSpPr>
        <p:spPr/>
        <p:txBody>
          <a:bodyPr/>
          <a:lstStyle/>
          <a:p>
            <a:pPr marL="0" indent="0"/>
            <a:r>
              <a:rPr lang="de-DE" sz="2000" dirty="0" smtClean="0"/>
              <a:t>Mit -gnatD können wir den expandierten Kode ansehen:</a:t>
            </a:r>
          </a:p>
          <a:p>
            <a:pPr marL="0" indent="0"/>
            <a:endParaRPr lang="de-DE" sz="2000" dirty="0" smtClean="0"/>
          </a:p>
          <a:p>
            <a:pPr marL="0" indent="0"/>
            <a:r>
              <a:rPr lang="de-DE" sz="1600" dirty="0" smtClean="0">
                <a:latin typeface="Courier New"/>
              </a:rPr>
              <a:t>  named_1 </a:t>
            </a:r>
            <a:r>
              <a:rPr lang="de-DE" sz="1600" dirty="0">
                <a:latin typeface="Courier New"/>
              </a:rPr>
              <a:t>: constant  := </a:t>
            </a:r>
            <a:r>
              <a:rPr lang="de-DE" sz="1600" dirty="0" smtClean="0">
                <a:latin typeface="Courier New"/>
              </a:rPr>
              <a:t>0.9;</a:t>
            </a:r>
            <a:br>
              <a:rPr lang="de-DE" sz="1600" dirty="0" smtClean="0">
                <a:latin typeface="Courier New"/>
              </a:rPr>
            </a:br>
            <a:r>
              <a:rPr lang="de-DE" sz="1600" dirty="0" smtClean="0">
                <a:latin typeface="Courier New"/>
              </a:rPr>
              <a:t>  named_2 </a:t>
            </a:r>
            <a:r>
              <a:rPr lang="de-DE" sz="1600" dirty="0">
                <a:latin typeface="Courier New"/>
              </a:rPr>
              <a:t>: constant  := 0.2;</a:t>
            </a:r>
          </a:p>
          <a:p>
            <a:pPr marL="0" indent="0"/>
            <a:r>
              <a:rPr lang="de-DE" sz="1600" dirty="0">
                <a:latin typeface="Courier New"/>
              </a:rPr>
              <a:t>  </a:t>
            </a:r>
            <a:r>
              <a:rPr lang="de-DE" sz="1600" dirty="0" smtClean="0">
                <a:latin typeface="Courier New"/>
              </a:rPr>
              <a:t>c_float1 </a:t>
            </a:r>
            <a:r>
              <a:rPr lang="de-DE" sz="1600" dirty="0">
                <a:latin typeface="Courier New"/>
              </a:rPr>
              <a:t>: constant float := [15099494.0*2**(-24</a:t>
            </a:r>
            <a:r>
              <a:rPr lang="de-DE" sz="1600" dirty="0" smtClean="0">
                <a:latin typeface="Courier New"/>
              </a:rPr>
              <a:t>)];</a:t>
            </a:r>
            <a:br>
              <a:rPr lang="de-DE" sz="1600" dirty="0" smtClean="0">
                <a:latin typeface="Courier New"/>
              </a:rPr>
            </a:br>
            <a:r>
              <a:rPr lang="de-DE" sz="1600" dirty="0" smtClean="0">
                <a:latin typeface="Courier New"/>
              </a:rPr>
              <a:t>  </a:t>
            </a:r>
            <a:r>
              <a:rPr lang="de-DE" sz="1600" dirty="0">
                <a:latin typeface="Courier New"/>
              </a:rPr>
              <a:t>c_float2 : constant float := [13421773.0*2**(-26)];</a:t>
            </a:r>
          </a:p>
          <a:p>
            <a:pPr marL="0" indent="0"/>
            <a:r>
              <a:rPr lang="de-DE" sz="1600" dirty="0">
                <a:latin typeface="Courier New"/>
              </a:rPr>
              <a:t>  </a:t>
            </a:r>
            <a:r>
              <a:rPr lang="de-DE" sz="1600" dirty="0" smtClean="0">
                <a:latin typeface="Courier New"/>
              </a:rPr>
              <a:t>v_float1 </a:t>
            </a:r>
            <a:r>
              <a:rPr lang="de-DE" sz="1600" dirty="0">
                <a:latin typeface="Courier New"/>
              </a:rPr>
              <a:t>: float := [15099494.0*2**(-24</a:t>
            </a:r>
            <a:r>
              <a:rPr lang="de-DE" sz="1600" dirty="0" smtClean="0">
                <a:latin typeface="Courier New"/>
              </a:rPr>
              <a:t>)];</a:t>
            </a:r>
            <a:br>
              <a:rPr lang="de-DE" sz="1600" dirty="0" smtClean="0">
                <a:latin typeface="Courier New"/>
              </a:rPr>
            </a:br>
            <a:r>
              <a:rPr lang="de-DE" sz="1600" dirty="0" smtClean="0">
                <a:latin typeface="Courier New"/>
              </a:rPr>
              <a:t>  v_float2 </a:t>
            </a:r>
            <a:r>
              <a:rPr lang="de-DE" sz="1600" dirty="0">
                <a:latin typeface="Courier New"/>
              </a:rPr>
              <a:t>: float := [13421773.0*2**(-26</a:t>
            </a:r>
            <a:r>
              <a:rPr lang="de-DE" sz="1600" dirty="0" smtClean="0">
                <a:latin typeface="Courier New"/>
              </a:rPr>
              <a:t>)];</a:t>
            </a:r>
          </a:p>
          <a:p>
            <a:pPr marL="0" indent="0"/>
            <a:endParaRPr lang="de-DE" sz="1600" dirty="0">
              <a:latin typeface="Courier New"/>
            </a:endParaRPr>
          </a:p>
          <a:p>
            <a:r>
              <a:rPr lang="de-DE" sz="1600" dirty="0" smtClean="0">
                <a:latin typeface="Courier New" panose="02070309020205020404" pitchFamily="49" charset="0"/>
                <a:cs typeface="Courier New" panose="02070309020205020404" pitchFamily="49" charset="0"/>
              </a:rPr>
              <a:t>  int_n </a:t>
            </a:r>
            <a:r>
              <a:rPr lang="de-DE" sz="1600" dirty="0">
                <a:latin typeface="Courier New" panose="02070309020205020404" pitchFamily="49" charset="0"/>
                <a:cs typeface="Courier New" panose="02070309020205020404" pitchFamily="49" charset="0"/>
              </a:rPr>
              <a:t>:= 5</a:t>
            </a:r>
            <a:r>
              <a:rPr lang="de-DE" sz="1600" dirty="0" smtClean="0">
                <a:latin typeface="Courier New" panose="02070309020205020404" pitchFamily="49" charset="0"/>
                <a:cs typeface="Courier New" panose="02070309020205020404" pitchFamily="49" charset="0"/>
              </a:rPr>
              <a:t>;</a:t>
            </a:r>
            <a:r>
              <a:rPr lang="pt-BR" sz="1600" dirty="0">
                <a:latin typeface="Courier New"/>
              </a:rPr>
              <a:t> </a:t>
            </a:r>
            <a:r>
              <a:rPr lang="pt-BR" sz="1600" dirty="0" smtClean="0">
                <a:latin typeface="Courier New"/>
              </a:rPr>
              <a:t> -- </a:t>
            </a:r>
            <a:r>
              <a:rPr lang="pt-BR" sz="1600" dirty="0">
                <a:latin typeface="Courier New"/>
              </a:rPr>
              <a:t>Int_N := Integer (</a:t>
            </a:r>
            <a:r>
              <a:rPr lang="pt-BR" sz="1600" dirty="0" smtClean="0">
                <a:latin typeface="Courier New"/>
              </a:rPr>
              <a:t>Named_1 </a:t>
            </a:r>
            <a:r>
              <a:rPr lang="pt-BR" sz="1600" dirty="0">
                <a:latin typeface="Courier New"/>
              </a:rPr>
              <a:t>/ </a:t>
            </a:r>
            <a:r>
              <a:rPr lang="pt-BR" sz="1600" dirty="0" smtClean="0">
                <a:latin typeface="Courier New"/>
              </a:rPr>
              <a:t>Named_2);</a:t>
            </a:r>
            <a:endParaRPr lang="de-DE" sz="1600" dirty="0">
              <a:latin typeface="Courier New" panose="02070309020205020404" pitchFamily="49" charset="0"/>
              <a:cs typeface="Courier New" panose="02070309020205020404" pitchFamily="49" charset="0"/>
            </a:endParaRPr>
          </a:p>
          <a:p>
            <a:pPr marL="0" indent="0"/>
            <a:r>
              <a:rPr lang="de-DE" sz="1600" dirty="0">
                <a:latin typeface="Courier New" panose="02070309020205020404" pitchFamily="49" charset="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 int_c </a:t>
            </a:r>
            <a:r>
              <a:rPr lang="de-DE" sz="1600" dirty="0">
                <a:latin typeface="Courier New" panose="02070309020205020404" pitchFamily="49" charset="0"/>
                <a:cs typeface="Courier New" panose="02070309020205020404" pitchFamily="49" charset="0"/>
              </a:rPr>
              <a:t>:= 4</a:t>
            </a:r>
            <a:r>
              <a:rPr lang="de-DE" sz="1600" dirty="0" smtClean="0">
                <a:latin typeface="Courier New" panose="02070309020205020404" pitchFamily="49" charset="0"/>
                <a:cs typeface="Courier New" panose="02070309020205020404" pitchFamily="49" charset="0"/>
              </a:rPr>
              <a:t>;  --</a:t>
            </a:r>
            <a:r>
              <a:rPr lang="de-DE" sz="1600" dirty="0" smtClean="0">
                <a:latin typeface="Courier New"/>
              </a:rPr>
              <a:t> </a:t>
            </a:r>
            <a:r>
              <a:rPr lang="de-DE" sz="1600" dirty="0">
                <a:latin typeface="Courier New"/>
              </a:rPr>
              <a:t>Int_C := Integer (C_Float1 / C_Float2); </a:t>
            </a:r>
            <a:endParaRPr lang="de-DE" sz="1600" dirty="0" smtClean="0">
              <a:latin typeface="Courier New" panose="02070309020205020404" pitchFamily="49" charset="0"/>
              <a:cs typeface="Courier New" panose="02070309020205020404" pitchFamily="49" charset="0"/>
            </a:endParaRPr>
          </a:p>
          <a:p>
            <a:pPr marL="0" indent="0"/>
            <a:r>
              <a:rPr lang="de-DE" sz="1600" dirty="0">
                <a:latin typeface="Courier New" panose="02070309020205020404" pitchFamily="49" charset="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 int_v </a:t>
            </a:r>
            <a:r>
              <a:rPr lang="de-DE" sz="1600" dirty="0">
                <a:latin typeface="Courier New" panose="02070309020205020404" pitchFamily="49" charset="0"/>
                <a:cs typeface="Courier New" panose="02070309020205020404" pitchFamily="49" charset="0"/>
              </a:rPr>
              <a:t>:= integer(v_float1 {/} v_float2);</a:t>
            </a:r>
            <a:endParaRPr lang="de-DE" sz="1400" dirty="0">
              <a:latin typeface="Courier New" panose="02070309020205020404" pitchFamily="49" charset="0"/>
              <a:cs typeface="Courier New" panose="02070309020205020404" pitchFamily="49" charset="0"/>
            </a:endParaRPr>
          </a:p>
        </p:txBody>
      </p:sp>
      <p:sp>
        <p:nvSpPr>
          <p:cNvPr id="5" name="Fußzeilenplatzhalter 4"/>
          <p:cNvSpPr>
            <a:spLocks noGrp="1"/>
          </p:cNvSpPr>
          <p:nvPr>
            <p:ph type="ftr" idx="10"/>
          </p:nvPr>
        </p:nvSpPr>
        <p:spPr/>
        <p:txBody>
          <a:bodyPr/>
          <a:lstStyle/>
          <a:p>
            <a:pPr>
              <a:defRPr/>
            </a:pPr>
            <a:r>
              <a:rPr lang="de-DE" dirty="0" smtClean="0"/>
              <a:t>Ada-Basiskurs © 2024 Grein</a:t>
            </a:r>
            <a:endParaRPr lang="de-DE" dirty="0"/>
          </a:p>
        </p:txBody>
      </p:sp>
      <p:sp>
        <p:nvSpPr>
          <p:cNvPr id="6" name="Foliennummernplatzhalter 5"/>
          <p:cNvSpPr>
            <a:spLocks noGrp="1"/>
          </p:cNvSpPr>
          <p:nvPr>
            <p:ph type="sldNum" idx="11"/>
          </p:nvPr>
        </p:nvSpPr>
        <p:spPr/>
        <p:txBody>
          <a:bodyPr/>
          <a:lstStyle/>
          <a:p>
            <a:pPr>
              <a:defRPr/>
            </a:pPr>
            <a:fld id="{26FE7B6B-6847-4D19-82C1-CACF0FD4DDA1}" type="slidenum">
              <a:rPr lang="de-DE" smtClean="0"/>
              <a:pPr>
                <a:defRPr/>
              </a:pPr>
              <a:t>370</a:t>
            </a:fld>
            <a:endParaRPr lang="de-DE" dirty="0"/>
          </a:p>
        </p:txBody>
      </p:sp>
    </p:spTree>
    <p:extLst>
      <p:ext uri="{BB962C8B-B14F-4D97-AF65-F5344CB8AC3E}">
        <p14:creationId xmlns:p14="http://schemas.microsoft.com/office/powerpoint/2010/main" val="3231577108"/>
      </p:ext>
    </p:extLst>
  </p:cSld>
  <p:clrMapOvr>
    <a:masterClrMapping/>
  </p:clrMapOvr>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949225"/>
          </a:xfrm>
        </p:spPr>
        <p:txBody>
          <a:bodyPr/>
          <a:lstStyle/>
          <a:p>
            <a:r>
              <a:rPr lang="de-DE" dirty="0" smtClean="0"/>
              <a:t>Erklärung</a:t>
            </a:r>
            <a:br>
              <a:rPr lang="de-DE" dirty="0" smtClean="0"/>
            </a:br>
            <a:r>
              <a:rPr lang="en-US" sz="2000" dirty="0" smtClean="0"/>
              <a:t>(aus AI12-0118-1</a:t>
            </a:r>
            <a:r>
              <a:rPr lang="en-US" sz="2000" dirty="0"/>
              <a:t>)</a:t>
            </a:r>
            <a:endParaRPr lang="de-DE" dirty="0"/>
          </a:p>
        </p:txBody>
      </p:sp>
      <p:sp>
        <p:nvSpPr>
          <p:cNvPr id="3" name="Inhaltsplatzhalter 2"/>
          <p:cNvSpPr>
            <a:spLocks noGrp="1"/>
          </p:cNvSpPr>
          <p:nvPr>
            <p:ph idx="1"/>
          </p:nvPr>
        </p:nvSpPr>
        <p:spPr>
          <a:xfrm>
            <a:off x="685800" y="1412776"/>
            <a:ext cx="7739063" cy="4802287"/>
          </a:xfrm>
        </p:spPr>
        <p:txBody>
          <a:bodyPr/>
          <a:lstStyle/>
          <a:p>
            <a:pPr marL="0" indent="0"/>
            <a:r>
              <a:rPr lang="de-DE" sz="2000" dirty="0" smtClean="0">
                <a:latin typeface="Courier New" panose="02070309020205020404" pitchFamily="49" charset="0"/>
                <a:cs typeface="Courier New" panose="02070309020205020404" pitchFamily="49" charset="0"/>
              </a:rPr>
              <a:t>N_1</a:t>
            </a:r>
            <a:r>
              <a:rPr lang="de-DE" sz="2000" dirty="0" smtClean="0"/>
              <a:t> und </a:t>
            </a:r>
            <a:r>
              <a:rPr lang="de-DE" sz="2000" dirty="0" smtClean="0">
                <a:latin typeface="Courier New" panose="02070309020205020404" pitchFamily="49" charset="0"/>
                <a:cs typeface="Courier New" panose="02070309020205020404" pitchFamily="49" charset="0"/>
              </a:rPr>
              <a:t>N_2</a:t>
            </a:r>
            <a:r>
              <a:rPr lang="de-DE" sz="2000" dirty="0" smtClean="0"/>
              <a:t> als </a:t>
            </a:r>
            <a:r>
              <a:rPr lang="de-DE" sz="2000" i="1" dirty="0" smtClean="0"/>
              <a:t>benannte Zahlen </a:t>
            </a:r>
            <a:r>
              <a:rPr lang="de-DE" sz="2000" dirty="0" smtClean="0"/>
              <a:t>werden </a:t>
            </a:r>
            <a:r>
              <a:rPr lang="de-DE" sz="2000" i="1" dirty="0" smtClean="0"/>
              <a:t>exakt</a:t>
            </a:r>
            <a:r>
              <a:rPr lang="de-DE" sz="2000" dirty="0" smtClean="0"/>
              <a:t> dargestellt, die </a:t>
            </a:r>
            <a:r>
              <a:rPr lang="de-DE" sz="2000" i="1" dirty="0" smtClean="0"/>
              <a:t>Division</a:t>
            </a:r>
            <a:r>
              <a:rPr lang="de-DE" sz="2000" dirty="0" smtClean="0"/>
              <a:t> erfolgt </a:t>
            </a:r>
            <a:r>
              <a:rPr lang="de-DE" sz="2000" i="1" dirty="0" smtClean="0"/>
              <a:t>exakt zur </a:t>
            </a:r>
            <a:r>
              <a:rPr lang="de-DE" sz="2000" i="1" dirty="0"/>
              <a:t>Übersetzungszeit</a:t>
            </a:r>
            <a:r>
              <a:rPr lang="de-DE" sz="2000" dirty="0"/>
              <a:t> </a:t>
            </a:r>
            <a:r>
              <a:rPr lang="de-DE" sz="2000" dirty="0" smtClean="0"/>
              <a:t>und liefert 4.5, gerundet auf 5.</a:t>
            </a:r>
          </a:p>
          <a:p>
            <a:pPr marL="0" indent="0"/>
            <a:r>
              <a:rPr lang="de-DE" sz="2000" dirty="0" smtClean="0"/>
              <a:t>Die </a:t>
            </a:r>
            <a:r>
              <a:rPr lang="de-DE" sz="2000" i="1" dirty="0" smtClean="0"/>
              <a:t>Gleitpunkt-Werte</a:t>
            </a:r>
            <a:r>
              <a:rPr lang="de-DE" sz="2000" dirty="0" smtClean="0"/>
              <a:t> werden in der passenden Genauigkeit dargestellt; keiner der Werte ist exakt darstellbar. Wir haben hier also </a:t>
            </a:r>
            <a:r>
              <a:rPr lang="de-DE" sz="2000" dirty="0"/>
              <a:t>als </a:t>
            </a:r>
            <a:r>
              <a:rPr lang="de-DE" sz="2000" dirty="0" smtClean="0"/>
              <a:t>Werte </a:t>
            </a:r>
            <a:r>
              <a:rPr lang="de-DE" sz="2000" i="1" dirty="0" smtClean="0"/>
              <a:t>Nahe-bei-0.9</a:t>
            </a:r>
            <a:r>
              <a:rPr lang="de-DE" sz="2000" dirty="0" smtClean="0"/>
              <a:t> und </a:t>
            </a:r>
            <a:r>
              <a:rPr lang="de-DE" sz="2000" i="1" dirty="0" smtClean="0"/>
              <a:t>Nahe-bei-0.2</a:t>
            </a:r>
            <a:r>
              <a:rPr lang="de-DE" sz="2000" dirty="0" smtClean="0"/>
              <a:t>.</a:t>
            </a:r>
          </a:p>
          <a:p>
            <a:pPr marL="0" indent="0"/>
            <a:r>
              <a:rPr lang="de-DE" sz="2000" dirty="0" smtClean="0"/>
              <a:t>Bei der zweiten </a:t>
            </a:r>
            <a:r>
              <a:rPr lang="de-DE" sz="2000" dirty="0"/>
              <a:t>Division </a:t>
            </a:r>
            <a:r>
              <a:rPr lang="de-DE" sz="2000" dirty="0" smtClean="0"/>
              <a:t>handelt es sich um einen </a:t>
            </a:r>
            <a:r>
              <a:rPr lang="de-DE" sz="2000" i="1" dirty="0" smtClean="0"/>
              <a:t>statischen</a:t>
            </a:r>
            <a:r>
              <a:rPr lang="de-DE" sz="2000" dirty="0" smtClean="0"/>
              <a:t> Ausdruck, der </a:t>
            </a:r>
            <a:r>
              <a:rPr lang="de-DE" sz="2000" i="1" dirty="0" smtClean="0"/>
              <a:t>exakt</a:t>
            </a:r>
            <a:r>
              <a:rPr lang="de-DE" sz="2000" dirty="0" smtClean="0"/>
              <a:t> </a:t>
            </a:r>
            <a:r>
              <a:rPr lang="de-DE" sz="2000" i="1" dirty="0"/>
              <a:t>zur Übersetzungszeit</a:t>
            </a:r>
            <a:r>
              <a:rPr lang="de-DE" sz="2000" dirty="0"/>
              <a:t> </a:t>
            </a:r>
            <a:r>
              <a:rPr lang="de-DE" sz="2000" dirty="0" smtClean="0"/>
              <a:t>ausgewertet wird mit dem Ergebnis 4.49999981374, kleiner als 4.5, also wird abgerundet.</a:t>
            </a:r>
          </a:p>
          <a:p>
            <a:pPr marL="0" indent="0"/>
            <a:r>
              <a:rPr lang="de-DE" sz="2000" dirty="0" smtClean="0"/>
              <a:t>Die dritte Division wird zur </a:t>
            </a:r>
            <a:r>
              <a:rPr lang="de-DE" sz="2000" i="1" dirty="0" smtClean="0"/>
              <a:t>Laufzeit</a:t>
            </a:r>
            <a:r>
              <a:rPr lang="de-DE" sz="2000" dirty="0" smtClean="0"/>
              <a:t> ausgeführt und ist daher </a:t>
            </a:r>
            <a:r>
              <a:rPr lang="de-DE" sz="2000" i="1" dirty="0" smtClean="0"/>
              <a:t>nicht exakt</a:t>
            </a:r>
            <a:r>
              <a:rPr lang="de-DE" sz="2000" dirty="0" smtClean="0"/>
              <a:t>. Zufälligerweise ist das Ergebnis 4.5, also wird aufgerundet.</a:t>
            </a:r>
          </a:p>
          <a:p>
            <a:pPr marL="0" indent="0"/>
            <a:r>
              <a:rPr lang="de-DE" sz="2000" dirty="0" smtClean="0"/>
              <a:t>Interessanterweise ist das das mathematisch richtige Ergebnis, obwohl die Operanden „falsch“ sind. Das ist eine typische Gleitpunkt-Eigenschaft: Hier heben zwei Fehler einander auf.</a:t>
            </a:r>
          </a:p>
          <a:p>
            <a:pPr marL="0" indent="0" algn="ctr"/>
            <a:r>
              <a:rPr lang="de-DE" sz="2000" dirty="0" smtClean="0">
                <a:solidFill>
                  <a:schemeClr val="accent2"/>
                </a:solidFill>
              </a:rPr>
              <a:t>Erweiterte Genauigkeit ist immer gut für Überraschungen!</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371</a:t>
            </a:fld>
            <a:endParaRPr lang="de-DE" dirty="0"/>
          </a:p>
        </p:txBody>
      </p:sp>
    </p:spTree>
    <p:extLst>
      <p:ext uri="{BB962C8B-B14F-4D97-AF65-F5344CB8AC3E}">
        <p14:creationId xmlns:p14="http://schemas.microsoft.com/office/powerpoint/2010/main" val="2462055905"/>
      </p:ext>
    </p:extLst>
  </p:cSld>
  <p:clrMapOvr>
    <a:masterClrMapping/>
  </p:clrMapOvr>
  <p:timing>
    <p:tnLst>
      <p:par>
        <p:cTn id="1" dur="indefinite" restart="never" nodeType="tmRoot"/>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pPr eaLnBrk="1" hangingPunct="1"/>
            <a:r>
              <a:rPr lang="de-DE" altLang="de-DE" dirty="0">
                <a:solidFill>
                  <a:srgbClr val="FF3399"/>
                </a:solidFill>
              </a:rPr>
              <a:t>Fallen bei </a:t>
            </a:r>
            <a:r>
              <a:rPr lang="de-DE" altLang="de-DE" dirty="0" smtClean="0">
                <a:solidFill>
                  <a:srgbClr val="FF3399"/>
                </a:solidFill>
              </a:rPr>
              <a:t>Unchecked_Conversion</a:t>
            </a:r>
          </a:p>
        </p:txBody>
      </p:sp>
      <p:sp>
        <p:nvSpPr>
          <p:cNvPr id="205827" name="Rectangle 3"/>
          <p:cNvSpPr>
            <a:spLocks noGrp="1" noChangeArrowheads="1"/>
          </p:cNvSpPr>
          <p:nvPr>
            <p:ph idx="1"/>
          </p:nvPr>
        </p:nvSpPr>
        <p:spPr>
          <a:xfrm>
            <a:off x="611188" y="1989138"/>
            <a:ext cx="7848600" cy="4176712"/>
          </a:xfrm>
        </p:spPr>
        <p:txBody>
          <a:bodyPr/>
          <a:lstStyle/>
          <a:p>
            <a:pPr marL="0" indent="0" eaLnBrk="1" hangingPunct="1">
              <a:lnSpc>
                <a:spcPct val="80000"/>
              </a:lnSpc>
            </a:pPr>
            <a:r>
              <a:rPr lang="de-DE" altLang="de-DE" sz="2400" dirty="0" smtClean="0"/>
              <a:t>UC dient der Interpretation des Bitmusters eines Objekts eines gewissen Typs als das eines Objekts eines anderen Typs.</a:t>
            </a:r>
          </a:p>
          <a:p>
            <a:pPr marL="533400" indent="0" eaLnBrk="1" hangingPunct="1">
              <a:lnSpc>
                <a:spcPct val="80000"/>
              </a:lnSpc>
            </a:pPr>
            <a:r>
              <a:rPr lang="de-DE" altLang="de-DE" sz="1800" b="1" dirty="0" smtClean="0">
                <a:latin typeface="Courier New" pitchFamily="49" charset="0"/>
              </a:rPr>
              <a:t>generic</a:t>
            </a:r>
            <a:br>
              <a:rPr lang="de-DE" altLang="de-DE" sz="1800" b="1" dirty="0" smtClean="0">
                <a:latin typeface="Courier New" pitchFamily="49" charset="0"/>
              </a:rPr>
            </a:br>
            <a:r>
              <a:rPr lang="de-DE" altLang="de-DE" sz="1800" b="1" dirty="0" smtClean="0">
                <a:latin typeface="Courier New" pitchFamily="49" charset="0"/>
              </a:rPr>
              <a:t>  type </a:t>
            </a:r>
            <a:r>
              <a:rPr lang="de-DE" altLang="de-DE" sz="1800" dirty="0" smtClean="0">
                <a:latin typeface="Courier New" pitchFamily="49" charset="0"/>
              </a:rPr>
              <a:t>Source(&lt;&gt;) </a:t>
            </a:r>
            <a:r>
              <a:rPr lang="de-DE" altLang="de-DE" sz="1800" b="1" dirty="0" smtClean="0">
                <a:latin typeface="Courier New" pitchFamily="49" charset="0"/>
              </a:rPr>
              <a:t>is limited private</a:t>
            </a:r>
            <a:r>
              <a:rPr lang="de-DE" altLang="de-DE" sz="1800" dirty="0" smtClean="0">
                <a:latin typeface="Courier New" pitchFamily="49" charset="0"/>
              </a:rPr>
              <a:t>;</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type </a:t>
            </a:r>
            <a:r>
              <a:rPr lang="de-DE" altLang="de-DE" sz="1800" dirty="0" smtClean="0">
                <a:latin typeface="Courier New" pitchFamily="49" charset="0"/>
              </a:rPr>
              <a:t>Target(&lt;&gt;) </a:t>
            </a:r>
            <a:r>
              <a:rPr lang="de-DE" altLang="de-DE" sz="1800" b="1" dirty="0" smtClean="0">
                <a:latin typeface="Courier New" pitchFamily="49" charset="0"/>
              </a:rPr>
              <a:t>is limited private</a:t>
            </a:r>
            <a:r>
              <a:rPr lang="de-DE" altLang="de-DE" sz="1800" dirty="0" smtClean="0">
                <a:latin typeface="Courier New" pitchFamily="49" charset="0"/>
              </a:rPr>
              <a:t>;</a:t>
            </a:r>
            <a:br>
              <a:rPr lang="de-DE" altLang="de-DE" sz="1800" dirty="0" smtClean="0">
                <a:latin typeface="Courier New" pitchFamily="49" charset="0"/>
              </a:rPr>
            </a:br>
            <a:r>
              <a:rPr lang="de-DE" altLang="de-DE" sz="1800" b="1" dirty="0" smtClean="0">
                <a:latin typeface="Courier New" pitchFamily="49" charset="0"/>
              </a:rPr>
              <a:t>function </a:t>
            </a:r>
            <a:r>
              <a:rPr lang="de-DE" altLang="de-DE" sz="1800" dirty="0" smtClean="0">
                <a:latin typeface="Courier New" pitchFamily="49" charset="0"/>
              </a:rPr>
              <a:t>Ada.</a:t>
            </a:r>
            <a:r>
              <a:rPr lang="de-DE" altLang="de-DE" sz="1800" dirty="0" smtClean="0">
                <a:solidFill>
                  <a:srgbClr val="FF3399"/>
                </a:solidFill>
                <a:latin typeface="Courier New" pitchFamily="49" charset="0"/>
              </a:rPr>
              <a:t>Unchecked_</a:t>
            </a:r>
            <a:r>
              <a:rPr lang="de-DE" altLang="de-DE" sz="1800" dirty="0" smtClean="0">
                <a:latin typeface="Courier New" pitchFamily="49" charset="0"/>
              </a:rPr>
              <a:t>Conversion (S: Source)</a:t>
            </a:r>
            <a:br>
              <a:rPr lang="de-DE" altLang="de-DE" sz="1800" dirty="0" smtClean="0">
                <a:latin typeface="Courier New" pitchFamily="49" charset="0"/>
              </a:rPr>
            </a:br>
            <a:r>
              <a:rPr lang="de-DE" altLang="de-DE" sz="1800" dirty="0" smtClean="0">
                <a:latin typeface="Courier New" pitchFamily="49" charset="0"/>
              </a:rPr>
              <a:t>  </a:t>
            </a:r>
            <a:r>
              <a:rPr lang="de-DE" altLang="de-DE" sz="1800" b="1" dirty="0" smtClean="0">
                <a:latin typeface="Courier New" pitchFamily="49" charset="0"/>
              </a:rPr>
              <a:t>return </a:t>
            </a:r>
            <a:r>
              <a:rPr lang="de-DE" altLang="de-DE" sz="1800" dirty="0" smtClean="0">
                <a:latin typeface="Courier New" pitchFamily="49" charset="0"/>
              </a:rPr>
              <a:t>Target;</a:t>
            </a:r>
          </a:p>
          <a:p>
            <a:pPr marL="0" indent="0" eaLnBrk="1" hangingPunct="1">
              <a:lnSpc>
                <a:spcPct val="80000"/>
              </a:lnSpc>
            </a:pPr>
            <a:r>
              <a:rPr lang="de-DE" altLang="de-DE" sz="2400" dirty="0" smtClean="0">
                <a:solidFill>
                  <a:srgbClr val="FF3399"/>
                </a:solidFill>
              </a:rPr>
              <a:t>Es gibt gewisse Voraussetzungen für die Anwendung, die alle im RM aufgeführt werden, deren Ignorieren zu großen Überraschungen führen kann. Ada nennt das </a:t>
            </a:r>
            <a:r>
              <a:rPr lang="de-DE" altLang="de-DE" sz="2400" i="1" dirty="0" smtClean="0">
                <a:solidFill>
                  <a:srgbClr val="FF0000"/>
                </a:solidFill>
              </a:rPr>
              <a:t>Erroneousness</a:t>
            </a:r>
            <a:r>
              <a:rPr lang="de-DE" altLang="de-DE" sz="2400" dirty="0" smtClean="0">
                <a:solidFill>
                  <a:srgbClr val="FF3399"/>
                </a:solidFill>
              </a:rPr>
              <a:t>.</a:t>
            </a:r>
          </a:p>
          <a:p>
            <a:pPr marL="0" indent="0" eaLnBrk="1" hangingPunct="1">
              <a:lnSpc>
                <a:spcPct val="80000"/>
              </a:lnSpc>
            </a:pPr>
            <a:r>
              <a:rPr lang="de-DE" altLang="de-DE" sz="2400" dirty="0" smtClean="0"/>
              <a:t>Wichtig z. B. ist, dass </a:t>
            </a:r>
            <a:r>
              <a:rPr lang="de-DE" altLang="de-DE" sz="2000" dirty="0" smtClean="0">
                <a:latin typeface="Courier New" pitchFamily="49" charset="0"/>
              </a:rPr>
              <a:t>Source</a:t>
            </a:r>
            <a:r>
              <a:rPr lang="de-DE" altLang="de-DE" sz="2400" dirty="0" smtClean="0"/>
              <a:t> und </a:t>
            </a:r>
            <a:r>
              <a:rPr lang="de-DE" altLang="de-DE" sz="2000" dirty="0" smtClean="0">
                <a:latin typeface="Courier New" pitchFamily="49" charset="0"/>
              </a:rPr>
              <a:t>Target</a:t>
            </a:r>
            <a:r>
              <a:rPr lang="de-DE" altLang="de-DE" sz="2400" dirty="0" smtClean="0"/>
              <a:t> dieselbe Größe haben (Attribut </a:t>
            </a:r>
            <a:r>
              <a:rPr lang="de-DE" altLang="de-DE" sz="2000" dirty="0" smtClean="0">
                <a:latin typeface="Courier New" pitchFamily="49" charset="0"/>
              </a:rPr>
              <a:t>Size</a:t>
            </a:r>
            <a:r>
              <a:rPr lang="de-DE" altLang="de-DE" sz="2400" dirty="0" smtClean="0"/>
              <a:t>).</a:t>
            </a:r>
          </a:p>
          <a:p>
            <a:pPr marL="0" indent="0" eaLnBrk="1" hangingPunct="1">
              <a:lnSpc>
                <a:spcPct val="80000"/>
              </a:lnSpc>
            </a:pPr>
            <a:r>
              <a:rPr lang="de-DE" altLang="de-DE" sz="2400" dirty="0" smtClean="0"/>
              <a:t>Es ist </a:t>
            </a:r>
            <a:r>
              <a:rPr lang="de-DE" altLang="de-DE" sz="2000" dirty="0" smtClean="0">
                <a:latin typeface="Courier New" pitchFamily="49" charset="0"/>
              </a:rPr>
              <a:t>Natural</a:t>
            </a:r>
            <a:r>
              <a:rPr lang="de-DE" altLang="de-DE" sz="2000" dirty="0" smtClean="0">
                <a:latin typeface="Courier New" pitchFamily="49" charset="0"/>
                <a:cs typeface="Times New Roman" pitchFamily="18" charset="0"/>
              </a:rPr>
              <a:t>'Size = Integer'Size – 1</a:t>
            </a:r>
            <a:r>
              <a:rPr lang="de-DE" altLang="de-DE" sz="2400" dirty="0" smtClean="0">
                <a:cs typeface="Times New Roman" pitchFamily="18" charset="0"/>
              </a:rPr>
              <a:t>, da Natural kein Vorzeichen benötigt.</a:t>
            </a:r>
            <a:endParaRPr lang="de-DE" altLang="de-DE" sz="1800" dirty="0" smtClean="0">
              <a:latin typeface="Courier New" pitchFamily="49" charset="0"/>
            </a:endParaRPr>
          </a:p>
        </p:txBody>
      </p:sp>
      <p:sp>
        <p:nvSpPr>
          <p:cNvPr id="20582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0582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03390E4-D6AE-477D-9A7D-64137655B94E}" type="slidenum">
              <a:rPr lang="de-DE" altLang="de-DE" sz="2400" smtClean="0"/>
              <a:pPr eaLnBrk="1" hangingPunct="1">
                <a:spcBef>
                  <a:spcPct val="0"/>
                </a:spcBef>
              </a:pPr>
              <a:t>372</a:t>
            </a:fld>
            <a:endParaRPr lang="de-DE" altLang="de-DE" sz="2400" dirty="0" smtClean="0"/>
          </a:p>
        </p:txBody>
      </p:sp>
    </p:spTree>
  </p:cSld>
  <p:clrMapOvr>
    <a:masterClrMapping/>
  </p:clrMapOvr>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pPr eaLnBrk="1" hangingPunct="1"/>
            <a:r>
              <a:rPr lang="de-DE" altLang="de-DE" dirty="0" smtClean="0"/>
              <a:t>Unchecked_Conversion</a:t>
            </a:r>
            <a:br>
              <a:rPr lang="de-DE" altLang="de-DE" dirty="0" smtClean="0"/>
            </a:br>
            <a:r>
              <a:rPr lang="de-DE" altLang="de-DE" dirty="0" smtClean="0"/>
              <a:t>und das Size-Attribut</a:t>
            </a:r>
          </a:p>
        </p:txBody>
      </p:sp>
      <p:sp>
        <p:nvSpPr>
          <p:cNvPr id="206851" name="Rectangle 3"/>
          <p:cNvSpPr>
            <a:spLocks noGrp="1" noChangeArrowheads="1"/>
          </p:cNvSpPr>
          <p:nvPr>
            <p:ph idx="1"/>
          </p:nvPr>
        </p:nvSpPr>
        <p:spPr>
          <a:xfrm>
            <a:off x="684213" y="2060575"/>
            <a:ext cx="7739062" cy="3622159"/>
          </a:xfrm>
        </p:spPr>
        <p:txBody>
          <a:bodyPr/>
          <a:lstStyle/>
          <a:p>
            <a:pPr marL="0" indent="0" eaLnBrk="1" hangingPunct="1">
              <a:lnSpc>
                <a:spcPct val="80000"/>
              </a:lnSpc>
            </a:pPr>
            <a:r>
              <a:rPr lang="de-DE" altLang="de-DE" sz="2000" dirty="0" smtClean="0"/>
              <a:t>Gegeben ein Typ </a:t>
            </a:r>
            <a:r>
              <a:rPr lang="de-DE" altLang="de-DE" sz="1800" dirty="0" smtClean="0">
                <a:latin typeface="Courier New" pitchFamily="49" charset="0"/>
              </a:rPr>
              <a:t>X</a:t>
            </a:r>
            <a:r>
              <a:rPr lang="de-DE" altLang="de-DE" sz="2000" dirty="0" smtClean="0"/>
              <a:t> mit </a:t>
            </a:r>
            <a:r>
              <a:rPr lang="de-DE" altLang="de-DE" sz="1800" dirty="0" smtClean="0">
                <a:latin typeface="Courier New" pitchFamily="49" charset="0"/>
              </a:rPr>
              <a:t>X</a:t>
            </a:r>
            <a:r>
              <a:rPr lang="de-DE" altLang="de-DE" sz="1800" dirty="0" smtClean="0">
                <a:latin typeface="Courier New" pitchFamily="49" charset="0"/>
                <a:cs typeface="Times New Roman" pitchFamily="18" charset="0"/>
              </a:rPr>
              <a:t>'Size = 16</a:t>
            </a:r>
            <a:r>
              <a:rPr lang="de-DE" altLang="de-DE" sz="2000" dirty="0" smtClean="0">
                <a:cs typeface="Times New Roman" pitchFamily="18" charset="0"/>
              </a:rPr>
              <a:t>, welches auch die Größe von </a:t>
            </a:r>
            <a:r>
              <a:rPr lang="de-DE" altLang="de-DE" sz="1800" dirty="0" smtClean="0">
                <a:latin typeface="Courier New" pitchFamily="49" charset="0"/>
                <a:cs typeface="Times New Roman" pitchFamily="18" charset="0"/>
              </a:rPr>
              <a:t>Integer</a:t>
            </a:r>
            <a:r>
              <a:rPr lang="de-DE" altLang="de-DE" sz="2000" dirty="0" smtClean="0">
                <a:cs typeface="Times New Roman" pitchFamily="18" charset="0"/>
              </a:rPr>
              <a:t> sei.</a:t>
            </a:r>
          </a:p>
          <a:p>
            <a:pPr marL="0" indent="0" eaLnBrk="1" hangingPunct="1">
              <a:lnSpc>
                <a:spcPct val="80000"/>
              </a:lnSpc>
            </a:pPr>
            <a:r>
              <a:rPr lang="de-DE" altLang="de-DE" sz="2000" dirty="0" smtClean="0">
                <a:cs typeface="Times New Roman" pitchFamily="18" charset="0"/>
              </a:rPr>
              <a:t>Dann ist folgende Ausprägung </a:t>
            </a:r>
            <a:r>
              <a:rPr lang="de-DE" altLang="de-DE" sz="2000" dirty="0" smtClean="0">
                <a:solidFill>
                  <a:srgbClr val="FF0000"/>
                </a:solidFill>
                <a:cs typeface="Times New Roman" pitchFamily="18" charset="0"/>
              </a:rPr>
              <a:t>falsch</a:t>
            </a:r>
            <a:r>
              <a:rPr lang="de-DE" altLang="de-DE" sz="2000" dirty="0" smtClean="0">
                <a:cs typeface="Times New Roman" pitchFamily="18" charset="0"/>
              </a:rPr>
              <a:t>, auch wenn bekannt ist, dass das Ergebnis nie negativ sein kann.</a:t>
            </a:r>
          </a:p>
          <a:p>
            <a:pPr marL="0" indent="0" eaLnBrk="1" hangingPunct="1">
              <a:lnSpc>
                <a:spcPct val="80000"/>
              </a:lnSpc>
            </a:pPr>
            <a:r>
              <a:rPr lang="de-DE" altLang="de-DE" sz="1400" b="1" dirty="0" smtClean="0">
                <a:latin typeface="Courier New" pitchFamily="49" charset="0"/>
                <a:cs typeface="Times New Roman" pitchFamily="18" charset="0"/>
              </a:rPr>
              <a:t>  </a:t>
            </a:r>
            <a:r>
              <a:rPr lang="de-DE" altLang="de-DE" sz="1600" b="1" dirty="0" smtClean="0">
                <a:latin typeface="Courier New" pitchFamily="49" charset="0"/>
                <a:cs typeface="Times New Roman" pitchFamily="18" charset="0"/>
              </a:rPr>
              <a:t>function</a:t>
            </a:r>
            <a:r>
              <a:rPr lang="de-DE" altLang="de-DE" sz="1600" dirty="0" smtClean="0">
                <a:latin typeface="Courier New" pitchFamily="49" charset="0"/>
                <a:cs typeface="Times New Roman" pitchFamily="18" charset="0"/>
              </a:rPr>
              <a:t> X_to_Natural </a:t>
            </a:r>
            <a:r>
              <a:rPr lang="de-DE" altLang="de-DE" sz="1600" b="1" dirty="0" smtClean="0">
                <a:latin typeface="Courier New" pitchFamily="49" charset="0"/>
                <a:cs typeface="Times New Roman" pitchFamily="18" charset="0"/>
              </a:rPr>
              <a:t>is</a:t>
            </a:r>
            <a:r>
              <a:rPr lang="de-DE" altLang="de-DE" sz="1600" dirty="0" smtClean="0">
                <a:latin typeface="Courier New" pitchFamily="49" charset="0"/>
                <a:cs typeface="Times New Roman" pitchFamily="18" charset="0"/>
              </a:rPr>
              <a:t> </a:t>
            </a:r>
            <a:r>
              <a:rPr lang="de-DE" altLang="de-DE" sz="1600" b="1" dirty="0" smtClean="0">
                <a:latin typeface="Courier New" pitchFamily="49" charset="0"/>
                <a:cs typeface="Times New Roman" pitchFamily="18" charset="0"/>
              </a:rPr>
              <a:t>new</a:t>
            </a:r>
            <a:r>
              <a:rPr lang="de-DE" altLang="de-DE" sz="1600" dirty="0" smtClean="0">
                <a:latin typeface="Courier New" pitchFamily="49" charset="0"/>
                <a:cs typeface="Times New Roman" pitchFamily="18" charset="0"/>
              </a:rPr>
              <a:t> Ada.Unckecked_Conversion</a:t>
            </a:r>
            <a:br>
              <a:rPr lang="de-DE" altLang="de-DE" sz="1600"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(Source =&gt; </a:t>
            </a:r>
            <a:r>
              <a:rPr lang="de-DE" altLang="de-DE" sz="1600" dirty="0" smtClean="0">
                <a:solidFill>
                  <a:srgbClr val="FF0000"/>
                </a:solidFill>
                <a:latin typeface="Courier New" pitchFamily="49" charset="0"/>
                <a:cs typeface="Times New Roman" pitchFamily="18" charset="0"/>
              </a:rPr>
              <a:t>X</a:t>
            </a:r>
            <a:r>
              <a:rPr lang="de-DE" altLang="de-DE" sz="1600" dirty="0" smtClean="0">
                <a:latin typeface="Courier New" pitchFamily="49" charset="0"/>
                <a:cs typeface="Times New Roman" pitchFamily="18" charset="0"/>
              </a:rPr>
              <a:t>,</a:t>
            </a:r>
            <a:br>
              <a:rPr lang="de-DE" altLang="de-DE" sz="1600"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Target =&gt; </a:t>
            </a:r>
            <a:r>
              <a:rPr lang="de-DE" altLang="de-DE" sz="1600" dirty="0" smtClean="0">
                <a:solidFill>
                  <a:srgbClr val="FF0000"/>
                </a:solidFill>
                <a:latin typeface="Courier New" pitchFamily="49" charset="0"/>
                <a:cs typeface="Times New Roman" pitchFamily="18" charset="0"/>
              </a:rPr>
              <a:t>Natural</a:t>
            </a:r>
            <a:r>
              <a:rPr lang="de-DE" altLang="de-DE" sz="1600" dirty="0" smtClean="0">
                <a:latin typeface="Courier New" pitchFamily="49" charset="0"/>
                <a:cs typeface="Times New Roman" pitchFamily="18" charset="0"/>
              </a:rPr>
              <a:t>);</a:t>
            </a:r>
          </a:p>
          <a:p>
            <a:pPr marL="0" indent="0" eaLnBrk="1" hangingPunct="1">
              <a:lnSpc>
                <a:spcPct val="80000"/>
              </a:lnSpc>
            </a:pPr>
            <a:r>
              <a:rPr lang="de-DE" altLang="de-DE" sz="2200" dirty="0" smtClean="0">
                <a:solidFill>
                  <a:srgbClr val="C00000"/>
                </a:solidFill>
                <a:cs typeface="Times New Roman" pitchFamily="18" charset="0"/>
              </a:rPr>
              <a:t>Was kann passieren?</a:t>
            </a:r>
          </a:p>
          <a:p>
            <a:pPr marL="0" indent="0" eaLnBrk="1" hangingPunct="1">
              <a:lnSpc>
                <a:spcPct val="80000"/>
              </a:lnSpc>
            </a:pPr>
            <a:r>
              <a:rPr lang="de-DE" altLang="de-DE" sz="2000" dirty="0" smtClean="0">
                <a:cs typeface="Times New Roman" pitchFamily="18" charset="0"/>
              </a:rPr>
              <a:t>Sie sind sich doch sicher: Huh, ein </a:t>
            </a:r>
            <a:r>
              <a:rPr lang="de-DE" altLang="de-DE" sz="2000" i="1" dirty="0" smtClean="0">
                <a:cs typeface="Times New Roman" pitchFamily="18" charset="0"/>
              </a:rPr>
              <a:t>alleinstehendes Objekt</a:t>
            </a:r>
            <a:r>
              <a:rPr lang="de-DE" altLang="de-DE" sz="2000" dirty="0" smtClean="0">
                <a:cs typeface="Times New Roman" pitchFamily="18" charset="0"/>
              </a:rPr>
              <a:t> vom Typ </a:t>
            </a:r>
            <a:r>
              <a:rPr lang="de-DE" altLang="de-DE" sz="1800" dirty="0" smtClean="0">
                <a:latin typeface="Courier New" pitchFamily="49" charset="0"/>
                <a:cs typeface="Times New Roman" pitchFamily="18" charset="0"/>
              </a:rPr>
              <a:t>Natural</a:t>
            </a:r>
            <a:r>
              <a:rPr lang="de-DE" altLang="de-DE" sz="2000" dirty="0" smtClean="0">
                <a:cs typeface="Times New Roman" pitchFamily="18" charset="0"/>
              </a:rPr>
              <a:t> hat doch genau dieselbe Größe wie ein solches vom Typ </a:t>
            </a:r>
            <a:r>
              <a:rPr lang="de-DE" altLang="de-DE" sz="1800" dirty="0" smtClean="0">
                <a:latin typeface="Courier New" pitchFamily="49" charset="0"/>
                <a:cs typeface="Times New Roman" pitchFamily="18" charset="0"/>
              </a:rPr>
              <a:t>Integer</a:t>
            </a:r>
            <a:r>
              <a:rPr lang="de-DE" altLang="de-DE" sz="2000" dirty="0" smtClean="0">
                <a:cs typeface="Times New Roman" pitchFamily="18" charset="0"/>
              </a:rPr>
              <a:t>!</a:t>
            </a:r>
          </a:p>
          <a:p>
            <a:pPr marL="0" indent="0" eaLnBrk="1" hangingPunct="1">
              <a:lnSpc>
                <a:spcPct val="80000"/>
              </a:lnSpc>
            </a:pPr>
            <a:r>
              <a:rPr lang="de-DE" altLang="de-DE" sz="2000" dirty="0" smtClean="0">
                <a:cs typeface="Times New Roman" pitchFamily="18" charset="0"/>
              </a:rPr>
              <a:t>Das ist auch vollkommen richtig.</a:t>
            </a:r>
          </a:p>
          <a:p>
            <a:pPr marL="0" indent="0" eaLnBrk="1" hangingPunct="1">
              <a:lnSpc>
                <a:spcPct val="80000"/>
              </a:lnSpc>
            </a:pPr>
            <a:r>
              <a:rPr lang="de-DE" altLang="de-DE" sz="2000" dirty="0" smtClean="0">
                <a:cs typeface="Times New Roman" pitchFamily="18" charset="0"/>
              </a:rPr>
              <a:t>Wofür eigentlich wird das Size-Attribut verwendet?</a:t>
            </a:r>
          </a:p>
        </p:txBody>
      </p:sp>
      <p:sp>
        <p:nvSpPr>
          <p:cNvPr id="20685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0685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AECBBAA-D49C-4A7B-9220-318DDC5A9D81}" type="slidenum">
              <a:rPr lang="de-DE" altLang="de-DE" sz="2400" smtClean="0"/>
              <a:pPr eaLnBrk="1" hangingPunct="1">
                <a:spcBef>
                  <a:spcPct val="0"/>
                </a:spcBef>
              </a:pPr>
              <a:t>373</a:t>
            </a:fld>
            <a:endParaRPr lang="de-DE" altLang="de-DE" sz="2400" dirty="0" smtClean="0"/>
          </a:p>
        </p:txBody>
      </p:sp>
      <p:sp>
        <p:nvSpPr>
          <p:cNvPr id="6" name="Textfeld 5"/>
          <p:cNvSpPr txBox="1"/>
          <p:nvPr/>
        </p:nvSpPr>
        <p:spPr>
          <a:xfrm>
            <a:off x="6156176" y="5580529"/>
            <a:ext cx="2520280" cy="584775"/>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a:t>
            </a:r>
            <a:r>
              <a:rPr lang="de-DE" altLang="de-DE" sz="1600" dirty="0">
                <a:solidFill>
                  <a:schemeClr val="accent2"/>
                </a:solidFill>
              </a:rPr>
              <a:t>Ada Magica (Folie 1): </a:t>
            </a:r>
            <a:r>
              <a:rPr lang="de-DE" altLang="de-DE" sz="1600" dirty="0" smtClean="0">
                <a:solidFill>
                  <a:schemeClr val="accent2"/>
                </a:solidFill>
              </a:rPr>
              <a:t>Prokrustes</a:t>
            </a:r>
            <a:endParaRPr lang="de-DE" altLang="de-DE" sz="1600" dirty="0">
              <a:solidFill>
                <a:schemeClr val="accent2"/>
              </a:solidFill>
            </a:endParaRPr>
          </a:p>
        </p:txBody>
      </p:sp>
    </p:spTree>
  </p:cSld>
  <p:clrMapOvr>
    <a:masterClrMapping/>
  </p:clrMapOvr>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pPr eaLnBrk="1" hangingPunct="1"/>
            <a:r>
              <a:rPr lang="de-DE" altLang="de-DE" dirty="0" smtClean="0">
                <a:solidFill>
                  <a:srgbClr val="FF3399"/>
                </a:solidFill>
              </a:rPr>
              <a:t>Unchecked</a:t>
            </a:r>
            <a:r>
              <a:rPr lang="de-DE" altLang="de-DE" dirty="0">
                <a:solidFill>
                  <a:srgbClr val="FF3399"/>
                </a:solidFill>
              </a:rPr>
              <a:t>_</a:t>
            </a:r>
            <a:r>
              <a:rPr lang="de-DE" altLang="de-DE" dirty="0" smtClean="0"/>
              <a:t>Conversion</a:t>
            </a:r>
            <a:br>
              <a:rPr lang="de-DE" altLang="de-DE" dirty="0" smtClean="0"/>
            </a:br>
            <a:r>
              <a:rPr lang="de-DE" altLang="de-DE" dirty="0" smtClean="0"/>
              <a:t>und ungültige Bitmuster</a:t>
            </a:r>
          </a:p>
        </p:txBody>
      </p:sp>
      <p:sp>
        <p:nvSpPr>
          <p:cNvPr id="207875" name="Rectangle 3"/>
          <p:cNvSpPr>
            <a:spLocks noGrp="1" noChangeArrowheads="1"/>
          </p:cNvSpPr>
          <p:nvPr>
            <p:ph idx="1"/>
          </p:nvPr>
        </p:nvSpPr>
        <p:spPr>
          <a:xfrm>
            <a:off x="685800" y="1897064"/>
            <a:ext cx="7739063" cy="4340224"/>
          </a:xfrm>
        </p:spPr>
        <p:txBody>
          <a:bodyPr/>
          <a:lstStyle/>
          <a:p>
            <a:pPr marL="0" indent="0" eaLnBrk="1" hangingPunct="1">
              <a:lnSpc>
                <a:spcPct val="80000"/>
              </a:lnSpc>
            </a:pPr>
            <a:r>
              <a:rPr lang="de-DE" altLang="de-DE" sz="2000" dirty="0" smtClean="0"/>
              <a:t>Bei Verwendung von UC können ungültige Bitmuster für Werte des Zieltyps entstehen. Lesen solcher Werte macht das Programm </a:t>
            </a:r>
            <a:r>
              <a:rPr lang="de-DE" altLang="de-DE" sz="2000" dirty="0" smtClean="0">
                <a:solidFill>
                  <a:srgbClr val="FF0000"/>
                </a:solidFill>
              </a:rPr>
              <a:t>erroneous</a:t>
            </a:r>
            <a:r>
              <a:rPr lang="de-DE" altLang="de-DE" sz="2000" dirty="0" smtClean="0"/>
              <a:t>.</a:t>
            </a:r>
          </a:p>
          <a:p>
            <a:pPr marL="0" indent="0" eaLnBrk="1" hangingPunct="1">
              <a:lnSpc>
                <a:spcPct val="80000"/>
              </a:lnSpc>
            </a:pPr>
            <a:r>
              <a:rPr lang="de-DE" altLang="de-DE" sz="2000" dirty="0" smtClean="0"/>
              <a:t>Wie schützt man sich dagegen?</a:t>
            </a:r>
          </a:p>
          <a:p>
            <a:pPr marL="0" indent="0" eaLnBrk="1" hangingPunct="1">
              <a:lnSpc>
                <a:spcPct val="80000"/>
              </a:lnSpc>
            </a:pPr>
            <a:endParaRPr lang="de-DE" altLang="de-DE" sz="100" dirty="0" smtClean="0"/>
          </a:p>
          <a:p>
            <a:pPr marL="0" indent="0" eaLnBrk="1" hangingPunct="1">
              <a:lnSpc>
                <a:spcPct val="80000"/>
              </a:lnSpc>
            </a:pPr>
            <a:r>
              <a:rPr lang="de-DE" altLang="de-DE" sz="2200" dirty="0" smtClean="0">
                <a:solidFill>
                  <a:srgbClr val="FF3399"/>
                </a:solidFill>
              </a:rPr>
              <a:t>In Ada 83 gar nicht. </a:t>
            </a:r>
            <a:r>
              <a:rPr lang="de-DE" altLang="de-DE" sz="2200" dirty="0" smtClean="0"/>
              <a:t>Deshalb heißt es ja </a:t>
            </a:r>
            <a:r>
              <a:rPr lang="de-DE" altLang="de-DE" sz="2200" dirty="0" smtClean="0">
                <a:solidFill>
                  <a:srgbClr val="FF3399"/>
                </a:solidFill>
              </a:rPr>
              <a:t>UC</a:t>
            </a:r>
            <a:r>
              <a:rPr lang="de-DE" altLang="de-DE" sz="2200" dirty="0" smtClean="0"/>
              <a:t>.</a:t>
            </a:r>
          </a:p>
          <a:p>
            <a:pPr marL="0" indent="0" eaLnBrk="1" hangingPunct="1">
              <a:lnSpc>
                <a:spcPct val="80000"/>
              </a:lnSpc>
            </a:pPr>
            <a:endParaRPr lang="de-DE" altLang="de-DE" sz="100" dirty="0" smtClean="0"/>
          </a:p>
          <a:p>
            <a:pPr marL="0" indent="0" eaLnBrk="1" hangingPunct="1">
              <a:lnSpc>
                <a:spcPct val="80000"/>
              </a:lnSpc>
            </a:pPr>
            <a:r>
              <a:rPr lang="de-DE" altLang="de-DE" sz="2200" dirty="0" smtClean="0"/>
              <a:t>Ein miserabel fehlschlagender Versuch (den ich tatsächlich in jemandes Kode gefunden habe):</a:t>
            </a:r>
          </a:p>
          <a:p>
            <a:pPr marL="0" indent="0" eaLnBrk="1" hangingPunct="1">
              <a:lnSpc>
                <a:spcPct val="80000"/>
              </a:lnSpc>
            </a:pPr>
            <a:endParaRPr lang="de-DE" altLang="de-DE" sz="100" dirty="0" smtClean="0"/>
          </a:p>
          <a:p>
            <a:pPr lvl="2" eaLnBrk="1" hangingPunct="1">
              <a:lnSpc>
                <a:spcPct val="80000"/>
              </a:lnSpc>
            </a:pPr>
            <a:r>
              <a:rPr lang="de-DE" altLang="de-DE" sz="1800" dirty="0" smtClean="0">
                <a:latin typeface="Courier New" pitchFamily="49" charset="0"/>
              </a:rPr>
              <a:t>F: Float := UC (X);</a:t>
            </a:r>
          </a:p>
          <a:p>
            <a:pPr lvl="2" eaLnBrk="1" hangingPunct="1">
              <a:lnSpc>
                <a:spcPct val="80000"/>
              </a:lnSpc>
            </a:pPr>
            <a:r>
              <a:rPr lang="de-DE" altLang="de-DE" sz="1800" b="1" dirty="0" smtClean="0">
                <a:latin typeface="Courier New" pitchFamily="49" charset="0"/>
              </a:rPr>
              <a:t>if</a:t>
            </a:r>
            <a:r>
              <a:rPr lang="de-DE" altLang="de-DE" sz="1800" dirty="0" smtClean="0">
                <a:latin typeface="Courier New" pitchFamily="49" charset="0"/>
              </a:rPr>
              <a:t> F </a:t>
            </a:r>
            <a:r>
              <a:rPr lang="de-DE" altLang="de-DE" sz="1800" b="1" dirty="0" smtClean="0">
                <a:latin typeface="Courier New" pitchFamily="49" charset="0"/>
              </a:rPr>
              <a:t>in</a:t>
            </a:r>
            <a:r>
              <a:rPr lang="de-DE" altLang="de-DE" sz="1800" dirty="0" smtClean="0">
                <a:latin typeface="Courier New" pitchFamily="49" charset="0"/>
              </a:rPr>
              <a:t> Float </a:t>
            </a:r>
            <a:r>
              <a:rPr lang="de-DE" altLang="de-DE" sz="1800" b="1" dirty="0" smtClean="0">
                <a:latin typeface="Courier New" pitchFamily="49" charset="0"/>
              </a:rPr>
              <a:t>then</a:t>
            </a:r>
            <a:r>
              <a:rPr lang="de-DE" altLang="de-DE" sz="1800" dirty="0" smtClean="0">
                <a:latin typeface="Courier New" pitchFamily="49" charset="0"/>
              </a:rPr>
              <a:t>  -- </a:t>
            </a:r>
            <a:r>
              <a:rPr lang="de-DE" altLang="de-DE" sz="1800" i="1" dirty="0" smtClean="0">
                <a:solidFill>
                  <a:srgbClr val="FF0000"/>
                </a:solidFill>
                <a:latin typeface="Courier New" pitchFamily="49" charset="0"/>
              </a:rPr>
              <a:t>absoluter Blödsinn</a:t>
            </a:r>
          </a:p>
          <a:p>
            <a:pPr marL="0" indent="0" eaLnBrk="1" hangingPunct="1">
              <a:lnSpc>
                <a:spcPct val="80000"/>
              </a:lnSpc>
            </a:pPr>
            <a:endParaRPr lang="de-DE" altLang="de-DE" sz="100" dirty="0" smtClean="0"/>
          </a:p>
          <a:p>
            <a:pPr marL="0" indent="0" eaLnBrk="1" hangingPunct="1">
              <a:lnSpc>
                <a:spcPct val="80000"/>
              </a:lnSpc>
            </a:pPr>
            <a:r>
              <a:rPr lang="de-DE" altLang="de-DE" sz="2000" dirty="0" smtClean="0"/>
              <a:t>Erstens ist die Variable vereinbart vom Typ Float, wie könnte sie also nicht von diesem Typ sein. Ein vernünftiger Compiler wird diese Abfrage also wegoptimieren.</a:t>
            </a:r>
          </a:p>
          <a:p>
            <a:pPr marL="0" indent="0" eaLnBrk="1" hangingPunct="1">
              <a:lnSpc>
                <a:spcPct val="80000"/>
              </a:lnSpc>
            </a:pPr>
            <a:r>
              <a:rPr lang="de-DE" altLang="de-DE" sz="2000" dirty="0" smtClean="0"/>
              <a:t>Zweitens, falls das tatsächlich mal nicht wegoptimiert werden sollte, ist damit das Programm sofort </a:t>
            </a:r>
            <a:r>
              <a:rPr lang="de-DE" altLang="de-DE" sz="2000" dirty="0" smtClean="0">
                <a:solidFill>
                  <a:srgbClr val="FF0000"/>
                </a:solidFill>
              </a:rPr>
              <a:t>erroneous</a:t>
            </a:r>
            <a:r>
              <a:rPr lang="de-DE" altLang="de-DE" sz="2000" dirty="0" smtClean="0"/>
              <a:t>, denn die Variable wird ja gelesen.</a:t>
            </a:r>
          </a:p>
          <a:p>
            <a:pPr marL="0" indent="0" eaLnBrk="1" hangingPunct="1">
              <a:lnSpc>
                <a:spcPct val="80000"/>
              </a:lnSpc>
            </a:pPr>
            <a:endParaRPr lang="de-DE" altLang="de-DE" sz="2000" dirty="0" smtClean="0"/>
          </a:p>
        </p:txBody>
      </p:sp>
      <p:sp>
        <p:nvSpPr>
          <p:cNvPr id="20787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0787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FA786D4-1C05-45FF-A63C-9ABBCF3C5C18}" type="slidenum">
              <a:rPr lang="de-DE" altLang="de-DE" sz="2400" smtClean="0"/>
              <a:pPr eaLnBrk="1" hangingPunct="1">
                <a:spcBef>
                  <a:spcPct val="0"/>
                </a:spcBef>
              </a:pPr>
              <a:t>374</a:t>
            </a:fld>
            <a:endParaRPr lang="de-DE" altLang="de-DE" sz="2400" dirty="0" smtClean="0"/>
          </a:p>
        </p:txBody>
      </p:sp>
    </p:spTree>
  </p:cSld>
  <p:clrMapOvr>
    <a:masterClrMapping/>
  </p:clrMapOvr>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pPr eaLnBrk="1" hangingPunct="1"/>
            <a:r>
              <a:rPr lang="de-DE" altLang="de-DE" dirty="0" smtClean="0"/>
              <a:t>Unchecked Conversion und das Valid-Attribut (Ada 95)</a:t>
            </a:r>
          </a:p>
        </p:txBody>
      </p:sp>
      <p:sp>
        <p:nvSpPr>
          <p:cNvPr id="208899" name="Rectangle 3"/>
          <p:cNvSpPr>
            <a:spLocks noGrp="1" noChangeArrowheads="1"/>
          </p:cNvSpPr>
          <p:nvPr>
            <p:ph idx="1"/>
          </p:nvPr>
        </p:nvSpPr>
        <p:spPr>
          <a:xfrm>
            <a:off x="685800" y="1981200"/>
            <a:ext cx="7739063" cy="3968750"/>
          </a:xfrm>
        </p:spPr>
        <p:txBody>
          <a:bodyPr/>
          <a:lstStyle/>
          <a:p>
            <a:pPr marL="0" indent="0" eaLnBrk="1" hangingPunct="1">
              <a:lnSpc>
                <a:spcPct val="80000"/>
              </a:lnSpc>
            </a:pPr>
            <a:endParaRPr lang="de-DE" altLang="de-DE" sz="1200" dirty="0" smtClean="0"/>
          </a:p>
          <a:p>
            <a:pPr marL="0" indent="0" eaLnBrk="1" hangingPunct="1">
              <a:lnSpc>
                <a:spcPct val="80000"/>
              </a:lnSpc>
            </a:pPr>
            <a:r>
              <a:rPr lang="de-DE" altLang="de-DE" dirty="0" smtClean="0">
                <a:solidFill>
                  <a:schemeClr val="accent2"/>
                </a:solidFill>
              </a:rPr>
              <a:t>Ada 95 </a:t>
            </a:r>
            <a:r>
              <a:rPr lang="de-DE" altLang="de-DE" dirty="0" smtClean="0"/>
              <a:t>bietet zur Überprüfung der Gültigkeit des Ergebnisses das Attribut </a:t>
            </a:r>
            <a:r>
              <a:rPr lang="de-DE" altLang="de-DE" sz="2800" dirty="0" smtClean="0">
                <a:latin typeface="Courier New" pitchFamily="49" charset="0"/>
              </a:rPr>
              <a:t>Valid</a:t>
            </a:r>
            <a:r>
              <a:rPr lang="de-DE" altLang="de-DE" dirty="0" smtClean="0"/>
              <a:t>:</a:t>
            </a:r>
          </a:p>
          <a:p>
            <a:pPr marL="0" indent="0" eaLnBrk="1" hangingPunct="1">
              <a:lnSpc>
                <a:spcPct val="80000"/>
              </a:lnSpc>
            </a:pPr>
            <a:endParaRPr lang="de-DE" altLang="de-DE" dirty="0" smtClean="0"/>
          </a:p>
          <a:p>
            <a:pPr marL="0" indent="0" eaLnBrk="1" hangingPunct="1">
              <a:lnSpc>
                <a:spcPct val="80000"/>
              </a:lnSpc>
            </a:pPr>
            <a:r>
              <a:rPr lang="de-DE" altLang="de-DE" dirty="0" smtClean="0"/>
              <a:t>     </a:t>
            </a:r>
            <a:r>
              <a:rPr lang="de-DE" altLang="de-DE" sz="2000" b="1" dirty="0" smtClean="0">
                <a:latin typeface="Courier New" pitchFamily="49" charset="0"/>
              </a:rPr>
              <a:t>if</a:t>
            </a:r>
            <a:r>
              <a:rPr lang="de-DE" altLang="de-DE" sz="2000" dirty="0" smtClean="0">
                <a:latin typeface="Courier New" pitchFamily="49" charset="0"/>
              </a:rPr>
              <a:t> </a:t>
            </a:r>
            <a:r>
              <a:rPr lang="de-DE" altLang="de-DE" sz="2000" dirty="0" smtClean="0">
                <a:solidFill>
                  <a:schemeClr val="accent2"/>
                </a:solidFill>
                <a:latin typeface="Courier New" pitchFamily="49" charset="0"/>
              </a:rPr>
              <a:t>F'Valid</a:t>
            </a:r>
            <a:r>
              <a:rPr lang="de-DE" altLang="de-DE" sz="2000" dirty="0" smtClean="0">
                <a:latin typeface="Courier New" pitchFamily="49" charset="0"/>
              </a:rPr>
              <a:t> </a:t>
            </a:r>
            <a:r>
              <a:rPr lang="de-DE" altLang="de-DE" sz="2000" b="1" dirty="0" smtClean="0">
                <a:latin typeface="Courier New" pitchFamily="49" charset="0"/>
              </a:rPr>
              <a:t>then</a:t>
            </a:r>
            <a:r>
              <a:rPr lang="de-DE" altLang="de-DE" sz="2000" dirty="0" smtClean="0">
                <a:latin typeface="Courier New" pitchFamily="49" charset="0"/>
              </a:rPr>
              <a:t>  -- </a:t>
            </a:r>
            <a:r>
              <a:rPr lang="de-DE" altLang="de-DE" sz="2000" i="1" dirty="0" smtClean="0">
                <a:solidFill>
                  <a:schemeClr val="accent2"/>
                </a:solidFill>
                <a:latin typeface="Courier New" pitchFamily="49" charset="0"/>
              </a:rPr>
              <a:t>das gilt nicht als Lesen</a:t>
            </a:r>
          </a:p>
          <a:p>
            <a:pPr marL="0" indent="0" eaLnBrk="1" hangingPunct="1">
              <a:lnSpc>
                <a:spcPct val="80000"/>
              </a:lnSpc>
            </a:pPr>
            <a:r>
              <a:rPr lang="de-DE" altLang="de-DE" sz="2000" dirty="0" smtClean="0">
                <a:latin typeface="Courier New" pitchFamily="49" charset="0"/>
              </a:rPr>
              <a:t>     ...  -- </a:t>
            </a:r>
            <a:r>
              <a:rPr lang="de-DE" altLang="de-DE" sz="2000" i="1" dirty="0" smtClean="0">
                <a:latin typeface="Courier New" pitchFamily="49" charset="0"/>
              </a:rPr>
              <a:t>weitermachen</a:t>
            </a:r>
          </a:p>
          <a:p>
            <a:pPr marL="0" indent="0" eaLnBrk="1" hangingPunct="1">
              <a:lnSpc>
                <a:spcPct val="80000"/>
              </a:lnSpc>
            </a:pPr>
            <a:r>
              <a:rPr lang="de-DE" altLang="de-DE" sz="2000" dirty="0" smtClean="0">
                <a:latin typeface="Courier New" pitchFamily="49" charset="0"/>
              </a:rPr>
              <a:t>   </a:t>
            </a:r>
            <a:r>
              <a:rPr lang="de-DE" altLang="de-DE" sz="2000" b="1" dirty="0" smtClean="0">
                <a:latin typeface="Courier New" pitchFamily="49" charset="0"/>
              </a:rPr>
              <a:t>else</a:t>
            </a:r>
          </a:p>
          <a:p>
            <a:pPr marL="0" indent="0" eaLnBrk="1" hangingPunct="1">
              <a:lnSpc>
                <a:spcPct val="80000"/>
              </a:lnSpc>
            </a:pPr>
            <a:r>
              <a:rPr lang="de-DE" altLang="de-DE" sz="2000" dirty="0" smtClean="0">
                <a:latin typeface="Courier New" pitchFamily="49" charset="0"/>
              </a:rPr>
              <a:t>     </a:t>
            </a:r>
            <a:r>
              <a:rPr lang="de-DE" altLang="de-DE" sz="2000" dirty="0" smtClean="0">
                <a:solidFill>
                  <a:srgbClr val="FF0000"/>
                </a:solidFill>
                <a:latin typeface="Courier New" pitchFamily="49" charset="0"/>
              </a:rPr>
              <a:t>...  -- </a:t>
            </a:r>
            <a:r>
              <a:rPr lang="de-DE" altLang="de-DE" sz="2000" i="1" dirty="0" smtClean="0">
                <a:solidFill>
                  <a:srgbClr val="FF0000"/>
                </a:solidFill>
                <a:latin typeface="Courier New" pitchFamily="49" charset="0"/>
              </a:rPr>
              <a:t>Fehler melden, ja nicht F lesen</a:t>
            </a:r>
          </a:p>
          <a:p>
            <a:pPr marL="0" indent="0" eaLnBrk="1" hangingPunct="1">
              <a:lnSpc>
                <a:spcPct val="80000"/>
              </a:lnSpc>
            </a:pPr>
            <a:r>
              <a:rPr lang="de-DE" altLang="de-DE" sz="2000" i="1" dirty="0">
                <a:solidFill>
                  <a:srgbClr val="FF0000"/>
                </a:solidFill>
                <a:latin typeface="Courier New" pitchFamily="49" charset="0"/>
              </a:rPr>
              <a:t> </a:t>
            </a:r>
            <a:r>
              <a:rPr lang="de-DE" altLang="de-DE" sz="2000" i="1" dirty="0" smtClean="0">
                <a:solidFill>
                  <a:srgbClr val="FF0000"/>
                </a:solidFill>
                <a:latin typeface="Courier New" pitchFamily="49" charset="0"/>
              </a:rPr>
              <a:t>    </a:t>
            </a:r>
            <a:r>
              <a:rPr lang="en-US" altLang="de-DE" sz="2000" dirty="0" smtClean="0">
                <a:latin typeface="Courier New" pitchFamily="49" charset="0"/>
              </a:rPr>
              <a:t>F </a:t>
            </a:r>
            <a:r>
              <a:rPr lang="en-US" altLang="de-DE" sz="2000" dirty="0">
                <a:latin typeface="Courier New" pitchFamily="49" charset="0"/>
              </a:rPr>
              <a:t>:= 0.0;  -- </a:t>
            </a:r>
            <a:r>
              <a:rPr lang="de-DE" altLang="de-DE" sz="2000" i="1" dirty="0" smtClean="0">
                <a:latin typeface="Courier New" pitchFamily="49" charset="0"/>
              </a:rPr>
              <a:t>z.B. F zurücksetzen</a:t>
            </a:r>
            <a:endParaRPr lang="de-DE" altLang="de-DE" sz="2000" i="1" dirty="0" smtClean="0">
              <a:solidFill>
                <a:srgbClr val="FF0000"/>
              </a:solidFill>
              <a:latin typeface="Courier New" pitchFamily="49" charset="0"/>
            </a:endParaRPr>
          </a:p>
          <a:p>
            <a:pPr marL="0" indent="0" eaLnBrk="1" hangingPunct="1">
              <a:lnSpc>
                <a:spcPct val="80000"/>
              </a:lnSpc>
            </a:pPr>
            <a:r>
              <a:rPr lang="de-DE" altLang="de-DE" sz="2000" dirty="0" smtClean="0">
                <a:latin typeface="Courier New" pitchFamily="49" charset="0"/>
              </a:rPr>
              <a:t>   </a:t>
            </a:r>
            <a:r>
              <a:rPr lang="de-DE" altLang="de-DE" sz="2000" b="1" dirty="0" smtClean="0">
                <a:latin typeface="Courier New" pitchFamily="49" charset="0"/>
              </a:rPr>
              <a:t>end if</a:t>
            </a:r>
            <a:r>
              <a:rPr lang="de-DE" altLang="de-DE" sz="2000" dirty="0" smtClean="0">
                <a:latin typeface="Courier New" pitchFamily="49" charset="0"/>
              </a:rPr>
              <a:t>;</a:t>
            </a:r>
          </a:p>
          <a:p>
            <a:pPr marL="0" indent="0" eaLnBrk="1" hangingPunct="1">
              <a:lnSpc>
                <a:spcPct val="80000"/>
              </a:lnSpc>
            </a:pPr>
            <a:endParaRPr lang="de-DE" altLang="de-DE" sz="2000" dirty="0" smtClean="0">
              <a:latin typeface="Courier New" pitchFamily="49" charset="0"/>
            </a:endParaRPr>
          </a:p>
        </p:txBody>
      </p:sp>
      <p:sp>
        <p:nvSpPr>
          <p:cNvPr id="20890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0890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20EB2D3-F270-4C26-9B3C-A6DAAD3F2177}" type="slidenum">
              <a:rPr lang="de-DE" altLang="de-DE" sz="2400" smtClean="0"/>
              <a:pPr eaLnBrk="1" hangingPunct="1">
                <a:spcBef>
                  <a:spcPct val="0"/>
                </a:spcBef>
              </a:pPr>
              <a:t>375</a:t>
            </a:fld>
            <a:endParaRPr lang="de-DE" altLang="de-DE" sz="2400" dirty="0" smtClean="0"/>
          </a:p>
        </p:txBody>
      </p:sp>
    </p:spTree>
  </p:cSld>
  <p:clrMapOvr>
    <a:masterClrMapping/>
  </p:clrMapOvr>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84213" y="333375"/>
            <a:ext cx="7739062" cy="1295400"/>
          </a:xfrm>
        </p:spPr>
        <p:txBody>
          <a:bodyPr/>
          <a:lstStyle/>
          <a:p>
            <a:pPr eaLnBrk="1" hangingPunct="1"/>
            <a:r>
              <a:rPr lang="de-DE" altLang="de-DE" sz="3600" dirty="0" smtClean="0">
                <a:solidFill>
                  <a:srgbClr val="FF3399"/>
                </a:solidFill>
              </a:rPr>
              <a:t>Abstrakte Operationen und ihr Wiederauftauchen</a:t>
            </a:r>
            <a:endParaRPr lang="de-DE" altLang="de-DE" dirty="0" smtClean="0">
              <a:solidFill>
                <a:srgbClr val="FF3399"/>
              </a:solidFill>
            </a:endParaRPr>
          </a:p>
        </p:txBody>
      </p:sp>
      <p:sp>
        <p:nvSpPr>
          <p:cNvPr id="209923" name="Rectangle 3"/>
          <p:cNvSpPr>
            <a:spLocks noGrp="1" noChangeArrowheads="1"/>
          </p:cNvSpPr>
          <p:nvPr>
            <p:ph idx="1"/>
          </p:nvPr>
        </p:nvSpPr>
        <p:spPr>
          <a:xfrm>
            <a:off x="684213" y="1628775"/>
            <a:ext cx="7739062" cy="4392513"/>
          </a:xfrm>
        </p:spPr>
        <p:txBody>
          <a:bodyPr/>
          <a:lstStyle/>
          <a:p>
            <a:pPr marL="0" indent="0" eaLnBrk="1" hangingPunct="1">
              <a:lnSpc>
                <a:spcPct val="90000"/>
              </a:lnSpc>
            </a:pPr>
            <a:r>
              <a:rPr lang="de-DE" altLang="de-DE" sz="2200" dirty="0" smtClean="0">
                <a:solidFill>
                  <a:schemeClr val="hlink"/>
                </a:solidFill>
              </a:rPr>
              <a:t>Das folgende gilt nur für nicht-etikettierte Typen (d.h. für solche ohne das Schlüsselwort </a:t>
            </a:r>
            <a:r>
              <a:rPr lang="de-DE" altLang="de-DE" sz="2200" b="1" dirty="0" smtClean="0">
                <a:solidFill>
                  <a:schemeClr val="hlink"/>
                </a:solidFill>
                <a:latin typeface="Courier New" pitchFamily="49" charset="0"/>
              </a:rPr>
              <a:t>tagged</a:t>
            </a:r>
            <a:r>
              <a:rPr lang="de-DE" altLang="de-DE" sz="2200" dirty="0" smtClean="0">
                <a:solidFill>
                  <a:schemeClr val="hlink"/>
                </a:solidFill>
              </a:rPr>
              <a:t>):</a:t>
            </a:r>
          </a:p>
          <a:p>
            <a:pPr marL="0" indent="0" eaLnBrk="1" hangingPunct="1">
              <a:lnSpc>
                <a:spcPct val="90000"/>
              </a:lnSpc>
            </a:pPr>
            <a:r>
              <a:rPr lang="de-DE" altLang="de-DE" sz="2000" dirty="0" smtClean="0"/>
              <a:t>Bei der Implementierung rationaler Zahlen (Folie 212) war eine Operation als </a:t>
            </a:r>
            <a:r>
              <a:rPr lang="de-DE" altLang="de-DE" sz="1800" b="1" dirty="0" smtClean="0">
                <a:latin typeface="Courier New" pitchFamily="49" charset="0"/>
              </a:rPr>
              <a:t>abstract</a:t>
            </a:r>
            <a:r>
              <a:rPr lang="de-DE" altLang="de-DE" sz="2000" dirty="0" smtClean="0"/>
              <a:t> vereinbart worden, um sie zu verdecken, da sie mit dem Konstruktor kollidierte:</a:t>
            </a:r>
          </a:p>
          <a:p>
            <a:pPr marL="0" indent="0" eaLnBrk="1" hangingPunct="1">
              <a:lnSpc>
                <a:spcPct val="90000"/>
              </a:lnSpc>
            </a:pPr>
            <a:r>
              <a:rPr lang="de-DE" altLang="de-DE" sz="1600" b="1" dirty="0" smtClean="0">
                <a:latin typeface="Courier New" pitchFamily="49" charset="0"/>
              </a:rPr>
              <a:t>  function</a:t>
            </a:r>
            <a:r>
              <a:rPr lang="de-DE" altLang="de-DE" sz="1600" dirty="0" smtClean="0">
                <a:latin typeface="Courier New" pitchFamily="49" charset="0"/>
              </a:rPr>
              <a:t> </a:t>
            </a:r>
            <a:r>
              <a:rPr lang="de-DE" altLang="de-DE" sz="1600" dirty="0" smtClean="0">
                <a:latin typeface="Courier New" pitchFamily="49" charset="0"/>
                <a:cs typeface="Times New Roman" pitchFamily="18" charset="0"/>
              </a:rPr>
              <a:t>"/" (Left, Right: Whole) </a:t>
            </a:r>
            <a:r>
              <a:rPr lang="de-DE" altLang="de-DE" sz="1600" b="1" dirty="0" smtClean="0">
                <a:latin typeface="Courier New" pitchFamily="49" charset="0"/>
                <a:cs typeface="Times New Roman" pitchFamily="18" charset="0"/>
              </a:rPr>
              <a:t>return</a:t>
            </a:r>
            <a:r>
              <a:rPr lang="de-DE" altLang="de-DE" sz="1600" dirty="0" smtClean="0">
                <a:latin typeface="Courier New" pitchFamily="49" charset="0"/>
                <a:cs typeface="Times New Roman" pitchFamily="18" charset="0"/>
              </a:rPr>
              <a:t> Whole </a:t>
            </a:r>
            <a:r>
              <a:rPr lang="de-DE" altLang="de-DE" sz="1600" b="1" dirty="0" smtClean="0">
                <a:latin typeface="Courier New" pitchFamily="49" charset="0"/>
                <a:cs typeface="Times New Roman" pitchFamily="18" charset="0"/>
              </a:rPr>
              <a:t>is abstract</a:t>
            </a:r>
            <a:r>
              <a:rPr lang="de-DE" altLang="de-DE" sz="1600" dirty="0" smtClean="0">
                <a:latin typeface="Courier New" pitchFamily="49" charset="0"/>
                <a:cs typeface="Times New Roman" pitchFamily="18" charset="0"/>
              </a:rPr>
              <a:t>;</a:t>
            </a:r>
            <a:br>
              <a:rPr lang="de-DE" altLang="de-DE" sz="1600"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a:t>
            </a:r>
            <a:r>
              <a:rPr lang="de-DE" altLang="de-DE" sz="1600" b="1" dirty="0" smtClean="0">
                <a:latin typeface="Courier New" pitchFamily="49" charset="0"/>
              </a:rPr>
              <a:t>function</a:t>
            </a:r>
            <a:r>
              <a:rPr lang="de-DE" altLang="de-DE" sz="1600" dirty="0" smtClean="0">
                <a:latin typeface="Courier New" pitchFamily="49" charset="0"/>
              </a:rPr>
              <a:t> </a:t>
            </a:r>
            <a:r>
              <a:rPr lang="de-DE" altLang="de-DE" sz="1600" dirty="0" smtClean="0">
                <a:latin typeface="Courier New" pitchFamily="49" charset="0"/>
                <a:cs typeface="Times New Roman" pitchFamily="18" charset="0"/>
              </a:rPr>
              <a:t>"/" (Left, Right: Whole) </a:t>
            </a:r>
            <a:r>
              <a:rPr lang="de-DE" altLang="de-DE" sz="1600" b="1" dirty="0" smtClean="0">
                <a:latin typeface="Courier New" pitchFamily="49" charset="0"/>
                <a:cs typeface="Times New Roman" pitchFamily="18" charset="0"/>
              </a:rPr>
              <a:t>return</a:t>
            </a:r>
            <a:r>
              <a:rPr lang="de-DE" altLang="de-DE" sz="1600" dirty="0" smtClean="0">
                <a:latin typeface="Courier New" pitchFamily="49" charset="0"/>
                <a:cs typeface="Times New Roman" pitchFamily="18" charset="0"/>
              </a:rPr>
              <a:t> Rational;</a:t>
            </a:r>
          </a:p>
          <a:p>
            <a:pPr marL="0" indent="0" eaLnBrk="1" hangingPunct="1">
              <a:lnSpc>
                <a:spcPct val="90000"/>
              </a:lnSpc>
            </a:pPr>
            <a:r>
              <a:rPr lang="de-DE" altLang="de-DE" sz="2000" dirty="0" smtClean="0">
                <a:solidFill>
                  <a:srgbClr val="FF0000"/>
                </a:solidFill>
                <a:cs typeface="Times New Roman" pitchFamily="18" charset="0"/>
              </a:rPr>
              <a:t>Ada 83:     Ø</a:t>
            </a:r>
            <a:r>
              <a:rPr lang="de-DE" altLang="de-DE" sz="2000" dirty="0" smtClean="0">
                <a:cs typeface="Times New Roman" pitchFamily="18" charset="0"/>
              </a:rPr>
              <a:t/>
            </a:r>
            <a:br>
              <a:rPr lang="de-DE" altLang="de-DE" sz="2000" dirty="0" smtClean="0">
                <a:cs typeface="Times New Roman" pitchFamily="18" charset="0"/>
              </a:rPr>
            </a:br>
            <a:r>
              <a:rPr lang="de-DE" altLang="de-DE" sz="2000" dirty="0" smtClean="0">
                <a:cs typeface="Times New Roman" pitchFamily="18" charset="0"/>
              </a:rPr>
              <a:t>Ada 95:     Die Operation ist nicht mehr aufrufbar, wird aber</a:t>
            </a:r>
            <a:br>
              <a:rPr lang="de-DE" altLang="de-DE" sz="2000" dirty="0" smtClean="0">
                <a:cs typeface="Times New Roman" pitchFamily="18" charset="0"/>
              </a:rPr>
            </a:br>
            <a:r>
              <a:rPr lang="de-DE" altLang="de-DE" sz="2000" dirty="0" smtClean="0">
                <a:cs typeface="Times New Roman" pitchFamily="18" charset="0"/>
              </a:rPr>
              <a:t>		    noch bei der Überladungsauflösung berücksichtigt.</a:t>
            </a:r>
            <a:br>
              <a:rPr lang="de-DE" altLang="de-DE" sz="2000" dirty="0" smtClean="0">
                <a:cs typeface="Times New Roman" pitchFamily="18" charset="0"/>
              </a:rPr>
            </a:br>
            <a:r>
              <a:rPr lang="de-DE" altLang="de-DE" sz="2000" dirty="0" smtClean="0">
                <a:solidFill>
                  <a:schemeClr val="accent3">
                    <a:lumMod val="25000"/>
                  </a:schemeClr>
                </a:solidFill>
                <a:cs typeface="Times New Roman" pitchFamily="18" charset="0"/>
              </a:rPr>
              <a:t>Ada 2005: Die Operation gilt als nicht mehr vorhanden.</a:t>
            </a:r>
          </a:p>
          <a:p>
            <a:pPr marL="0" indent="0" eaLnBrk="1" hangingPunct="1">
              <a:lnSpc>
                <a:spcPct val="90000"/>
              </a:lnSpc>
            </a:pPr>
            <a:r>
              <a:rPr lang="de-DE" altLang="de-DE" sz="2000" dirty="0" smtClean="0">
                <a:solidFill>
                  <a:srgbClr val="FF3399"/>
                </a:solidFill>
                <a:cs typeface="Times New Roman" pitchFamily="18" charset="0"/>
              </a:rPr>
              <a:t>                  Aber Vorsicht: Unter gewissen Umständen taucht sie wieder</a:t>
            </a:r>
            <a:br>
              <a:rPr lang="de-DE" altLang="de-DE" sz="2000" dirty="0" smtClean="0">
                <a:solidFill>
                  <a:srgbClr val="FF3399"/>
                </a:solidFill>
                <a:cs typeface="Times New Roman" pitchFamily="18" charset="0"/>
              </a:rPr>
            </a:br>
            <a:r>
              <a:rPr lang="de-DE" altLang="de-DE" sz="2000" dirty="0" smtClean="0">
                <a:solidFill>
                  <a:srgbClr val="FF3399"/>
                </a:solidFill>
                <a:cs typeface="Times New Roman" pitchFamily="18" charset="0"/>
              </a:rPr>
              <a:t>                  auf!</a:t>
            </a:r>
          </a:p>
          <a:p>
            <a:pPr marL="0" indent="0" eaLnBrk="1" hangingPunct="1">
              <a:lnSpc>
                <a:spcPct val="90000"/>
              </a:lnSpc>
            </a:pPr>
            <a:r>
              <a:rPr lang="de-DE" altLang="de-DE" sz="2000" dirty="0" smtClean="0">
                <a:solidFill>
                  <a:srgbClr val="CC3300"/>
                </a:solidFill>
                <a:cs typeface="Times New Roman" pitchFamily="18" charset="0"/>
              </a:rPr>
              <a:t>Ada 2012: Es gibt eine Sonderregel für Verbunde.</a:t>
            </a:r>
          </a:p>
        </p:txBody>
      </p:sp>
      <p:sp>
        <p:nvSpPr>
          <p:cNvPr id="20992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0992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8D11CF2-554C-4644-A0D0-1200D84F884F}" type="slidenum">
              <a:rPr lang="de-DE" altLang="de-DE" sz="2400" smtClean="0"/>
              <a:pPr eaLnBrk="1" hangingPunct="1">
                <a:spcBef>
                  <a:spcPct val="0"/>
                </a:spcBef>
              </a:pPr>
              <a:t>376</a:t>
            </a:fld>
            <a:endParaRPr lang="de-DE" altLang="de-DE" sz="2400" dirty="0" smtClean="0"/>
          </a:p>
        </p:txBody>
      </p:sp>
      <p:sp>
        <p:nvSpPr>
          <p:cNvPr id="6" name="Textfeld 5"/>
          <p:cNvSpPr txBox="1"/>
          <p:nvPr/>
        </p:nvSpPr>
        <p:spPr>
          <a:xfrm>
            <a:off x="5076651" y="5949280"/>
            <a:ext cx="2951733"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a:t>
            </a:r>
            <a:r>
              <a:rPr lang="de-DE" altLang="de-DE" sz="1600" dirty="0">
                <a:solidFill>
                  <a:schemeClr val="accent2"/>
                </a:solidFill>
              </a:rPr>
              <a:t>Ada Magica (Folie 1): </a:t>
            </a:r>
            <a:r>
              <a:rPr lang="de-DE" altLang="de-DE" sz="1600" dirty="0" smtClean="0">
                <a:solidFill>
                  <a:schemeClr val="accent2"/>
                </a:solidFill>
              </a:rPr>
              <a:t>Tote</a:t>
            </a:r>
            <a:endParaRPr lang="de-DE" altLang="de-DE" sz="1200" dirty="0">
              <a:solidFill>
                <a:schemeClr val="accent2"/>
              </a:solidFill>
            </a:endParaRPr>
          </a:p>
        </p:txBody>
      </p:sp>
      <p:sp>
        <p:nvSpPr>
          <p:cNvPr id="7" name="Textfeld 6"/>
          <p:cNvSpPr txBox="1"/>
          <p:nvPr/>
        </p:nvSpPr>
        <p:spPr>
          <a:xfrm>
            <a:off x="684213" y="6039082"/>
            <a:ext cx="1871662" cy="523220"/>
          </a:xfrm>
          <a:prstGeom prst="rect">
            <a:avLst/>
          </a:prstGeom>
          <a:solidFill>
            <a:srgbClr val="99FF66"/>
          </a:solidFill>
          <a:ln>
            <a:solidFill>
              <a:srgbClr val="33CC33"/>
            </a:solidFill>
          </a:ln>
        </p:spPr>
        <p:txBody>
          <a:bodyPr wrap="square" rtlCol="0">
            <a:spAutoFit/>
          </a:bodyPr>
          <a:lstStyle/>
          <a:p>
            <a:pPr algn="ctr"/>
            <a:r>
              <a:rPr lang="de-DE" sz="1400" dirty="0" smtClean="0">
                <a:solidFill>
                  <a:srgbClr val="33CC33"/>
                </a:solidFill>
              </a:rPr>
              <a:t>Zu einer kuriosen Fol-gerung siehe </a:t>
            </a:r>
            <a:r>
              <a:rPr lang="de-DE" sz="1400" dirty="0" smtClean="0">
                <a:solidFill>
                  <a:srgbClr val="33CC33"/>
                </a:solidFill>
                <a:hlinkClick r:id="rId2" action="ppaction://hlinksldjump"/>
              </a:rPr>
              <a:t>Folie 455</a:t>
            </a:r>
            <a:r>
              <a:rPr lang="de-DE" sz="1400" dirty="0" smtClean="0">
                <a:solidFill>
                  <a:srgbClr val="33CC33"/>
                </a:solidFill>
              </a:rPr>
              <a:t>.</a:t>
            </a:r>
            <a:endParaRPr lang="de-DE" sz="1400" dirty="0">
              <a:solidFill>
                <a:srgbClr val="33CC33"/>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Boolesche Algebra</a:t>
            </a:r>
            <a:endParaRPr lang="de-DE" dirty="0">
              <a:solidFill>
                <a:srgbClr val="FF3399"/>
              </a:solidFill>
            </a:endParaRPr>
          </a:p>
        </p:txBody>
      </p:sp>
      <mc:AlternateContent xmlns:mc="http://schemas.openxmlformats.org/markup-compatibility/2006" xmlns:a14="http://schemas.microsoft.com/office/drawing/2010/main">
        <mc:Choice Requires="a14">
          <p:sp>
            <p:nvSpPr>
              <p:cNvPr id="3" name="Inhaltsplatzhalter 2"/>
              <p:cNvSpPr>
                <a:spLocks noGrp="1"/>
              </p:cNvSpPr>
              <p:nvPr>
                <p:ph idx="1"/>
              </p:nvPr>
            </p:nvSpPr>
            <p:spPr>
              <a:xfrm>
                <a:off x="685800" y="1916832"/>
                <a:ext cx="7739063" cy="4331568"/>
              </a:xfrm>
            </p:spPr>
            <p:txBody>
              <a:bodyPr/>
              <a:lstStyle/>
              <a:p>
                <a:pPr marL="0" lvl="0" indent="0"/>
                <a:r>
                  <a:rPr lang="de-DE" sz="2400" dirty="0" smtClean="0"/>
                  <a:t>Die Boolesche Algebra in Ada benutzt die Operatoren </a:t>
                </a:r>
                <a:r>
                  <a:rPr lang="de-DE" sz="2000" b="1" dirty="0">
                    <a:latin typeface="Courier New" panose="02070309020205020404" pitchFamily="49" charset="0"/>
                    <a:cs typeface="Courier New" panose="02070309020205020404" pitchFamily="49" charset="0"/>
                  </a:rPr>
                  <a:t>and</a:t>
                </a:r>
                <a:r>
                  <a:rPr lang="de-DE" sz="2400" dirty="0"/>
                  <a:t>, </a:t>
                </a:r>
                <a:r>
                  <a:rPr lang="de-DE" sz="2000" b="1" dirty="0">
                    <a:latin typeface="Courier New" panose="02070309020205020404" pitchFamily="49" charset="0"/>
                    <a:cs typeface="Courier New" panose="02070309020205020404" pitchFamily="49" charset="0"/>
                  </a:rPr>
                  <a:t>or</a:t>
                </a:r>
                <a:r>
                  <a:rPr lang="de-DE" sz="2400" dirty="0"/>
                  <a:t>, </a:t>
                </a:r>
                <a:r>
                  <a:rPr lang="de-DE" sz="2000" b="1" dirty="0">
                    <a:latin typeface="Courier New" panose="02070309020205020404" pitchFamily="49" charset="0"/>
                    <a:cs typeface="Courier New" panose="02070309020205020404" pitchFamily="49" charset="0"/>
                  </a:rPr>
                  <a:t>xor</a:t>
                </a:r>
                <a:r>
                  <a:rPr lang="de-DE" sz="2400" dirty="0"/>
                  <a:t>, </a:t>
                </a:r>
                <a:r>
                  <a:rPr lang="de-DE" sz="2000" b="1" dirty="0">
                    <a:latin typeface="Courier New" panose="02070309020205020404" pitchFamily="49" charset="0"/>
                    <a:cs typeface="Courier New" panose="02070309020205020404" pitchFamily="49" charset="0"/>
                  </a:rPr>
                  <a:t>not</a:t>
                </a:r>
                <a:r>
                  <a:rPr lang="de-DE" sz="2400" dirty="0"/>
                  <a:t>.</a:t>
                </a:r>
              </a:p>
              <a:p>
                <a:pPr marL="0" lvl="0" indent="0"/>
                <a:r>
                  <a:rPr lang="de-DE" sz="2400" dirty="0" smtClean="0"/>
                  <a:t>Die logische Folgerung </a:t>
                </a:r>
                <a:r>
                  <a:rPr lang="de-DE" sz="2400" i="1" dirty="0" smtClean="0"/>
                  <a:t>aus </a:t>
                </a:r>
                <a:r>
                  <a:rPr lang="de-DE" sz="2400" i="1" dirty="0"/>
                  <a:t>A </a:t>
                </a:r>
                <a:r>
                  <a:rPr lang="de-DE" sz="2400" i="1" dirty="0" smtClean="0"/>
                  <a:t>folgt </a:t>
                </a:r>
                <a:r>
                  <a:rPr lang="de-DE" sz="2400" i="1" dirty="0"/>
                  <a:t>B</a:t>
                </a:r>
                <a:r>
                  <a:rPr lang="de-DE" sz="2400" dirty="0"/>
                  <a:t> </a:t>
                </a:r>
                <a:r>
                  <a:rPr lang="de-DE" sz="2400" dirty="0" smtClean="0"/>
                  <a:t>kann auf verschiedene Weisen dargestellt werden:</a:t>
                </a:r>
                <a:endParaRPr lang="de-DE" sz="2400" dirty="0"/>
              </a:p>
              <a:p>
                <a:pPr marL="0" lvl="0" indent="0" algn="ctr"/>
                <a:r>
                  <a:rPr lang="de-DE" sz="2000" b="1" dirty="0">
                    <a:latin typeface="Courier New" panose="02070309020205020404" pitchFamily="49" charset="0"/>
                    <a:cs typeface="Courier New" panose="02070309020205020404" pitchFamily="49" charset="0"/>
                  </a:rPr>
                  <a:t>not</a:t>
                </a:r>
                <a:r>
                  <a:rPr lang="de-DE" sz="2000" dirty="0">
                    <a:latin typeface="Courier New" panose="02070309020205020404" pitchFamily="49" charset="0"/>
                    <a:cs typeface="Courier New" panose="02070309020205020404" pitchFamily="49" charset="0"/>
                  </a:rPr>
                  <a:t> A </a:t>
                </a:r>
                <a:r>
                  <a:rPr lang="de-DE" sz="2000" b="1" dirty="0">
                    <a:latin typeface="Courier New" panose="02070309020205020404" pitchFamily="49" charset="0"/>
                    <a:cs typeface="Courier New" panose="02070309020205020404" pitchFamily="49" charset="0"/>
                  </a:rPr>
                  <a:t>or</a:t>
                </a:r>
                <a:r>
                  <a:rPr lang="de-DE" sz="2000" dirty="0">
                    <a:latin typeface="Courier New" panose="02070309020205020404" pitchFamily="49" charset="0"/>
                    <a:cs typeface="Courier New" panose="02070309020205020404" pitchFamily="49" charset="0"/>
                  </a:rPr>
                  <a:t> B</a:t>
                </a:r>
              </a:p>
              <a:p>
                <a:pPr marL="0" lvl="0" indent="0" algn="ctr"/>
                <a:r>
                  <a:rPr lang="de-DE" sz="2000" dirty="0">
                    <a:latin typeface="Courier New" panose="02070309020205020404" pitchFamily="49" charset="0"/>
                    <a:cs typeface="Courier New" panose="02070309020205020404" pitchFamily="49" charset="0"/>
                  </a:rPr>
                  <a:t>A &lt;= B</a:t>
                </a:r>
              </a:p>
              <a:p>
                <a:pPr marL="0" lvl="0" indent="0" algn="ctr"/>
                <a:r>
                  <a:rPr lang="de-DE" sz="2000" b="1" dirty="0">
                    <a:latin typeface="Courier New" panose="02070309020205020404" pitchFamily="49" charset="0"/>
                    <a:cs typeface="Courier New" panose="02070309020205020404" pitchFamily="49" charset="0"/>
                  </a:rPr>
                  <a:t>if</a:t>
                </a:r>
                <a:r>
                  <a:rPr lang="de-DE" sz="2000" dirty="0">
                    <a:latin typeface="Courier New" panose="02070309020205020404" pitchFamily="49" charset="0"/>
                    <a:cs typeface="Courier New" panose="02070309020205020404" pitchFamily="49" charset="0"/>
                  </a:rPr>
                  <a:t> A </a:t>
                </a:r>
                <a:r>
                  <a:rPr lang="de-DE" sz="2000" b="1" dirty="0">
                    <a:latin typeface="Courier New" panose="02070309020205020404" pitchFamily="49" charset="0"/>
                    <a:cs typeface="Courier New" panose="02070309020205020404" pitchFamily="49" charset="0"/>
                  </a:rPr>
                  <a:t>then</a:t>
                </a:r>
                <a:r>
                  <a:rPr lang="de-DE" sz="2000" dirty="0">
                    <a:latin typeface="Courier New" panose="02070309020205020404" pitchFamily="49" charset="0"/>
                    <a:cs typeface="Courier New" panose="02070309020205020404" pitchFamily="49" charset="0"/>
                  </a:rPr>
                  <a:t> B</a:t>
                </a:r>
              </a:p>
              <a:p>
                <a:pPr marL="0" lvl="0" indent="0"/>
                <a:r>
                  <a:rPr lang="de-DE" sz="2400" dirty="0" smtClean="0"/>
                  <a:t>Die zweite Schreibweise ist recht verwirrend, da die Folge-rung in der mathematischen Logik als </a:t>
                </a:r>
                <a:r>
                  <a:rPr lang="de-DE" sz="2400" dirty="0"/>
                  <a:t>A</a:t>
                </a:r>
                <a14:m>
                  <m:oMath xmlns:m="http://schemas.openxmlformats.org/officeDocument/2006/math">
                    <m:r>
                      <a:rPr lang="de-DE" sz="2400">
                        <a:latin typeface="Cambria Math" panose="02040503050406030204" pitchFamily="18" charset="0"/>
                      </a:rPr>
                      <m:t> </m:t>
                    </m:r>
                    <m:r>
                      <m:rPr>
                        <m:nor/>
                      </m:rPr>
                      <a:rPr lang="de-DE" sz="2400"/>
                      <m:t>⇒</m:t>
                    </m:r>
                  </m:oMath>
                </a14:m>
                <a:r>
                  <a:rPr lang="de-DE" sz="2400" dirty="0"/>
                  <a:t> </a:t>
                </a:r>
                <a:r>
                  <a:rPr lang="de-DE" sz="2400" dirty="0" smtClean="0"/>
                  <a:t>B geschrieben wird. Ein wenig ähnlicher zu </a:t>
                </a:r>
                <a:r>
                  <a:rPr lang="de-DE" sz="2400" dirty="0"/>
                  <a:t>Ada </a:t>
                </a:r>
                <a:r>
                  <a:rPr lang="de-DE" sz="2400" dirty="0" smtClean="0"/>
                  <a:t>ist die mengenlogische Schreibweise A </a:t>
                </a:r>
                <a:r>
                  <a:rPr lang="de-DE" sz="2400" dirty="0"/>
                  <a:t>⊆ B</a:t>
                </a:r>
                <a:r>
                  <a:rPr lang="de-DE" sz="2400" dirty="0" smtClean="0"/>
                  <a:t>.</a:t>
                </a:r>
                <a:endParaRPr lang="de-DE" sz="2400"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xfrm>
                <a:off x="685800" y="1916832"/>
                <a:ext cx="7739063" cy="4331568"/>
              </a:xfrm>
              <a:blipFill rotWithShape="0">
                <a:blip r:embed="rId2"/>
                <a:stretch>
                  <a:fillRect l="-1261" t="-1125" b="-5907"/>
                </a:stretch>
              </a:blipFill>
            </p:spPr>
            <p:txBody>
              <a:bodyPr/>
              <a:lstStyle/>
              <a:p>
                <a:r>
                  <a:rPr lang="de-DE">
                    <a:noFill/>
                  </a:rPr>
                  <a:t> </a:t>
                </a:r>
              </a:p>
            </p:txBody>
          </p:sp>
        </mc:Fallback>
      </mc:AlternateContent>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377</a:t>
            </a:fld>
            <a:endParaRPr lang="de-DE" dirty="0"/>
          </a:p>
        </p:txBody>
      </p:sp>
      <p:sp>
        <p:nvSpPr>
          <p:cNvPr id="6" name="Textfeld 5"/>
          <p:cNvSpPr txBox="1"/>
          <p:nvPr/>
        </p:nvSpPr>
        <p:spPr>
          <a:xfrm>
            <a:off x="6012160" y="4365104"/>
            <a:ext cx="1656184" cy="400110"/>
          </a:xfrm>
          <a:prstGeom prst="rect">
            <a:avLst/>
          </a:prstGeom>
          <a:noFill/>
        </p:spPr>
        <p:txBody>
          <a:bodyPr wrap="square" rtlCol="0">
            <a:spAutoFit/>
          </a:bodyPr>
          <a:lstStyle/>
          <a:p>
            <a:r>
              <a:rPr lang="de-DE" sz="2000" dirty="0" smtClean="0">
                <a:solidFill>
                  <a:schemeClr val="tx1"/>
                </a:solidFill>
              </a:rPr>
              <a:t>siehe Folie 77</a:t>
            </a:r>
            <a:endParaRPr lang="de-DE" sz="2000" dirty="0">
              <a:solidFill>
                <a:schemeClr val="tx1"/>
              </a:solidFill>
            </a:endParaRPr>
          </a:p>
        </p:txBody>
      </p:sp>
    </p:spTree>
    <p:extLst>
      <p:ext uri="{BB962C8B-B14F-4D97-AF65-F5344CB8AC3E}">
        <p14:creationId xmlns:p14="http://schemas.microsoft.com/office/powerpoint/2010/main" val="3918632808"/>
      </p:ext>
    </p:extLst>
  </p:cSld>
  <p:clrMapOvr>
    <a:masterClrMapping/>
  </p:clrMapOvr>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237257"/>
          </a:xfrm>
        </p:spPr>
        <p:txBody>
          <a:bodyPr/>
          <a:lstStyle/>
          <a:p>
            <a:r>
              <a:rPr lang="de-DE" dirty="0" smtClean="0">
                <a:solidFill>
                  <a:srgbClr val="FF3399"/>
                </a:solidFill>
              </a:rPr>
              <a:t>Sind Konstanten konstant?</a:t>
            </a:r>
            <a:endParaRPr lang="de-DE" dirty="0">
              <a:solidFill>
                <a:srgbClr val="FF3399"/>
              </a:solidFill>
            </a:endParaRPr>
          </a:p>
        </p:txBody>
      </p:sp>
      <p:sp>
        <p:nvSpPr>
          <p:cNvPr id="3" name="Inhaltsplatzhalter 2"/>
          <p:cNvSpPr>
            <a:spLocks noGrp="1"/>
          </p:cNvSpPr>
          <p:nvPr>
            <p:ph idx="1"/>
          </p:nvPr>
        </p:nvSpPr>
        <p:spPr>
          <a:xfrm>
            <a:off x="685800" y="1700808"/>
            <a:ext cx="7739063" cy="4680520"/>
          </a:xfrm>
        </p:spPr>
        <p:txBody>
          <a:bodyPr/>
          <a:lstStyle/>
          <a:p>
            <a:pPr marL="0" lvl="0" indent="0"/>
            <a:r>
              <a:rPr lang="de-DE" sz="2000" dirty="0">
                <a:cs typeface="Courier New" panose="02070309020205020404" pitchFamily="49" charset="0"/>
              </a:rPr>
              <a:t>Gute Praxis ist, lokale Objekte, die nicht geändert werden, als konstant zu vereinbaren.</a:t>
            </a:r>
          </a:p>
          <a:p>
            <a:pPr marL="357188" lvl="0" indent="0"/>
            <a:r>
              <a:rPr lang="de-DE" sz="2000" dirty="0">
                <a:solidFill>
                  <a:srgbClr val="C00000"/>
                </a:solidFill>
                <a:cs typeface="Courier New" panose="02070309020205020404" pitchFamily="49" charset="0"/>
              </a:rPr>
              <a:t>Dumme Frage: Was eigentlich bedeutet</a:t>
            </a:r>
            <a:br>
              <a:rPr lang="de-DE" sz="2000" dirty="0">
                <a:solidFill>
                  <a:srgbClr val="C00000"/>
                </a:solidFill>
                <a:cs typeface="Courier New" panose="02070309020205020404" pitchFamily="49" charset="0"/>
              </a:rPr>
            </a:br>
            <a:r>
              <a:rPr lang="de-DE" sz="2000" dirty="0">
                <a:solidFill>
                  <a:srgbClr val="C00000"/>
                </a:solidFill>
                <a:cs typeface="Courier New" panose="02070309020205020404" pitchFamily="49" charset="0"/>
              </a:rPr>
              <a:t>                                    </a:t>
            </a:r>
            <a:r>
              <a:rPr lang="de-DE" sz="2000" i="1" dirty="0">
                <a:solidFill>
                  <a:srgbClr val="C00000"/>
                </a:solidFill>
                <a:cs typeface="Courier New" panose="02070309020205020404" pitchFamily="49" charset="0"/>
              </a:rPr>
              <a:t>konstant</a:t>
            </a:r>
            <a:r>
              <a:rPr lang="de-DE" sz="2000" dirty="0">
                <a:solidFill>
                  <a:srgbClr val="C00000"/>
                </a:solidFill>
                <a:cs typeface="Courier New" panose="02070309020205020404" pitchFamily="49" charset="0"/>
              </a:rPr>
              <a:t>?</a:t>
            </a:r>
          </a:p>
          <a:p>
            <a:pPr marL="0" indent="0"/>
            <a:r>
              <a:rPr lang="de-DE" sz="2000" dirty="0" smtClean="0"/>
              <a:t>Im Beispiel </a:t>
            </a:r>
            <a:r>
              <a:rPr lang="de-DE" sz="1800" dirty="0" smtClean="0">
                <a:latin typeface="Courier New" panose="02070309020205020404" pitchFamily="49" charset="0"/>
                <a:cs typeface="Courier New" panose="02070309020205020404" pitchFamily="49" charset="0"/>
              </a:rPr>
              <a:t>Swap</a:t>
            </a:r>
            <a:r>
              <a:rPr lang="de-DE" sz="2000" dirty="0" smtClean="0"/>
              <a:t> ist die temporäre Kopie</a:t>
            </a:r>
            <a:br>
              <a:rPr lang="de-DE" sz="2000" dirty="0" smtClean="0"/>
            </a:br>
            <a:r>
              <a:rPr lang="de-DE" sz="2000" dirty="0" smtClean="0"/>
              <a:t>von </a:t>
            </a:r>
            <a:r>
              <a:rPr lang="de-DE" sz="1800" dirty="0" smtClean="0">
                <a:latin typeface="Courier New" panose="02070309020205020404" pitchFamily="49" charset="0"/>
                <a:cs typeface="Courier New" panose="02070309020205020404" pitchFamily="49" charset="0"/>
              </a:rPr>
              <a:t>X</a:t>
            </a:r>
            <a:r>
              <a:rPr lang="de-DE" sz="2000" dirty="0" smtClean="0"/>
              <a:t> sicherlich konstant – wir tun ja nichts mit ihr. Allerdings (eine Trivialität, werden Sie sagen) ist sie nicht konstant während ihrer Erzeugung und auch nicht bei ihrer Vernichtung am Ende von </a:t>
            </a:r>
            <a:r>
              <a:rPr lang="de-DE" sz="1800" dirty="0" smtClean="0">
                <a:latin typeface="Courier New" panose="02070309020205020404" pitchFamily="49" charset="0"/>
                <a:cs typeface="Courier New" panose="02070309020205020404" pitchFamily="49" charset="0"/>
              </a:rPr>
              <a:t>Swap</a:t>
            </a:r>
            <a:r>
              <a:rPr lang="de-DE" sz="2000" dirty="0" smtClean="0"/>
              <a:t>.</a:t>
            </a:r>
          </a:p>
          <a:p>
            <a:pPr marL="0" indent="0"/>
            <a:r>
              <a:rPr lang="de-DE" sz="2000" dirty="0" smtClean="0"/>
              <a:t>Gemach!</a:t>
            </a:r>
          </a:p>
          <a:p>
            <a:pPr marL="0" indent="0"/>
            <a:r>
              <a:rPr lang="de-DE" sz="2000" dirty="0" smtClean="0"/>
              <a:t>Wir werden im Folgenden einige erstaunliche Entdeckungen über  „Konstanten“ (Objekte mit dem Schlüsselwort </a:t>
            </a:r>
            <a:r>
              <a:rPr lang="de-DE" sz="1800" b="1" dirty="0" smtClean="0">
                <a:latin typeface="Courier New" panose="02070309020205020404" pitchFamily="49" charset="0"/>
                <a:cs typeface="Courier New" panose="02070309020205020404" pitchFamily="49" charset="0"/>
              </a:rPr>
              <a:t>constant</a:t>
            </a:r>
            <a:r>
              <a:rPr lang="de-DE" sz="2000" dirty="0" smtClean="0"/>
              <a:t>) machen. Allerdings werden wir dabei Sprachmerkmale streifen, die über den Inhalt des Kurses hinausgehen, insbesondere </a:t>
            </a:r>
            <a:r>
              <a:rPr lang="de-DE" sz="2000" dirty="0" smtClean="0">
                <a:solidFill>
                  <a:schemeClr val="accent2"/>
                </a:solidFill>
              </a:rPr>
              <a:t>kontrollierte Typen </a:t>
            </a:r>
            <a:r>
              <a:rPr lang="de-DE" sz="2000" dirty="0" smtClean="0">
                <a:solidFill>
                  <a:schemeClr val="tx1"/>
                </a:solidFill>
              </a:rPr>
              <a:t>und</a:t>
            </a:r>
            <a:r>
              <a:rPr lang="de-DE" sz="2000" dirty="0" smtClean="0">
                <a:solidFill>
                  <a:schemeClr val="accent2"/>
                </a:solidFill>
              </a:rPr>
              <a:t> Prozesse (</a:t>
            </a:r>
            <a:r>
              <a:rPr lang="de-DE" sz="2000" i="1" dirty="0" smtClean="0">
                <a:solidFill>
                  <a:schemeClr val="accent2"/>
                </a:solidFill>
              </a:rPr>
              <a:t>tasks</a:t>
            </a:r>
            <a:r>
              <a:rPr lang="de-DE" sz="2000" dirty="0" smtClean="0">
                <a:solidFill>
                  <a:schemeClr val="accent2"/>
                </a:solidFill>
              </a:rPr>
              <a:t>)</a:t>
            </a:r>
            <a:r>
              <a:rPr lang="de-DE" sz="2000" dirty="0" smtClean="0"/>
              <a:t>.</a:t>
            </a:r>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378</a:t>
            </a:fld>
            <a:endParaRPr lang="de-DE" dirty="0"/>
          </a:p>
        </p:txBody>
      </p:sp>
      <p:sp>
        <p:nvSpPr>
          <p:cNvPr id="7" name="Textfeld 6"/>
          <p:cNvSpPr txBox="1"/>
          <p:nvPr/>
        </p:nvSpPr>
        <p:spPr>
          <a:xfrm>
            <a:off x="5364088" y="2132856"/>
            <a:ext cx="3384376" cy="1200329"/>
          </a:xfrm>
          <a:prstGeom prst="rect">
            <a:avLst/>
          </a:prstGeom>
          <a:solidFill>
            <a:srgbClr val="00CC99">
              <a:lumMod val="20000"/>
              <a:lumOff val="80000"/>
            </a:srgbClr>
          </a:solidFill>
          <a:ln w="19050">
            <a:solidFill>
              <a:srgbClr val="00CC99"/>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procedure</a:t>
            </a: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Swap (X, Y: </a:t>
            </a:r>
            <a: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in out </a:t>
            </a: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T) </a:t>
            </a:r>
            <a: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is</a:t>
            </a:r>
            <a:b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Temp: </a:t>
            </a:r>
            <a:r>
              <a:rPr kumimoji="0" lang="de-DE" sz="1200" b="1" i="0" u="none" strike="noStrike" kern="0" cap="none" spc="0" normalizeH="0" baseline="0" noProof="0" dirty="0" smtClean="0">
                <a:ln>
                  <a:noFill/>
                </a:ln>
                <a:solidFill>
                  <a:srgbClr val="3333CC"/>
                </a:solidFill>
                <a:effectLst/>
                <a:uLnTx/>
                <a:uFillTx/>
                <a:latin typeface="Courier New" panose="02070309020205020404" pitchFamily="49" charset="0"/>
                <a:cs typeface="Courier New" panose="02070309020205020404" pitchFamily="49" charset="0"/>
              </a:rPr>
              <a:t>constant</a:t>
            </a:r>
            <a:r>
              <a:rPr kumimoji="0" lang="de-DE" sz="1200" b="0" i="0" u="none" strike="noStrike" kern="0" cap="none" spc="0" normalizeH="0" baseline="0" noProof="0" dirty="0" smtClean="0">
                <a:ln>
                  <a:noFill/>
                </a:ln>
                <a:solidFill>
                  <a:srgbClr val="3333CC"/>
                </a:solidFill>
                <a:effectLst/>
                <a:uLnTx/>
                <a:uFillTx/>
                <a:latin typeface="Courier New" panose="02070309020205020404" pitchFamily="49" charset="0"/>
                <a:cs typeface="Courier New" panose="02070309020205020404" pitchFamily="49" charset="0"/>
              </a:rPr>
              <a:t> </a:t>
            </a: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T := X;</a:t>
            </a:r>
            <a:b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begin</a:t>
            </a:r>
            <a:b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X := Y;</a:t>
            </a:r>
            <a:b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Y := Temp;</a:t>
            </a:r>
            <a:b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end</a:t>
            </a: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Swap;</a:t>
            </a:r>
          </a:p>
        </p:txBody>
      </p:sp>
    </p:spTree>
    <p:extLst>
      <p:ext uri="{BB962C8B-B14F-4D97-AF65-F5344CB8AC3E}">
        <p14:creationId xmlns:p14="http://schemas.microsoft.com/office/powerpoint/2010/main" val="1218785833"/>
      </p:ext>
    </p:extLst>
  </p:cSld>
  <p:clrMapOvr>
    <a:masterClrMapping/>
  </p:clrMapOvr>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Kontrollierte Typen</a:t>
            </a:r>
            <a:endParaRPr lang="de-DE" dirty="0"/>
          </a:p>
        </p:txBody>
      </p:sp>
      <p:sp>
        <p:nvSpPr>
          <p:cNvPr id="3" name="Inhaltsplatzhalter 2"/>
          <p:cNvSpPr>
            <a:spLocks noGrp="1"/>
          </p:cNvSpPr>
          <p:nvPr>
            <p:ph idx="1"/>
          </p:nvPr>
        </p:nvSpPr>
        <p:spPr/>
        <p:txBody>
          <a:bodyPr/>
          <a:lstStyle/>
          <a:p>
            <a:pPr marL="0" indent="0"/>
            <a:r>
              <a:rPr lang="de-DE" sz="1800" dirty="0" smtClean="0">
                <a:cs typeface="Courier New" panose="02070309020205020404" pitchFamily="49" charset="0"/>
              </a:rPr>
              <a:t>Kontrollierte Typen (RM 7.6) erlauben dem Programmierer, mit den drei Operationen </a:t>
            </a:r>
            <a:r>
              <a:rPr lang="de-DE" sz="1600" dirty="0" smtClean="0">
                <a:latin typeface="Courier New" panose="02070309020205020404" pitchFamily="49" charset="0"/>
                <a:cs typeface="Courier New" panose="02070309020205020404" pitchFamily="49" charset="0"/>
              </a:rPr>
              <a:t>Initialize</a:t>
            </a:r>
            <a:r>
              <a:rPr lang="de-DE" sz="1800" dirty="0" smtClean="0">
                <a:cs typeface="Courier New" panose="02070309020205020404" pitchFamily="49" charset="0"/>
              </a:rPr>
              <a:t>, </a:t>
            </a:r>
            <a:r>
              <a:rPr lang="de-DE" sz="1600" dirty="0" smtClean="0">
                <a:latin typeface="Courier New" panose="02070309020205020404" pitchFamily="49" charset="0"/>
                <a:cs typeface="Courier New" panose="02070309020205020404" pitchFamily="49" charset="0"/>
              </a:rPr>
              <a:t>Adjust</a:t>
            </a:r>
            <a:r>
              <a:rPr lang="de-DE" sz="1800" dirty="0" smtClean="0">
                <a:cs typeface="Courier New" panose="02070309020205020404" pitchFamily="49" charset="0"/>
              </a:rPr>
              <a:t> und </a:t>
            </a:r>
            <a:r>
              <a:rPr lang="de-DE" sz="1600" dirty="0" smtClean="0">
                <a:latin typeface="Courier New" panose="02070309020205020404" pitchFamily="49" charset="0"/>
                <a:cs typeface="Courier New" panose="02070309020205020404" pitchFamily="49" charset="0"/>
              </a:rPr>
              <a:t>Finalize</a:t>
            </a:r>
            <a:r>
              <a:rPr lang="de-DE" sz="1800" dirty="0" smtClean="0">
                <a:cs typeface="Courier New" panose="02070309020205020404" pitchFamily="49" charset="0"/>
              </a:rPr>
              <a:t> direkt in den Prozess der Erzeugung, der Kopie und der Vernichtung einzugreifen.</a:t>
            </a:r>
            <a:r>
              <a:rPr lang="de-DE" altLang="de-DE" sz="1800" dirty="0"/>
              <a:t> </a:t>
            </a:r>
            <a:r>
              <a:rPr lang="de-DE" altLang="de-DE" sz="1800" dirty="0" smtClean="0"/>
              <a:t>Im Kapitel </a:t>
            </a:r>
            <a:r>
              <a:rPr lang="de-DE" altLang="de-DE" sz="1800" i="1" dirty="0" smtClean="0"/>
              <a:t>Vererbungs-lehre </a:t>
            </a:r>
            <a:r>
              <a:rPr lang="de-DE" altLang="de-DE" sz="1800" i="1" dirty="0"/>
              <a:t>Ada </a:t>
            </a:r>
            <a:r>
              <a:rPr lang="de-DE" altLang="de-DE" sz="1800" i="1" dirty="0" smtClean="0"/>
              <a:t>83</a:t>
            </a:r>
            <a:r>
              <a:rPr lang="de-DE" altLang="de-DE" sz="1800" dirty="0" smtClean="0"/>
              <a:t> haben Sie gesehen, dass ererbte implizit definierte Operationen über-schrieben werden können. Das ist hier genauso der Fall, nur können Sie </a:t>
            </a:r>
            <a:r>
              <a:rPr lang="de-DE" altLang="de-DE" sz="1800" dirty="0" smtClean="0">
                <a:solidFill>
                  <a:schemeClr val="accent2"/>
                </a:solidFill>
              </a:rPr>
              <a:t>etikettierten (</a:t>
            </a:r>
            <a:r>
              <a:rPr lang="de-DE" altLang="de-DE" sz="1800" i="1" dirty="0" smtClean="0">
                <a:solidFill>
                  <a:schemeClr val="accent2"/>
                </a:solidFill>
              </a:rPr>
              <a:t>tagged</a:t>
            </a:r>
            <a:r>
              <a:rPr lang="de-DE" altLang="de-DE" sz="1800" dirty="0" smtClean="0">
                <a:solidFill>
                  <a:schemeClr val="accent2"/>
                </a:solidFill>
              </a:rPr>
              <a:t>) Typen </a:t>
            </a:r>
            <a:r>
              <a:rPr lang="de-DE" altLang="de-DE" sz="1800" dirty="0" smtClean="0"/>
              <a:t>bei der Ableitung neue Komponenten hinzufügen. </a:t>
            </a:r>
            <a:endParaRPr lang="de-DE" sz="1800" dirty="0" smtClean="0">
              <a:cs typeface="Courier New" panose="02070309020205020404" pitchFamily="49" charset="0"/>
            </a:endParaRPr>
          </a:p>
          <a:p>
            <a:pPr marL="261938" indent="0"/>
            <a:r>
              <a:rPr lang="en-US" sz="1400" b="1" dirty="0" smtClean="0">
                <a:latin typeface="Courier New" panose="02070309020205020404" pitchFamily="49" charset="0"/>
                <a:cs typeface="Courier New" panose="02070309020205020404" pitchFamily="49" charset="0"/>
              </a:rPr>
              <a:t>package</a:t>
            </a:r>
            <a:r>
              <a:rPr lang="en-US" sz="1400" dirty="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Ada.Finalization</a:t>
            </a:r>
            <a:r>
              <a:rPr lang="en-US" sz="1400"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is</a:t>
            </a:r>
            <a:br>
              <a:rPr lang="en-US" sz="1400" b="1" dirty="0" smtClean="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type</a:t>
            </a:r>
            <a:r>
              <a:rPr lang="en-US" sz="1400" dirty="0">
                <a:latin typeface="Courier New" panose="02070309020205020404" pitchFamily="49" charset="0"/>
                <a:cs typeface="Courier New" panose="02070309020205020404" pitchFamily="49" charset="0"/>
              </a:rPr>
              <a:t> Controlled </a:t>
            </a:r>
            <a:r>
              <a:rPr lang="en-US" sz="1400" b="1" dirty="0">
                <a:latin typeface="Courier New" panose="02070309020205020404" pitchFamily="49" charset="0"/>
                <a:cs typeface="Courier New" panose="02070309020205020404" pitchFamily="49" charset="0"/>
              </a:rPr>
              <a:t>is abstract </a:t>
            </a:r>
            <a:r>
              <a:rPr lang="en-US" sz="1400" b="1" dirty="0">
                <a:solidFill>
                  <a:schemeClr val="accent2"/>
                </a:solidFill>
                <a:latin typeface="Courier New" panose="02070309020205020404" pitchFamily="49" charset="0"/>
                <a:cs typeface="Courier New" panose="02070309020205020404" pitchFamily="49" charset="0"/>
              </a:rPr>
              <a:t>tagged</a:t>
            </a:r>
            <a:r>
              <a:rPr lang="en-US" sz="1400" b="1" dirty="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private</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Initialize (Object : </a:t>
            </a:r>
            <a:r>
              <a:rPr lang="en-US" sz="1400" b="1" dirty="0">
                <a:latin typeface="Courier New" panose="02070309020205020404" pitchFamily="49" charset="0"/>
                <a:cs typeface="Courier New" panose="02070309020205020404" pitchFamily="49" charset="0"/>
              </a:rPr>
              <a:t>in out</a:t>
            </a:r>
            <a:r>
              <a:rPr lang="en-US" sz="1400" dirty="0">
                <a:latin typeface="Courier New" panose="02070309020205020404" pitchFamily="49" charset="0"/>
                <a:cs typeface="Courier New" panose="02070309020205020404" pitchFamily="49" charset="0"/>
              </a:rPr>
              <a:t> Controlled) </a:t>
            </a:r>
            <a:r>
              <a:rPr lang="en-US" sz="1400" b="1" dirty="0">
                <a:latin typeface="Courier New" panose="02070309020205020404" pitchFamily="49" charset="0"/>
                <a:cs typeface="Courier New" panose="02070309020205020404" pitchFamily="49" charset="0"/>
              </a:rPr>
              <a:t>is null</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Adjust     (Object : </a:t>
            </a:r>
            <a:r>
              <a:rPr lang="en-US" sz="1400" b="1" dirty="0">
                <a:latin typeface="Courier New" panose="02070309020205020404" pitchFamily="49" charset="0"/>
                <a:cs typeface="Courier New" panose="02070309020205020404" pitchFamily="49" charset="0"/>
              </a:rPr>
              <a:t>in out</a:t>
            </a:r>
            <a:r>
              <a:rPr lang="en-US" sz="1400" dirty="0">
                <a:latin typeface="Courier New" panose="02070309020205020404" pitchFamily="49" charset="0"/>
                <a:cs typeface="Courier New" panose="02070309020205020404" pitchFamily="49" charset="0"/>
              </a:rPr>
              <a:t> Controlled) </a:t>
            </a:r>
            <a:r>
              <a:rPr lang="en-US" sz="1400" b="1" dirty="0">
                <a:latin typeface="Courier New" panose="02070309020205020404" pitchFamily="49" charset="0"/>
                <a:cs typeface="Courier New" panose="02070309020205020404" pitchFamily="49" charset="0"/>
              </a:rPr>
              <a:t>is null</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Finalize   (Object : </a:t>
            </a:r>
            <a:r>
              <a:rPr lang="en-US" sz="1400" b="1" dirty="0">
                <a:latin typeface="Courier New" panose="02070309020205020404" pitchFamily="49" charset="0"/>
                <a:cs typeface="Courier New" panose="02070309020205020404" pitchFamily="49" charset="0"/>
              </a:rPr>
              <a:t>in out</a:t>
            </a:r>
            <a:r>
              <a:rPr lang="en-US" sz="1400" dirty="0">
                <a:latin typeface="Courier New" panose="02070309020205020404" pitchFamily="49" charset="0"/>
                <a:cs typeface="Courier New" panose="02070309020205020404" pitchFamily="49" charset="0"/>
              </a:rPr>
              <a:t> Controlled) </a:t>
            </a:r>
            <a:r>
              <a:rPr lang="en-US" sz="1400" b="1" dirty="0">
                <a:latin typeface="Courier New" panose="02070309020205020404" pitchFamily="49" charset="0"/>
                <a:cs typeface="Courier New" panose="02070309020205020404" pitchFamily="49" charset="0"/>
              </a:rPr>
              <a:t>is null</a:t>
            </a:r>
            <a:r>
              <a:rPr lang="en-US" sz="1400" dirty="0">
                <a:latin typeface="Courier New" panose="02070309020205020404" pitchFamily="49" charset="0"/>
                <a:cs typeface="Courier New" panose="02070309020205020404" pitchFamily="49" charset="0"/>
              </a:rPr>
              <a:t>;</a:t>
            </a:r>
          </a:p>
          <a:p>
            <a:pPr marL="261938" indent="0"/>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type</a:t>
            </a:r>
            <a:r>
              <a:rPr lang="en-US" sz="1400" dirty="0">
                <a:latin typeface="Courier New" panose="02070309020205020404" pitchFamily="49" charset="0"/>
                <a:cs typeface="Courier New" panose="02070309020205020404" pitchFamily="49" charset="0"/>
              </a:rPr>
              <a:t> Limited_Controlled </a:t>
            </a:r>
            <a:r>
              <a:rPr lang="en-US" sz="1400" b="1" dirty="0">
                <a:latin typeface="Courier New" panose="02070309020205020404" pitchFamily="49" charset="0"/>
                <a:cs typeface="Courier New" panose="02070309020205020404" pitchFamily="49" charset="0"/>
              </a:rPr>
              <a:t>is abstract </a:t>
            </a:r>
            <a:r>
              <a:rPr lang="en-US" sz="1400" b="1" dirty="0">
                <a:solidFill>
                  <a:schemeClr val="accent2"/>
                </a:solidFill>
                <a:latin typeface="Courier New" panose="02070309020205020404" pitchFamily="49" charset="0"/>
                <a:cs typeface="Courier New" panose="02070309020205020404" pitchFamily="49" charset="0"/>
              </a:rPr>
              <a:t>tagged</a:t>
            </a:r>
            <a:r>
              <a:rPr lang="en-US" sz="1400" b="1" dirty="0">
                <a:latin typeface="Courier New" panose="02070309020205020404" pitchFamily="49" charset="0"/>
                <a:cs typeface="Courier New" panose="02070309020205020404" pitchFamily="49" charset="0"/>
              </a:rPr>
              <a:t> limited </a:t>
            </a:r>
            <a:r>
              <a:rPr lang="en-US" sz="1400" b="1" dirty="0" smtClean="0">
                <a:latin typeface="Courier New" panose="02070309020205020404" pitchFamily="49" charset="0"/>
                <a:cs typeface="Courier New" panose="02070309020205020404" pitchFamily="49" charset="0"/>
              </a:rPr>
              <a:t>private</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Initialize (Object : </a:t>
            </a:r>
            <a:r>
              <a:rPr lang="en-US" sz="1400" b="1" dirty="0">
                <a:latin typeface="Courier New" panose="02070309020205020404" pitchFamily="49" charset="0"/>
                <a:cs typeface="Courier New" panose="02070309020205020404" pitchFamily="49" charset="0"/>
              </a:rPr>
              <a:t>in out</a:t>
            </a:r>
            <a:r>
              <a:rPr lang="en-US" sz="1400" dirty="0">
                <a:latin typeface="Courier New" panose="02070309020205020404" pitchFamily="49" charset="0"/>
                <a:cs typeface="Courier New" panose="02070309020205020404" pitchFamily="49" charset="0"/>
              </a:rPr>
              <a:t> Limited_Controlled) </a:t>
            </a:r>
            <a:r>
              <a:rPr lang="en-US" sz="1400" b="1" dirty="0">
                <a:latin typeface="Courier New" panose="02070309020205020404" pitchFamily="49" charset="0"/>
                <a:cs typeface="Courier New" panose="02070309020205020404" pitchFamily="49" charset="0"/>
              </a:rPr>
              <a:t>is null</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Finalize   (Object : </a:t>
            </a:r>
            <a:r>
              <a:rPr lang="en-US" sz="1400" b="1" dirty="0">
                <a:latin typeface="Courier New" panose="02070309020205020404" pitchFamily="49" charset="0"/>
                <a:cs typeface="Courier New" panose="02070309020205020404" pitchFamily="49" charset="0"/>
              </a:rPr>
              <a:t>in out</a:t>
            </a:r>
            <a:r>
              <a:rPr lang="en-US" sz="1400" dirty="0">
                <a:latin typeface="Courier New" panose="02070309020205020404" pitchFamily="49" charset="0"/>
                <a:cs typeface="Courier New" panose="02070309020205020404" pitchFamily="49" charset="0"/>
              </a:rPr>
              <a:t> Limited_Controlled) </a:t>
            </a:r>
            <a:r>
              <a:rPr lang="en-US" sz="1400" b="1" dirty="0">
                <a:latin typeface="Courier New" panose="02070309020205020404" pitchFamily="49" charset="0"/>
                <a:cs typeface="Courier New" panose="02070309020205020404" pitchFamily="49" charset="0"/>
              </a:rPr>
              <a:t>is null</a:t>
            </a:r>
            <a:r>
              <a:rPr lang="en-US" sz="1400" dirty="0">
                <a:latin typeface="Courier New" panose="02070309020205020404" pitchFamily="49" charset="0"/>
                <a:cs typeface="Courier New" panose="02070309020205020404" pitchFamily="49" charset="0"/>
              </a:rPr>
              <a:t>;</a:t>
            </a:r>
            <a:br>
              <a:rPr lang="en-US" sz="1400" dirty="0">
                <a:latin typeface="Courier New" panose="02070309020205020404" pitchFamily="49" charset="0"/>
                <a:cs typeface="Courier New" panose="02070309020205020404" pitchFamily="49" charset="0"/>
              </a:rPr>
            </a:br>
            <a:r>
              <a:rPr lang="en-US" sz="1400" b="1" dirty="0">
                <a:latin typeface="Courier New" panose="02070309020205020404" pitchFamily="49" charset="0"/>
                <a:cs typeface="Courier New" panose="02070309020205020404" pitchFamily="49" charset="0"/>
              </a:rPr>
              <a:t>private</a:t>
            </a:r>
            <a:r>
              <a:rPr lang="en-US" sz="1400" dirty="0">
                <a:latin typeface="Courier New" panose="02070309020205020404" pitchFamily="49" charset="0"/>
                <a:cs typeface="Courier New" panose="02070309020205020404" pitchFamily="49" charset="0"/>
              </a:rPr>
              <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a:t>
            </a:r>
            <a:r>
              <a:rPr lang="en-US" sz="1400" dirty="0">
                <a:latin typeface="Courier New" panose="02070309020205020404" pitchFamily="49" charset="0"/>
                <a:cs typeface="Courier New" panose="02070309020205020404" pitchFamily="49" charset="0"/>
              </a:rPr>
              <a:t> -- </a:t>
            </a:r>
            <a:r>
              <a:rPr lang="en-US" sz="1400" i="1" dirty="0">
                <a:latin typeface="Courier New" panose="02070309020205020404" pitchFamily="49" charset="0"/>
                <a:cs typeface="Courier New" panose="02070309020205020404" pitchFamily="49" charset="0"/>
              </a:rPr>
              <a:t>not specified by the language</a:t>
            </a:r>
            <a:r>
              <a:rPr lang="en-US" sz="1400" dirty="0">
                <a:latin typeface="Courier New" panose="02070309020205020404" pitchFamily="49" charset="0"/>
                <a:cs typeface="Courier New" panose="02070309020205020404" pitchFamily="49" charset="0"/>
              </a:rPr>
              <a:t/>
            </a:r>
            <a:br>
              <a:rPr lang="en-US" sz="1400" dirty="0">
                <a:latin typeface="Courier New" panose="02070309020205020404" pitchFamily="49" charset="0"/>
                <a:cs typeface="Courier New" panose="02070309020205020404" pitchFamily="49" charset="0"/>
              </a:rPr>
            </a:br>
            <a:r>
              <a:rPr lang="en-US" sz="1400" b="1" dirty="0">
                <a:latin typeface="Courier New" panose="02070309020205020404" pitchFamily="49" charset="0"/>
                <a:cs typeface="Courier New" panose="02070309020205020404" pitchFamily="49" charset="0"/>
              </a:rPr>
              <a:t>end</a:t>
            </a:r>
            <a:r>
              <a:rPr lang="en-US" sz="1400" dirty="0">
                <a:latin typeface="Courier New" panose="02070309020205020404" pitchFamily="49" charset="0"/>
                <a:cs typeface="Courier New" panose="02070309020205020404" pitchFamily="49" charset="0"/>
              </a:rPr>
              <a:t> Ada.Finalization</a:t>
            </a:r>
            <a:r>
              <a:rPr lang="en-US" sz="1400" dirty="0" smtClean="0">
                <a:latin typeface="Courier New" panose="02070309020205020404" pitchFamily="49" charset="0"/>
                <a:cs typeface="Courier New" panose="02070309020205020404" pitchFamily="49" charset="0"/>
              </a:rPr>
              <a:t>;</a:t>
            </a:r>
            <a:endParaRPr lang="en-US" sz="14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379</a:t>
            </a:fld>
            <a:endParaRPr lang="de-DE" dirty="0"/>
          </a:p>
        </p:txBody>
      </p:sp>
    </p:spTree>
    <p:extLst>
      <p:ext uri="{BB962C8B-B14F-4D97-AF65-F5344CB8AC3E}">
        <p14:creationId xmlns:p14="http://schemas.microsoft.com/office/powerpoint/2010/main" val="38883603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Grp="1" noChangeArrowheads="1"/>
          </p:cNvSpPr>
          <p:nvPr>
            <p:ph type="title"/>
          </p:nvPr>
        </p:nvSpPr>
        <p:spPr>
          <a:xfrm>
            <a:off x="685800" y="609600"/>
            <a:ext cx="7772400" cy="947192"/>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Operatoren ganzer Zahlen</a:t>
            </a:r>
          </a:p>
        </p:txBody>
      </p:sp>
      <p:sp>
        <p:nvSpPr>
          <p:cNvPr id="22531" name="Rectangle 2"/>
          <p:cNvSpPr>
            <a:spLocks noGrp="1" noChangeArrowheads="1"/>
          </p:cNvSpPr>
          <p:nvPr>
            <p:ph idx="1"/>
          </p:nvPr>
        </p:nvSpPr>
        <p:spPr>
          <a:xfrm>
            <a:off x="685800" y="1556792"/>
            <a:ext cx="7772400" cy="4680520"/>
          </a:xfrm>
        </p:spPr>
        <p:txBody>
          <a:bodyPr/>
          <a:lstStyle/>
          <a:p>
            <a:pPr marL="271463"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solidFill>
                  <a:schemeClr val="accent2"/>
                </a:solidFill>
                <a:latin typeface="Courier New" pitchFamily="49" charset="0"/>
              </a:rPr>
              <a:t>type</a:t>
            </a:r>
            <a:r>
              <a:rPr lang="de-DE" altLang="de-DE" sz="1800" dirty="0" smtClean="0">
                <a:solidFill>
                  <a:schemeClr val="accent2"/>
                </a:solidFill>
                <a:latin typeface="Courier New" pitchFamily="49" charset="0"/>
              </a:rPr>
              <a:t> T </a:t>
            </a:r>
            <a:r>
              <a:rPr lang="de-DE" altLang="de-DE" sz="1800" b="1" dirty="0" smtClean="0">
                <a:solidFill>
                  <a:schemeClr val="accent2"/>
                </a:solidFill>
                <a:latin typeface="Courier New" pitchFamily="49" charset="0"/>
              </a:rPr>
              <a:t>is range </a:t>
            </a:r>
            <a:r>
              <a:rPr lang="de-DE" altLang="de-DE" sz="1800" dirty="0" smtClean="0">
                <a:solidFill>
                  <a:schemeClr val="accent2"/>
                </a:solidFill>
                <a:latin typeface="Courier New" pitchFamily="49" charset="0"/>
              </a:rPr>
              <a:t>Minimum .. Maximum;</a:t>
            </a:r>
          </a:p>
          <a:p>
            <a:pPr marL="271463"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600" dirty="0" smtClean="0">
                <a:solidFill>
                  <a:schemeClr val="accent2"/>
                </a:solidFill>
                <a:latin typeface="Courier New" pitchFamily="49" charset="0"/>
              </a:rPr>
              <a:t/>
            </a:r>
            <a:br>
              <a:rPr lang="de-DE" altLang="de-DE" sz="600" dirty="0" smtClean="0">
                <a:solidFill>
                  <a:schemeClr val="accent2"/>
                </a:solidFill>
                <a:latin typeface="Courier New" pitchFamily="49" charset="0"/>
              </a:rPr>
            </a:br>
            <a:r>
              <a:rPr lang="de-DE" altLang="de-DE" sz="1800" b="1" dirty="0" smtClean="0">
                <a:solidFill>
                  <a:schemeClr val="accent2"/>
                </a:solidFill>
                <a:latin typeface="Courier New" pitchFamily="49" charset="0"/>
              </a:rPr>
              <a:t>function</a:t>
            </a:r>
            <a:r>
              <a:rPr lang="de-DE" altLang="de-DE" sz="1800" dirty="0" smtClean="0">
                <a:solidFill>
                  <a:schemeClr val="accent2"/>
                </a:solidFill>
                <a:latin typeface="Courier New" pitchFamily="49" charset="0"/>
              </a:rPr>
              <a:t> "+"</a:t>
            </a:r>
            <a:r>
              <a:rPr lang="de-DE" altLang="de-DE" sz="1800" dirty="0" smtClean="0">
                <a:solidFill>
                  <a:schemeClr val="accent2"/>
                </a:solidFill>
                <a:latin typeface="Courier New" pitchFamily="49" charset="0"/>
                <a:cs typeface="Courier New" pitchFamily="49" charset="0"/>
              </a:rPr>
              <a:t> (Right: T'Base) </a:t>
            </a:r>
            <a:r>
              <a:rPr lang="de-DE" altLang="de-DE" sz="1800" b="1" dirty="0" smtClean="0">
                <a:solidFill>
                  <a:schemeClr val="accent2"/>
                </a:solidFill>
                <a:latin typeface="Courier New" pitchFamily="49" charset="0"/>
                <a:cs typeface="Courier New" pitchFamily="49" charset="0"/>
              </a:rPr>
              <a:t>return</a:t>
            </a:r>
            <a:r>
              <a:rPr lang="de-DE" altLang="de-DE" sz="1800" dirty="0" smtClean="0">
                <a:solidFill>
                  <a:schemeClr val="accent2"/>
                </a:solidFill>
                <a:latin typeface="Courier New" pitchFamily="49" charset="0"/>
                <a:cs typeface="Courier New" pitchFamily="49" charset="0"/>
              </a:rPr>
              <a:t> T'Base;</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cs typeface="Courier New" pitchFamily="49" charset="0"/>
              </a:rPr>
              <a:t>Genauso für </a:t>
            </a:r>
            <a:r>
              <a:rPr lang="de-DE" altLang="de-DE" sz="1800" dirty="0" smtClean="0">
                <a:latin typeface="Courier New" panose="02070309020205020404" pitchFamily="49" charset="0"/>
                <a:cs typeface="Courier New" panose="02070309020205020404" pitchFamily="49" charset="0"/>
              </a:rPr>
              <a:t>-</a:t>
            </a:r>
            <a:r>
              <a:rPr lang="de-DE" altLang="de-DE" sz="2000" dirty="0" smtClean="0">
                <a:cs typeface="Courier New" pitchFamily="49" charset="0"/>
              </a:rPr>
              <a:t>, </a:t>
            </a:r>
            <a:r>
              <a:rPr lang="de-DE" altLang="de-DE" sz="1800" b="1" dirty="0" smtClean="0">
                <a:latin typeface="Courier New" panose="02070309020205020404" pitchFamily="49" charset="0"/>
                <a:cs typeface="Courier New" panose="02070309020205020404" pitchFamily="49" charset="0"/>
              </a:rPr>
              <a:t>abs</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solidFill>
                  <a:srgbClr val="CC3300"/>
                </a:solidFill>
                <a:cs typeface="Courier New" pitchFamily="49" charset="0"/>
              </a:rPr>
              <a:t>In Ada gibt es keine negativen Zahlliterale: </a:t>
            </a:r>
            <a:r>
              <a:rPr lang="de-DE" altLang="de-DE" sz="1800" dirty="0" smtClean="0">
                <a:solidFill>
                  <a:srgbClr val="CC3300"/>
                </a:solidFill>
                <a:latin typeface="Courier New" pitchFamily="49" charset="0"/>
                <a:cs typeface="Courier New" pitchFamily="49" charset="0"/>
              </a:rPr>
              <a:t>-1</a:t>
            </a:r>
            <a:r>
              <a:rPr lang="de-DE" altLang="de-DE" sz="2000" dirty="0" smtClean="0">
                <a:solidFill>
                  <a:srgbClr val="CC3300"/>
                </a:solidFill>
                <a:cs typeface="Courier New" pitchFamily="49" charset="0"/>
              </a:rPr>
              <a:t> ist ein Ausdruck!</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800" dirty="0" smtClean="0">
              <a:latin typeface="Courier New" pitchFamily="49" charset="0"/>
              <a:cs typeface="Courier New" pitchFamily="49" charset="0"/>
            </a:endParaRPr>
          </a:p>
          <a:p>
            <a:pPr marL="271463"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a:solidFill>
                  <a:schemeClr val="accent2"/>
                </a:solidFill>
                <a:latin typeface="Courier New" pitchFamily="49" charset="0"/>
              </a:rPr>
              <a:t>function</a:t>
            </a:r>
            <a:r>
              <a:rPr lang="de-DE" altLang="de-DE" sz="1800" dirty="0">
                <a:solidFill>
                  <a:schemeClr val="accent2"/>
                </a:solidFill>
                <a:latin typeface="Courier New" pitchFamily="49" charset="0"/>
              </a:rPr>
              <a:t> "+"</a:t>
            </a:r>
            <a:r>
              <a:rPr lang="de-DE" altLang="de-DE" sz="1800" dirty="0">
                <a:solidFill>
                  <a:schemeClr val="accent2"/>
                </a:solidFill>
                <a:latin typeface="Courier New" pitchFamily="49" charset="0"/>
                <a:cs typeface="Courier New" pitchFamily="49" charset="0"/>
              </a:rPr>
              <a:t> (Left, Right: T'Base) </a:t>
            </a:r>
            <a:r>
              <a:rPr lang="de-DE" altLang="de-DE" sz="1800" b="1" dirty="0">
                <a:solidFill>
                  <a:schemeClr val="accent2"/>
                </a:solidFill>
                <a:latin typeface="Courier New" pitchFamily="49" charset="0"/>
                <a:cs typeface="Courier New" pitchFamily="49" charset="0"/>
              </a:rPr>
              <a:t>return</a:t>
            </a:r>
            <a:r>
              <a:rPr lang="de-DE" altLang="de-DE" sz="1800" dirty="0">
                <a:solidFill>
                  <a:schemeClr val="accent2"/>
                </a:solidFill>
                <a:latin typeface="Courier New" pitchFamily="49" charset="0"/>
                <a:cs typeface="Courier New" pitchFamily="49" charset="0"/>
              </a:rPr>
              <a:t> T'Base;</a:t>
            </a:r>
          </a:p>
          <a:p>
            <a:pPr marL="271463"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a:solidFill>
                  <a:schemeClr val="accent2"/>
                </a:solidFill>
                <a:latin typeface="Courier New" pitchFamily="49" charset="0"/>
              </a:rPr>
              <a:t>function</a:t>
            </a:r>
            <a:r>
              <a:rPr lang="de-DE" altLang="de-DE" sz="1800" dirty="0">
                <a:solidFill>
                  <a:schemeClr val="accent2"/>
                </a:solidFill>
                <a:latin typeface="Courier New" pitchFamily="49" charset="0"/>
              </a:rPr>
              <a:t> </a:t>
            </a:r>
            <a:r>
              <a:rPr lang="de-DE" altLang="de-DE" sz="1800" dirty="0" smtClean="0">
                <a:solidFill>
                  <a:schemeClr val="accent2"/>
                </a:solidFill>
                <a:latin typeface="Courier New" pitchFamily="49" charset="0"/>
              </a:rPr>
              <a:t>"&lt;"</a:t>
            </a:r>
            <a:r>
              <a:rPr lang="de-DE" altLang="de-DE" sz="1800" dirty="0" smtClean="0">
                <a:solidFill>
                  <a:schemeClr val="accent2"/>
                </a:solidFill>
                <a:latin typeface="Courier New" pitchFamily="49" charset="0"/>
                <a:cs typeface="Courier New" pitchFamily="49" charset="0"/>
              </a:rPr>
              <a:t> </a:t>
            </a:r>
            <a:r>
              <a:rPr lang="de-DE" altLang="de-DE" sz="1800" dirty="0">
                <a:solidFill>
                  <a:schemeClr val="accent2"/>
                </a:solidFill>
                <a:latin typeface="Courier New" pitchFamily="49" charset="0"/>
                <a:cs typeface="Courier New" pitchFamily="49" charset="0"/>
              </a:rPr>
              <a:t>(Left, Right: T'Base) </a:t>
            </a:r>
            <a:r>
              <a:rPr lang="de-DE" altLang="de-DE" sz="1800" b="1" dirty="0">
                <a:solidFill>
                  <a:schemeClr val="accent2"/>
                </a:solidFill>
                <a:latin typeface="Courier New" pitchFamily="49" charset="0"/>
                <a:cs typeface="Courier New" pitchFamily="49" charset="0"/>
              </a:rPr>
              <a:t>return</a:t>
            </a:r>
            <a:r>
              <a:rPr lang="de-DE" altLang="de-DE" sz="1800" dirty="0">
                <a:solidFill>
                  <a:schemeClr val="accent2"/>
                </a:solidFill>
                <a:latin typeface="Courier New" pitchFamily="49" charset="0"/>
                <a:cs typeface="Courier New" pitchFamily="49" charset="0"/>
              </a:rPr>
              <a:t> </a:t>
            </a:r>
            <a:r>
              <a:rPr lang="de-DE" altLang="de-DE" sz="1800" dirty="0" smtClean="0">
                <a:solidFill>
                  <a:schemeClr val="accent2"/>
                </a:solidFill>
                <a:latin typeface="Courier New" pitchFamily="49" charset="0"/>
                <a:cs typeface="Courier New" pitchFamily="49" charset="0"/>
              </a:rPr>
              <a:t>Boolean;</a:t>
            </a:r>
            <a:endParaRPr lang="de-DE" altLang="de-DE" sz="1800" dirty="0">
              <a:solidFill>
                <a:schemeClr val="accent2"/>
              </a:solidFill>
              <a:latin typeface="Courier New" pitchFamily="49" charset="0"/>
              <a:cs typeface="Courier New" pitchFamily="49" charset="0"/>
            </a:endParaRPr>
          </a:p>
          <a:p>
            <a:pPr marL="0"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cs typeface="Courier New" pitchFamily="49" charset="0"/>
              </a:rPr>
              <a:t>Genauso für </a:t>
            </a:r>
            <a:r>
              <a:rPr lang="de-DE" altLang="de-DE" sz="1800" dirty="0" smtClean="0">
                <a:latin typeface="Courier New" panose="02070309020205020404" pitchFamily="49" charset="0"/>
                <a:cs typeface="Courier New" panose="02070309020205020404" pitchFamily="49" charset="0"/>
              </a:rPr>
              <a:t>-</a:t>
            </a:r>
            <a:r>
              <a:rPr lang="de-DE" altLang="de-DE" sz="2000" dirty="0" smtClean="0">
                <a:cs typeface="Courier New" pitchFamily="49" charset="0"/>
              </a:rPr>
              <a:t>, </a:t>
            </a:r>
            <a:r>
              <a:rPr lang="de-DE" altLang="de-DE" sz="1800" dirty="0" smtClean="0">
                <a:latin typeface="Courier New" panose="02070309020205020404" pitchFamily="49" charset="0"/>
                <a:cs typeface="Courier New" panose="02070309020205020404" pitchFamily="49" charset="0"/>
              </a:rPr>
              <a:t>*</a:t>
            </a:r>
            <a:r>
              <a:rPr lang="de-DE" altLang="de-DE" sz="2000" dirty="0" smtClean="0">
                <a:cs typeface="Courier New" pitchFamily="49" charset="0"/>
              </a:rPr>
              <a:t>,  </a:t>
            </a:r>
            <a:r>
              <a:rPr lang="de-DE" altLang="de-DE" sz="1800" dirty="0" smtClean="0">
                <a:latin typeface="Courier New" panose="02070309020205020404" pitchFamily="49" charset="0"/>
                <a:cs typeface="Courier New" panose="02070309020205020404" pitchFamily="49" charset="0"/>
              </a:rPr>
              <a:t>/</a:t>
            </a:r>
            <a:r>
              <a:rPr lang="de-DE" altLang="de-DE" sz="2000" dirty="0" smtClean="0">
                <a:cs typeface="Courier New" pitchFamily="49" charset="0"/>
              </a:rPr>
              <a:t>, </a:t>
            </a:r>
            <a:r>
              <a:rPr lang="de-DE" altLang="de-DE" sz="1800" b="1" dirty="0" smtClean="0">
                <a:latin typeface="Courier New" panose="02070309020205020404" pitchFamily="49" charset="0"/>
                <a:cs typeface="Courier New" panose="02070309020205020404" pitchFamily="49" charset="0"/>
              </a:rPr>
              <a:t>mod</a:t>
            </a:r>
            <a:r>
              <a:rPr lang="de-DE" altLang="de-DE" sz="2000" dirty="0" smtClean="0">
                <a:cs typeface="Courier New" pitchFamily="49" charset="0"/>
              </a:rPr>
              <a:t>, </a:t>
            </a:r>
            <a:r>
              <a:rPr lang="de-DE" altLang="de-DE" sz="1800" b="1" dirty="0" smtClean="0">
                <a:latin typeface="Courier New" panose="02070309020205020404" pitchFamily="49" charset="0"/>
                <a:cs typeface="Courier New" panose="02070309020205020404" pitchFamily="49" charset="0"/>
              </a:rPr>
              <a:t>rem</a:t>
            </a:r>
            <a:r>
              <a:rPr lang="de-DE" altLang="de-DE" sz="2000" dirty="0" smtClean="0">
                <a:cs typeface="Courier New" pitchFamily="49" charset="0"/>
              </a:rPr>
              <a:t>, Relationen:</a:t>
            </a:r>
          </a:p>
          <a:p>
            <a:pPr marL="0"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cs typeface="Courier New" pitchFamily="49" charset="0"/>
              </a:rPr>
              <a:t>   7 / 3 = 2               7 &lt;= 8</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7 </a:t>
            </a:r>
            <a:r>
              <a:rPr lang="de-DE" altLang="de-DE" sz="1800" b="1" dirty="0" smtClean="0">
                <a:latin typeface="Courier New" pitchFamily="49" charset="0"/>
                <a:cs typeface="Courier New" pitchFamily="49" charset="0"/>
              </a:rPr>
              <a:t>mod</a:t>
            </a:r>
            <a:r>
              <a:rPr lang="de-DE" altLang="de-DE" sz="1800" dirty="0" smtClean="0">
                <a:latin typeface="Courier New" pitchFamily="49" charset="0"/>
                <a:cs typeface="Courier New" pitchFamily="49" charset="0"/>
              </a:rPr>
              <a:t> 3 =  1            8 &gt;= 7</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a:t>
            </a:r>
            <a:r>
              <a:rPr lang="de-DE" altLang="de-DE" sz="1800" dirty="0" smtClean="0">
                <a:solidFill>
                  <a:srgbClr val="CC3300"/>
                </a:solidFill>
                <a:latin typeface="Courier New" pitchFamily="49" charset="0"/>
                <a:cs typeface="Courier New" pitchFamily="49" charset="0"/>
              </a:rPr>
              <a:t>-7 </a:t>
            </a:r>
            <a:r>
              <a:rPr lang="de-DE" altLang="de-DE" sz="1800" b="1" dirty="0" smtClean="0">
                <a:solidFill>
                  <a:srgbClr val="CC3300"/>
                </a:solidFill>
                <a:latin typeface="Courier New" pitchFamily="49" charset="0"/>
                <a:cs typeface="Courier New" pitchFamily="49" charset="0"/>
              </a:rPr>
              <a:t>mod</a:t>
            </a:r>
            <a:r>
              <a:rPr lang="de-DE" altLang="de-DE" sz="1800" dirty="0" smtClean="0">
                <a:solidFill>
                  <a:srgbClr val="CC3300"/>
                </a:solidFill>
                <a:latin typeface="Courier New" pitchFamily="49" charset="0"/>
                <a:cs typeface="Courier New" pitchFamily="49" charset="0"/>
              </a:rPr>
              <a:t> 3 = -1  </a:t>
            </a:r>
            <a:r>
              <a:rPr lang="de-DE" altLang="de-DE" sz="2000" dirty="0" smtClean="0">
                <a:solidFill>
                  <a:srgbClr val="CC3300"/>
                </a:solidFill>
                <a:cs typeface="Courier New" pitchFamily="49" charset="0"/>
              </a:rPr>
              <a:t>das ist</a:t>
            </a:r>
            <a:r>
              <a:rPr lang="de-DE" altLang="de-DE" sz="1800" dirty="0" smtClean="0">
                <a:solidFill>
                  <a:srgbClr val="CC3300"/>
                </a:solidFill>
                <a:latin typeface="Courier New" pitchFamily="49" charset="0"/>
                <a:cs typeface="Courier New" pitchFamily="49" charset="0"/>
              </a:rPr>
              <a:t>  -(7 </a:t>
            </a:r>
            <a:r>
              <a:rPr lang="de-DE" altLang="de-DE" sz="1800" b="1" dirty="0" smtClean="0">
                <a:solidFill>
                  <a:srgbClr val="CC3300"/>
                </a:solidFill>
                <a:latin typeface="Courier New" pitchFamily="49" charset="0"/>
                <a:cs typeface="Courier New" pitchFamily="49" charset="0"/>
              </a:rPr>
              <a:t>mod</a:t>
            </a:r>
            <a:r>
              <a:rPr lang="de-DE" altLang="de-DE" sz="1800" dirty="0" smtClean="0">
                <a:solidFill>
                  <a:srgbClr val="CC3300"/>
                </a:solidFill>
                <a:latin typeface="Courier New" pitchFamily="49" charset="0"/>
                <a:cs typeface="Courier New" pitchFamily="49" charset="0"/>
              </a:rPr>
              <a:t> 3) </a:t>
            </a:r>
            <a:r>
              <a:rPr lang="de-DE" altLang="de-DE" sz="1800" dirty="0" smtClean="0">
                <a:solidFill>
                  <a:srgbClr val="CC3300"/>
                </a:solidFill>
                <a:cs typeface="Courier New" pitchFamily="49" charset="0"/>
              </a:rPr>
              <a:t>  </a:t>
            </a:r>
            <a:r>
              <a:rPr lang="de-DE" altLang="de-DE" sz="2000" dirty="0" smtClean="0">
                <a:solidFill>
                  <a:srgbClr val="CC3300"/>
                </a:solidFill>
                <a:cs typeface="Courier New" pitchFamily="49" charset="0"/>
              </a:rPr>
              <a:t>es gilt Punkt vor Strich</a:t>
            </a:r>
            <a:r>
              <a:rPr lang="de-DE" altLang="de-DE" sz="1800" dirty="0" smtClean="0">
                <a:solidFill>
                  <a:srgbClr val="CC3300"/>
                </a:solidFill>
                <a:latin typeface="Courier New" pitchFamily="49" charset="0"/>
                <a:cs typeface="Courier New" pitchFamily="49" charset="0"/>
              </a:rPr>
              <a:t/>
            </a:r>
            <a:br>
              <a:rPr lang="de-DE" altLang="de-DE" sz="1800" dirty="0" smtClean="0">
                <a:solidFill>
                  <a:srgbClr val="CC3300"/>
                </a:solidFill>
                <a:latin typeface="Courier New" pitchFamily="49" charset="0"/>
                <a:cs typeface="Courier New" pitchFamily="49" charset="0"/>
              </a:rPr>
            </a:br>
            <a:r>
              <a:rPr lang="de-DE" altLang="de-DE" sz="1800" dirty="0" smtClean="0">
                <a:latin typeface="Courier New" pitchFamily="49" charset="0"/>
                <a:cs typeface="Courier New" pitchFamily="49" charset="0"/>
              </a:rPr>
              <a:t> (-7)</a:t>
            </a:r>
            <a:r>
              <a:rPr lang="de-DE" altLang="de-DE" sz="1800" b="1" dirty="0" smtClean="0">
                <a:latin typeface="Courier New" pitchFamily="49" charset="0"/>
                <a:cs typeface="Courier New" pitchFamily="49" charset="0"/>
              </a:rPr>
              <a:t>mod</a:t>
            </a:r>
            <a:r>
              <a:rPr lang="de-DE" altLang="de-DE" sz="1800" dirty="0" smtClean="0">
                <a:latin typeface="Courier New" pitchFamily="49" charset="0"/>
                <a:cs typeface="Courier New" pitchFamily="49" charset="0"/>
              </a:rPr>
              <a:t> 3 =  2</a:t>
            </a:r>
            <a:endParaRPr lang="de-DE" altLang="de-DE" sz="800" dirty="0" smtClean="0">
              <a:cs typeface="Courier New" pitchFamily="49" charset="0"/>
            </a:endParaRP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cs typeface="Courier New" pitchFamily="49" charset="0"/>
              </a:rPr>
              <a:t>Exponentiation</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700" b="1" dirty="0" smtClean="0">
                <a:solidFill>
                  <a:schemeClr val="accent2"/>
                </a:solidFill>
                <a:latin typeface="Courier New" pitchFamily="49" charset="0"/>
              </a:rPr>
              <a:t>function</a:t>
            </a:r>
            <a:r>
              <a:rPr lang="de-DE" altLang="de-DE" sz="1700" dirty="0" smtClean="0">
                <a:solidFill>
                  <a:schemeClr val="accent2"/>
                </a:solidFill>
                <a:latin typeface="Courier New" pitchFamily="49" charset="0"/>
              </a:rPr>
              <a:t> "**"</a:t>
            </a:r>
            <a:r>
              <a:rPr lang="de-DE" altLang="de-DE" sz="1700" dirty="0" smtClean="0">
                <a:solidFill>
                  <a:schemeClr val="accent2"/>
                </a:solidFill>
                <a:latin typeface="Courier New" pitchFamily="49" charset="0"/>
                <a:cs typeface="Courier New" pitchFamily="49" charset="0"/>
              </a:rPr>
              <a:t>(Left: T'Base; Right: Natural) </a:t>
            </a:r>
            <a:r>
              <a:rPr lang="de-DE" altLang="de-DE" sz="1700" b="1" dirty="0" smtClean="0">
                <a:solidFill>
                  <a:schemeClr val="accent2"/>
                </a:solidFill>
                <a:latin typeface="Courier New" pitchFamily="49" charset="0"/>
                <a:cs typeface="Courier New" pitchFamily="49" charset="0"/>
              </a:rPr>
              <a:t>return</a:t>
            </a:r>
            <a:r>
              <a:rPr lang="de-DE" altLang="de-DE" sz="1700" dirty="0" smtClean="0">
                <a:solidFill>
                  <a:schemeClr val="accent2"/>
                </a:solidFill>
                <a:latin typeface="Courier New" pitchFamily="49" charset="0"/>
                <a:cs typeface="Courier New" pitchFamily="49" charset="0"/>
              </a:rPr>
              <a:t> T'Base;</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800" dirty="0" smtClean="0">
              <a:cs typeface="Courier New" pitchFamily="49" charset="0"/>
            </a:endParaRP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cs typeface="Courier New" pitchFamily="49" charset="0"/>
              </a:rPr>
              <a:t>Gleichheit und Ungleichheit (</a:t>
            </a:r>
            <a:r>
              <a:rPr lang="de-DE" altLang="de-DE" sz="1800" dirty="0" smtClean="0">
                <a:latin typeface="Courier New" panose="02070309020205020404" pitchFamily="49" charset="0"/>
                <a:cs typeface="Courier New" panose="02070309020205020404" pitchFamily="49" charset="0"/>
              </a:rPr>
              <a:t>/=</a:t>
            </a:r>
            <a:r>
              <a:rPr lang="de-DE" altLang="de-DE" sz="2000" dirty="0" smtClean="0">
                <a:cs typeface="Courier New" pitchFamily="49" charset="0"/>
              </a:rPr>
              <a:t> ist Negation von </a:t>
            </a:r>
            <a:r>
              <a:rPr lang="de-DE" altLang="de-DE" sz="1800" dirty="0" smtClean="0">
                <a:latin typeface="Courier New" panose="02070309020205020404" pitchFamily="49" charset="0"/>
                <a:cs typeface="Courier New" panose="02070309020205020404" pitchFamily="49" charset="0"/>
              </a:rPr>
              <a:t>=</a:t>
            </a:r>
            <a:r>
              <a:rPr lang="de-DE" altLang="de-DE" sz="2000" dirty="0" smtClean="0">
                <a:cs typeface="Courier New" pitchFamily="49" charset="0"/>
              </a:rPr>
              <a:t>)</a:t>
            </a:r>
          </a:p>
          <a:p>
            <a:pPr marL="271463"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solidFill>
                  <a:schemeClr val="accent2"/>
                </a:solidFill>
                <a:latin typeface="Courier New" pitchFamily="49" charset="0"/>
              </a:rPr>
              <a:t>function</a:t>
            </a:r>
            <a:r>
              <a:rPr lang="de-DE" altLang="de-DE" sz="1800" dirty="0" smtClean="0">
                <a:solidFill>
                  <a:schemeClr val="accent2"/>
                </a:solidFill>
                <a:latin typeface="Courier New" pitchFamily="49" charset="0"/>
              </a:rPr>
              <a:t> "="</a:t>
            </a:r>
            <a:r>
              <a:rPr lang="de-DE" altLang="de-DE" sz="1800" dirty="0" smtClean="0">
                <a:solidFill>
                  <a:schemeClr val="accent2"/>
                </a:solidFill>
                <a:latin typeface="Courier New" pitchFamily="49" charset="0"/>
                <a:cs typeface="Courier New" pitchFamily="49" charset="0"/>
              </a:rPr>
              <a:t> (Left, Right: T'Base) </a:t>
            </a:r>
            <a:r>
              <a:rPr lang="de-DE" altLang="de-DE" sz="1800" b="1" dirty="0" smtClean="0">
                <a:solidFill>
                  <a:schemeClr val="accent2"/>
                </a:solidFill>
                <a:latin typeface="Courier New" pitchFamily="49" charset="0"/>
                <a:cs typeface="Courier New" pitchFamily="49" charset="0"/>
              </a:rPr>
              <a:t>return</a:t>
            </a:r>
            <a:r>
              <a:rPr lang="de-DE" altLang="de-DE" sz="1800" dirty="0" smtClean="0">
                <a:solidFill>
                  <a:schemeClr val="accent2"/>
                </a:solidFill>
                <a:latin typeface="Courier New" pitchFamily="49" charset="0"/>
                <a:cs typeface="Courier New" pitchFamily="49" charset="0"/>
              </a:rPr>
              <a:t> Boolean;</a:t>
            </a:r>
          </a:p>
          <a:p>
            <a:pPr marL="0"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800" dirty="0" smtClean="0">
              <a:latin typeface="Courier New" pitchFamily="49" charset="0"/>
              <a:cs typeface="Courier New" pitchFamily="49" charset="0"/>
            </a:endParaRPr>
          </a:p>
        </p:txBody>
      </p:sp>
      <p:sp>
        <p:nvSpPr>
          <p:cNvPr id="2253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2533" name="Foliennummernplatzhalter 2"/>
          <p:cNvSpPr>
            <a:spLocks noGrp="1"/>
          </p:cNvSpPr>
          <p:nvPr>
            <p:ph type="sldNum" idx="11"/>
          </p:nvPr>
        </p:nvSpPr>
        <p:spPr>
          <a:xfrm>
            <a:off x="7476565" y="6279776"/>
            <a:ext cx="948298" cy="427412"/>
          </a:xfrm>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902DEB7-A0DA-40D6-AF72-B84AFC86A6EC}" type="slidenum">
              <a:rPr lang="de-DE" altLang="de-DE" sz="2400" smtClean="0"/>
              <a:pPr eaLnBrk="1" hangingPunct="1">
                <a:spcBef>
                  <a:spcPct val="0"/>
                </a:spcBef>
              </a:pPr>
              <a:t>38</a:t>
            </a:fld>
            <a:endParaRPr lang="de-DE" altLang="de-DE" sz="2400" dirty="0" smtClean="0"/>
          </a:p>
        </p:txBody>
      </p:sp>
      <p:sp>
        <p:nvSpPr>
          <p:cNvPr id="6" name="Abgerundete rechteckige Legende 5"/>
          <p:cNvSpPr/>
          <p:nvPr/>
        </p:nvSpPr>
        <p:spPr bwMode="auto">
          <a:xfrm>
            <a:off x="7380311" y="1567880"/>
            <a:ext cx="1584177" cy="708992"/>
          </a:xfrm>
          <a:prstGeom prst="wedgeRoundRectCallout">
            <a:avLst>
              <a:gd name="adj1" fmla="val -100550"/>
              <a:gd name="adj2" fmla="val -1150"/>
              <a:gd name="adj3" fmla="val 16667"/>
            </a:avLst>
          </a:prstGeom>
          <a:solidFill>
            <a:srgbClr val="00B0F0"/>
          </a:solidFill>
          <a:ln w="1905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Attribut,</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siehe Folie 42</a:t>
            </a:r>
          </a:p>
        </p:txBody>
      </p:sp>
      <p:sp>
        <p:nvSpPr>
          <p:cNvPr id="2" name="Textfeld 1">
            <a:hlinkClick r:id="" action="ppaction://noaction"/>
          </p:cNvPr>
          <p:cNvSpPr txBox="1"/>
          <p:nvPr/>
        </p:nvSpPr>
        <p:spPr>
          <a:xfrm>
            <a:off x="6444209" y="3501008"/>
            <a:ext cx="2304256" cy="738664"/>
          </a:xfrm>
          <a:prstGeom prst="rect">
            <a:avLst/>
          </a:prstGeom>
          <a:solidFill>
            <a:srgbClr val="FFCCFF"/>
          </a:solidFill>
          <a:ln w="12700">
            <a:solidFill>
              <a:srgbClr val="FF3399"/>
            </a:solidFill>
          </a:ln>
        </p:spPr>
        <p:txBody>
          <a:bodyPr wrap="square" rtlCol="0">
            <a:spAutoFit/>
          </a:bodyPr>
          <a:lstStyle/>
          <a:p>
            <a:pPr algn="ctr"/>
            <a:r>
              <a:rPr lang="de-DE" sz="1400" dirty="0" smtClean="0">
                <a:solidFill>
                  <a:srgbClr val="FF3399"/>
                </a:solidFill>
              </a:rPr>
              <a:t>Es gibt keine kombinierten Operatoren wie i++. Als </a:t>
            </a:r>
            <a:r>
              <a:rPr lang="de-DE" sz="1400" dirty="0">
                <a:solidFill>
                  <a:srgbClr val="FF3399"/>
                </a:solidFill>
              </a:rPr>
              <a:t>Ersatz </a:t>
            </a:r>
            <a:r>
              <a:rPr lang="de-DE" sz="1400" dirty="0" smtClean="0">
                <a:solidFill>
                  <a:srgbClr val="FF3399"/>
                </a:solidFill>
              </a:rPr>
              <a:t>dient </a:t>
            </a:r>
            <a:r>
              <a:rPr lang="de-DE" sz="1400" dirty="0">
                <a:solidFill>
                  <a:srgbClr val="FF3399"/>
                </a:solidFill>
              </a:rPr>
              <a:t>@ </a:t>
            </a:r>
            <a:r>
              <a:rPr lang="de-DE" sz="1400" dirty="0" smtClean="0">
                <a:solidFill>
                  <a:srgbClr val="FF3399"/>
                </a:solidFill>
              </a:rPr>
              <a:t>in Ada 2022.</a:t>
            </a:r>
            <a:endParaRPr lang="de-DE" sz="1400" dirty="0">
              <a:solidFill>
                <a:srgbClr val="FF3399"/>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237258"/>
          </a:xfrm>
        </p:spPr>
        <p:txBody>
          <a:bodyPr/>
          <a:lstStyle/>
          <a:p>
            <a:r>
              <a:rPr lang="de-DE" dirty="0" smtClean="0"/>
              <a:t>Zweifel</a:t>
            </a:r>
            <a:endParaRPr lang="de-DE" dirty="0"/>
          </a:p>
        </p:txBody>
      </p:sp>
      <p:sp>
        <p:nvSpPr>
          <p:cNvPr id="3" name="Inhaltsplatzhalter 2"/>
          <p:cNvSpPr>
            <a:spLocks noGrp="1"/>
          </p:cNvSpPr>
          <p:nvPr>
            <p:ph idx="1"/>
          </p:nvPr>
        </p:nvSpPr>
        <p:spPr>
          <a:xfrm>
            <a:off x="685800" y="1700810"/>
            <a:ext cx="7739063" cy="4536478"/>
          </a:xfrm>
        </p:spPr>
        <p:txBody>
          <a:bodyPr/>
          <a:lstStyle/>
          <a:p>
            <a:pPr marL="0" indent="0"/>
            <a:r>
              <a:rPr lang="de-DE" sz="2400" dirty="0" smtClean="0"/>
              <a:t>Wir wollen erste Zweifel an </a:t>
            </a:r>
            <a:r>
              <a:rPr lang="de-DE" sz="2400" dirty="0"/>
              <a:t>der </a:t>
            </a:r>
            <a:r>
              <a:rPr lang="de-DE" sz="2400" dirty="0" smtClean="0"/>
              <a:t>Konstanz säen:</a:t>
            </a:r>
          </a:p>
          <a:p>
            <a:pPr marL="457200" indent="-457200">
              <a:buFont typeface="Arial" panose="020B0604020202020204" pitchFamily="34" charset="0"/>
              <a:buChar char="•"/>
            </a:pPr>
            <a:r>
              <a:rPr lang="de-DE" sz="2400" dirty="0" smtClean="0">
                <a:cs typeface="Courier New" panose="02070309020205020404" pitchFamily="49" charset="0"/>
              </a:rPr>
              <a:t>Gegeben </a:t>
            </a:r>
            <a:r>
              <a:rPr lang="de-DE" sz="2400" dirty="0">
                <a:cs typeface="Courier New" panose="02070309020205020404" pitchFamily="49" charset="0"/>
              </a:rPr>
              <a:t>sei ein kontrollierter Typ </a:t>
            </a:r>
            <a:r>
              <a:rPr lang="de-DE" sz="2000" dirty="0" smtClean="0">
                <a:latin typeface="Courier New" panose="02070309020205020404" pitchFamily="49" charset="0"/>
                <a:cs typeface="Courier New" panose="02070309020205020404" pitchFamily="49" charset="0"/>
              </a:rPr>
              <a:t>T</a:t>
            </a:r>
            <a:r>
              <a:rPr lang="de-DE" sz="2400" dirty="0" smtClean="0">
                <a:cs typeface="Courier New" panose="02070309020205020404" pitchFamily="49" charset="0"/>
              </a:rPr>
              <a:t>.</a:t>
            </a:r>
            <a:br>
              <a:rPr lang="de-DE" sz="2400" dirty="0" smtClean="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X</a:t>
            </a:r>
            <a:r>
              <a:rPr lang="de-DE" sz="2000" dirty="0">
                <a:latin typeface="Courier New" panose="02070309020205020404" pitchFamily="49" charset="0"/>
                <a:cs typeface="Courier New" panose="02070309020205020404" pitchFamily="49" charset="0"/>
              </a:rPr>
              <a:t>: </a:t>
            </a:r>
            <a:r>
              <a:rPr lang="de-DE" sz="2000" b="1" dirty="0">
                <a:latin typeface="Courier New" panose="02070309020205020404" pitchFamily="49" charset="0"/>
                <a:cs typeface="Courier New" panose="02070309020205020404" pitchFamily="49" charset="0"/>
              </a:rPr>
              <a:t>constant</a:t>
            </a:r>
            <a:r>
              <a:rPr lang="de-DE" sz="2000" dirty="0">
                <a:latin typeface="Courier New" panose="02070309020205020404" pitchFamily="49" charset="0"/>
                <a:cs typeface="Courier New" panose="02070309020205020404" pitchFamily="49" charset="0"/>
              </a:rPr>
              <a:t> T := </a:t>
            </a:r>
            <a:r>
              <a:rPr lang="de-DE" sz="2000" dirty="0" smtClean="0">
                <a:latin typeface="Courier New" panose="02070309020205020404" pitchFamily="49" charset="0"/>
                <a:cs typeface="Courier New" panose="02070309020205020404" pitchFamily="49" charset="0"/>
              </a:rPr>
              <a:t>F;</a:t>
            </a:r>
            <a:br>
              <a:rPr lang="de-DE" sz="2000" dirty="0" smtClean="0">
                <a:latin typeface="Courier New" panose="02070309020205020404" pitchFamily="49" charset="0"/>
                <a:cs typeface="Courier New" panose="02070309020205020404" pitchFamily="49" charset="0"/>
              </a:rPr>
            </a:br>
            <a:r>
              <a:rPr lang="de-DE" sz="2400" dirty="0" smtClean="0">
                <a:cs typeface="Courier New" panose="02070309020205020404" pitchFamily="49" charset="0"/>
              </a:rPr>
              <a:t>Hier </a:t>
            </a:r>
            <a:r>
              <a:rPr lang="de-DE" sz="2400" dirty="0">
                <a:cs typeface="Courier New" panose="02070309020205020404" pitchFamily="49" charset="0"/>
              </a:rPr>
              <a:t>wird </a:t>
            </a:r>
            <a:r>
              <a:rPr lang="de-DE" sz="2400" dirty="0" smtClean="0">
                <a:cs typeface="Courier New" panose="02070309020205020404" pitchFamily="49" charset="0"/>
              </a:rPr>
              <a:t>nach der Erzeugung von </a:t>
            </a:r>
            <a:r>
              <a:rPr lang="de-DE" sz="2000" dirty="0">
                <a:latin typeface="Courier New" panose="02070309020205020404" pitchFamily="49" charset="0"/>
                <a:cs typeface="Courier New" panose="02070309020205020404" pitchFamily="49" charset="0"/>
              </a:rPr>
              <a:t>X</a:t>
            </a:r>
            <a:r>
              <a:rPr lang="de-DE" sz="2400" dirty="0">
                <a:cs typeface="Courier New" panose="02070309020205020404" pitchFamily="49" charset="0"/>
              </a:rPr>
              <a:t> </a:t>
            </a:r>
            <a:r>
              <a:rPr lang="de-DE" sz="2400" dirty="0" smtClean="0">
                <a:cs typeface="Courier New" panose="02070309020205020404" pitchFamily="49" charset="0"/>
              </a:rPr>
              <a:t>und der Initialisie-rung mit der </a:t>
            </a:r>
            <a:r>
              <a:rPr lang="de-DE" sz="2400" dirty="0">
                <a:cs typeface="Courier New" panose="02070309020205020404" pitchFamily="49" charset="0"/>
              </a:rPr>
              <a:t>Kopie von </a:t>
            </a:r>
            <a:r>
              <a:rPr lang="de-DE" sz="2000" dirty="0" smtClean="0">
                <a:latin typeface="Courier New" panose="02070309020205020404" pitchFamily="49" charset="0"/>
                <a:cs typeface="Courier New" panose="02070309020205020404" pitchFamily="49" charset="0"/>
              </a:rPr>
              <a:t>F</a:t>
            </a:r>
            <a:r>
              <a:rPr lang="de-DE" sz="2400" dirty="0" smtClean="0">
                <a:cs typeface="Courier New" panose="02070309020205020404" pitchFamily="49" charset="0"/>
              </a:rPr>
              <a:t> die Operation </a:t>
            </a:r>
            <a:r>
              <a:rPr lang="de-DE" sz="2000" dirty="0" smtClean="0">
                <a:latin typeface="Courier New" panose="02070309020205020404" pitchFamily="49" charset="0"/>
                <a:cs typeface="Courier New" panose="02070309020205020404" pitchFamily="49" charset="0"/>
              </a:rPr>
              <a:t>Adjust</a:t>
            </a:r>
            <a:r>
              <a:rPr lang="de-DE" sz="2400" dirty="0" smtClean="0">
                <a:cs typeface="Courier New" panose="02070309020205020404" pitchFamily="49" charset="0"/>
              </a:rPr>
              <a:t> für das konstante </a:t>
            </a:r>
            <a:r>
              <a:rPr lang="de-DE" sz="2400" dirty="0">
                <a:cs typeface="Courier New" panose="02070309020205020404" pitchFamily="49" charset="0"/>
              </a:rPr>
              <a:t>Objekt </a:t>
            </a:r>
            <a:r>
              <a:rPr lang="de-DE" sz="2000" dirty="0">
                <a:latin typeface="Courier New" panose="02070309020205020404" pitchFamily="49" charset="0"/>
                <a:cs typeface="Courier New" panose="02070309020205020404" pitchFamily="49" charset="0"/>
              </a:rPr>
              <a:t>X</a:t>
            </a:r>
            <a:r>
              <a:rPr lang="de-DE" sz="2400" dirty="0">
                <a:cs typeface="Courier New" panose="02070309020205020404" pitchFamily="49" charset="0"/>
              </a:rPr>
              <a:t> </a:t>
            </a:r>
            <a:r>
              <a:rPr lang="de-DE" sz="2400" dirty="0" smtClean="0">
                <a:cs typeface="Courier New" panose="02070309020205020404" pitchFamily="49" charset="0"/>
              </a:rPr>
              <a:t>aufgerufen </a:t>
            </a:r>
            <a:r>
              <a:rPr lang="de-DE" sz="2400" dirty="0">
                <a:cs typeface="Courier New" panose="02070309020205020404" pitchFamily="49" charset="0"/>
              </a:rPr>
              <a:t>mit Parametermodus </a:t>
            </a:r>
            <a:r>
              <a:rPr lang="de-DE" sz="2000" b="1" dirty="0">
                <a:latin typeface="Courier New" panose="02070309020205020404" pitchFamily="49" charset="0"/>
                <a:cs typeface="Courier New" panose="02070309020205020404" pitchFamily="49" charset="0"/>
              </a:rPr>
              <a:t>in out</a:t>
            </a:r>
            <a:r>
              <a:rPr lang="de-DE" sz="2400" dirty="0" smtClean="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Initialize</a:t>
            </a:r>
            <a:r>
              <a:rPr lang="de-DE" sz="2400" dirty="0" smtClean="0">
                <a:cs typeface="Courier New" panose="02070309020205020404" pitchFamily="49" charset="0"/>
              </a:rPr>
              <a:t> wird hier nicht aufgerufen, da ein Initialobjekt gegeben ist.)</a:t>
            </a:r>
          </a:p>
          <a:p>
            <a:pPr marL="457200" indent="-457200">
              <a:buFont typeface="Arial" panose="020B0604020202020204" pitchFamily="34" charset="0"/>
              <a:buChar char="•"/>
            </a:pPr>
            <a:r>
              <a:rPr lang="de-DE" sz="2400" dirty="0" smtClean="0">
                <a:cs typeface="Courier New" panose="02070309020205020404" pitchFamily="49" charset="0"/>
              </a:rPr>
              <a:t>In </a:t>
            </a:r>
            <a:r>
              <a:rPr lang="de-DE" sz="2000" dirty="0">
                <a:latin typeface="Courier New" panose="02070309020205020404" pitchFamily="49" charset="0"/>
                <a:cs typeface="Courier New" panose="02070309020205020404" pitchFamily="49" charset="0"/>
              </a:rPr>
              <a:t>Ada.*_IO</a:t>
            </a:r>
            <a:r>
              <a:rPr lang="de-DE" sz="2400" dirty="0">
                <a:cs typeface="Courier New" panose="02070309020205020404" pitchFamily="49" charset="0"/>
              </a:rPr>
              <a:t> </a:t>
            </a:r>
            <a:r>
              <a:rPr lang="de-DE" sz="2400" dirty="0" smtClean="0">
                <a:cs typeface="Courier New" panose="02070309020205020404" pitchFamily="49" charset="0"/>
              </a:rPr>
              <a:t>(RM A.6-A.10) haben </a:t>
            </a:r>
            <a:r>
              <a:rPr lang="de-DE" sz="2000" dirty="0">
                <a:latin typeface="Courier New" panose="02070309020205020404" pitchFamily="49" charset="0"/>
                <a:cs typeface="Courier New" panose="02070309020205020404" pitchFamily="49" charset="0"/>
              </a:rPr>
              <a:t>Create</a:t>
            </a:r>
            <a:r>
              <a:rPr lang="de-DE" sz="2400" dirty="0">
                <a:cs typeface="Courier New" panose="02070309020205020404" pitchFamily="49" charset="0"/>
              </a:rPr>
              <a:t> und </a:t>
            </a:r>
            <a:r>
              <a:rPr lang="de-DE" sz="2000" dirty="0">
                <a:latin typeface="Courier New" panose="02070309020205020404" pitchFamily="49" charset="0"/>
                <a:cs typeface="Courier New" panose="02070309020205020404" pitchFamily="49" charset="0"/>
              </a:rPr>
              <a:t>Close</a:t>
            </a:r>
            <a:r>
              <a:rPr lang="de-DE" sz="2400" dirty="0">
                <a:cs typeface="Courier New" panose="02070309020205020404" pitchFamily="49" charset="0"/>
              </a:rPr>
              <a:t> den Dateiparameter als </a:t>
            </a:r>
            <a:r>
              <a:rPr lang="de-DE" sz="2000" b="1" dirty="0">
                <a:latin typeface="Courier New" panose="02070309020205020404" pitchFamily="49" charset="0"/>
                <a:cs typeface="Courier New" panose="02070309020205020404" pitchFamily="49" charset="0"/>
              </a:rPr>
              <a:t>in out</a:t>
            </a:r>
            <a:r>
              <a:rPr lang="de-DE" sz="2400" dirty="0">
                <a:cs typeface="Courier New" panose="02070309020205020404" pitchFamily="49" charset="0"/>
              </a:rPr>
              <a:t>, </a:t>
            </a:r>
            <a:r>
              <a:rPr lang="de-DE" sz="2000" dirty="0">
                <a:latin typeface="Courier New" panose="02070309020205020404" pitchFamily="49" charset="0"/>
                <a:cs typeface="Courier New" panose="02070309020205020404" pitchFamily="49" charset="0"/>
              </a:rPr>
              <a:t>Read</a:t>
            </a:r>
            <a:r>
              <a:rPr lang="de-DE" sz="2400" dirty="0">
                <a:cs typeface="Courier New" panose="02070309020205020404" pitchFamily="49" charset="0"/>
              </a:rPr>
              <a:t> und </a:t>
            </a:r>
            <a:r>
              <a:rPr lang="de-DE" sz="2000" dirty="0">
                <a:latin typeface="Courier New" panose="02070309020205020404" pitchFamily="49" charset="0"/>
                <a:cs typeface="Courier New" panose="02070309020205020404" pitchFamily="49" charset="0"/>
              </a:rPr>
              <a:t>Write</a:t>
            </a:r>
            <a:r>
              <a:rPr lang="de-DE" sz="2400" dirty="0">
                <a:cs typeface="Courier New" panose="02070309020205020404" pitchFamily="49" charset="0"/>
              </a:rPr>
              <a:t> (bzw. </a:t>
            </a:r>
            <a:r>
              <a:rPr lang="de-DE" sz="2000" dirty="0">
                <a:latin typeface="Courier New" panose="02070309020205020404" pitchFamily="49" charset="0"/>
                <a:cs typeface="Courier New" panose="02070309020205020404" pitchFamily="49" charset="0"/>
              </a:rPr>
              <a:t>Put</a:t>
            </a:r>
            <a:r>
              <a:rPr lang="de-DE" sz="2400" dirty="0">
                <a:cs typeface="Courier New" panose="02070309020205020404" pitchFamily="49" charset="0"/>
              </a:rPr>
              <a:t> und  </a:t>
            </a:r>
            <a:r>
              <a:rPr lang="de-DE" sz="2000" dirty="0">
                <a:latin typeface="Courier New" panose="02070309020205020404" pitchFamily="49" charset="0"/>
                <a:cs typeface="Courier New" panose="02070309020205020404" pitchFamily="49" charset="0"/>
              </a:rPr>
              <a:t>Get</a:t>
            </a:r>
            <a:r>
              <a:rPr lang="de-DE" sz="2400" dirty="0">
                <a:cs typeface="Courier New" panose="02070309020205020404" pitchFamily="49" charset="0"/>
              </a:rPr>
              <a:t>) als </a:t>
            </a:r>
            <a:r>
              <a:rPr lang="de-DE" sz="2000" b="1" dirty="0">
                <a:latin typeface="Courier New" panose="02070309020205020404" pitchFamily="49" charset="0"/>
                <a:cs typeface="Courier New" panose="02070309020205020404" pitchFamily="49" charset="0"/>
              </a:rPr>
              <a:t>in</a:t>
            </a:r>
            <a:r>
              <a:rPr lang="de-DE" sz="2400" dirty="0">
                <a:cs typeface="Courier New" panose="02070309020205020404" pitchFamily="49" charset="0"/>
              </a:rPr>
              <a:t>. Aber jede dieser Operationen verändert doch d</a:t>
            </a:r>
            <a:r>
              <a:rPr lang="de-DE" sz="2400" dirty="0" smtClean="0">
                <a:cs typeface="Courier New" panose="02070309020205020404" pitchFamily="49" charset="0"/>
              </a:rPr>
              <a:t>en Zustand des Dateiparameters.</a:t>
            </a:r>
            <a:endParaRPr lang="de-DE" sz="18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380</a:t>
            </a:fld>
            <a:endParaRPr lang="de-DE" dirty="0"/>
          </a:p>
        </p:txBody>
      </p:sp>
    </p:spTree>
    <p:extLst>
      <p:ext uri="{BB962C8B-B14F-4D97-AF65-F5344CB8AC3E}">
        <p14:creationId xmlns:p14="http://schemas.microsoft.com/office/powerpoint/2010/main" val="3060774549"/>
      </p:ext>
    </p:extLst>
  </p:cSld>
  <p:clrMapOvr>
    <a:masterClrMapping/>
  </p:clrMapOvr>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332655"/>
            <a:ext cx="7739063" cy="1440159"/>
          </a:xfrm>
        </p:spPr>
        <p:txBody>
          <a:bodyPr/>
          <a:lstStyle/>
          <a:p>
            <a:r>
              <a:rPr lang="de-DE" dirty="0"/>
              <a:t>Simon Tucker Taft über Dateiparameter</a:t>
            </a:r>
          </a:p>
        </p:txBody>
      </p:sp>
      <p:sp>
        <p:nvSpPr>
          <p:cNvPr id="3" name="Inhaltsplatzhalter 2"/>
          <p:cNvSpPr>
            <a:spLocks noGrp="1"/>
          </p:cNvSpPr>
          <p:nvPr>
            <p:ph idx="1"/>
          </p:nvPr>
        </p:nvSpPr>
        <p:spPr>
          <a:xfrm>
            <a:off x="685800" y="1772815"/>
            <a:ext cx="7739063" cy="4385389"/>
          </a:xfrm>
        </p:spPr>
        <p:txBody>
          <a:bodyPr/>
          <a:lstStyle/>
          <a:p>
            <a:pPr marL="0" lvl="0" indent="0"/>
            <a:r>
              <a:rPr lang="en-US" sz="1400" i="1" dirty="0"/>
              <a:t>CG: ... Why is the mode in out for Open and Close, but in for Read and Write on files?</a:t>
            </a:r>
          </a:p>
          <a:p>
            <a:pPr marL="0" lvl="0" indent="0"/>
            <a:r>
              <a:rPr lang="en-US" sz="1400" dirty="0"/>
              <a:t>TT: This reflects a design where the (internal) File object's "state" represents the open-ness of the File object, rather than the content of the (external) file. Agreed that this choice is debatable, but it is consistent across the I/O packages.</a:t>
            </a:r>
          </a:p>
          <a:p>
            <a:pPr marL="0" lvl="0" indent="0"/>
            <a:r>
              <a:rPr lang="en-US" sz="1400" i="1" dirty="0"/>
              <a:t>CG: But the read and write pointer is not a part of the external object</a:t>
            </a:r>
            <a:r>
              <a:rPr lang="en-US" sz="1400" i="1" dirty="0" smtClean="0"/>
              <a:t>.</a:t>
            </a:r>
            <a:endParaRPr lang="en-US" sz="1400" i="1" dirty="0"/>
          </a:p>
          <a:p>
            <a:pPr marL="0" lvl="0" indent="0"/>
            <a:r>
              <a:rPr lang="en-US" sz="1400" dirty="0"/>
              <a:t>TT: As I indicated, a choice was made to consider the "open-ness" of the object the only relevant part of the state reflected in the File parameter. You are right that the read and write pointer seem to be in limbo between the File parameter and the external file. The presumed implementation model implies a level of indirection, where the File parameter represents a reference, which is essentially "null" when the file is closed, and non-null when the file is open. Everything else is buried in some mysterious netherland whose state is not reflected in the mode of the File parameter. A similar approach was taken for task-type parameters, where you can do pretty much anything to an IN parameter of a task type</a:t>
            </a:r>
            <a:r>
              <a:rPr lang="en-US" sz="1400" dirty="0" smtClean="0"/>
              <a:t>.</a:t>
            </a:r>
          </a:p>
          <a:p>
            <a:pPr marL="0" lvl="0" indent="0"/>
            <a:r>
              <a:rPr lang="en-US" sz="1400" dirty="0" smtClean="0"/>
              <a:t>I </a:t>
            </a:r>
            <a:r>
              <a:rPr lang="en-US" sz="1400" dirty="0"/>
              <a:t>agree that this model has problems, but I would argue that it is a symptom of any language that has pointer parameters whose mode has no effect on the ability to update the pointed-to object. Personally I am on the side of having a language with no explicit pointers in the surface syntax or semantics, but that is a very different </a:t>
            </a:r>
            <a:r>
              <a:rPr lang="en-US" sz="1400" dirty="0" smtClean="0"/>
              <a:t>approach!</a:t>
            </a:r>
          </a:p>
          <a:p>
            <a:pPr marL="0" lvl="0" indent="0"/>
            <a:r>
              <a:rPr lang="en-US" sz="1400" dirty="0" smtClean="0"/>
              <a:t>Also </a:t>
            </a:r>
            <a:r>
              <a:rPr lang="en-US" sz="1400" dirty="0"/>
              <a:t>note that we added access-const in Ada 95, but that has its own issues, in that the mode of access is buried in the type, rather than the parameter mode. Not an ideal place for it in cases like file handles</a:t>
            </a:r>
            <a:r>
              <a:rPr lang="en-US" sz="1400" dirty="0" smtClean="0"/>
              <a:t>.</a:t>
            </a:r>
            <a:endParaRPr lang="de-DE" sz="1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381</a:t>
            </a:fld>
            <a:endParaRPr lang="de-DE" dirty="0"/>
          </a:p>
        </p:txBody>
      </p:sp>
    </p:spTree>
    <p:extLst>
      <p:ext uri="{BB962C8B-B14F-4D97-AF65-F5344CB8AC3E}">
        <p14:creationId xmlns:p14="http://schemas.microsoft.com/office/powerpoint/2010/main" val="457273854"/>
      </p:ext>
    </p:extLst>
  </p:cSld>
  <p:clrMapOvr>
    <a:masterClrMapping/>
  </p:clrMapOvr>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Was bedeutet das Schlüsselwort </a:t>
            </a:r>
            <a:r>
              <a:rPr lang="de-DE" sz="4000" b="1" dirty="0" smtClean="0">
                <a:latin typeface="Courier New" panose="02070309020205020404" pitchFamily="49" charset="0"/>
                <a:cs typeface="Courier New" panose="02070309020205020404" pitchFamily="49" charset="0"/>
              </a:rPr>
              <a:t>constant</a:t>
            </a:r>
            <a:r>
              <a:rPr lang="de-DE" dirty="0" smtClean="0"/>
              <a:t>?</a:t>
            </a:r>
            <a:endParaRPr lang="de-DE" dirty="0"/>
          </a:p>
        </p:txBody>
      </p:sp>
      <p:sp>
        <p:nvSpPr>
          <p:cNvPr id="3" name="Inhaltsplatzhalter 2"/>
          <p:cNvSpPr>
            <a:spLocks noGrp="1"/>
          </p:cNvSpPr>
          <p:nvPr>
            <p:ph idx="1"/>
          </p:nvPr>
        </p:nvSpPr>
        <p:spPr>
          <a:xfrm>
            <a:off x="685800" y="1897064"/>
            <a:ext cx="7739063" cy="4318000"/>
          </a:xfrm>
        </p:spPr>
        <p:txBody>
          <a:bodyPr/>
          <a:lstStyle/>
          <a:p>
            <a:pPr marL="0" lvl="0" indent="0"/>
            <a:r>
              <a:rPr lang="de-DE" sz="1800" dirty="0"/>
              <a:t>Ein Objekt ist jedenfalls </a:t>
            </a:r>
            <a:r>
              <a:rPr lang="de-DE" sz="1800" u="sng" dirty="0"/>
              <a:t>nicht konstant</a:t>
            </a:r>
            <a:r>
              <a:rPr lang="de-DE" sz="1800" dirty="0"/>
              <a:t> während seiner Erzeugung und seiner Vernichtung.</a:t>
            </a:r>
          </a:p>
          <a:p>
            <a:pPr marL="0" lvl="0" indent="0"/>
            <a:r>
              <a:rPr lang="de-DE" sz="1800" dirty="0"/>
              <a:t>Aber wie wir bei </a:t>
            </a:r>
            <a:r>
              <a:rPr lang="de-DE" sz="1600" dirty="0" smtClean="0">
                <a:latin typeface="Courier New" panose="02070309020205020404" pitchFamily="49" charset="0"/>
                <a:cs typeface="Courier New" panose="02070309020205020404" pitchFamily="49" charset="0"/>
              </a:rPr>
              <a:t>Ada.*_IO</a:t>
            </a:r>
            <a:r>
              <a:rPr lang="de-DE" sz="1800" dirty="0" smtClean="0"/>
              <a:t> </a:t>
            </a:r>
            <a:r>
              <a:rPr lang="de-DE" sz="1800" dirty="0"/>
              <a:t>gesehen haben, kann </a:t>
            </a:r>
            <a:r>
              <a:rPr lang="de-DE" sz="1800" dirty="0" smtClean="0"/>
              <a:t>ein </a:t>
            </a:r>
            <a:r>
              <a:rPr lang="de-DE" sz="1800" dirty="0"/>
              <a:t>konstantes Objekt sehr wohl seinen Zustand </a:t>
            </a:r>
            <a:r>
              <a:rPr lang="de-DE" sz="1800" dirty="0" smtClean="0"/>
              <a:t>während </a:t>
            </a:r>
            <a:r>
              <a:rPr lang="de-DE" sz="1800" dirty="0"/>
              <a:t>seiner </a:t>
            </a:r>
            <a:r>
              <a:rPr lang="de-DE" sz="1800" dirty="0" smtClean="0"/>
              <a:t>Lebenszeit ändern. </a:t>
            </a:r>
            <a:r>
              <a:rPr lang="de-DE" sz="1800" dirty="0"/>
              <a:t>(Ein </a:t>
            </a:r>
            <a:r>
              <a:rPr lang="de-DE" sz="1600" b="1" dirty="0">
                <a:latin typeface="Courier New" panose="02070309020205020404" pitchFamily="49" charset="0"/>
                <a:cs typeface="Courier New" panose="02070309020205020404" pitchFamily="49" charset="0"/>
              </a:rPr>
              <a:t>in</a:t>
            </a:r>
            <a:r>
              <a:rPr lang="de-DE" sz="1800" dirty="0"/>
              <a:t>-Parameter wirkt wie eine Konstante innerhalb des Unterprogramms</a:t>
            </a:r>
            <a:r>
              <a:rPr lang="de-DE" sz="1800" dirty="0" smtClean="0"/>
              <a:t>.)</a:t>
            </a:r>
          </a:p>
          <a:p>
            <a:pPr marL="0" lvl="0" indent="0"/>
            <a:r>
              <a:rPr lang="de-DE" sz="1800" dirty="0" smtClean="0"/>
              <a:t>Dass eine Konstante (ein Objekt mit dem Schlüsselwort </a:t>
            </a:r>
            <a:r>
              <a:rPr lang="de-DE" sz="1600" b="1" dirty="0" smtClean="0">
                <a:latin typeface="Courier New" panose="02070309020205020404" pitchFamily="49" charset="0"/>
                <a:cs typeface="Courier New" panose="02070309020205020404" pitchFamily="49" charset="0"/>
              </a:rPr>
              <a:t>constant</a:t>
            </a:r>
            <a:r>
              <a:rPr lang="de-DE" sz="1800" dirty="0" smtClean="0"/>
              <a:t>) nie den Wert ändert, ist wahr nur für elementare Typen und einige andere, aber nicht für die meisten zusammengesetzten (die Einzelheiten sind schmerzhaft).</a:t>
            </a:r>
            <a:endParaRPr lang="de-DE" sz="1800" dirty="0"/>
          </a:p>
          <a:p>
            <a:pPr marL="0" lvl="0" indent="0"/>
            <a:r>
              <a:rPr lang="de-DE" sz="1800" dirty="0"/>
              <a:t>Man findet hierzu einige sehr interessante Aussagen </a:t>
            </a:r>
            <a:r>
              <a:rPr lang="de-DE" sz="1800" dirty="0" smtClean="0"/>
              <a:t>im </a:t>
            </a:r>
            <a:r>
              <a:rPr lang="de-DE" sz="1800" b="1" dirty="0" smtClean="0"/>
              <a:t>Ada </a:t>
            </a:r>
            <a:r>
              <a:rPr lang="de-DE" sz="1800" b="1" dirty="0"/>
              <a:t>2012 </a:t>
            </a:r>
            <a:r>
              <a:rPr lang="de-DE" sz="1800" b="1" dirty="0" smtClean="0"/>
              <a:t>RM</a:t>
            </a:r>
            <a:r>
              <a:rPr lang="de-DE" sz="1800" dirty="0" smtClean="0"/>
              <a:t>:</a:t>
            </a:r>
            <a:endParaRPr lang="de-DE" sz="1800" dirty="0"/>
          </a:p>
          <a:p>
            <a:pPr marL="714375" lvl="0" indent="0"/>
            <a:r>
              <a:rPr lang="de-DE" sz="1800" i="1" dirty="0"/>
              <a:t>AI05-0054-2: </a:t>
            </a:r>
            <a:r>
              <a:rPr lang="de-DE" sz="1800" dirty="0"/>
              <a:t>RM 3.3(13/3, 25.1/3), 13.9.1(13/3)</a:t>
            </a:r>
          </a:p>
          <a:p>
            <a:pPr marL="0" lvl="0" indent="0"/>
            <a:r>
              <a:rPr lang="de-DE" sz="1800" dirty="0"/>
              <a:t>Die entsprechenden Begriffe sind</a:t>
            </a:r>
          </a:p>
          <a:p>
            <a:pPr marL="714375" lvl="0" indent="0" defTabSz="714375"/>
            <a:r>
              <a:rPr lang="en-US" sz="1800" i="1" dirty="0" smtClean="0"/>
              <a:t>immutably limited </a:t>
            </a:r>
            <a:r>
              <a:rPr lang="de-DE" altLang="de-DE" sz="1800" i="1" dirty="0" smtClean="0"/>
              <a:t>– </a:t>
            </a:r>
            <a:r>
              <a:rPr lang="de-DE" sz="1800" i="1" dirty="0"/>
              <a:t>unveränderlich limitiert</a:t>
            </a:r>
          </a:p>
          <a:p>
            <a:pPr marL="714375" lvl="0" indent="0" defTabSz="714375"/>
            <a:r>
              <a:rPr lang="en-US" sz="1800" i="1" dirty="0" smtClean="0"/>
              <a:t>inherently mutable</a:t>
            </a:r>
            <a:r>
              <a:rPr lang="en-US" altLang="de-DE" sz="1800" i="1" dirty="0" smtClean="0"/>
              <a:t> </a:t>
            </a:r>
            <a:r>
              <a:rPr lang="de-DE" altLang="de-DE" sz="1800" i="1" dirty="0" smtClean="0"/>
              <a:t>– </a:t>
            </a:r>
            <a:r>
              <a:rPr lang="de-DE" sz="1800" i="1" dirty="0"/>
              <a:t>von Natur aus </a:t>
            </a:r>
            <a:r>
              <a:rPr lang="de-DE" sz="1800" i="1" dirty="0" smtClean="0"/>
              <a:t>veränderlich</a:t>
            </a:r>
            <a:endParaRPr lang="de-DE" sz="2000" i="1"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382</a:t>
            </a:fld>
            <a:endParaRPr lang="de-DE" dirty="0"/>
          </a:p>
        </p:txBody>
      </p:sp>
    </p:spTree>
    <p:extLst>
      <p:ext uri="{BB962C8B-B14F-4D97-AF65-F5344CB8AC3E}">
        <p14:creationId xmlns:p14="http://schemas.microsoft.com/office/powerpoint/2010/main" val="1459560041"/>
      </p:ext>
    </p:extLst>
  </p:cSld>
  <p:clrMapOvr>
    <a:masterClrMapping/>
  </p:clrMapOvr>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Zeiger</a:t>
            </a:r>
          </a:p>
        </p:txBody>
      </p:sp>
      <p:sp>
        <p:nvSpPr>
          <p:cNvPr id="3" name="Inhaltsplatzhalter 2"/>
          <p:cNvSpPr>
            <a:spLocks noGrp="1"/>
          </p:cNvSpPr>
          <p:nvPr>
            <p:ph idx="1"/>
          </p:nvPr>
        </p:nvSpPr>
        <p:spPr/>
        <p:txBody>
          <a:bodyPr/>
          <a:lstStyle/>
          <a:p>
            <a:pPr marL="635000" lvl="0" indent="0"/>
            <a:r>
              <a:rPr lang="de-DE" sz="1600" dirty="0">
                <a:latin typeface="Courier New" panose="02070309020205020404" pitchFamily="49" charset="0"/>
                <a:cs typeface="Courier New" panose="02070309020205020404" pitchFamily="49" charset="0"/>
              </a:rPr>
              <a:t>Zeiger:</a:t>
            </a:r>
            <a:br>
              <a:rPr lang="de-DE" sz="1600" dirty="0">
                <a:latin typeface="Courier New" panose="02070309020205020404" pitchFamily="49" charset="0"/>
                <a:cs typeface="Courier New" panose="02070309020205020404" pitchFamily="49" charset="0"/>
              </a:rPr>
            </a:br>
            <a:r>
              <a:rPr lang="de-DE" sz="1600" b="1" dirty="0">
                <a:latin typeface="Courier New" panose="02070309020205020404" pitchFamily="49" charset="0"/>
                <a:cs typeface="Courier New" panose="02070309020205020404" pitchFamily="49" charset="0"/>
              </a:rPr>
              <a:t>declare</a:t>
            </a:r>
          </a:p>
          <a:p>
            <a:pPr marL="635000" lvl="0" indent="0"/>
            <a:r>
              <a:rPr lang="de-DE" sz="1600" dirty="0">
                <a:latin typeface="Courier New" panose="02070309020205020404" pitchFamily="49" charset="0"/>
                <a:cs typeface="Courier New" panose="02070309020205020404" pitchFamily="49" charset="0"/>
              </a:rPr>
              <a:t>  </a:t>
            </a:r>
            <a:r>
              <a:rPr lang="de-DE" sz="1600" b="1" dirty="0">
                <a:latin typeface="Courier New" panose="02070309020205020404" pitchFamily="49" charset="0"/>
                <a:cs typeface="Courier New" panose="02070309020205020404" pitchFamily="49" charset="0"/>
              </a:rPr>
              <a:t>type</a:t>
            </a:r>
            <a:r>
              <a:rPr lang="de-DE" sz="1600" dirty="0">
                <a:latin typeface="Courier New" panose="02070309020205020404" pitchFamily="49" charset="0"/>
                <a:cs typeface="Courier New" panose="02070309020205020404" pitchFamily="49" charset="0"/>
              </a:rPr>
              <a:t> Rec </a:t>
            </a:r>
            <a:r>
              <a:rPr lang="de-DE" sz="1600" b="1" dirty="0">
                <a:latin typeface="Courier New" panose="02070309020205020404" pitchFamily="49" charset="0"/>
                <a:cs typeface="Courier New" panose="02070309020205020404" pitchFamily="49" charset="0"/>
              </a:rPr>
              <a:t>is record</a:t>
            </a:r>
            <a:r>
              <a:rPr lang="de-DE" sz="1600" dirty="0">
                <a:latin typeface="Courier New" panose="02070309020205020404" pitchFamily="49" charset="0"/>
                <a:cs typeface="Courier New" panose="02070309020205020404" pitchFamily="49" charset="0"/>
              </a:rPr>
              <a:t/>
            </a:r>
            <a:br>
              <a:rPr lang="de-DE" sz="1600" dirty="0">
                <a:latin typeface="Courier New" panose="02070309020205020404" pitchFamily="49" charset="0"/>
                <a:cs typeface="Courier New" panose="02070309020205020404" pitchFamily="49" charset="0"/>
              </a:rPr>
            </a:br>
            <a:r>
              <a:rPr lang="de-DE" sz="1600" dirty="0">
                <a:latin typeface="Courier New" panose="02070309020205020404" pitchFamily="49" charset="0"/>
                <a:cs typeface="Courier New" panose="02070309020205020404" pitchFamily="49" charset="0"/>
              </a:rPr>
              <a:t>    I: </a:t>
            </a:r>
            <a:r>
              <a:rPr lang="de-DE" sz="1600" b="1" dirty="0">
                <a:latin typeface="Courier New" panose="02070309020205020404" pitchFamily="49" charset="0"/>
                <a:cs typeface="Courier New" panose="02070309020205020404" pitchFamily="49" charset="0"/>
              </a:rPr>
              <a:t>access</a:t>
            </a:r>
            <a:r>
              <a:rPr lang="de-DE" sz="1600" dirty="0">
                <a:latin typeface="Courier New" panose="02070309020205020404" pitchFamily="49" charset="0"/>
                <a:cs typeface="Courier New" panose="02070309020205020404" pitchFamily="49" charset="0"/>
              </a:rPr>
              <a:t> Integer;</a:t>
            </a:r>
            <a:br>
              <a:rPr lang="de-DE" sz="1600" dirty="0">
                <a:latin typeface="Courier New" panose="02070309020205020404" pitchFamily="49" charset="0"/>
                <a:cs typeface="Courier New" panose="02070309020205020404" pitchFamily="49" charset="0"/>
              </a:rPr>
            </a:br>
            <a:r>
              <a:rPr lang="de-DE" sz="1600" dirty="0">
                <a:latin typeface="Courier New" panose="02070309020205020404" pitchFamily="49" charset="0"/>
                <a:cs typeface="Courier New" panose="02070309020205020404" pitchFamily="49" charset="0"/>
              </a:rPr>
              <a:t>  </a:t>
            </a:r>
            <a:r>
              <a:rPr lang="de-DE" sz="1600" b="1" dirty="0">
                <a:latin typeface="Courier New" panose="02070309020205020404" pitchFamily="49" charset="0"/>
                <a:cs typeface="Courier New" panose="02070309020205020404" pitchFamily="49" charset="0"/>
              </a:rPr>
              <a:t>end record</a:t>
            </a:r>
            <a:r>
              <a:rPr lang="de-DE" sz="1600" dirty="0">
                <a:latin typeface="Courier New" panose="02070309020205020404" pitchFamily="49" charset="0"/>
                <a:cs typeface="Courier New" panose="02070309020205020404" pitchFamily="49" charset="0"/>
              </a:rPr>
              <a:t>;</a:t>
            </a:r>
          </a:p>
          <a:p>
            <a:pPr marL="635000" lvl="0" indent="0"/>
            <a:r>
              <a:rPr lang="de-DE" sz="1600" dirty="0">
                <a:latin typeface="Courier New" panose="02070309020205020404" pitchFamily="49" charset="0"/>
                <a:cs typeface="Courier New" panose="02070309020205020404" pitchFamily="49" charset="0"/>
              </a:rPr>
              <a:t>  Ob: </a:t>
            </a:r>
            <a:r>
              <a:rPr lang="de-DE" sz="1600" b="1" dirty="0">
                <a:latin typeface="Courier New" panose="02070309020205020404" pitchFamily="49" charset="0"/>
                <a:cs typeface="Courier New" panose="02070309020205020404" pitchFamily="49" charset="0"/>
              </a:rPr>
              <a:t>constant</a:t>
            </a:r>
            <a:r>
              <a:rPr lang="de-DE" sz="1600" dirty="0">
                <a:latin typeface="Courier New" panose="02070309020205020404" pitchFamily="49" charset="0"/>
                <a:cs typeface="Courier New" panose="02070309020205020404" pitchFamily="49" charset="0"/>
              </a:rPr>
              <a:t> Rec := (I =&gt; </a:t>
            </a:r>
            <a:r>
              <a:rPr lang="de-DE" sz="1600" b="1" dirty="0">
                <a:latin typeface="Courier New" panose="02070309020205020404" pitchFamily="49" charset="0"/>
                <a:cs typeface="Courier New" panose="02070309020205020404" pitchFamily="49" charset="0"/>
              </a:rPr>
              <a:t>new</a:t>
            </a:r>
            <a:r>
              <a:rPr lang="de-DE" sz="1600" dirty="0">
                <a:latin typeface="Courier New" panose="02070309020205020404" pitchFamily="49" charset="0"/>
                <a:cs typeface="Courier New" panose="02070309020205020404" pitchFamily="49" charset="0"/>
              </a:rPr>
              <a:t> Integer'(</a:t>
            </a:r>
            <a:r>
              <a:rPr lang="de-DE" sz="1600" dirty="0">
                <a:solidFill>
                  <a:srgbClr val="3333CC"/>
                </a:solidFill>
                <a:latin typeface="Courier New" panose="02070309020205020404" pitchFamily="49" charset="0"/>
                <a:cs typeface="Courier New" panose="02070309020205020404" pitchFamily="49" charset="0"/>
              </a:rPr>
              <a:t>42</a:t>
            </a:r>
            <a:r>
              <a:rPr lang="de-DE" sz="1600" dirty="0">
                <a:latin typeface="Courier New" panose="02070309020205020404" pitchFamily="49" charset="0"/>
                <a:cs typeface="Courier New" panose="02070309020205020404" pitchFamily="49" charset="0"/>
              </a:rPr>
              <a:t>));</a:t>
            </a:r>
            <a:br>
              <a:rPr lang="de-DE" sz="1600" dirty="0">
                <a:latin typeface="Courier New" panose="02070309020205020404" pitchFamily="49" charset="0"/>
                <a:cs typeface="Courier New" panose="02070309020205020404" pitchFamily="49" charset="0"/>
              </a:rPr>
            </a:br>
            <a:r>
              <a:rPr lang="de-DE" sz="1600" dirty="0">
                <a:latin typeface="Courier New" panose="02070309020205020404" pitchFamily="49" charset="0"/>
                <a:cs typeface="Courier New" panose="02070309020205020404" pitchFamily="49" charset="0"/>
              </a:rPr>
              <a:t>  -- </a:t>
            </a:r>
            <a:r>
              <a:rPr lang="de-DE" sz="1600" i="1" dirty="0">
                <a:latin typeface="Courier New" panose="02070309020205020404" pitchFamily="49" charset="0"/>
                <a:cs typeface="Courier New" panose="02070309020205020404" pitchFamily="49" charset="0"/>
              </a:rPr>
              <a:t>Ob.I ist konstant, </a:t>
            </a:r>
            <a:r>
              <a:rPr lang="de-DE" sz="1600" i="1" dirty="0" smtClean="0">
                <a:latin typeface="Courier New" panose="02070309020205020404" pitchFamily="49" charset="0"/>
                <a:cs typeface="Courier New" panose="02070309020205020404" pitchFamily="49" charset="0"/>
              </a:rPr>
              <a:t>nicht aber </a:t>
            </a:r>
            <a:r>
              <a:rPr lang="de-DE" sz="1600" i="1" dirty="0">
                <a:latin typeface="Courier New" panose="02070309020205020404" pitchFamily="49" charset="0"/>
                <a:cs typeface="Courier New" panose="02070309020205020404" pitchFamily="49" charset="0"/>
              </a:rPr>
              <a:t>Ob.I.</a:t>
            </a:r>
            <a:r>
              <a:rPr lang="de-DE" sz="1600" b="1" i="1" dirty="0">
                <a:latin typeface="Courier New" panose="02070309020205020404" pitchFamily="49" charset="0"/>
                <a:cs typeface="Courier New" panose="02070309020205020404" pitchFamily="49" charset="0"/>
              </a:rPr>
              <a:t>all</a:t>
            </a:r>
            <a:r>
              <a:rPr lang="de-DE" sz="1600" i="1" dirty="0">
                <a:latin typeface="Courier New" panose="02070309020205020404" pitchFamily="49" charset="0"/>
                <a:cs typeface="Courier New" panose="02070309020205020404" pitchFamily="49" charset="0"/>
              </a:rPr>
              <a:t>!</a:t>
            </a:r>
          </a:p>
          <a:p>
            <a:pPr marL="635000" lvl="0" indent="0"/>
            <a:r>
              <a:rPr lang="de-DE" sz="1600" b="1" dirty="0">
                <a:latin typeface="Courier New" panose="02070309020205020404" pitchFamily="49" charset="0"/>
                <a:cs typeface="Courier New" panose="02070309020205020404" pitchFamily="49" charset="0"/>
              </a:rPr>
              <a:t>begin</a:t>
            </a:r>
          </a:p>
          <a:p>
            <a:pPr marL="635000" lvl="0" indent="0"/>
            <a:r>
              <a:rPr lang="de-DE" sz="1600" dirty="0">
                <a:latin typeface="Courier New" panose="02070309020205020404" pitchFamily="49" charset="0"/>
                <a:cs typeface="Courier New" panose="02070309020205020404" pitchFamily="49" charset="0"/>
              </a:rPr>
              <a:t>  Ob.I.</a:t>
            </a:r>
            <a:r>
              <a:rPr lang="de-DE" sz="1600" b="1" dirty="0">
                <a:latin typeface="Courier New" panose="02070309020205020404" pitchFamily="49" charset="0"/>
                <a:cs typeface="Courier New" panose="02070309020205020404" pitchFamily="49" charset="0"/>
              </a:rPr>
              <a:t>all</a:t>
            </a:r>
            <a:r>
              <a:rPr lang="de-DE" sz="1600" dirty="0">
                <a:latin typeface="Courier New" panose="02070309020205020404" pitchFamily="49" charset="0"/>
                <a:cs typeface="Courier New" panose="02070309020205020404" pitchFamily="49" charset="0"/>
              </a:rPr>
              <a:t> := </a:t>
            </a:r>
            <a:r>
              <a:rPr lang="de-DE" sz="1600" dirty="0">
                <a:solidFill>
                  <a:srgbClr val="3333CC"/>
                </a:solidFill>
                <a:latin typeface="Courier New" panose="02070309020205020404" pitchFamily="49" charset="0"/>
                <a:cs typeface="Courier New" panose="02070309020205020404" pitchFamily="49" charset="0"/>
              </a:rPr>
              <a:t>53</a:t>
            </a:r>
            <a:r>
              <a:rPr lang="de-DE" sz="1600" dirty="0">
                <a:latin typeface="Courier New" panose="02070309020205020404" pitchFamily="49" charset="0"/>
                <a:cs typeface="Courier New" panose="02070309020205020404" pitchFamily="49" charset="0"/>
              </a:rPr>
              <a:t>;</a:t>
            </a:r>
          </a:p>
          <a:p>
            <a:pPr marL="635000" lvl="0" indent="0"/>
            <a:r>
              <a:rPr lang="de-DE" sz="1600" b="1" dirty="0">
                <a:latin typeface="Courier New" panose="02070309020205020404" pitchFamily="49" charset="0"/>
                <a:cs typeface="Courier New" panose="02070309020205020404" pitchFamily="49" charset="0"/>
              </a:rPr>
              <a:t>end</a:t>
            </a:r>
            <a:r>
              <a:rPr lang="de-DE" sz="1600" dirty="0">
                <a:latin typeface="Courier New" panose="02070309020205020404" pitchFamily="49" charset="0"/>
                <a:cs typeface="Courier New" panose="02070309020205020404" pitchFamily="49" charset="0"/>
              </a:rPr>
              <a:t> Zeiger;</a:t>
            </a:r>
          </a:p>
          <a:p>
            <a:pPr marL="0" lvl="0" indent="0"/>
            <a:r>
              <a:rPr lang="de-DE" sz="2000" dirty="0">
                <a:cs typeface="Courier New" panose="02070309020205020404" pitchFamily="49" charset="0"/>
              </a:rPr>
              <a:t>Hier stimmen Sie mir bestimmt alle zu, dass das doch klar sei.</a:t>
            </a:r>
          </a:p>
          <a:p>
            <a:pPr marL="0" lvl="0" indent="0"/>
            <a:r>
              <a:rPr lang="de-DE" sz="2000" dirty="0">
                <a:solidFill>
                  <a:srgbClr val="3333CC"/>
                </a:solidFill>
                <a:cs typeface="Courier New" panose="02070309020205020404" pitchFamily="49" charset="0"/>
              </a:rPr>
              <a:t>Was jedoch, wenn der interne Zeiger auf das ganze Objekt selbst zurück zeigt?</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383</a:t>
            </a:fld>
            <a:endParaRPr lang="de-DE" dirty="0"/>
          </a:p>
        </p:txBody>
      </p:sp>
    </p:spTree>
    <p:extLst>
      <p:ext uri="{BB962C8B-B14F-4D97-AF65-F5344CB8AC3E}">
        <p14:creationId xmlns:p14="http://schemas.microsoft.com/office/powerpoint/2010/main" val="2961253757"/>
      </p:ext>
    </p:extLst>
  </p:cSld>
  <p:clrMapOvr>
    <a:masterClrMapping/>
  </p:clrMapOvr>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Reflexiv</a:t>
            </a:r>
          </a:p>
        </p:txBody>
      </p:sp>
      <p:sp>
        <p:nvSpPr>
          <p:cNvPr id="3" name="Inhaltsplatzhalter 2"/>
          <p:cNvSpPr>
            <a:spLocks noGrp="1"/>
          </p:cNvSpPr>
          <p:nvPr>
            <p:ph idx="1"/>
          </p:nvPr>
        </p:nvSpPr>
        <p:spPr/>
        <p:txBody>
          <a:bodyPr/>
          <a:lstStyle/>
          <a:p>
            <a:pPr marL="187325" lvl="0" indent="0"/>
            <a:r>
              <a:rPr lang="en-US" sz="1400" dirty="0" smtClean="0">
                <a:latin typeface="Courier New" panose="02070309020205020404" pitchFamily="49" charset="0"/>
                <a:cs typeface="Courier New" panose="02070309020205020404" pitchFamily="49" charset="0"/>
              </a:rPr>
              <a:t>Reflexive:</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declare</a:t>
            </a:r>
          </a:p>
          <a:p>
            <a:pPr marL="187325" lvl="0" indent="0"/>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type</a:t>
            </a:r>
            <a:r>
              <a:rPr lang="en-US" sz="1400" dirty="0" smtClean="0">
                <a:latin typeface="Courier New" panose="02070309020205020404" pitchFamily="49" charset="0"/>
                <a:cs typeface="Courier New" panose="02070309020205020404" pitchFamily="49" charset="0"/>
              </a:rPr>
              <a:t> Rec </a:t>
            </a:r>
            <a:r>
              <a:rPr lang="en-US" sz="1400" b="1" dirty="0" smtClean="0">
                <a:latin typeface="Courier New" panose="02070309020205020404" pitchFamily="49" charset="0"/>
                <a:cs typeface="Courier New" panose="02070309020205020404" pitchFamily="49" charset="0"/>
              </a:rPr>
              <a:t>is limited record  </a:t>
            </a:r>
            <a:r>
              <a:rPr lang="en-US" sz="1400" dirty="0" smtClean="0">
                <a:latin typeface="Courier New" panose="02070309020205020404" pitchFamily="49" charset="0"/>
                <a:cs typeface="Courier New" panose="02070309020205020404" pitchFamily="49" charset="0"/>
              </a:rPr>
              <a:t>-- </a:t>
            </a:r>
            <a:r>
              <a:rPr lang="en-US" sz="1400" i="1" dirty="0" smtClean="0">
                <a:latin typeface="Courier New" panose="02070309020205020404" pitchFamily="49" charset="0"/>
                <a:cs typeface="Courier New" panose="02070309020205020404" pitchFamily="49" charset="0"/>
              </a:rPr>
              <a:t>immutably limited</a:t>
            </a:r>
            <a:r>
              <a:rPr lang="en-US" sz="1400" dirty="0" smtClean="0">
                <a:latin typeface="Courier New" panose="02070309020205020404" pitchFamily="49" charset="0"/>
                <a:cs typeface="Courier New" panose="02070309020205020404" pitchFamily="49" charset="0"/>
              </a:rP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 </a:t>
            </a:r>
            <a:r>
              <a:rPr lang="en-US" sz="1400" i="1" dirty="0" smtClean="0">
                <a:latin typeface="Courier New" panose="02070309020205020404" pitchFamily="49" charset="0"/>
                <a:cs typeface="Courier New" panose="02070309020205020404" pitchFamily="49" charset="0"/>
              </a:rPr>
              <a:t>Rosen technique (only possible on immutably limited types);</a:t>
            </a:r>
            <a:br>
              <a:rPr lang="en-US" sz="1400" i="1" dirty="0" smtClean="0">
                <a:latin typeface="Courier New" panose="02070309020205020404" pitchFamily="49" charset="0"/>
                <a:cs typeface="Courier New" panose="02070309020205020404" pitchFamily="49" charset="0"/>
              </a:rPr>
            </a:br>
            <a:r>
              <a:rPr lang="en-US" sz="1400" i="1" dirty="0" smtClean="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 -- </a:t>
            </a:r>
            <a:r>
              <a:rPr lang="en-US" sz="1400" i="1" dirty="0" smtClean="0">
                <a:solidFill>
                  <a:schemeClr val="accent2"/>
                </a:solidFill>
                <a:latin typeface="Courier New" panose="02070309020205020404" pitchFamily="49" charset="0"/>
                <a:cs typeface="Courier New" panose="02070309020205020404" pitchFamily="49" charset="0"/>
              </a:rPr>
              <a:t>Ref is a variable view </a:t>
            </a:r>
            <a:r>
              <a:rPr lang="en-US" sz="1400" i="1" dirty="0" smtClean="0">
                <a:latin typeface="Courier New" panose="02070309020205020404" pitchFamily="49" charset="0"/>
                <a:cs typeface="Courier New" panose="02070309020205020404" pitchFamily="49" charset="0"/>
              </a:rPr>
              <a:t>(Rec is aliased since it is limited).</a:t>
            </a:r>
            <a:br>
              <a:rPr lang="en-US" sz="1400" i="1"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dirty="0">
                <a:solidFill>
                  <a:srgbClr val="3333CC"/>
                </a:solidFill>
                <a:latin typeface="Courier New" panose="02070309020205020404" pitchFamily="49" charset="0"/>
                <a:cs typeface="Courier New" panose="02070309020205020404" pitchFamily="49" charset="0"/>
              </a:rPr>
              <a:t>Ref: </a:t>
            </a:r>
            <a:r>
              <a:rPr lang="en-US" sz="1400" b="1" dirty="0">
                <a:solidFill>
                  <a:srgbClr val="3333CC"/>
                </a:solidFill>
                <a:latin typeface="Courier New" panose="02070309020205020404" pitchFamily="49" charset="0"/>
                <a:cs typeface="Courier New" panose="02070309020205020404" pitchFamily="49" charset="0"/>
              </a:rPr>
              <a:t>access</a:t>
            </a:r>
            <a:r>
              <a:rPr lang="en-US" sz="1400" dirty="0">
                <a:solidFill>
                  <a:srgbClr val="3333CC"/>
                </a:solidFill>
                <a:latin typeface="Courier New" panose="02070309020205020404" pitchFamily="49" charset="0"/>
                <a:cs typeface="Courier New" panose="02070309020205020404" pitchFamily="49" charset="0"/>
              </a:rPr>
              <a:t> Rec := Rec'</a:t>
            </a:r>
            <a:r>
              <a:rPr lang="en-US" sz="1400" dirty="0">
                <a:solidFill>
                  <a:srgbClr val="C00000"/>
                </a:solidFill>
                <a:latin typeface="Courier New" panose="02070309020205020404" pitchFamily="49" charset="0"/>
                <a:cs typeface="Courier New" panose="02070309020205020404" pitchFamily="49" charset="0"/>
              </a:rPr>
              <a:t>Unchecked</a:t>
            </a:r>
            <a:r>
              <a:rPr lang="en-US" sz="1400" dirty="0">
                <a:solidFill>
                  <a:srgbClr val="3333CC"/>
                </a:solidFill>
                <a:latin typeface="Courier New" panose="02070309020205020404" pitchFamily="49" charset="0"/>
                <a:cs typeface="Courier New" panose="02070309020205020404" pitchFamily="49" charset="0"/>
              </a:rPr>
              <a:t>_Access;</a:t>
            </a:r>
            <a:br>
              <a:rPr lang="en-US" sz="1400" dirty="0">
                <a:solidFill>
                  <a:srgbClr val="3333CC"/>
                </a:solidFill>
                <a:latin typeface="Courier New" panose="02070309020205020404" pitchFamily="49" charset="0"/>
                <a:cs typeface="Courier New" panose="02070309020205020404" pitchFamily="49" charset="0"/>
              </a:rPr>
            </a:br>
            <a:r>
              <a:rPr lang="en-US" sz="1400" dirty="0" smtClean="0">
                <a:solidFill>
                  <a:srgbClr val="3333CC"/>
                </a:solidFill>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 I  : Integer;</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end record</a:t>
            </a:r>
            <a:r>
              <a:rPr lang="en-US" sz="1400" dirty="0" smtClean="0">
                <a:latin typeface="Courier New" panose="02070309020205020404" pitchFamily="49" charset="0"/>
                <a:cs typeface="Courier New" panose="02070309020205020404" pitchFamily="49" charset="0"/>
              </a:rPr>
              <a:t>;</a:t>
            </a:r>
          </a:p>
          <a:p>
            <a:pPr marL="187325" lvl="0" indent="0"/>
            <a:r>
              <a:rPr lang="en-US" sz="1400" dirty="0" smtClean="0">
                <a:latin typeface="Courier New" panose="02070309020205020404" pitchFamily="49" charset="0"/>
                <a:cs typeface="Courier New" panose="02070309020205020404" pitchFamily="49" charset="0"/>
              </a:rPr>
              <a:t>  Ob: </a:t>
            </a:r>
            <a:r>
              <a:rPr lang="en-US" sz="1400" b="1" dirty="0" smtClean="0">
                <a:latin typeface="Courier New" panose="02070309020205020404" pitchFamily="49" charset="0"/>
                <a:cs typeface="Courier New" panose="02070309020205020404" pitchFamily="49" charset="0"/>
              </a:rPr>
              <a:t>constant</a:t>
            </a:r>
            <a:r>
              <a:rPr lang="en-US" sz="1400" dirty="0" smtClean="0">
                <a:latin typeface="Courier New" panose="02070309020205020404" pitchFamily="49" charset="0"/>
                <a:cs typeface="Courier New" panose="02070309020205020404" pitchFamily="49" charset="0"/>
              </a:rPr>
              <a:t> Rec := (I =&gt; </a:t>
            </a:r>
            <a:r>
              <a:rPr lang="en-US" sz="1400" dirty="0" smtClean="0">
                <a:solidFill>
                  <a:srgbClr val="3333CC"/>
                </a:solidFill>
                <a:latin typeface="Courier New" panose="02070309020205020404" pitchFamily="49" charset="0"/>
                <a:cs typeface="Courier New" panose="02070309020205020404" pitchFamily="49" charset="0"/>
              </a:rPr>
              <a:t>42</a:t>
            </a:r>
            <a:r>
              <a:rPr lang="en-US" sz="1400" dirty="0" smtClean="0">
                <a:latin typeface="Courier New" panose="02070309020205020404" pitchFamily="49" charset="0"/>
                <a:cs typeface="Courier New" panose="02070309020205020404" pitchFamily="49" charset="0"/>
              </a:rPr>
              <a:t>, Ref =&gt; &lt;&gt;);</a:t>
            </a:r>
          </a:p>
          <a:p>
            <a:pPr marL="187325" lvl="0" indent="0"/>
            <a:r>
              <a:rPr lang="en-US" sz="1400" b="1" dirty="0" smtClean="0">
                <a:latin typeface="Courier New" panose="02070309020205020404" pitchFamily="49" charset="0"/>
                <a:cs typeface="Courier New" panose="02070309020205020404" pitchFamily="49" charset="0"/>
              </a:rPr>
              <a:t>begin</a:t>
            </a:r>
          </a:p>
          <a:p>
            <a:pPr marL="187325" lvl="0" indent="0"/>
            <a:r>
              <a:rPr lang="en-US" sz="1400" dirty="0" smtClean="0">
                <a:latin typeface="Courier New" panose="02070309020205020404" pitchFamily="49" charset="0"/>
                <a:cs typeface="Courier New" panose="02070309020205020404" pitchFamily="49" charset="0"/>
              </a:rPr>
              <a:t>  </a:t>
            </a:r>
            <a:r>
              <a:rPr lang="en-US" sz="1400" dirty="0" smtClean="0">
                <a:solidFill>
                  <a:srgbClr val="FF0000"/>
                </a:solidFill>
                <a:latin typeface="Courier New" panose="02070309020205020404" pitchFamily="49" charset="0"/>
                <a:cs typeface="Courier New" panose="02070309020205020404" pitchFamily="49" charset="0"/>
              </a:rPr>
              <a:t>Ob.I := 53;  -- </a:t>
            </a:r>
            <a:r>
              <a:rPr lang="en-US" sz="1400" i="1" dirty="0" smtClean="0">
                <a:solidFill>
                  <a:srgbClr val="FF0000"/>
                </a:solidFill>
                <a:latin typeface="Courier New" panose="02070309020205020404" pitchFamily="49" charset="0"/>
                <a:cs typeface="Courier New" panose="02070309020205020404" pitchFamily="49" charset="0"/>
              </a:rPr>
              <a:t>illegal</a:t>
            </a:r>
            <a:br>
              <a:rPr lang="en-US" sz="1400" i="1" dirty="0" smtClean="0">
                <a:solidFill>
                  <a:srgbClr val="FF0000"/>
                </a:solidFill>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Ob.</a:t>
            </a:r>
            <a:r>
              <a:rPr lang="en-US" sz="1400" dirty="0" smtClean="0">
                <a:solidFill>
                  <a:srgbClr val="3333CC"/>
                </a:solidFill>
                <a:latin typeface="Courier New" panose="02070309020205020404" pitchFamily="49" charset="0"/>
                <a:cs typeface="Courier New" panose="02070309020205020404" pitchFamily="49" charset="0"/>
              </a:rPr>
              <a:t>Ref</a:t>
            </a:r>
            <a:r>
              <a:rPr lang="en-US" sz="1400" dirty="0" smtClean="0">
                <a:latin typeface="Courier New" panose="02070309020205020404" pitchFamily="49" charset="0"/>
                <a:cs typeface="Courier New" panose="02070309020205020404" pitchFamily="49" charset="0"/>
              </a:rPr>
              <a:t>.I := </a:t>
            </a:r>
            <a:r>
              <a:rPr lang="en-US" sz="1400" dirty="0" smtClean="0">
                <a:solidFill>
                  <a:srgbClr val="3333CC"/>
                </a:solidFill>
                <a:latin typeface="Courier New" panose="02070309020205020404" pitchFamily="49" charset="0"/>
                <a:cs typeface="Courier New" panose="02070309020205020404" pitchFamily="49" charset="0"/>
              </a:rPr>
              <a:t>53</a:t>
            </a:r>
            <a:r>
              <a:rPr lang="en-US" sz="1400" dirty="0" smtClean="0">
                <a:latin typeface="Courier New" panose="02070309020205020404" pitchFamily="49" charset="0"/>
                <a:cs typeface="Courier New" panose="02070309020205020404" pitchFamily="49" charset="0"/>
              </a:rPr>
              <a:t>;  -- </a:t>
            </a:r>
            <a:r>
              <a:rPr lang="en-US" sz="1400" i="1" dirty="0" smtClean="0">
                <a:solidFill>
                  <a:srgbClr val="FF0000"/>
                </a:solidFill>
                <a:latin typeface="Courier New" panose="02070309020205020404" pitchFamily="49" charset="0"/>
                <a:cs typeface="Courier New" panose="02070309020205020404" pitchFamily="49" charset="0"/>
              </a:rPr>
              <a:t>erroneous until Ada 2005</a:t>
            </a:r>
            <a:r>
              <a:rPr lang="en-US" sz="1400" i="1" dirty="0" smtClean="0">
                <a:solidFill>
                  <a:srgbClr val="C00000"/>
                </a:solidFill>
                <a:latin typeface="Courier New" panose="02070309020205020404" pitchFamily="49" charset="0"/>
                <a:cs typeface="Courier New" panose="02070309020205020404" pitchFamily="49" charset="0"/>
              </a:rPr>
              <a:t>, </a:t>
            </a:r>
            <a:r>
              <a:rPr lang="en-US" sz="1400" i="1" dirty="0" smtClean="0">
                <a:solidFill>
                  <a:srgbClr val="3333CC"/>
                </a:solidFill>
                <a:latin typeface="Courier New" panose="02070309020205020404" pitchFamily="49" charset="0"/>
                <a:cs typeface="Courier New" panose="02070309020205020404" pitchFamily="49" charset="0"/>
              </a:rPr>
              <a:t>legal for Ada 2012</a:t>
            </a:r>
          </a:p>
          <a:p>
            <a:pPr marL="187325" lvl="0" indent="0"/>
            <a:r>
              <a:rPr lang="en-US" sz="1400" b="1" dirty="0" smtClean="0">
                <a:latin typeface="Courier New" panose="02070309020205020404" pitchFamily="49" charset="0"/>
                <a:cs typeface="Courier New" panose="02070309020205020404" pitchFamily="49" charset="0"/>
              </a:rPr>
              <a:t>end</a:t>
            </a:r>
            <a:r>
              <a:rPr lang="en-US" sz="1400" dirty="0" smtClean="0">
                <a:latin typeface="Courier New" panose="02070309020205020404" pitchFamily="49" charset="0"/>
                <a:cs typeface="Courier New" panose="02070309020205020404" pitchFamily="49" charset="0"/>
              </a:rPr>
              <a:t> Reflexive;</a:t>
            </a:r>
          </a:p>
          <a:p>
            <a:pPr marL="0" lvl="0" indent="0"/>
            <a:r>
              <a:rPr lang="de-DE" sz="1800" dirty="0" smtClean="0">
                <a:solidFill>
                  <a:schemeClr val="accent3">
                    <a:lumMod val="25000"/>
                  </a:schemeClr>
                </a:solidFill>
                <a:cs typeface="Courier New" panose="02070309020205020404" pitchFamily="49" charset="0"/>
              </a:rPr>
              <a:t>Ada 2012 AARM 13.9.1(14.e/3): </a:t>
            </a:r>
            <a:r>
              <a:rPr lang="de-DE" sz="1800" dirty="0" smtClean="0">
                <a:cs typeface="Courier New" panose="02070309020205020404" pitchFamily="49" charset="0"/>
              </a:rPr>
              <a:t>Der </a:t>
            </a:r>
            <a:r>
              <a:rPr lang="de-DE" sz="1800" i="1" dirty="0">
                <a:cs typeface="Courier New" panose="02070309020205020404" pitchFamily="49" charset="0"/>
              </a:rPr>
              <a:t>Rosen-Trick</a:t>
            </a:r>
            <a:r>
              <a:rPr lang="de-DE" sz="1800" dirty="0">
                <a:cs typeface="Courier New" panose="02070309020205020404" pitchFamily="49" charset="0"/>
              </a:rPr>
              <a:t> (benannt nach Jean Pierre Rosen) ist </a:t>
            </a:r>
            <a:r>
              <a:rPr lang="de-DE" sz="1800" dirty="0" smtClean="0">
                <a:cs typeface="Courier New" panose="02070309020205020404" pitchFamily="49" charset="0"/>
              </a:rPr>
              <a:t>nicht mehr </a:t>
            </a:r>
            <a:r>
              <a:rPr lang="de-DE" sz="1800" i="1" dirty="0" smtClean="0">
                <a:cs typeface="Courier New" panose="02070309020205020404" pitchFamily="49" charset="0"/>
              </a:rPr>
              <a:t>erroneous</a:t>
            </a:r>
            <a:r>
              <a:rPr lang="de-DE" sz="1800" dirty="0" smtClean="0">
                <a:cs typeface="Courier New" panose="02070309020205020404" pitchFamily="49" charset="0"/>
              </a:rPr>
              <a:t>, wenn das </a:t>
            </a:r>
            <a:r>
              <a:rPr lang="de-DE" sz="1800" dirty="0">
                <a:cs typeface="Courier New" panose="02070309020205020404" pitchFamily="49" charset="0"/>
              </a:rPr>
              <a:t>aktuelle Objekt </a:t>
            </a:r>
            <a:r>
              <a:rPr lang="de-DE" sz="1800" dirty="0" smtClean="0">
                <a:cs typeface="Courier New" panose="02070309020205020404" pitchFamily="49" charset="0"/>
              </a:rPr>
              <a:t>konstant ist, </a:t>
            </a:r>
            <a:r>
              <a:rPr lang="de-DE" sz="1800" dirty="0">
                <a:cs typeface="Courier New" panose="02070309020205020404" pitchFamily="49" charset="0"/>
              </a:rPr>
              <a:t>sondern gängige Praxis.</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384</a:t>
            </a:fld>
            <a:endParaRPr lang="de-DE" dirty="0"/>
          </a:p>
        </p:txBody>
      </p:sp>
      <p:sp>
        <p:nvSpPr>
          <p:cNvPr id="6" name="Textfeld 5"/>
          <p:cNvSpPr txBox="1"/>
          <p:nvPr/>
        </p:nvSpPr>
        <p:spPr>
          <a:xfrm>
            <a:off x="6876256" y="1556792"/>
            <a:ext cx="1548607" cy="338554"/>
          </a:xfrm>
          <a:prstGeom prst="rect">
            <a:avLst/>
          </a:prstGeom>
          <a:noFill/>
        </p:spPr>
        <p:txBody>
          <a:bodyPr wrap="square" rtlCol="0">
            <a:spAutoFit/>
          </a:bodyPr>
          <a:lstStyle/>
          <a:p>
            <a:r>
              <a:rPr lang="de-DE" sz="1600" dirty="0" smtClean="0">
                <a:solidFill>
                  <a:schemeClr val="tx1"/>
                </a:solidFill>
              </a:rPr>
              <a:t>Siehe Folie 299.</a:t>
            </a:r>
            <a:endParaRPr lang="de-DE" sz="1600" dirty="0">
              <a:solidFill>
                <a:schemeClr val="tx1"/>
              </a:solidFill>
            </a:endParaRPr>
          </a:p>
        </p:txBody>
      </p:sp>
    </p:spTree>
    <p:extLst>
      <p:ext uri="{BB962C8B-B14F-4D97-AF65-F5344CB8AC3E}">
        <p14:creationId xmlns:p14="http://schemas.microsoft.com/office/powerpoint/2010/main" val="820287942"/>
      </p:ext>
    </p:extLst>
  </p:cSld>
  <p:clrMapOvr>
    <a:masterClrMapping/>
  </p:clrMapOvr>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Simon Tucker Taft über</a:t>
            </a:r>
            <a:br>
              <a:rPr lang="de-DE" dirty="0"/>
            </a:br>
            <a:r>
              <a:rPr lang="de-DE" i="1" dirty="0"/>
              <a:t>Variable Views</a:t>
            </a:r>
            <a:endParaRPr lang="de-DE" dirty="0"/>
          </a:p>
        </p:txBody>
      </p:sp>
      <p:sp>
        <p:nvSpPr>
          <p:cNvPr id="3" name="Inhaltsplatzhalter 2"/>
          <p:cNvSpPr>
            <a:spLocks noGrp="1"/>
          </p:cNvSpPr>
          <p:nvPr>
            <p:ph idx="1"/>
          </p:nvPr>
        </p:nvSpPr>
        <p:spPr>
          <a:xfrm>
            <a:off x="685800" y="2125216"/>
            <a:ext cx="7739063" cy="3896072"/>
          </a:xfrm>
        </p:spPr>
        <p:txBody>
          <a:bodyPr/>
          <a:lstStyle/>
          <a:p>
            <a:pPr marL="0" lvl="0" indent="0"/>
            <a:r>
              <a:rPr lang="en-US" sz="1700" dirty="0" smtClean="0"/>
              <a:t>TT: Note that this only applies to objects where there is necessarily a variable view at some point in the life of the object, e.g. during Initialize and Finalize (for controlled) or at the point of the type definition (for limited).</a:t>
            </a:r>
          </a:p>
          <a:p>
            <a:pPr marL="0" lvl="0" indent="0"/>
            <a:r>
              <a:rPr lang="en-US" sz="1700" i="1" dirty="0" smtClean="0"/>
              <a:t>CG: Constant objects of this type are mutable at any time:</a:t>
            </a:r>
            <a:br>
              <a:rPr lang="en-US" sz="1700" i="1" dirty="0" smtClean="0"/>
            </a:br>
            <a:r>
              <a:rPr lang="en-US" sz="1700" i="1" dirty="0" smtClean="0"/>
              <a:t>type Rec is new Ada.Finalization.Controlled with record</a:t>
            </a:r>
            <a:br>
              <a:rPr lang="en-US" sz="1700" i="1" dirty="0" smtClean="0"/>
            </a:br>
            <a:r>
              <a:rPr lang="en-US" sz="1700" i="1" dirty="0" smtClean="0"/>
              <a:t>  Ref: access Rec;  -- variable view; Initialize produces self-reference</a:t>
            </a:r>
            <a:br>
              <a:rPr lang="en-US" sz="1700" i="1" dirty="0" smtClean="0"/>
            </a:br>
            <a:r>
              <a:rPr lang="en-US" sz="1700" i="1" dirty="0" smtClean="0"/>
              <a:t>  -- other components</a:t>
            </a:r>
            <a:br>
              <a:rPr lang="en-US" sz="1700" i="1" dirty="0" smtClean="0"/>
            </a:br>
            <a:r>
              <a:rPr lang="en-US" sz="1700" i="1" dirty="0" smtClean="0"/>
              <a:t>end record;</a:t>
            </a:r>
          </a:p>
          <a:p>
            <a:pPr marL="0" lvl="0" indent="0"/>
            <a:r>
              <a:rPr lang="en-US" sz="1700" dirty="0" smtClean="0"/>
              <a:t>TT: This is consistent with what I tried to say, namely that if you have a variable view at some point in the life of an object, you can "squirrel away" that view for later use. Clearly this doesn't happen "by mistake." The programmer is doing this on purpose. This is vaguely analogous to the ability to "cast away const-ness" in C, though hopefully a bit more disciplined (or less, depending on your point of view!).</a:t>
            </a:r>
            <a:endParaRPr lang="en-US" sz="17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385</a:t>
            </a:fld>
            <a:endParaRPr lang="de-DE" dirty="0"/>
          </a:p>
        </p:txBody>
      </p:sp>
    </p:spTree>
    <p:extLst>
      <p:ext uri="{BB962C8B-B14F-4D97-AF65-F5344CB8AC3E}">
        <p14:creationId xmlns:p14="http://schemas.microsoft.com/office/powerpoint/2010/main" val="2566722182"/>
      </p:ext>
    </p:extLst>
  </p:cSld>
  <p:clrMapOvr>
    <a:masterClrMapping/>
  </p:clrMapOvr>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021233"/>
          </a:xfrm>
        </p:spPr>
        <p:txBody>
          <a:bodyPr/>
          <a:lstStyle/>
          <a:p>
            <a:r>
              <a:rPr lang="de-DE" dirty="0"/>
              <a:t>Beispiel Controlled</a:t>
            </a:r>
          </a:p>
        </p:txBody>
      </p:sp>
      <p:sp>
        <p:nvSpPr>
          <p:cNvPr id="3" name="Inhaltsplatzhalter 2"/>
          <p:cNvSpPr>
            <a:spLocks noGrp="1"/>
          </p:cNvSpPr>
          <p:nvPr>
            <p:ph idx="1"/>
          </p:nvPr>
        </p:nvSpPr>
        <p:spPr>
          <a:xfrm>
            <a:off x="685800" y="1484784"/>
            <a:ext cx="7739063" cy="4896543"/>
          </a:xfrm>
        </p:spPr>
        <p:txBody>
          <a:bodyPr/>
          <a:lstStyle/>
          <a:p>
            <a:pPr marL="0" lvl="0" indent="0"/>
            <a:r>
              <a:rPr lang="en-US" sz="1400" dirty="0">
                <a:latin typeface="Courier New" panose="02070309020205020404" pitchFamily="49" charset="0"/>
                <a:cs typeface="Courier New" panose="02070309020205020404" pitchFamily="49" charset="0"/>
              </a:rPr>
              <a:t>Controlled:</a:t>
            </a:r>
            <a:br>
              <a:rPr lang="en-US" sz="1400" dirty="0">
                <a:latin typeface="Courier New" panose="02070309020205020404" pitchFamily="49" charset="0"/>
                <a:cs typeface="Courier New" panose="02070309020205020404" pitchFamily="49" charset="0"/>
              </a:rPr>
            </a:br>
            <a:r>
              <a:rPr lang="en-US" sz="1400" b="1" dirty="0">
                <a:latin typeface="Courier New" panose="02070309020205020404" pitchFamily="49" charset="0"/>
                <a:cs typeface="Courier New" panose="02070309020205020404" pitchFamily="49" charset="0"/>
              </a:rPr>
              <a:t>declare</a:t>
            </a:r>
          </a:p>
          <a:p>
            <a:pPr marL="0" lvl="0" indent="0"/>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package</a:t>
            </a:r>
            <a:r>
              <a:rPr lang="en-US" sz="1400" dirty="0">
                <a:latin typeface="Courier New" panose="02070309020205020404" pitchFamily="49" charset="0"/>
                <a:cs typeface="Courier New" panose="02070309020205020404" pitchFamily="49" charset="0"/>
              </a:rPr>
              <a:t> Pack </a:t>
            </a:r>
            <a:r>
              <a:rPr lang="en-US" sz="1400" b="1" dirty="0">
                <a:latin typeface="Courier New" panose="02070309020205020404" pitchFamily="49" charset="0"/>
                <a:cs typeface="Courier New" panose="02070309020205020404" pitchFamily="49" charset="0"/>
              </a:rPr>
              <a:t>is</a:t>
            </a:r>
          </a:p>
          <a:p>
            <a:pPr marL="0" lvl="0" indent="0"/>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type</a:t>
            </a:r>
            <a:r>
              <a:rPr lang="en-US" sz="1400" dirty="0">
                <a:latin typeface="Courier New" panose="02070309020205020404" pitchFamily="49" charset="0"/>
                <a:cs typeface="Courier New" panose="02070309020205020404" pitchFamily="49" charset="0"/>
              </a:rPr>
              <a:t> Rec </a:t>
            </a:r>
            <a:r>
              <a:rPr lang="en-US" sz="1400" b="1" dirty="0">
                <a:latin typeface="Courier New" panose="02070309020205020404" pitchFamily="49" charset="0"/>
                <a:cs typeface="Courier New" panose="02070309020205020404" pitchFamily="49" charset="0"/>
              </a:rPr>
              <a:t>is new </a:t>
            </a:r>
            <a:r>
              <a:rPr lang="en-US" sz="1400" dirty="0">
                <a:latin typeface="Courier New" panose="02070309020205020404" pitchFamily="49" charset="0"/>
                <a:cs typeface="Courier New" panose="02070309020205020404" pitchFamily="49" charset="0"/>
              </a:rPr>
              <a:t>Ada.Finalization.Controlled </a:t>
            </a:r>
            <a:r>
              <a:rPr lang="en-US" sz="1400" b="1" dirty="0">
                <a:latin typeface="Courier New" panose="02070309020205020404" pitchFamily="49" charset="0"/>
                <a:cs typeface="Courier New" panose="02070309020205020404" pitchFamily="49" charset="0"/>
              </a:rPr>
              <a:t>with record</a:t>
            </a:r>
            <a:r>
              <a:rPr lang="en-US" sz="1400" dirty="0">
                <a:latin typeface="Courier New" panose="02070309020205020404" pitchFamily="49" charset="0"/>
                <a:cs typeface="Courier New" panose="02070309020205020404" pitchFamily="49" charset="0"/>
              </a:rPr>
              <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Ref: </a:t>
            </a:r>
            <a:r>
              <a:rPr lang="en-US" sz="1400" b="1" dirty="0">
                <a:latin typeface="Courier New" panose="02070309020205020404" pitchFamily="49" charset="0"/>
                <a:cs typeface="Courier New" panose="02070309020205020404" pitchFamily="49" charset="0"/>
              </a:rPr>
              <a:t>access</a:t>
            </a:r>
            <a:r>
              <a:rPr lang="en-US" sz="1400" dirty="0">
                <a:latin typeface="Courier New" panose="02070309020205020404" pitchFamily="49" charset="0"/>
                <a:cs typeface="Courier New" panose="02070309020205020404" pitchFamily="49" charset="0"/>
              </a:rPr>
              <a:t> Rec</a:t>
            </a:r>
            <a:r>
              <a:rPr lang="en-US" sz="1400" dirty="0" smtClean="0">
                <a:latin typeface="Courier New" panose="02070309020205020404" pitchFamily="49" charset="0"/>
                <a:cs typeface="Courier New" panose="02070309020205020404" pitchFamily="49" charset="0"/>
              </a:rPr>
              <a:t>;  -- </a:t>
            </a:r>
            <a:r>
              <a:rPr lang="en-US" sz="1400" i="1" dirty="0" smtClean="0">
                <a:solidFill>
                  <a:schemeClr val="accent2"/>
                </a:solidFill>
                <a:latin typeface="Courier New" panose="02070309020205020404" pitchFamily="49" charset="0"/>
                <a:cs typeface="Courier New" panose="02070309020205020404" pitchFamily="49" charset="0"/>
              </a:rPr>
              <a:t>variable view</a:t>
            </a:r>
            <a:r>
              <a:rPr lang="en-US" sz="1400" dirty="0">
                <a:latin typeface="Courier New" panose="02070309020205020404" pitchFamily="49" charset="0"/>
                <a:cs typeface="Courier New" panose="02070309020205020404" pitchFamily="49" charset="0"/>
              </a:rPr>
              <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I  : Integer;</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end record</a:t>
            </a:r>
            <a:r>
              <a:rPr lang="en-US" sz="1400" dirty="0">
                <a:latin typeface="Courier New" panose="02070309020205020404" pitchFamily="49" charset="0"/>
                <a:cs typeface="Courier New" panose="02070309020205020404" pitchFamily="49" charset="0"/>
              </a:rPr>
              <a:t>;</a:t>
            </a:r>
          </a:p>
          <a:p>
            <a:pPr marL="0" lvl="0" indent="0"/>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Initialize (T: </a:t>
            </a:r>
            <a:r>
              <a:rPr lang="en-US" sz="1400" b="1" dirty="0">
                <a:latin typeface="Courier New" panose="02070309020205020404" pitchFamily="49" charset="0"/>
                <a:cs typeface="Courier New" panose="02070309020205020404" pitchFamily="49" charset="0"/>
              </a:rPr>
              <a:t>in out </a:t>
            </a:r>
            <a:r>
              <a:rPr lang="en-US" sz="1400" dirty="0">
                <a:latin typeface="Courier New" panose="02070309020205020404" pitchFamily="49" charset="0"/>
                <a:cs typeface="Courier New" panose="02070309020205020404" pitchFamily="49" charset="0"/>
              </a:rPr>
              <a:t>Rec);  </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Adjust     (T: </a:t>
            </a:r>
            <a:r>
              <a:rPr lang="en-US" sz="1400" b="1" dirty="0">
                <a:latin typeface="Courier New" panose="02070309020205020404" pitchFamily="49" charset="0"/>
                <a:cs typeface="Courier New" panose="02070309020205020404" pitchFamily="49" charset="0"/>
              </a:rPr>
              <a:t>in out </a:t>
            </a:r>
            <a:r>
              <a:rPr lang="en-US" sz="1400" dirty="0">
                <a:latin typeface="Courier New" panose="02070309020205020404" pitchFamily="49" charset="0"/>
                <a:cs typeface="Courier New" panose="02070309020205020404" pitchFamily="49" charset="0"/>
              </a:rPr>
              <a:t>Rec);</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 </a:t>
            </a:r>
            <a:r>
              <a:rPr lang="en-US" sz="1400" i="1" dirty="0">
                <a:latin typeface="Courier New" panose="02070309020205020404" pitchFamily="49" charset="0"/>
                <a:cs typeface="Courier New" panose="02070309020205020404" pitchFamily="49" charset="0"/>
              </a:rPr>
              <a:t>"in out" means they see a </a:t>
            </a:r>
            <a:r>
              <a:rPr lang="en-US" sz="1400" i="1" dirty="0">
                <a:solidFill>
                  <a:schemeClr val="accent2"/>
                </a:solidFill>
                <a:latin typeface="Courier New" panose="02070309020205020404" pitchFamily="49" charset="0"/>
                <a:cs typeface="Courier New" panose="02070309020205020404" pitchFamily="49" charset="0"/>
              </a:rPr>
              <a:t>variable view</a:t>
            </a:r>
            <a:r>
              <a:rPr lang="en-US" sz="1400" i="1" dirty="0">
                <a:latin typeface="Courier New" panose="02070309020205020404" pitchFamily="49" charset="0"/>
                <a:cs typeface="Courier New" panose="02070309020205020404" pitchFamily="49" charset="0"/>
              </a:rPr>
              <a:t> of the object</a:t>
            </a:r>
            <a:r>
              <a:rPr lang="en-US" sz="1400" dirty="0">
                <a:latin typeface="Courier New" panose="02070309020205020404" pitchFamily="49" charset="0"/>
                <a:cs typeface="Courier New" panose="02070309020205020404" pitchFamily="49" charset="0"/>
              </a:rPr>
              <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 </a:t>
            </a:r>
            <a:r>
              <a:rPr lang="en-US" sz="1400" i="1" dirty="0">
                <a:latin typeface="Courier New" panose="02070309020205020404" pitchFamily="49" charset="0"/>
                <a:cs typeface="Courier New" panose="02070309020205020404" pitchFamily="49" charset="0"/>
              </a:rPr>
              <a:t>(even if it's a constant)</a:t>
            </a:r>
          </a:p>
          <a:p>
            <a:pPr marL="0" lvl="0" indent="0"/>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end</a:t>
            </a:r>
            <a:r>
              <a:rPr lang="en-US" sz="1400" dirty="0">
                <a:latin typeface="Courier New" panose="02070309020205020404" pitchFamily="49" charset="0"/>
                <a:cs typeface="Courier New" panose="02070309020205020404" pitchFamily="49" charset="0"/>
              </a:rPr>
              <a:t> Pack;</a:t>
            </a:r>
          </a:p>
          <a:p>
            <a:pPr marL="0" lvl="0" indent="0"/>
            <a:r>
              <a:rPr lang="en-US" sz="1400" dirty="0">
                <a:latin typeface="Courier New" panose="02070309020205020404" pitchFamily="49" charset="0"/>
                <a:cs typeface="Courier New" panose="02070309020205020404" pitchFamily="49" charset="0"/>
              </a:rPr>
              <a:t>  </a:t>
            </a:r>
            <a:r>
              <a:rPr lang="en-US" sz="1400" b="1" dirty="0">
                <a:solidFill>
                  <a:srgbClr val="C00000"/>
                </a:solidFill>
                <a:latin typeface="Courier New" panose="02070309020205020404" pitchFamily="49" charset="0"/>
                <a:cs typeface="Courier New" panose="02070309020205020404" pitchFamily="49" charset="0"/>
              </a:rPr>
              <a:t>package body </a:t>
            </a:r>
            <a:r>
              <a:rPr lang="en-US" sz="1400" dirty="0">
                <a:solidFill>
                  <a:srgbClr val="C00000"/>
                </a:solidFill>
                <a:latin typeface="Courier New" panose="02070309020205020404" pitchFamily="49" charset="0"/>
                <a:cs typeface="Courier New" panose="02070309020205020404" pitchFamily="49" charset="0"/>
              </a:rPr>
              <a:t>Pack </a:t>
            </a:r>
            <a:r>
              <a:rPr lang="en-US" sz="1400" b="1" dirty="0">
                <a:solidFill>
                  <a:srgbClr val="C00000"/>
                </a:solidFill>
                <a:latin typeface="Courier New" panose="02070309020205020404" pitchFamily="49" charset="0"/>
                <a:cs typeface="Courier New" panose="02070309020205020404" pitchFamily="49" charset="0"/>
              </a:rPr>
              <a:t>is</a:t>
            </a:r>
            <a:r>
              <a:rPr lang="en-US" sz="1400" dirty="0">
                <a:solidFill>
                  <a:srgbClr val="C00000"/>
                </a:solidFill>
                <a:latin typeface="Courier New" panose="02070309020205020404" pitchFamily="49" charset="0"/>
                <a:cs typeface="Courier New" panose="02070309020205020404" pitchFamily="49" charset="0"/>
              </a:rPr>
              <a:t> … </a:t>
            </a:r>
            <a:r>
              <a:rPr lang="en-US" sz="1400" b="1" dirty="0">
                <a:solidFill>
                  <a:srgbClr val="C00000"/>
                </a:solidFill>
                <a:latin typeface="Courier New" panose="02070309020205020404" pitchFamily="49" charset="0"/>
                <a:cs typeface="Courier New" panose="02070309020205020404" pitchFamily="49" charset="0"/>
              </a:rPr>
              <a:t>end</a:t>
            </a:r>
            <a:r>
              <a:rPr lang="en-US" sz="1400" dirty="0">
                <a:solidFill>
                  <a:srgbClr val="C00000"/>
                </a:solidFill>
                <a:latin typeface="Courier New" panose="02070309020205020404" pitchFamily="49" charset="0"/>
                <a:cs typeface="Courier New" panose="02070309020205020404" pitchFamily="49" charset="0"/>
              </a:rPr>
              <a:t> Pack;</a:t>
            </a:r>
          </a:p>
          <a:p>
            <a:pPr marL="0" lvl="0" indent="0"/>
            <a:r>
              <a:rPr lang="en-US" sz="1400" dirty="0">
                <a:solidFill>
                  <a:srgbClr val="C00000"/>
                </a:solidFill>
                <a:latin typeface="Courier New" panose="02070309020205020404" pitchFamily="49" charset="0"/>
                <a:cs typeface="Courier New" panose="02070309020205020404" pitchFamily="49" charset="0"/>
              </a:rPr>
              <a:t>  </a:t>
            </a:r>
            <a:r>
              <a:rPr lang="en-US" sz="1400" b="1" dirty="0">
                <a:solidFill>
                  <a:srgbClr val="C00000"/>
                </a:solidFill>
                <a:latin typeface="Courier New" panose="02070309020205020404" pitchFamily="49" charset="0"/>
                <a:cs typeface="Courier New" panose="02070309020205020404" pitchFamily="49" charset="0"/>
              </a:rPr>
              <a:t>function</a:t>
            </a:r>
            <a:r>
              <a:rPr lang="en-US" sz="1400" dirty="0">
                <a:solidFill>
                  <a:srgbClr val="C00000"/>
                </a:solidFill>
                <a:latin typeface="Courier New" panose="02070309020205020404" pitchFamily="49" charset="0"/>
                <a:cs typeface="Courier New" panose="02070309020205020404" pitchFamily="49" charset="0"/>
              </a:rPr>
              <a:t> Create </a:t>
            </a:r>
            <a:r>
              <a:rPr lang="en-US" sz="1400" b="1" dirty="0">
                <a:solidFill>
                  <a:srgbClr val="C00000"/>
                </a:solidFill>
                <a:latin typeface="Courier New" panose="02070309020205020404" pitchFamily="49" charset="0"/>
                <a:cs typeface="Courier New" panose="02070309020205020404" pitchFamily="49" charset="0"/>
              </a:rPr>
              <a:t>return</a:t>
            </a:r>
            <a:r>
              <a:rPr lang="en-US" sz="1400" dirty="0">
                <a:solidFill>
                  <a:srgbClr val="C00000"/>
                </a:solidFill>
                <a:latin typeface="Courier New" panose="02070309020205020404" pitchFamily="49" charset="0"/>
                <a:cs typeface="Courier New" panose="02070309020205020404" pitchFamily="49" charset="0"/>
              </a:rPr>
              <a:t> Pack.Rec </a:t>
            </a:r>
            <a:r>
              <a:rPr lang="en-US" sz="1400" b="1" dirty="0">
                <a:solidFill>
                  <a:srgbClr val="C00000"/>
                </a:solidFill>
                <a:latin typeface="Courier New" panose="02070309020205020404" pitchFamily="49" charset="0"/>
                <a:cs typeface="Courier New" panose="02070309020205020404" pitchFamily="49" charset="0"/>
              </a:rPr>
              <a:t>is</a:t>
            </a:r>
            <a:r>
              <a:rPr lang="en-US" sz="1400" dirty="0">
                <a:solidFill>
                  <a:srgbClr val="C00000"/>
                </a:solidFill>
                <a:latin typeface="Courier New" panose="02070309020205020404" pitchFamily="49" charset="0"/>
                <a:cs typeface="Courier New" panose="02070309020205020404" pitchFamily="49" charset="0"/>
              </a:rPr>
              <a:t> … </a:t>
            </a:r>
            <a:r>
              <a:rPr lang="en-US" sz="1400" b="1" dirty="0">
                <a:solidFill>
                  <a:srgbClr val="C00000"/>
                </a:solidFill>
                <a:latin typeface="Courier New" panose="02070309020205020404" pitchFamily="49" charset="0"/>
                <a:cs typeface="Courier New" panose="02070309020205020404" pitchFamily="49" charset="0"/>
              </a:rPr>
              <a:t>end</a:t>
            </a:r>
            <a:r>
              <a:rPr lang="en-US" sz="1400" dirty="0">
                <a:solidFill>
                  <a:srgbClr val="C00000"/>
                </a:solidFill>
                <a:latin typeface="Courier New" panose="02070309020205020404" pitchFamily="49" charset="0"/>
                <a:cs typeface="Courier New" panose="02070309020205020404" pitchFamily="49" charset="0"/>
              </a:rPr>
              <a:t> Create;</a:t>
            </a:r>
          </a:p>
          <a:p>
            <a:pPr marL="0" lvl="0" indent="0"/>
            <a:r>
              <a:rPr lang="en-US" sz="1400" dirty="0">
                <a:latin typeface="Courier New" panose="02070309020205020404" pitchFamily="49" charset="0"/>
                <a:cs typeface="Courier New" panose="02070309020205020404" pitchFamily="49" charset="0"/>
              </a:rPr>
              <a:t>  Ob: </a:t>
            </a:r>
            <a:r>
              <a:rPr lang="en-US" sz="1400" b="1" dirty="0">
                <a:latin typeface="Courier New" panose="02070309020205020404" pitchFamily="49" charset="0"/>
                <a:cs typeface="Courier New" panose="02070309020205020404" pitchFamily="49" charset="0"/>
              </a:rPr>
              <a:t>constant</a:t>
            </a:r>
            <a:r>
              <a:rPr lang="en-US" sz="1400" dirty="0">
                <a:latin typeface="Courier New" panose="02070309020205020404" pitchFamily="49" charset="0"/>
                <a:cs typeface="Courier New" panose="02070309020205020404" pitchFamily="49" charset="0"/>
              </a:rPr>
              <a:t> Pack.Rec := </a:t>
            </a:r>
            <a:r>
              <a:rPr lang="en-US" sz="1400" dirty="0">
                <a:solidFill>
                  <a:srgbClr val="C00000"/>
                </a:solidFill>
                <a:latin typeface="Courier New" panose="02070309020205020404" pitchFamily="49" charset="0"/>
                <a:cs typeface="Courier New" panose="02070309020205020404" pitchFamily="49" charset="0"/>
              </a:rPr>
              <a:t>Create</a:t>
            </a:r>
            <a:r>
              <a:rPr lang="en-US" sz="1400" dirty="0">
                <a:latin typeface="Courier New" panose="02070309020205020404" pitchFamily="49" charset="0"/>
                <a:cs typeface="Courier New" panose="02070309020205020404" pitchFamily="49" charset="0"/>
              </a:rPr>
              <a:t>;  -- </a:t>
            </a:r>
            <a:r>
              <a:rPr lang="en-US" sz="1400" i="1" dirty="0">
                <a:latin typeface="Courier New" panose="02070309020205020404" pitchFamily="49" charset="0"/>
                <a:cs typeface="Courier New" panose="02070309020205020404" pitchFamily="49" charset="0"/>
              </a:rPr>
              <a:t>here, Adjust works on a constant</a:t>
            </a:r>
          </a:p>
          <a:p>
            <a:pPr marL="0" lvl="0" indent="0"/>
            <a:r>
              <a:rPr lang="en-US" sz="1400" b="1" dirty="0">
                <a:latin typeface="Courier New" panose="02070309020205020404" pitchFamily="49" charset="0"/>
                <a:cs typeface="Courier New" panose="02070309020205020404" pitchFamily="49" charset="0"/>
              </a:rPr>
              <a:t>begin</a:t>
            </a:r>
          </a:p>
          <a:p>
            <a:pPr marL="0" lvl="0" indent="0"/>
            <a:r>
              <a:rPr lang="en-US" sz="1400" dirty="0">
                <a:latin typeface="Courier New" panose="02070309020205020404" pitchFamily="49" charset="0"/>
                <a:cs typeface="Courier New" panose="02070309020205020404" pitchFamily="49" charset="0"/>
              </a:rPr>
              <a:t>  Ob.</a:t>
            </a:r>
            <a:r>
              <a:rPr lang="en-US" sz="1400" dirty="0">
                <a:solidFill>
                  <a:srgbClr val="3333CC"/>
                </a:solidFill>
                <a:latin typeface="Courier New" panose="02070309020205020404" pitchFamily="49" charset="0"/>
                <a:cs typeface="Courier New" panose="02070309020205020404" pitchFamily="49" charset="0"/>
              </a:rPr>
              <a:t>Ref</a:t>
            </a:r>
            <a:r>
              <a:rPr lang="en-US" sz="1400" dirty="0">
                <a:latin typeface="Courier New" panose="02070309020205020404" pitchFamily="49" charset="0"/>
                <a:cs typeface="Courier New" panose="02070309020205020404" pitchFamily="49" charset="0"/>
              </a:rPr>
              <a:t>.I := </a:t>
            </a:r>
            <a:r>
              <a:rPr lang="en-US" sz="1400" dirty="0">
                <a:solidFill>
                  <a:srgbClr val="3333CC"/>
                </a:solidFill>
                <a:latin typeface="Courier New" panose="02070309020205020404" pitchFamily="49" charset="0"/>
                <a:cs typeface="Courier New" panose="02070309020205020404" pitchFamily="49" charset="0"/>
              </a:rPr>
              <a:t>53</a:t>
            </a:r>
            <a:r>
              <a:rPr lang="en-US" sz="1400" dirty="0">
                <a:latin typeface="Courier New" panose="02070309020205020404" pitchFamily="49" charset="0"/>
                <a:cs typeface="Courier New" panose="02070309020205020404" pitchFamily="49" charset="0"/>
              </a:rPr>
              <a:t>;  -- </a:t>
            </a:r>
            <a:r>
              <a:rPr lang="en-US" sz="1400" i="1" dirty="0">
                <a:solidFill>
                  <a:srgbClr val="FF0000"/>
                </a:solidFill>
                <a:latin typeface="Courier New" panose="02070309020205020404" pitchFamily="49" charset="0"/>
                <a:cs typeface="Courier New" panose="02070309020205020404" pitchFamily="49" charset="0"/>
              </a:rPr>
              <a:t>Ob.I := 53;  illegal</a:t>
            </a:r>
          </a:p>
          <a:p>
            <a:pPr marL="0" lvl="0" indent="0"/>
            <a:r>
              <a:rPr lang="en-US" sz="1400" b="1" dirty="0">
                <a:latin typeface="Courier New" panose="02070309020205020404" pitchFamily="49" charset="0"/>
                <a:cs typeface="Courier New" panose="02070309020205020404" pitchFamily="49" charset="0"/>
              </a:rPr>
              <a:t>end</a:t>
            </a:r>
            <a:r>
              <a:rPr lang="en-US" sz="1400" dirty="0">
                <a:latin typeface="Courier New" panose="02070309020205020404" pitchFamily="49" charset="0"/>
                <a:cs typeface="Courier New" panose="02070309020205020404" pitchFamily="49" charset="0"/>
              </a:rPr>
              <a:t> Controlled;</a:t>
            </a:r>
            <a:endParaRPr lang="de-DE" sz="1400" dirty="0">
              <a:latin typeface="Courier New" panose="02070309020205020404" pitchFamily="49" charset="0"/>
              <a:cs typeface="Courier New" panose="02070309020205020404" pitchFamily="49" charset="0"/>
            </a:endParaRPr>
          </a:p>
          <a:p>
            <a:pPr marL="0" indent="0"/>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386</a:t>
            </a:fld>
            <a:endParaRPr lang="de-DE" dirty="0"/>
          </a:p>
        </p:txBody>
      </p:sp>
    </p:spTree>
    <p:extLst>
      <p:ext uri="{BB962C8B-B14F-4D97-AF65-F5344CB8AC3E}">
        <p14:creationId xmlns:p14="http://schemas.microsoft.com/office/powerpoint/2010/main" val="4239457677"/>
      </p:ext>
    </p:extLst>
  </p:cSld>
  <p:clrMapOvr>
    <a:masterClrMapping/>
  </p:clrMapOvr>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a:t>
            </a:r>
            <a:r>
              <a:rPr lang="de-DE" dirty="0" smtClean="0"/>
              <a:t>Controlled</a:t>
            </a:r>
            <a:br>
              <a:rPr lang="de-DE" dirty="0" smtClean="0"/>
            </a:br>
            <a:r>
              <a:rPr lang="de-DE" dirty="0" smtClean="0"/>
              <a:t>Rumpf</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387</a:t>
            </a:fld>
            <a:endParaRPr lang="de-DE" dirty="0"/>
          </a:p>
        </p:txBody>
      </p:sp>
      <p:sp>
        <p:nvSpPr>
          <p:cNvPr id="6" name="Textfeld 5"/>
          <p:cNvSpPr txBox="1"/>
          <p:nvPr/>
        </p:nvSpPr>
        <p:spPr>
          <a:xfrm>
            <a:off x="685800" y="1916665"/>
            <a:ext cx="7769225" cy="461665"/>
          </a:xfrm>
          <a:prstGeom prst="rect">
            <a:avLst/>
          </a:prstGeom>
          <a:noFill/>
        </p:spPr>
        <p:txBody>
          <a:bodyPr wrap="square" rtlCol="0">
            <a:spAutoFit/>
          </a:bodyPr>
          <a:lstStyle/>
          <a:p>
            <a:r>
              <a:rPr lang="de-DE" dirty="0" smtClean="0">
                <a:solidFill>
                  <a:srgbClr val="000000"/>
                </a:solidFill>
                <a:cs typeface="Courier New" panose="02070309020205020404" pitchFamily="49" charset="0"/>
              </a:rPr>
              <a:t>Schreiben Sie den Paketrumpf und die Funktion </a:t>
            </a:r>
            <a:r>
              <a:rPr lang="de-DE" sz="2000" dirty="0" smtClean="0">
                <a:solidFill>
                  <a:srgbClr val="000000"/>
                </a:solidFill>
                <a:latin typeface="Courier New" panose="02070309020205020404" pitchFamily="49" charset="0"/>
                <a:cs typeface="Courier New" panose="02070309020205020404" pitchFamily="49" charset="0"/>
              </a:rPr>
              <a:t>Create</a:t>
            </a:r>
            <a:r>
              <a:rPr lang="de-DE" dirty="0" smtClean="0">
                <a:solidFill>
                  <a:srgbClr val="000000"/>
                </a:solidFill>
                <a:cs typeface="Courier New" panose="02070309020205020404" pitchFamily="49" charset="0"/>
              </a:rPr>
              <a:t>.</a:t>
            </a:r>
            <a:endParaRPr lang="de-DE" dirty="0">
              <a:solidFill>
                <a:srgbClr val="000000"/>
              </a:solidFill>
              <a:cs typeface="Courier New" panose="02070309020205020404" pitchFamily="49" charset="0"/>
            </a:endParaRPr>
          </a:p>
        </p:txBody>
      </p:sp>
      <p:sp>
        <p:nvSpPr>
          <p:cNvPr id="7" name="Inhaltsplatzhalter 2"/>
          <p:cNvSpPr txBox="1">
            <a:spLocks/>
          </p:cNvSpPr>
          <p:nvPr/>
        </p:nvSpPr>
        <p:spPr bwMode="auto">
          <a:xfrm>
            <a:off x="683543" y="2594186"/>
            <a:ext cx="4320505" cy="29449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package body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procedure</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Initialize (T: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 out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endPar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procedure</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Adjust (T: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 out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endPar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a:t>
            </a:r>
          </a:p>
        </p:txBody>
      </p:sp>
      <p:sp>
        <p:nvSpPr>
          <p:cNvPr id="8" name="Textfeld 7"/>
          <p:cNvSpPr txBox="1"/>
          <p:nvPr/>
        </p:nvSpPr>
        <p:spPr>
          <a:xfrm>
            <a:off x="5148064" y="2490281"/>
            <a:ext cx="3816424" cy="938719"/>
          </a:xfrm>
          <a:prstGeom prst="rect">
            <a:avLst/>
          </a:prstGeom>
          <a:solidFill>
            <a:srgbClr val="AAE2CA">
              <a:lumMod val="40000"/>
              <a:lumOff val="60000"/>
            </a:srgbClr>
          </a:solidFill>
          <a:ln>
            <a:solidFill>
              <a:srgbClr val="3333CC"/>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type</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Rec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is new </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Ada.Finalization.Controlled</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with record</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Ref: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access</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Rec;</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I  : Integer;</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end record</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t>
            </a:r>
          </a:p>
        </p:txBody>
      </p:sp>
      <p:cxnSp>
        <p:nvCxnSpPr>
          <p:cNvPr id="9" name="Gewinkelte Verbindung 8"/>
          <p:cNvCxnSpPr/>
          <p:nvPr/>
        </p:nvCxnSpPr>
        <p:spPr bwMode="auto">
          <a:xfrm rot="10800000" flipV="1">
            <a:off x="3752205" y="3717032"/>
            <a:ext cx="2160240" cy="1814115"/>
          </a:xfrm>
          <a:prstGeom prst="bentConnector3">
            <a:avLst>
              <a:gd name="adj1" fmla="val 56614"/>
            </a:avLst>
          </a:prstGeom>
          <a:solidFill>
            <a:srgbClr val="00B8FF"/>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Inhaltsplatzhalter 5"/>
          <p:cNvSpPr txBox="1">
            <a:spLocks/>
          </p:cNvSpPr>
          <p:nvPr/>
        </p:nvSpPr>
        <p:spPr bwMode="auto">
          <a:xfrm>
            <a:off x="4849861" y="3936107"/>
            <a:ext cx="3754587" cy="2013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function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return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endPar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endParaRPr kumimoji="0" lang="en-US" sz="4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endParaRPr kumimoji="0" lang="de-DE" sz="1300" b="0"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p:txBody>
      </p:sp>
      <p:sp>
        <p:nvSpPr>
          <p:cNvPr id="11" name="Textfeld 10"/>
          <p:cNvSpPr txBox="1"/>
          <p:nvPr/>
        </p:nvSpPr>
        <p:spPr>
          <a:xfrm>
            <a:off x="5292998" y="4624090"/>
            <a:ext cx="1368152" cy="523220"/>
          </a:xfrm>
          <a:prstGeom prst="rect">
            <a:avLst/>
          </a:prstGeom>
          <a:noFill/>
        </p:spPr>
        <p:txBody>
          <a:bodyPr wrap="square" rtlCol="0">
            <a:spAutoFit/>
          </a:bodyPr>
          <a:lstStyle/>
          <a:p>
            <a:pPr algn="ctr"/>
            <a:r>
              <a:rPr lang="de-DE" sz="2800" dirty="0" smtClean="0">
                <a:solidFill>
                  <a:srgbClr val="FF3399"/>
                </a:solidFill>
                <a:cs typeface="Courier New" panose="02070309020205020404" pitchFamily="49" charset="0"/>
                <a:hlinkClick r:id="rId2" action="ppaction://hlinksldjump"/>
              </a:rPr>
              <a:t>Lösung</a:t>
            </a:r>
            <a:endParaRPr lang="de-DE" sz="2000" dirty="0">
              <a:solidFill>
                <a:srgbClr val="FF3399"/>
              </a:solidFill>
              <a:cs typeface="Courier New" panose="02070309020205020404" pitchFamily="49" charset="0"/>
            </a:endParaRPr>
          </a:p>
        </p:txBody>
      </p:sp>
    </p:spTree>
    <p:extLst>
      <p:ext uri="{BB962C8B-B14F-4D97-AF65-F5344CB8AC3E}">
        <p14:creationId xmlns:p14="http://schemas.microsoft.com/office/powerpoint/2010/main" val="2498261845"/>
      </p:ext>
    </p:extLst>
  </p:cSld>
  <p:clrMapOvr>
    <a:masterClrMapping/>
  </p:clrMapOvr>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a:t>
            </a:r>
            <a:r>
              <a:rPr lang="de-DE" dirty="0" smtClean="0"/>
              <a:t>Prozess</a:t>
            </a:r>
            <a:endParaRPr lang="de-DE" dirty="0"/>
          </a:p>
        </p:txBody>
      </p:sp>
      <p:sp>
        <p:nvSpPr>
          <p:cNvPr id="3" name="Inhaltsplatzhalter 2"/>
          <p:cNvSpPr>
            <a:spLocks noGrp="1"/>
          </p:cNvSpPr>
          <p:nvPr>
            <p:ph idx="1"/>
          </p:nvPr>
        </p:nvSpPr>
        <p:spPr>
          <a:xfrm>
            <a:off x="539552" y="2132856"/>
            <a:ext cx="8064896" cy="4082207"/>
          </a:xfrm>
        </p:spPr>
        <p:txBody>
          <a:bodyPr/>
          <a:lstStyle/>
          <a:p>
            <a:pPr marL="0" lvl="0" indent="0"/>
            <a:r>
              <a:rPr lang="en-US" sz="1500" dirty="0" smtClean="0">
                <a:latin typeface="Courier New" panose="02070309020205020404" pitchFamily="49" charset="0"/>
                <a:cs typeface="Courier New" panose="02070309020205020404" pitchFamily="49" charset="0"/>
              </a:rPr>
              <a:t>Tasking:</a:t>
            </a:r>
            <a:r>
              <a:rPr lang="en-US" sz="1500" dirty="0">
                <a:latin typeface="Courier New" panose="02070309020205020404" pitchFamily="49" charset="0"/>
                <a:cs typeface="Courier New" panose="02070309020205020404" pitchFamily="49" charset="0"/>
              </a:rPr>
              <a:t/>
            </a:r>
            <a:br>
              <a:rPr lang="en-US" sz="1500" dirty="0">
                <a:latin typeface="Courier New" panose="02070309020205020404" pitchFamily="49" charset="0"/>
                <a:cs typeface="Courier New" panose="02070309020205020404" pitchFamily="49" charset="0"/>
              </a:rPr>
            </a:br>
            <a:r>
              <a:rPr lang="en-US" sz="1500" b="1" dirty="0">
                <a:latin typeface="Courier New" panose="02070309020205020404" pitchFamily="49" charset="0"/>
                <a:cs typeface="Courier New" panose="02070309020205020404" pitchFamily="49" charset="0"/>
              </a:rPr>
              <a:t>declare</a:t>
            </a:r>
          </a:p>
          <a:p>
            <a:pPr marL="0" lvl="0" indent="0"/>
            <a:r>
              <a:rPr lang="en-US" sz="1500" dirty="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task type </a:t>
            </a:r>
            <a:r>
              <a:rPr lang="en-US" sz="1500" dirty="0">
                <a:latin typeface="Courier New" panose="02070309020205020404" pitchFamily="49" charset="0"/>
                <a:cs typeface="Courier New" panose="02070309020205020404" pitchFamily="49" charset="0"/>
              </a:rPr>
              <a:t>TT </a:t>
            </a:r>
            <a:r>
              <a:rPr lang="en-US" sz="1500" b="1" dirty="0">
                <a:latin typeface="Courier New" panose="02070309020205020404" pitchFamily="49" charset="0"/>
                <a:cs typeface="Courier New" panose="02070309020205020404" pitchFamily="49" charset="0"/>
              </a:rPr>
              <a:t>is</a:t>
            </a:r>
            <a:r>
              <a:rPr lang="en-US" sz="1500" dirty="0">
                <a:latin typeface="Courier New" panose="02070309020205020404" pitchFamily="49" charset="0"/>
                <a:cs typeface="Courier New" panose="02070309020205020404" pitchFamily="49" charset="0"/>
              </a:rPr>
              <a:t/>
            </a:r>
            <a:br>
              <a:rPr lang="en-US" sz="1500" dirty="0">
                <a:latin typeface="Courier New" panose="02070309020205020404" pitchFamily="49" charset="0"/>
                <a:cs typeface="Courier New" panose="02070309020205020404" pitchFamily="49" charset="0"/>
              </a:rPr>
            </a:br>
            <a:r>
              <a:rPr lang="en-US" sz="1500" dirty="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entry</a:t>
            </a:r>
            <a:r>
              <a:rPr lang="en-US" sz="1500" dirty="0">
                <a:latin typeface="Courier New" panose="02070309020205020404" pitchFamily="49" charset="0"/>
                <a:cs typeface="Courier New" panose="02070309020205020404" pitchFamily="49" charset="0"/>
              </a:rPr>
              <a:t> Set (I: Integer);</a:t>
            </a:r>
            <a:br>
              <a:rPr lang="en-US" sz="1500" dirty="0">
                <a:latin typeface="Courier New" panose="02070309020205020404" pitchFamily="49" charset="0"/>
                <a:cs typeface="Courier New" panose="02070309020205020404" pitchFamily="49" charset="0"/>
              </a:rPr>
            </a:br>
            <a:r>
              <a:rPr lang="en-US" sz="1500" dirty="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end</a:t>
            </a:r>
            <a:r>
              <a:rPr lang="en-US" sz="1500" dirty="0">
                <a:latin typeface="Courier New" panose="02070309020205020404" pitchFamily="49" charset="0"/>
                <a:cs typeface="Courier New" panose="02070309020205020404" pitchFamily="49" charset="0"/>
              </a:rPr>
              <a:t> TT;</a:t>
            </a:r>
          </a:p>
          <a:p>
            <a:pPr marL="0" lvl="0" indent="0"/>
            <a:r>
              <a:rPr lang="en-US" sz="1500" b="1" dirty="0">
                <a:latin typeface="Courier New" panose="02070309020205020404" pitchFamily="49" charset="0"/>
                <a:cs typeface="Courier New" panose="02070309020205020404" pitchFamily="49" charset="0"/>
              </a:rPr>
              <a:t>  task body </a:t>
            </a:r>
            <a:r>
              <a:rPr lang="en-US" sz="1500" dirty="0">
                <a:latin typeface="Courier New" panose="02070309020205020404" pitchFamily="49" charset="0"/>
                <a:cs typeface="Courier New" panose="02070309020205020404" pitchFamily="49" charset="0"/>
              </a:rPr>
              <a:t>TT </a:t>
            </a:r>
            <a:r>
              <a:rPr lang="en-US" sz="1500" b="1" dirty="0">
                <a:latin typeface="Courier New" panose="02070309020205020404" pitchFamily="49" charset="0"/>
                <a:cs typeface="Courier New" panose="02070309020205020404" pitchFamily="49" charset="0"/>
              </a:rPr>
              <a:t>is</a:t>
            </a:r>
            <a:r>
              <a:rPr lang="en-US" sz="1500" dirty="0">
                <a:latin typeface="Courier New" panose="02070309020205020404" pitchFamily="49" charset="0"/>
                <a:cs typeface="Courier New" panose="02070309020205020404" pitchFamily="49" charset="0"/>
              </a:rPr>
              <a:t> … </a:t>
            </a:r>
            <a:r>
              <a:rPr lang="en-US" sz="1500" b="1" dirty="0">
                <a:latin typeface="Courier New" panose="02070309020205020404" pitchFamily="49" charset="0"/>
                <a:cs typeface="Courier New" panose="02070309020205020404" pitchFamily="49" charset="0"/>
              </a:rPr>
              <a:t>end</a:t>
            </a:r>
            <a:r>
              <a:rPr lang="en-US" sz="1500" dirty="0">
                <a:latin typeface="Courier New" panose="02070309020205020404" pitchFamily="49" charset="0"/>
                <a:cs typeface="Courier New" panose="02070309020205020404" pitchFamily="49" charset="0"/>
              </a:rPr>
              <a:t> TT;</a:t>
            </a:r>
          </a:p>
          <a:p>
            <a:pPr marL="0" lvl="0" indent="0"/>
            <a:r>
              <a:rPr lang="en-US" sz="1500" b="1" dirty="0">
                <a:latin typeface="Courier New" panose="02070309020205020404" pitchFamily="49" charset="0"/>
                <a:cs typeface="Courier New" panose="02070309020205020404" pitchFamily="49" charset="0"/>
              </a:rPr>
              <a:t>  type </a:t>
            </a:r>
            <a:r>
              <a:rPr lang="en-US" sz="1500" dirty="0">
                <a:latin typeface="Courier New" panose="02070309020205020404" pitchFamily="49" charset="0"/>
                <a:cs typeface="Courier New" panose="02070309020205020404" pitchFamily="49" charset="0"/>
              </a:rPr>
              <a:t>Rec</a:t>
            </a:r>
            <a:r>
              <a:rPr lang="en-US" sz="1500" b="1" dirty="0">
                <a:latin typeface="Courier New" panose="02070309020205020404" pitchFamily="49" charset="0"/>
                <a:cs typeface="Courier New" panose="02070309020205020404" pitchFamily="49" charset="0"/>
              </a:rPr>
              <a:t> is record</a:t>
            </a:r>
            <a:r>
              <a:rPr lang="en-US" sz="1500" dirty="0">
                <a:latin typeface="Courier New" panose="02070309020205020404" pitchFamily="49" charset="0"/>
                <a:cs typeface="Courier New" panose="02070309020205020404" pitchFamily="49" charset="0"/>
              </a:rPr>
              <a:t/>
            </a:r>
            <a:br>
              <a:rPr lang="en-US" sz="1500" dirty="0">
                <a:latin typeface="Courier New" panose="02070309020205020404" pitchFamily="49" charset="0"/>
                <a:cs typeface="Courier New" panose="02070309020205020404" pitchFamily="49" charset="0"/>
              </a:rPr>
            </a:br>
            <a:r>
              <a:rPr lang="en-US" sz="1500" dirty="0">
                <a:latin typeface="Courier New" panose="02070309020205020404" pitchFamily="49" charset="0"/>
                <a:cs typeface="Courier New" panose="02070309020205020404" pitchFamily="49" charset="0"/>
              </a:rPr>
              <a:t>    </a:t>
            </a:r>
            <a:r>
              <a:rPr lang="en-US" sz="1500" dirty="0">
                <a:solidFill>
                  <a:srgbClr val="3333CC"/>
                </a:solidFill>
                <a:latin typeface="Courier New" panose="02070309020205020404" pitchFamily="49" charset="0"/>
                <a:cs typeface="Courier New" panose="02070309020205020404" pitchFamily="49" charset="0"/>
              </a:rPr>
              <a:t>T: TT;  -- </a:t>
            </a:r>
            <a:r>
              <a:rPr lang="en-US" sz="1500" i="1" dirty="0">
                <a:solidFill>
                  <a:srgbClr val="3333CC"/>
                </a:solidFill>
                <a:latin typeface="Courier New" panose="02070309020205020404" pitchFamily="49" charset="0"/>
                <a:cs typeface="Courier New" panose="02070309020205020404" pitchFamily="49" charset="0"/>
              </a:rPr>
              <a:t>active object that changes state (even if "constant")</a:t>
            </a:r>
            <a:r>
              <a:rPr lang="en-US" sz="1500" dirty="0">
                <a:latin typeface="Courier New" panose="02070309020205020404" pitchFamily="49" charset="0"/>
                <a:cs typeface="Courier New" panose="02070309020205020404" pitchFamily="49" charset="0"/>
              </a:rPr>
              <a:t/>
            </a:r>
            <a:br>
              <a:rPr lang="en-US" sz="1500" dirty="0">
                <a:latin typeface="Courier New" panose="02070309020205020404" pitchFamily="49" charset="0"/>
                <a:cs typeface="Courier New" panose="02070309020205020404" pitchFamily="49" charset="0"/>
              </a:rPr>
            </a:br>
            <a:r>
              <a:rPr lang="en-US" sz="1500" dirty="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end record</a:t>
            </a:r>
            <a:r>
              <a:rPr lang="en-US" sz="1500" dirty="0">
                <a:latin typeface="Courier New" panose="02070309020205020404" pitchFamily="49" charset="0"/>
                <a:cs typeface="Courier New" panose="02070309020205020404" pitchFamily="49" charset="0"/>
              </a:rPr>
              <a:t>;</a:t>
            </a:r>
          </a:p>
          <a:p>
            <a:pPr marL="0" lvl="0" indent="0"/>
            <a:r>
              <a:rPr lang="en-US" sz="1500" dirty="0">
                <a:latin typeface="Courier New" panose="02070309020205020404" pitchFamily="49" charset="0"/>
                <a:cs typeface="Courier New" panose="02070309020205020404" pitchFamily="49" charset="0"/>
              </a:rPr>
              <a:t>  Ob: </a:t>
            </a:r>
            <a:r>
              <a:rPr lang="en-US" sz="1500" b="1" dirty="0">
                <a:latin typeface="Courier New" panose="02070309020205020404" pitchFamily="49" charset="0"/>
                <a:cs typeface="Courier New" panose="02070309020205020404" pitchFamily="49" charset="0"/>
              </a:rPr>
              <a:t>constant</a:t>
            </a:r>
            <a:r>
              <a:rPr lang="en-US" sz="1500" dirty="0">
                <a:latin typeface="Courier New" panose="02070309020205020404" pitchFamily="49" charset="0"/>
                <a:cs typeface="Courier New" panose="02070309020205020404" pitchFamily="49" charset="0"/>
              </a:rPr>
              <a:t> Rec := (T =&gt; &lt;&gt;);</a:t>
            </a:r>
          </a:p>
          <a:p>
            <a:pPr marL="0" lvl="0" indent="0"/>
            <a:r>
              <a:rPr lang="en-US" sz="1500" b="1" dirty="0">
                <a:latin typeface="Courier New" panose="02070309020205020404" pitchFamily="49" charset="0"/>
                <a:cs typeface="Courier New" panose="02070309020205020404" pitchFamily="49" charset="0"/>
              </a:rPr>
              <a:t>begin</a:t>
            </a:r>
          </a:p>
          <a:p>
            <a:pPr marL="0" lvl="0" indent="0"/>
            <a:r>
              <a:rPr lang="en-US" sz="1500" dirty="0">
                <a:latin typeface="Courier New" panose="02070309020205020404" pitchFamily="49" charset="0"/>
                <a:cs typeface="Courier New" panose="02070309020205020404" pitchFamily="49" charset="0"/>
              </a:rPr>
              <a:t>  Ob.T.Set (</a:t>
            </a:r>
            <a:r>
              <a:rPr lang="en-US" sz="1500" dirty="0">
                <a:solidFill>
                  <a:srgbClr val="3333CC"/>
                </a:solidFill>
                <a:latin typeface="Courier New" panose="02070309020205020404" pitchFamily="49" charset="0"/>
                <a:cs typeface="Courier New" panose="02070309020205020404" pitchFamily="49" charset="0"/>
              </a:rPr>
              <a:t>53</a:t>
            </a:r>
            <a:r>
              <a:rPr lang="en-US" sz="1500" dirty="0">
                <a:latin typeface="Courier New" panose="02070309020205020404" pitchFamily="49" charset="0"/>
                <a:cs typeface="Courier New" panose="02070309020205020404" pitchFamily="49" charset="0"/>
              </a:rPr>
              <a:t>);  </a:t>
            </a:r>
            <a:r>
              <a:rPr lang="en-US" sz="1500" i="1" dirty="0">
                <a:latin typeface="Courier New" panose="02070309020205020404" pitchFamily="49" charset="0"/>
                <a:cs typeface="Courier New" panose="02070309020205020404" pitchFamily="49" charset="0"/>
              </a:rPr>
              <a:t>-- execution of an entry of a constant task</a:t>
            </a:r>
          </a:p>
          <a:p>
            <a:pPr marL="0" lvl="0" indent="0"/>
            <a:r>
              <a:rPr lang="en-US" sz="1500" b="1" dirty="0">
                <a:latin typeface="Courier New" panose="02070309020205020404" pitchFamily="49" charset="0"/>
                <a:cs typeface="Courier New" panose="02070309020205020404" pitchFamily="49" charset="0"/>
              </a:rPr>
              <a:t>end</a:t>
            </a:r>
            <a:r>
              <a:rPr lang="en-US" sz="1500" dirty="0">
                <a:latin typeface="Courier New" panose="02070309020205020404" pitchFamily="49" charset="0"/>
                <a:cs typeface="Courier New" panose="02070309020205020404" pitchFamily="49" charset="0"/>
              </a:rPr>
              <a:t> </a:t>
            </a:r>
            <a:r>
              <a:rPr lang="en-US" sz="1500" dirty="0" smtClean="0">
                <a:latin typeface="Courier New" panose="02070309020205020404" pitchFamily="49" charset="0"/>
                <a:cs typeface="Courier New" panose="02070309020205020404" pitchFamily="49" charset="0"/>
              </a:rPr>
              <a:t>Tasking;</a:t>
            </a:r>
            <a:endParaRPr lang="de-DE" sz="15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388</a:t>
            </a:fld>
            <a:endParaRPr lang="de-DE" dirty="0"/>
          </a:p>
        </p:txBody>
      </p:sp>
      <p:sp>
        <p:nvSpPr>
          <p:cNvPr id="6" name="Textfeld 5"/>
          <p:cNvSpPr txBox="1"/>
          <p:nvPr/>
        </p:nvSpPr>
        <p:spPr>
          <a:xfrm>
            <a:off x="4211960" y="1988840"/>
            <a:ext cx="4392488" cy="1938992"/>
          </a:xfrm>
          <a:prstGeom prst="rect">
            <a:avLst/>
          </a:prstGeom>
          <a:noFill/>
          <a:ln w="3175">
            <a:solidFill>
              <a:schemeClr val="tx1"/>
            </a:solidFill>
          </a:ln>
        </p:spPr>
        <p:txBody>
          <a:bodyPr wrap="square" rtlCol="0">
            <a:spAutoFit/>
          </a:bodyPr>
          <a:lstStyle/>
          <a:p>
            <a:r>
              <a:rPr lang="de-DE" sz="1200" dirty="0" smtClean="0">
                <a:solidFill>
                  <a:schemeClr val="tx1"/>
                </a:solidFill>
              </a:rPr>
              <a:t>Prozesse (englisch </a:t>
            </a:r>
            <a:r>
              <a:rPr lang="de-DE" sz="1200" i="1" dirty="0" smtClean="0">
                <a:solidFill>
                  <a:schemeClr val="tx1"/>
                </a:solidFill>
              </a:rPr>
              <a:t>tasks</a:t>
            </a:r>
            <a:r>
              <a:rPr lang="de-DE" sz="1200" dirty="0" smtClean="0">
                <a:solidFill>
                  <a:schemeClr val="tx1"/>
                </a:solidFill>
              </a:rPr>
              <a:t>, </a:t>
            </a:r>
            <a:r>
              <a:rPr lang="de-DE" sz="1200" u="sng" dirty="0" smtClean="0">
                <a:solidFill>
                  <a:schemeClr val="tx1"/>
                </a:solidFill>
              </a:rPr>
              <a:t>nicht</a:t>
            </a:r>
            <a:r>
              <a:rPr lang="de-DE" sz="1200" dirty="0" smtClean="0">
                <a:solidFill>
                  <a:schemeClr val="tx1"/>
                </a:solidFill>
              </a:rPr>
              <a:t> Thema dieses Kurses) sind aktive Objekte, das heißt, jeder Prozess hat seine eigene Ablaufsteuerung (</a:t>
            </a:r>
            <a:r>
              <a:rPr lang="en-US" sz="1200" i="1" dirty="0" smtClean="0">
                <a:solidFill>
                  <a:schemeClr val="tx1"/>
                </a:solidFill>
              </a:rPr>
              <a:t>thread of control</a:t>
            </a:r>
            <a:r>
              <a:rPr lang="de-DE" sz="1200" dirty="0" smtClean="0">
                <a:solidFill>
                  <a:schemeClr val="tx1"/>
                </a:solidFill>
              </a:rPr>
              <a:t>): Alle Prozesse </a:t>
            </a:r>
            <a:r>
              <a:rPr lang="de-DE" sz="1200" dirty="0">
                <a:solidFill>
                  <a:schemeClr val="tx1"/>
                </a:solidFill>
              </a:rPr>
              <a:t>laufen </a:t>
            </a:r>
            <a:r>
              <a:rPr lang="de-DE" sz="1200" dirty="0" smtClean="0">
                <a:solidFill>
                  <a:schemeClr val="tx1"/>
                </a:solidFill>
              </a:rPr>
              <a:t>nebenläufig (</a:t>
            </a:r>
            <a:r>
              <a:rPr lang="en-US" sz="1200" i="1" dirty="0" smtClean="0">
                <a:solidFill>
                  <a:schemeClr val="tx1"/>
                </a:solidFill>
              </a:rPr>
              <a:t>concurrently</a:t>
            </a:r>
            <a:r>
              <a:rPr lang="de-DE" sz="1200" dirty="0" smtClean="0">
                <a:solidFill>
                  <a:schemeClr val="tx1"/>
                </a:solidFill>
              </a:rPr>
              <a:t>). Ein Prozess kommuniziert mit anderen Prozessen über Rendezvous, indem er einen von dessen Eingängen (</a:t>
            </a:r>
            <a:r>
              <a:rPr lang="en-US" sz="1200" i="1" dirty="0" smtClean="0">
                <a:solidFill>
                  <a:schemeClr val="tx1"/>
                </a:solidFill>
              </a:rPr>
              <a:t>entries</a:t>
            </a:r>
            <a:r>
              <a:rPr lang="de-DE" sz="1200" dirty="0" smtClean="0">
                <a:solidFill>
                  <a:schemeClr val="tx1"/>
                </a:solidFill>
              </a:rPr>
              <a:t>) aufruft (entspricht entfernt einem Unterprogrammaufruf).</a:t>
            </a:r>
          </a:p>
          <a:p>
            <a:r>
              <a:rPr lang="de-DE" sz="1200" dirty="0" smtClean="0">
                <a:solidFill>
                  <a:schemeClr val="tx1"/>
                </a:solidFill>
              </a:rPr>
              <a:t>Im Beispiel wird lokal im Block </a:t>
            </a:r>
            <a:r>
              <a:rPr lang="de-DE" sz="1100" dirty="0" smtClean="0">
                <a:solidFill>
                  <a:schemeClr val="tx1"/>
                </a:solidFill>
                <a:latin typeface="Courier New" panose="02070309020205020404" pitchFamily="49" charset="0"/>
                <a:cs typeface="Courier New" panose="02070309020205020404" pitchFamily="49" charset="0"/>
              </a:rPr>
              <a:t>Tasking</a:t>
            </a:r>
            <a:r>
              <a:rPr lang="de-DE" sz="1200" dirty="0" smtClean="0">
                <a:solidFill>
                  <a:schemeClr val="tx1"/>
                </a:solidFill>
              </a:rPr>
              <a:t> ein Prozess </a:t>
            </a:r>
            <a:r>
              <a:rPr lang="de-DE" sz="1100" dirty="0" smtClean="0">
                <a:solidFill>
                  <a:schemeClr val="tx1"/>
                </a:solidFill>
                <a:latin typeface="Courier New" panose="02070309020205020404" pitchFamily="49" charset="0"/>
                <a:cs typeface="Courier New" panose="02070309020205020404" pitchFamily="49" charset="0"/>
              </a:rPr>
              <a:t>T</a:t>
            </a:r>
            <a:r>
              <a:rPr lang="de-DE" sz="1200" dirty="0" smtClean="0">
                <a:solidFill>
                  <a:schemeClr val="tx1"/>
                </a:solidFill>
              </a:rPr>
              <a:t> als Kom-ponente eines Verbunds vereinbart. Der Prozess, der diesen Block enthält, hat ein Rendezvous mit </a:t>
            </a:r>
            <a:r>
              <a:rPr lang="de-DE" sz="1100" dirty="0" smtClean="0">
                <a:solidFill>
                  <a:schemeClr val="tx1"/>
                </a:solidFill>
                <a:latin typeface="Courier New" panose="02070309020205020404" pitchFamily="49" charset="0"/>
                <a:cs typeface="Courier New" panose="02070309020205020404" pitchFamily="49" charset="0"/>
              </a:rPr>
              <a:t>T</a:t>
            </a:r>
            <a:r>
              <a:rPr lang="de-DE" sz="1200" dirty="0" smtClean="0">
                <a:solidFill>
                  <a:schemeClr val="tx1"/>
                </a:solidFill>
              </a:rPr>
              <a:t>, indem er dessen Eingang </a:t>
            </a:r>
            <a:r>
              <a:rPr lang="de-DE" sz="1100" dirty="0" smtClean="0">
                <a:solidFill>
                  <a:schemeClr val="tx1"/>
                </a:solidFill>
                <a:latin typeface="Courier New" panose="02070309020205020404" pitchFamily="49" charset="0"/>
                <a:cs typeface="Courier New" panose="02070309020205020404" pitchFamily="49" charset="0"/>
              </a:rPr>
              <a:t>Set</a:t>
            </a:r>
            <a:r>
              <a:rPr lang="de-DE" sz="1200" dirty="0">
                <a:solidFill>
                  <a:srgbClr val="000000"/>
                </a:solidFill>
              </a:rPr>
              <a:t> </a:t>
            </a:r>
            <a:r>
              <a:rPr lang="de-DE" sz="1200" dirty="0" smtClean="0">
                <a:solidFill>
                  <a:schemeClr val="tx1"/>
                </a:solidFill>
              </a:rPr>
              <a:t>ruft.</a:t>
            </a:r>
            <a:endParaRPr lang="de-DE" sz="1200" dirty="0">
              <a:solidFill>
                <a:schemeClr val="tx1"/>
              </a:solidFill>
            </a:endParaRPr>
          </a:p>
        </p:txBody>
      </p:sp>
    </p:spTree>
    <p:extLst>
      <p:ext uri="{BB962C8B-B14F-4D97-AF65-F5344CB8AC3E}">
        <p14:creationId xmlns:p14="http://schemas.microsoft.com/office/powerpoint/2010/main" val="3925685543"/>
      </p:ext>
    </p:extLst>
  </p:cSld>
  <p:clrMapOvr>
    <a:masterClrMapping/>
  </p:clrMapOvr>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a:t>
            </a:r>
            <a:r>
              <a:rPr lang="de-DE" dirty="0" smtClean="0"/>
              <a:t>Prozess-Rumpf</a:t>
            </a:r>
            <a:endParaRPr lang="de-DE" dirty="0"/>
          </a:p>
        </p:txBody>
      </p:sp>
      <p:sp>
        <p:nvSpPr>
          <p:cNvPr id="3" name="Inhaltsplatzhalter 2"/>
          <p:cNvSpPr>
            <a:spLocks noGrp="1"/>
          </p:cNvSpPr>
          <p:nvPr>
            <p:ph idx="1"/>
          </p:nvPr>
        </p:nvSpPr>
        <p:spPr>
          <a:xfrm>
            <a:off x="539552" y="2348880"/>
            <a:ext cx="8064896" cy="3672407"/>
          </a:xfrm>
        </p:spPr>
        <p:txBody>
          <a:bodyPr/>
          <a:lstStyle/>
          <a:p>
            <a:pPr marL="0" lvl="0" indent="0"/>
            <a:r>
              <a:rPr lang="de-DE" sz="1800" b="1" dirty="0" smtClean="0">
                <a:latin typeface="Courier New" panose="02070309020205020404" pitchFamily="49" charset="0"/>
                <a:cs typeface="Courier New" panose="02070309020205020404" pitchFamily="49" charset="0"/>
              </a:rPr>
              <a:t>task body </a:t>
            </a:r>
            <a:r>
              <a:rPr lang="de-DE" sz="1800" dirty="0" smtClean="0">
                <a:latin typeface="Courier New" panose="02070309020205020404" pitchFamily="49" charset="0"/>
                <a:cs typeface="Courier New" panose="02070309020205020404" pitchFamily="49" charset="0"/>
              </a:rPr>
              <a:t>TT </a:t>
            </a:r>
            <a:r>
              <a:rPr lang="de-DE" sz="1800" b="1" dirty="0" smtClean="0">
                <a:latin typeface="Courier New" panose="02070309020205020404" pitchFamily="49" charset="0"/>
                <a:cs typeface="Courier New" panose="02070309020205020404" pitchFamily="49" charset="0"/>
              </a:rPr>
              <a:t>is</a:t>
            </a:r>
            <a:r>
              <a:rPr lang="de-DE" sz="1800" dirty="0" smtClean="0">
                <a:latin typeface="Courier New" panose="02070309020205020404" pitchFamily="49" charset="0"/>
                <a:cs typeface="Courier New" panose="02070309020205020404" pitchFamily="49" charset="0"/>
              </a:rPr>
              <a:t>     -- </a:t>
            </a:r>
            <a:r>
              <a:rPr lang="de-DE" sz="1800" i="1" dirty="0" smtClean="0">
                <a:solidFill>
                  <a:srgbClr val="3333CC"/>
                </a:solidFill>
                <a:latin typeface="Courier New" panose="02070309020205020404" pitchFamily="49" charset="0"/>
                <a:cs typeface="Courier New" panose="02070309020205020404" pitchFamily="49" charset="0"/>
              </a:rPr>
              <a:t>lokale Objekte wie I werden nicht</a:t>
            </a:r>
            <a:r>
              <a:rPr lang="de-DE" sz="1800" dirty="0" smtClean="0">
                <a:latin typeface="Courier New" panose="02070309020205020404" pitchFamily="49" charset="0"/>
                <a:cs typeface="Courier New" panose="02070309020205020404" pitchFamily="49" charset="0"/>
              </a:rPr>
              <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I: Integer := </a:t>
            </a:r>
            <a:r>
              <a:rPr lang="de-DE" sz="1800" dirty="0" smtClean="0">
                <a:solidFill>
                  <a:schemeClr val="tx1"/>
                </a:solidFill>
                <a:latin typeface="Courier New" panose="02070309020205020404" pitchFamily="49" charset="0"/>
                <a:cs typeface="Courier New" panose="02070309020205020404" pitchFamily="49" charset="0"/>
              </a:rPr>
              <a:t>42</a:t>
            </a:r>
            <a:r>
              <a:rPr lang="de-DE" sz="1800" dirty="0" smtClean="0">
                <a:latin typeface="Courier New" panose="02070309020205020404" pitchFamily="49" charset="0"/>
                <a:cs typeface="Courier New" panose="02070309020205020404" pitchFamily="49" charset="0"/>
              </a:rPr>
              <a:t>; -- </a:t>
            </a:r>
            <a:r>
              <a:rPr lang="de-DE" sz="1800" i="1" dirty="0" smtClean="0">
                <a:solidFill>
                  <a:srgbClr val="3333CC"/>
                </a:solidFill>
                <a:latin typeface="Courier New" panose="02070309020205020404" pitchFamily="49" charset="0"/>
                <a:cs typeface="Courier New" panose="02070309020205020404" pitchFamily="49" charset="0"/>
              </a:rPr>
              <a:t>als Teile der Konstante betrachtet</a:t>
            </a:r>
            <a:r>
              <a:rPr lang="de-DE" sz="1800" dirty="0" smtClean="0">
                <a:latin typeface="Courier New" panose="02070309020205020404" pitchFamily="49" charset="0"/>
                <a:cs typeface="Courier New" panose="02070309020205020404" pitchFamily="49" charset="0"/>
              </a:rPr>
              <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begin</a:t>
            </a:r>
            <a:r>
              <a:rPr lang="de-DE" sz="1800" dirty="0" smtClean="0">
                <a:latin typeface="Courier New" panose="02070309020205020404" pitchFamily="49" charset="0"/>
                <a:cs typeface="Courier New" panose="02070309020205020404" pitchFamily="49" charset="0"/>
              </a:rPr>
              <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accept</a:t>
            </a:r>
            <a:r>
              <a:rPr lang="de-DE" sz="1800" dirty="0" smtClean="0">
                <a:latin typeface="Courier New" panose="02070309020205020404" pitchFamily="49" charset="0"/>
                <a:cs typeface="Courier New" panose="02070309020205020404" pitchFamily="49" charset="0"/>
              </a:rPr>
              <a:t> Set (I: Integer) </a:t>
            </a:r>
            <a:r>
              <a:rPr lang="de-DE" sz="1800" b="1" dirty="0" smtClean="0">
                <a:latin typeface="Courier New" panose="02070309020205020404" pitchFamily="49" charset="0"/>
                <a:cs typeface="Courier New" panose="02070309020205020404" pitchFamily="49" charset="0"/>
              </a:rPr>
              <a:t>do</a:t>
            </a:r>
            <a:r>
              <a:rPr lang="de-DE" sz="1800" dirty="0" smtClean="0">
                <a:latin typeface="Courier New" panose="02070309020205020404" pitchFamily="49" charset="0"/>
                <a:cs typeface="Courier New" panose="02070309020205020404" pitchFamily="49" charset="0"/>
              </a:rPr>
              <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TT.I := I;</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end</a:t>
            </a:r>
            <a:r>
              <a:rPr lang="de-DE" sz="1800" dirty="0" smtClean="0">
                <a:latin typeface="Courier New" panose="02070309020205020404" pitchFamily="49" charset="0"/>
                <a:cs typeface="Courier New" panose="02070309020205020404" pitchFamily="49" charset="0"/>
              </a:rPr>
              <a:t> Set;</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end</a:t>
            </a:r>
            <a:r>
              <a:rPr lang="de-DE" sz="1800" dirty="0" smtClean="0">
                <a:latin typeface="Courier New" panose="02070309020205020404" pitchFamily="49" charset="0"/>
                <a:cs typeface="Courier New" panose="02070309020205020404" pitchFamily="49" charset="0"/>
              </a:rPr>
              <a:t> TT;</a:t>
            </a:r>
          </a:p>
          <a:p>
            <a:pPr marL="0" lvl="0" indent="0"/>
            <a:endParaRPr lang="de-DE" sz="2000" dirty="0" smtClean="0">
              <a:latin typeface="Courier New" panose="02070309020205020404" pitchFamily="49" charset="0"/>
              <a:cs typeface="Courier New" panose="02070309020205020404" pitchFamily="49" charset="0"/>
            </a:endParaRPr>
          </a:p>
          <a:p>
            <a:pPr marL="0" lvl="0" indent="0"/>
            <a:r>
              <a:rPr lang="de-DE" sz="2400" dirty="0" smtClean="0">
                <a:cs typeface="Courier New" panose="02070309020205020404" pitchFamily="49" charset="0"/>
              </a:rPr>
              <a:t>Siehe Folie 381 bezüglich </a:t>
            </a:r>
            <a:r>
              <a:rPr lang="de-DE" sz="2400" i="1" dirty="0" smtClean="0">
                <a:cs typeface="Courier New" panose="02070309020205020404" pitchFamily="49" charset="0"/>
              </a:rPr>
              <a:t>Tasks </a:t>
            </a:r>
            <a:r>
              <a:rPr lang="de-DE" sz="2400" dirty="0" smtClean="0">
                <a:cs typeface="Courier New" panose="02070309020205020404" pitchFamily="49" charset="0"/>
              </a:rPr>
              <a:t>als in-Parameter.</a:t>
            </a:r>
            <a:endParaRPr 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389</a:t>
            </a:fld>
            <a:endParaRPr lang="de-DE" dirty="0"/>
          </a:p>
        </p:txBody>
      </p:sp>
    </p:spTree>
    <p:extLst>
      <p:ext uri="{BB962C8B-B14F-4D97-AF65-F5344CB8AC3E}">
        <p14:creationId xmlns:p14="http://schemas.microsoft.com/office/powerpoint/2010/main" val="310150410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5800" y="1981200"/>
            <a:ext cx="7739063" cy="4219575"/>
          </a:xfrm>
        </p:spPr>
        <p:txBody>
          <a:bodyPr/>
          <a:lstStyle/>
          <a:p>
            <a:pPr marL="0" indent="0"/>
            <a:r>
              <a:rPr lang="de-DE" sz="2000" dirty="0" smtClean="0"/>
              <a:t>Es gibt keine C++-artigen Symbole wie </a:t>
            </a:r>
            <a:r>
              <a:rPr lang="de-DE" sz="1800" dirty="0" smtClean="0">
                <a:latin typeface="Courier New" panose="02070309020205020404" pitchFamily="49" charset="0"/>
                <a:cs typeface="Courier New" panose="02070309020205020404" pitchFamily="49" charset="0"/>
              </a:rPr>
              <a:t>I++</a:t>
            </a:r>
            <a:r>
              <a:rPr lang="de-DE" sz="2000" dirty="0" smtClean="0"/>
              <a:t> oder </a:t>
            </a:r>
            <a:r>
              <a:rPr lang="de-DE" sz="1800" dirty="0" smtClean="0">
                <a:latin typeface="Courier New" panose="02070309020205020404" pitchFamily="49" charset="0"/>
                <a:cs typeface="Courier New" panose="02070309020205020404" pitchFamily="49" charset="0"/>
              </a:rPr>
              <a:t>+=</a:t>
            </a:r>
            <a:r>
              <a:rPr lang="de-DE" sz="2000" dirty="0" smtClean="0"/>
              <a:t> als Abkürzungen für Zuweisungen.</a:t>
            </a:r>
          </a:p>
          <a:p>
            <a:pPr marL="0" indent="0"/>
            <a:r>
              <a:rPr lang="de-DE" sz="2000" dirty="0" smtClean="0"/>
              <a:t>Statt dessen führt Ada 2022 das Zielnamenssymbol (</a:t>
            </a:r>
            <a:r>
              <a:rPr lang="en-US" sz="2000" i="1" dirty="0" smtClean="0"/>
              <a:t>target name symbol</a:t>
            </a:r>
            <a:r>
              <a:rPr lang="de-DE" sz="2000" dirty="0" smtClean="0"/>
              <a:t>) </a:t>
            </a:r>
            <a:r>
              <a:rPr lang="de-DE" sz="1800" dirty="0" smtClean="0">
                <a:solidFill>
                  <a:schemeClr val="accent2"/>
                </a:solidFill>
                <a:latin typeface="Courier New" panose="02070309020205020404" pitchFamily="49" charset="0"/>
                <a:cs typeface="Courier New" panose="02070309020205020404" pitchFamily="49" charset="0"/>
              </a:rPr>
              <a:t>@</a:t>
            </a:r>
            <a:r>
              <a:rPr lang="de-DE" sz="2000" dirty="0" smtClean="0">
                <a:solidFill>
                  <a:schemeClr val="accent2"/>
                </a:solidFill>
              </a:rPr>
              <a:t> </a:t>
            </a:r>
            <a:r>
              <a:rPr lang="de-DE" sz="2000" dirty="0" smtClean="0"/>
              <a:t>ein. Es ersetzt in Ausdrücken das </a:t>
            </a:r>
            <a:r>
              <a:rPr lang="de-DE" sz="2000" dirty="0" smtClean="0">
                <a:solidFill>
                  <a:schemeClr val="accent2"/>
                </a:solidFill>
              </a:rPr>
              <a:t>Ziel</a:t>
            </a:r>
            <a:r>
              <a:rPr lang="de-DE" sz="2000" dirty="0" smtClean="0"/>
              <a:t> einer Zuweisung, das ist die linke Seite.</a:t>
            </a:r>
          </a:p>
          <a:p>
            <a:pPr marL="0" indent="0"/>
            <a:r>
              <a:rPr lang="de-DE" sz="2000" dirty="0" smtClean="0"/>
              <a:t>Es kann auf der rechten Seite mehrfach angewendet werden.</a:t>
            </a:r>
          </a:p>
          <a:p>
            <a:pPr marL="363538" indent="0"/>
            <a:r>
              <a:rPr lang="de-DE" sz="1800" dirty="0" smtClean="0">
                <a:solidFill>
                  <a:schemeClr val="accent2"/>
                </a:solidFill>
                <a:latin typeface="Courier New" panose="02070309020205020404" pitchFamily="49" charset="0"/>
                <a:cs typeface="Courier New" panose="02070309020205020404" pitchFamily="49" charset="0"/>
              </a:rPr>
              <a:t>I</a:t>
            </a:r>
            <a:r>
              <a:rPr lang="de-DE" sz="1800" dirty="0" smtClean="0">
                <a:latin typeface="Courier New" panose="02070309020205020404" pitchFamily="49" charset="0"/>
                <a:cs typeface="Courier New" panose="02070309020205020404" pitchFamily="49" charset="0"/>
              </a:rPr>
              <a:t> := </a:t>
            </a:r>
            <a:r>
              <a:rPr lang="de-DE" sz="1800" dirty="0" smtClean="0">
                <a:solidFill>
                  <a:schemeClr val="accent2"/>
                </a:solidFill>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 + 1;  -- </a:t>
            </a:r>
            <a:r>
              <a:rPr lang="de-DE" sz="1800" i="1" dirty="0" smtClean="0">
                <a:latin typeface="Courier New" panose="02070309020205020404" pitchFamily="49" charset="0"/>
                <a:cs typeface="Courier New" panose="02070309020205020404" pitchFamily="49" charset="0"/>
              </a:rPr>
              <a:t>I++</a:t>
            </a:r>
          </a:p>
          <a:p>
            <a:pPr marL="363538" indent="0"/>
            <a:r>
              <a:rPr lang="de-DE" sz="1800" dirty="0" smtClean="0">
                <a:solidFill>
                  <a:schemeClr val="accent2"/>
                </a:solidFill>
                <a:latin typeface="Courier New" panose="02070309020205020404" pitchFamily="49" charset="0"/>
                <a:cs typeface="Courier New" panose="02070309020205020404" pitchFamily="49" charset="0"/>
              </a:rPr>
              <a:t>Komplex (2*Index) </a:t>
            </a:r>
            <a:r>
              <a:rPr lang="de-DE" sz="1800" dirty="0" smtClean="0">
                <a:latin typeface="Courier New" panose="02070309020205020404" pitchFamily="49" charset="0"/>
                <a:cs typeface="Courier New" panose="02070309020205020404" pitchFamily="49" charset="0"/>
              </a:rPr>
              <a:t>:= (Re =&gt; 5.0*</a:t>
            </a:r>
            <a:r>
              <a:rPr lang="de-DE" sz="1800" dirty="0" smtClean="0">
                <a:solidFill>
                  <a:schemeClr val="accent2"/>
                </a:solidFill>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.Re + </a:t>
            </a:r>
            <a:r>
              <a:rPr lang="de-DE" sz="1800" dirty="0" smtClean="0">
                <a:solidFill>
                  <a:schemeClr val="accent2"/>
                </a:solidFill>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.Im,</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Im =&gt; 5.0*</a:t>
            </a:r>
            <a:r>
              <a:rPr lang="de-DE" sz="1800" dirty="0" smtClean="0">
                <a:solidFill>
                  <a:schemeClr val="accent2"/>
                </a:solidFill>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.Im * </a:t>
            </a:r>
            <a:r>
              <a:rPr lang="de-DE" sz="1800" dirty="0" smtClean="0">
                <a:solidFill>
                  <a:schemeClr val="accent2"/>
                </a:solidFill>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.Re);</a:t>
            </a:r>
          </a:p>
          <a:p>
            <a:pPr marL="447675" lvl="0" indent="0" defTabSz="403225"/>
            <a:r>
              <a:rPr lang="de-DE" sz="2000" b="1" u="sng" dirty="0" smtClean="0">
                <a:solidFill>
                  <a:srgbClr val="FF0000"/>
                </a:solidFill>
              </a:rPr>
              <a:t>Achtung:</a:t>
            </a:r>
            <a:r>
              <a:rPr lang="de-DE" sz="2000" dirty="0" smtClean="0">
                <a:solidFill>
                  <a:srgbClr val="FF0000"/>
                </a:solidFill>
              </a:rPr>
              <a:t> Das ist keine </a:t>
            </a:r>
            <a:r>
              <a:rPr lang="de-DE" sz="2000" dirty="0">
                <a:solidFill>
                  <a:srgbClr val="FF0000"/>
                </a:solidFill>
              </a:rPr>
              <a:t>syntaktische </a:t>
            </a:r>
            <a:r>
              <a:rPr lang="de-DE" sz="2000" dirty="0" smtClean="0">
                <a:solidFill>
                  <a:srgbClr val="FF0000"/>
                </a:solidFill>
              </a:rPr>
              <a:t>Ersetzung!</a:t>
            </a:r>
            <a:br>
              <a:rPr lang="de-DE" sz="2000" dirty="0" smtClean="0">
                <a:solidFill>
                  <a:srgbClr val="FF0000"/>
                </a:solidFill>
              </a:rPr>
            </a:br>
            <a:r>
              <a:rPr lang="de-DE" sz="2000" dirty="0" smtClean="0"/>
              <a:t>Siehe AI22-0112-1 für genauere Informationen über </a:t>
            </a:r>
            <a:r>
              <a:rPr lang="de-DE" sz="2000" dirty="0"/>
              <a:t>die Problematik</a:t>
            </a:r>
            <a:r>
              <a:rPr lang="de-DE" sz="2000" dirty="0" smtClean="0"/>
              <a:t>:</a:t>
            </a:r>
          </a:p>
          <a:p>
            <a:pPr marL="447675" lvl="0" indent="0" defTabSz="403225"/>
            <a:r>
              <a:rPr lang="de-DE" sz="2000" dirty="0" smtClean="0">
                <a:hlinkClick r:id="rId2"/>
              </a:rPr>
              <a:t>http</a:t>
            </a:r>
            <a:r>
              <a:rPr lang="de-DE" sz="2000" dirty="0">
                <a:hlinkClick r:id="rId2"/>
              </a:rPr>
              <a:t>://ada-auth.org/AI22-SUMMARY.HTML</a:t>
            </a:r>
            <a:endParaRPr lang="de-DE" sz="2000" dirty="0"/>
          </a:p>
        </p:txBody>
      </p:sp>
      <p:sp>
        <p:nvSpPr>
          <p:cNvPr id="5" name="Titel 4"/>
          <p:cNvSpPr>
            <a:spLocks noGrp="1"/>
          </p:cNvSpPr>
          <p:nvPr>
            <p:ph type="title"/>
          </p:nvPr>
        </p:nvSpPr>
        <p:spPr/>
        <p:txBody>
          <a:bodyPr/>
          <a:lstStyle/>
          <a:p>
            <a:r>
              <a:rPr lang="de-DE" dirty="0" smtClean="0">
                <a:solidFill>
                  <a:schemeClr val="tx1"/>
                </a:solidFill>
              </a:rPr>
              <a:t>Zielnamenssymbol</a:t>
            </a:r>
            <a:r>
              <a:rPr lang="de-DE" sz="2800" dirty="0" smtClean="0">
                <a:solidFill>
                  <a:schemeClr val="tx1"/>
                </a:solidFill>
              </a:rPr>
              <a:t/>
            </a:r>
            <a:br>
              <a:rPr lang="de-DE" sz="2800" dirty="0" smtClean="0">
                <a:solidFill>
                  <a:schemeClr val="tx1"/>
                </a:solidFill>
              </a:rPr>
            </a:br>
            <a:r>
              <a:rPr lang="de-DE" sz="2800" dirty="0" smtClean="0">
                <a:solidFill>
                  <a:schemeClr val="tx1"/>
                </a:solidFill>
              </a:rPr>
              <a:t>(Ada 2022)</a:t>
            </a:r>
            <a:endParaRPr lang="de-DE" dirty="0">
              <a:solidFill>
                <a:schemeClr val="tx1"/>
              </a:solidFill>
            </a:endParaRPr>
          </a:p>
        </p:txBody>
      </p:sp>
      <p:sp>
        <p:nvSpPr>
          <p:cNvPr id="8" name="Fußzeilenplatzhalter 1"/>
          <p:cNvSpPr>
            <a:spLocks noGrp="1"/>
          </p:cNvSpPr>
          <p:nvPr>
            <p:ph type="ftr" idx="10"/>
          </p:nvPr>
        </p:nvSpPr>
        <p:spPr>
          <a:xfrm>
            <a:off x="2555875" y="6237288"/>
            <a:ext cx="4105275" cy="823912"/>
          </a:xfrm>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9" name="Foliennummernplatzhalter 2"/>
          <p:cNvSpPr>
            <a:spLocks noGrp="1"/>
          </p:cNvSpPr>
          <p:nvPr>
            <p:ph type="sldNum" idx="11"/>
          </p:nvPr>
        </p:nvSpPr>
        <p:spPr>
          <a:xfrm>
            <a:off x="7476565" y="6279776"/>
            <a:ext cx="948298" cy="427412"/>
          </a:xfrm>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39</a:t>
            </a:r>
          </a:p>
        </p:txBody>
      </p:sp>
    </p:spTree>
    <p:extLst>
      <p:ext uri="{BB962C8B-B14F-4D97-AF65-F5344CB8AC3E}">
        <p14:creationId xmlns:p14="http://schemas.microsoft.com/office/powerpoint/2010/main" val="2182615351"/>
      </p:ext>
    </p:extLst>
  </p:cSld>
  <p:clrMapOvr>
    <a:masterClrMapping/>
  </p:clrMapOvr>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Beispiel Geschütztes Objekt</a:t>
            </a:r>
          </a:p>
        </p:txBody>
      </p:sp>
      <p:sp>
        <p:nvSpPr>
          <p:cNvPr id="3" name="Inhaltsplatzhalter 2"/>
          <p:cNvSpPr>
            <a:spLocks noGrp="1"/>
          </p:cNvSpPr>
          <p:nvPr>
            <p:ph idx="1"/>
          </p:nvPr>
        </p:nvSpPr>
        <p:spPr>
          <a:xfrm>
            <a:off x="685801" y="1897064"/>
            <a:ext cx="6360458" cy="4318000"/>
          </a:xfrm>
        </p:spPr>
        <p:txBody>
          <a:bodyPr/>
          <a:lstStyle/>
          <a:p>
            <a:pPr marL="0" lvl="0" indent="0"/>
            <a:r>
              <a:rPr lang="de-DE" sz="1400" dirty="0">
                <a:latin typeface="Courier New" panose="02070309020205020404" pitchFamily="49" charset="0"/>
                <a:cs typeface="Courier New" panose="02070309020205020404" pitchFamily="49" charset="0"/>
              </a:rPr>
              <a:t>Protected_Spec:</a:t>
            </a:r>
            <a:br>
              <a:rPr lang="de-DE" sz="1400" dirty="0">
                <a:latin typeface="Courier New" panose="02070309020205020404" pitchFamily="49" charset="0"/>
                <a:cs typeface="Courier New" panose="02070309020205020404" pitchFamily="49" charset="0"/>
              </a:rPr>
            </a:br>
            <a:r>
              <a:rPr lang="de-DE" sz="1400" b="1" dirty="0">
                <a:latin typeface="Courier New" panose="02070309020205020404" pitchFamily="49" charset="0"/>
                <a:cs typeface="Courier New" panose="02070309020205020404" pitchFamily="49" charset="0"/>
              </a:rPr>
              <a:t>declare</a:t>
            </a:r>
          </a:p>
          <a:p>
            <a:pPr marL="0" lvl="0" indent="0"/>
            <a:r>
              <a:rPr lang="de-DE" sz="1400" dirty="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protected type </a:t>
            </a:r>
            <a:r>
              <a:rPr lang="de-DE" sz="1400" dirty="0">
                <a:latin typeface="Courier New" panose="02070309020205020404" pitchFamily="49" charset="0"/>
                <a:cs typeface="Courier New" panose="02070309020205020404" pitchFamily="49" charset="0"/>
              </a:rPr>
              <a:t>Prot </a:t>
            </a:r>
            <a:r>
              <a:rPr lang="de-DE" sz="1400" b="1" dirty="0">
                <a:latin typeface="Courier New" panose="02070309020205020404" pitchFamily="49" charset="0"/>
                <a:cs typeface="Courier New" panose="02070309020205020404" pitchFamily="49" charset="0"/>
              </a:rPr>
              <a:t>is</a:t>
            </a:r>
            <a:r>
              <a:rPr lang="de-DE" sz="1400" dirty="0">
                <a:latin typeface="Courier New" panose="02070309020205020404" pitchFamily="49" charset="0"/>
                <a:cs typeface="Courier New" panose="02070309020205020404" pitchFamily="49" charset="0"/>
              </a:rPr>
              <a:t/>
            </a:r>
            <a:br>
              <a:rPr lang="de-DE" sz="1400" dirty="0">
                <a:latin typeface="Courier New" panose="02070309020205020404" pitchFamily="49" charset="0"/>
                <a:cs typeface="Courier New" panose="02070309020205020404" pitchFamily="49" charset="0"/>
              </a:rPr>
            </a:br>
            <a:r>
              <a:rPr lang="de-DE" sz="1400" dirty="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procedure</a:t>
            </a:r>
            <a:r>
              <a:rPr lang="de-DE" sz="1400" dirty="0">
                <a:latin typeface="Courier New" panose="02070309020205020404" pitchFamily="49" charset="0"/>
                <a:cs typeface="Courier New" panose="02070309020205020404" pitchFamily="49" charset="0"/>
              </a:rPr>
              <a:t> Set (I: Integer);</a:t>
            </a:r>
            <a:br>
              <a:rPr lang="de-DE" sz="1400" dirty="0">
                <a:latin typeface="Courier New" panose="02070309020205020404" pitchFamily="49" charset="0"/>
                <a:cs typeface="Courier New" panose="02070309020205020404" pitchFamily="49" charset="0"/>
              </a:rPr>
            </a:br>
            <a:r>
              <a:rPr lang="de-DE" sz="1400" dirty="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private</a:t>
            </a:r>
            <a:r>
              <a:rPr lang="de-DE" sz="1400" dirty="0">
                <a:latin typeface="Courier New" panose="02070309020205020404" pitchFamily="49" charset="0"/>
                <a:cs typeface="Courier New" panose="02070309020205020404" pitchFamily="49" charset="0"/>
              </a:rPr>
              <a:t/>
            </a:r>
            <a:br>
              <a:rPr lang="de-DE" sz="1400" dirty="0">
                <a:latin typeface="Courier New" panose="02070309020205020404" pitchFamily="49" charset="0"/>
                <a:cs typeface="Courier New" panose="02070309020205020404" pitchFamily="49" charset="0"/>
              </a:rPr>
            </a:br>
            <a:r>
              <a:rPr lang="de-DE" sz="1400" dirty="0">
                <a:latin typeface="Courier New" panose="02070309020205020404" pitchFamily="49" charset="0"/>
                <a:cs typeface="Courier New" panose="02070309020205020404" pitchFamily="49" charset="0"/>
              </a:rPr>
              <a:t>    I: Integer := </a:t>
            </a:r>
            <a:r>
              <a:rPr lang="de-DE" sz="1400" dirty="0">
                <a:solidFill>
                  <a:schemeClr val="tx1"/>
                </a:solidFill>
                <a:latin typeface="Courier New" panose="02070309020205020404" pitchFamily="49" charset="0"/>
                <a:cs typeface="Courier New" panose="02070309020205020404" pitchFamily="49" charset="0"/>
              </a:rPr>
              <a:t>42</a:t>
            </a:r>
            <a:r>
              <a:rPr lang="de-DE" sz="1400" dirty="0">
                <a:latin typeface="Courier New" panose="02070309020205020404" pitchFamily="49" charset="0"/>
                <a:cs typeface="Courier New" panose="02070309020205020404" pitchFamily="49" charset="0"/>
              </a:rPr>
              <a:t>;</a:t>
            </a:r>
            <a:br>
              <a:rPr lang="de-DE" sz="1400" dirty="0">
                <a:latin typeface="Courier New" panose="02070309020205020404" pitchFamily="49" charset="0"/>
                <a:cs typeface="Courier New" panose="02070309020205020404" pitchFamily="49" charset="0"/>
              </a:rPr>
            </a:br>
            <a:r>
              <a:rPr lang="de-DE" sz="1400" dirty="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end</a:t>
            </a:r>
            <a:r>
              <a:rPr lang="de-DE" sz="1400" dirty="0">
                <a:latin typeface="Courier New" panose="02070309020205020404" pitchFamily="49" charset="0"/>
                <a:cs typeface="Courier New" panose="02070309020205020404" pitchFamily="49" charset="0"/>
              </a:rPr>
              <a:t> Prot;</a:t>
            </a:r>
          </a:p>
          <a:p>
            <a:pPr marL="0" lvl="0" indent="0"/>
            <a:r>
              <a:rPr lang="de-DE" sz="1400" dirty="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protected body </a:t>
            </a:r>
            <a:r>
              <a:rPr lang="de-DE" sz="1400" dirty="0">
                <a:latin typeface="Courier New" panose="02070309020205020404" pitchFamily="49" charset="0"/>
                <a:cs typeface="Courier New" panose="02070309020205020404" pitchFamily="49" charset="0"/>
              </a:rPr>
              <a:t>Prot </a:t>
            </a:r>
            <a:r>
              <a:rPr lang="de-DE" sz="1400" b="1" dirty="0">
                <a:latin typeface="Courier New" panose="02070309020205020404" pitchFamily="49" charset="0"/>
                <a:cs typeface="Courier New" panose="02070309020205020404" pitchFamily="49" charset="0"/>
              </a:rPr>
              <a:t>is</a:t>
            </a:r>
            <a:r>
              <a:rPr lang="de-DE" sz="1400" dirty="0">
                <a:latin typeface="Courier New" panose="02070309020205020404" pitchFamily="49" charset="0"/>
                <a:cs typeface="Courier New" panose="02070309020205020404" pitchFamily="49" charset="0"/>
              </a:rPr>
              <a:t>  … </a:t>
            </a:r>
            <a:r>
              <a:rPr lang="de-DE" sz="1400" b="1" dirty="0">
                <a:latin typeface="Courier New" panose="02070309020205020404" pitchFamily="49" charset="0"/>
                <a:cs typeface="Courier New" panose="02070309020205020404" pitchFamily="49" charset="0"/>
              </a:rPr>
              <a:t>end</a:t>
            </a:r>
            <a:r>
              <a:rPr lang="de-DE" sz="1400" dirty="0">
                <a:latin typeface="Courier New" panose="02070309020205020404" pitchFamily="49" charset="0"/>
                <a:cs typeface="Courier New" panose="02070309020205020404" pitchFamily="49" charset="0"/>
              </a:rPr>
              <a:t> Prot;</a:t>
            </a:r>
          </a:p>
          <a:p>
            <a:pPr marL="0" lvl="0" indent="0"/>
            <a:r>
              <a:rPr lang="de-DE" sz="1400" dirty="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type</a:t>
            </a:r>
            <a:r>
              <a:rPr lang="de-DE" sz="1400" dirty="0">
                <a:latin typeface="Courier New" panose="02070309020205020404" pitchFamily="49" charset="0"/>
                <a:cs typeface="Courier New" panose="02070309020205020404" pitchFamily="49" charset="0"/>
              </a:rPr>
              <a:t> Rec </a:t>
            </a:r>
            <a:r>
              <a:rPr lang="de-DE" sz="1400" b="1" dirty="0">
                <a:latin typeface="Courier New" panose="02070309020205020404" pitchFamily="49" charset="0"/>
                <a:cs typeface="Courier New" panose="02070309020205020404" pitchFamily="49" charset="0"/>
              </a:rPr>
              <a:t>is limited record</a:t>
            </a:r>
            <a:r>
              <a:rPr lang="de-DE" sz="1400" dirty="0">
                <a:latin typeface="Courier New" panose="02070309020205020404" pitchFamily="49" charset="0"/>
                <a:cs typeface="Courier New" panose="02070309020205020404" pitchFamily="49" charset="0"/>
              </a:rPr>
              <a:t/>
            </a:r>
            <a:br>
              <a:rPr lang="de-DE" sz="1400" dirty="0">
                <a:latin typeface="Courier New" panose="02070309020205020404" pitchFamily="49" charset="0"/>
                <a:cs typeface="Courier New" panose="02070309020205020404" pitchFamily="49" charset="0"/>
              </a:rPr>
            </a:br>
            <a:r>
              <a:rPr lang="de-DE" sz="1400" dirty="0">
                <a:latin typeface="Courier New" panose="02070309020205020404" pitchFamily="49" charset="0"/>
                <a:cs typeface="Courier New" panose="02070309020205020404" pitchFamily="49" charset="0"/>
              </a:rPr>
              <a:t>    </a:t>
            </a:r>
            <a:r>
              <a:rPr lang="de-DE" sz="1400" dirty="0">
                <a:solidFill>
                  <a:srgbClr val="3333CC"/>
                </a:solidFill>
                <a:latin typeface="Courier New" panose="02070309020205020404" pitchFamily="49" charset="0"/>
                <a:cs typeface="Courier New" panose="02070309020205020404" pitchFamily="49" charset="0"/>
              </a:rPr>
              <a:t>Ref: </a:t>
            </a:r>
            <a:r>
              <a:rPr lang="de-DE" sz="1400" b="1" dirty="0">
                <a:solidFill>
                  <a:srgbClr val="3333CC"/>
                </a:solidFill>
                <a:latin typeface="Courier New" panose="02070309020205020404" pitchFamily="49" charset="0"/>
                <a:cs typeface="Courier New" panose="02070309020205020404" pitchFamily="49" charset="0"/>
              </a:rPr>
              <a:t>access</a:t>
            </a:r>
            <a:r>
              <a:rPr lang="de-DE" sz="1400" dirty="0">
                <a:solidFill>
                  <a:srgbClr val="3333CC"/>
                </a:solidFill>
                <a:latin typeface="Courier New" panose="02070309020205020404" pitchFamily="49" charset="0"/>
                <a:cs typeface="Courier New" panose="02070309020205020404" pitchFamily="49" charset="0"/>
              </a:rPr>
              <a:t> Rec := Rec'Unchecked_Access;  -- </a:t>
            </a:r>
            <a:r>
              <a:rPr lang="de-DE" sz="1400" i="1" dirty="0" smtClean="0">
                <a:solidFill>
                  <a:srgbClr val="3333CC"/>
                </a:solidFill>
                <a:latin typeface="Courier New" panose="02070309020205020404" pitchFamily="49" charset="0"/>
                <a:cs typeface="Courier New" panose="02070309020205020404" pitchFamily="49" charset="0"/>
              </a:rPr>
              <a:t>reflexive</a:t>
            </a:r>
            <a:r>
              <a:rPr lang="de-DE" sz="1400" dirty="0">
                <a:solidFill>
                  <a:srgbClr val="3333CC"/>
                </a:solidFill>
                <a:latin typeface="Courier New" panose="02070309020205020404" pitchFamily="49" charset="0"/>
                <a:cs typeface="Courier New" panose="02070309020205020404" pitchFamily="49" charset="0"/>
              </a:rPr>
              <a:t/>
            </a:r>
            <a:br>
              <a:rPr lang="de-DE" sz="1400" dirty="0">
                <a:solidFill>
                  <a:srgbClr val="3333CC"/>
                </a:solidFill>
                <a:latin typeface="Courier New" panose="02070309020205020404" pitchFamily="49" charset="0"/>
                <a:cs typeface="Courier New" panose="02070309020205020404" pitchFamily="49" charset="0"/>
              </a:rPr>
            </a:br>
            <a:r>
              <a:rPr lang="de-DE" sz="1400" dirty="0">
                <a:latin typeface="Courier New" panose="02070309020205020404" pitchFamily="49" charset="0"/>
                <a:cs typeface="Courier New" panose="02070309020205020404" pitchFamily="49" charset="0"/>
              </a:rPr>
              <a:t>    P  : Prot;</a:t>
            </a:r>
            <a:br>
              <a:rPr lang="de-DE" sz="1400" dirty="0">
                <a:latin typeface="Courier New" panose="02070309020205020404" pitchFamily="49" charset="0"/>
                <a:cs typeface="Courier New" panose="02070309020205020404" pitchFamily="49" charset="0"/>
              </a:rPr>
            </a:br>
            <a:r>
              <a:rPr lang="de-DE" sz="1400" dirty="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end record</a:t>
            </a:r>
            <a:r>
              <a:rPr lang="de-DE" sz="1400" dirty="0">
                <a:latin typeface="Courier New" panose="02070309020205020404" pitchFamily="49" charset="0"/>
                <a:cs typeface="Courier New" panose="02070309020205020404" pitchFamily="49" charset="0"/>
              </a:rPr>
              <a:t>;</a:t>
            </a:r>
          </a:p>
          <a:p>
            <a:pPr marL="0" lvl="0" indent="0"/>
            <a:r>
              <a:rPr lang="de-DE" sz="1400" dirty="0">
                <a:latin typeface="Courier New" panose="02070309020205020404" pitchFamily="49" charset="0"/>
                <a:cs typeface="Courier New" panose="02070309020205020404" pitchFamily="49" charset="0"/>
              </a:rPr>
              <a:t>  Ob: </a:t>
            </a:r>
            <a:r>
              <a:rPr lang="de-DE" sz="1400" b="1" dirty="0">
                <a:latin typeface="Courier New" panose="02070309020205020404" pitchFamily="49" charset="0"/>
                <a:cs typeface="Courier New" panose="02070309020205020404" pitchFamily="49" charset="0"/>
              </a:rPr>
              <a:t>constant</a:t>
            </a:r>
            <a:r>
              <a:rPr lang="de-DE" sz="1400" dirty="0">
                <a:latin typeface="Courier New" panose="02070309020205020404" pitchFamily="49" charset="0"/>
                <a:cs typeface="Courier New" panose="02070309020205020404" pitchFamily="49" charset="0"/>
              </a:rPr>
              <a:t> Rec := (</a:t>
            </a:r>
            <a:r>
              <a:rPr lang="de-DE" sz="1400" b="1" dirty="0">
                <a:latin typeface="Courier New" panose="02070309020205020404" pitchFamily="49" charset="0"/>
                <a:cs typeface="Courier New" panose="02070309020205020404" pitchFamily="49" charset="0"/>
              </a:rPr>
              <a:t>others</a:t>
            </a:r>
            <a:r>
              <a:rPr lang="de-DE" sz="1400" dirty="0">
                <a:latin typeface="Courier New" panose="02070309020205020404" pitchFamily="49" charset="0"/>
                <a:cs typeface="Courier New" panose="02070309020205020404" pitchFamily="49" charset="0"/>
              </a:rPr>
              <a:t> =&gt; &lt;&gt;);</a:t>
            </a:r>
          </a:p>
          <a:p>
            <a:pPr marL="0" lvl="0" indent="0"/>
            <a:r>
              <a:rPr lang="de-DE" sz="1400" b="1" dirty="0">
                <a:latin typeface="Courier New" panose="02070309020205020404" pitchFamily="49" charset="0"/>
                <a:cs typeface="Courier New" panose="02070309020205020404" pitchFamily="49" charset="0"/>
              </a:rPr>
              <a:t>begin</a:t>
            </a:r>
          </a:p>
          <a:p>
            <a:pPr marL="0" lvl="0" indent="0"/>
            <a:r>
              <a:rPr lang="de-DE" sz="1400" i="1" dirty="0">
                <a:solidFill>
                  <a:srgbClr val="FF0000"/>
                </a:solidFill>
                <a:latin typeface="Courier New" panose="02070309020205020404" pitchFamily="49" charset="0"/>
                <a:cs typeface="Courier New" panose="02070309020205020404" pitchFamily="49" charset="0"/>
              </a:rPr>
              <a:t>  </a:t>
            </a:r>
            <a:r>
              <a:rPr lang="de-DE" sz="1400" dirty="0">
                <a:solidFill>
                  <a:srgbClr val="FF0000"/>
                </a:solidFill>
                <a:latin typeface="Courier New" panose="02070309020205020404" pitchFamily="49" charset="0"/>
                <a:cs typeface="Courier New" panose="02070309020205020404" pitchFamily="49" charset="0"/>
              </a:rPr>
              <a:t>Ob.P.Set (53);      -- </a:t>
            </a:r>
            <a:r>
              <a:rPr lang="de-DE" sz="1400" i="1" dirty="0">
                <a:solidFill>
                  <a:srgbClr val="FF0000"/>
                </a:solidFill>
                <a:latin typeface="Courier New" panose="02070309020205020404" pitchFamily="49" charset="0"/>
                <a:cs typeface="Courier New" panose="02070309020205020404" pitchFamily="49" charset="0"/>
              </a:rPr>
              <a:t>illegal</a:t>
            </a:r>
            <a:r>
              <a:rPr lang="de-DE" sz="1400" dirty="0">
                <a:solidFill>
                  <a:srgbClr val="FF0000"/>
                </a:solidFill>
                <a:latin typeface="Courier New" panose="02070309020205020404" pitchFamily="49" charset="0"/>
                <a:cs typeface="Courier New" panose="02070309020205020404" pitchFamily="49" charset="0"/>
              </a:rPr>
              <a:t/>
            </a:r>
            <a:br>
              <a:rPr lang="de-DE" sz="1400" dirty="0">
                <a:solidFill>
                  <a:srgbClr val="FF0000"/>
                </a:solidFill>
                <a:latin typeface="Courier New" panose="02070309020205020404" pitchFamily="49" charset="0"/>
                <a:cs typeface="Courier New" panose="02070309020205020404" pitchFamily="49" charset="0"/>
              </a:rPr>
            </a:br>
            <a:r>
              <a:rPr lang="de-DE" sz="1400" dirty="0">
                <a:latin typeface="Courier New" panose="02070309020205020404" pitchFamily="49" charset="0"/>
                <a:cs typeface="Courier New" panose="02070309020205020404" pitchFamily="49" charset="0"/>
              </a:rPr>
              <a:t>  Ob.</a:t>
            </a:r>
            <a:r>
              <a:rPr lang="de-DE" sz="1400" dirty="0">
                <a:solidFill>
                  <a:srgbClr val="3333CC"/>
                </a:solidFill>
                <a:latin typeface="Courier New" panose="02070309020205020404" pitchFamily="49" charset="0"/>
                <a:cs typeface="Courier New" panose="02070309020205020404" pitchFamily="49" charset="0"/>
              </a:rPr>
              <a:t>Ref</a:t>
            </a:r>
            <a:r>
              <a:rPr lang="de-DE" sz="1400" dirty="0">
                <a:latin typeface="Courier New" panose="02070309020205020404" pitchFamily="49" charset="0"/>
                <a:cs typeface="Courier New" panose="02070309020205020404" pitchFamily="49" charset="0"/>
              </a:rPr>
              <a:t>.P.Set (</a:t>
            </a:r>
            <a:r>
              <a:rPr lang="de-DE" sz="1400" dirty="0">
                <a:solidFill>
                  <a:srgbClr val="3333CC"/>
                </a:solidFill>
                <a:latin typeface="Courier New" panose="02070309020205020404" pitchFamily="49" charset="0"/>
                <a:cs typeface="Courier New" panose="02070309020205020404" pitchFamily="49" charset="0"/>
              </a:rPr>
              <a:t>53</a:t>
            </a:r>
            <a:r>
              <a:rPr lang="de-DE" sz="1400" dirty="0">
                <a:latin typeface="Courier New" panose="02070309020205020404" pitchFamily="49" charset="0"/>
                <a:cs typeface="Courier New" panose="02070309020205020404" pitchFamily="49" charset="0"/>
              </a:rPr>
              <a:t>);  -- </a:t>
            </a:r>
            <a:r>
              <a:rPr lang="de-DE" sz="1400" i="1" dirty="0">
                <a:latin typeface="Courier New" panose="02070309020205020404" pitchFamily="49" charset="0"/>
                <a:cs typeface="Courier New" panose="02070309020205020404" pitchFamily="49" charset="0"/>
              </a:rPr>
              <a:t>variable view required</a:t>
            </a:r>
          </a:p>
          <a:p>
            <a:pPr marL="0" lvl="0" indent="0"/>
            <a:r>
              <a:rPr lang="de-DE" sz="1400" b="1" dirty="0">
                <a:latin typeface="Courier New" panose="02070309020205020404" pitchFamily="49" charset="0"/>
                <a:cs typeface="Courier New" panose="02070309020205020404" pitchFamily="49" charset="0"/>
              </a:rPr>
              <a:t>end</a:t>
            </a:r>
            <a:r>
              <a:rPr lang="de-DE" sz="1400" dirty="0">
                <a:latin typeface="Courier New" panose="02070309020205020404" pitchFamily="49" charset="0"/>
                <a:cs typeface="Courier New" panose="02070309020205020404" pitchFamily="49" charset="0"/>
              </a:rPr>
              <a:t> Protected_Spec;</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390</a:t>
            </a:fld>
            <a:endParaRPr lang="de-DE" dirty="0"/>
          </a:p>
        </p:txBody>
      </p:sp>
      <p:sp>
        <p:nvSpPr>
          <p:cNvPr id="6" name="Textfeld 5"/>
          <p:cNvSpPr txBox="1"/>
          <p:nvPr/>
        </p:nvSpPr>
        <p:spPr>
          <a:xfrm>
            <a:off x="5196244" y="2060848"/>
            <a:ext cx="3480212" cy="1590179"/>
          </a:xfrm>
          <a:prstGeom prst="rect">
            <a:avLst/>
          </a:prstGeom>
          <a:noFill/>
          <a:ln w="3175">
            <a:solidFill>
              <a:schemeClr val="tx1"/>
            </a:solidFill>
          </a:ln>
        </p:spPr>
        <p:txBody>
          <a:bodyPr wrap="square" rtlCol="0">
            <a:spAutoFit/>
          </a:bodyPr>
          <a:lstStyle/>
          <a:p>
            <a:pPr lvl="0" eaLnBrk="0" hangingPunct="0">
              <a:spcBef>
                <a:spcPts val="800"/>
              </a:spcBef>
            </a:pPr>
            <a:r>
              <a:rPr lang="de-DE" sz="1400" b="1" kern="0" dirty="0">
                <a:solidFill>
                  <a:srgbClr val="000000"/>
                </a:solidFill>
                <a:latin typeface="Courier New" panose="02070309020205020404" pitchFamily="49" charset="0"/>
                <a:cs typeface="Courier New" panose="02070309020205020404" pitchFamily="49" charset="0"/>
              </a:rPr>
              <a:t>protected body </a:t>
            </a:r>
            <a:r>
              <a:rPr lang="de-DE" sz="1400" kern="0" dirty="0">
                <a:solidFill>
                  <a:srgbClr val="000000"/>
                </a:solidFill>
                <a:latin typeface="Courier New" panose="02070309020205020404" pitchFamily="49" charset="0"/>
                <a:cs typeface="Courier New" panose="02070309020205020404" pitchFamily="49" charset="0"/>
              </a:rPr>
              <a:t>Prot </a:t>
            </a:r>
            <a:r>
              <a:rPr lang="de-DE" sz="1400" b="1" kern="0" dirty="0">
                <a:solidFill>
                  <a:srgbClr val="000000"/>
                </a:solidFill>
                <a:latin typeface="Courier New" panose="02070309020205020404" pitchFamily="49" charset="0"/>
                <a:cs typeface="Courier New" panose="02070309020205020404" pitchFamily="49" charset="0"/>
              </a:rPr>
              <a:t>is</a:t>
            </a:r>
          </a:p>
          <a:p>
            <a:pPr lvl="0" eaLnBrk="0" hangingPunct="0">
              <a:spcBef>
                <a:spcPts val="800"/>
              </a:spcBef>
            </a:pPr>
            <a:r>
              <a:rPr lang="de-DE" sz="1400" kern="0" dirty="0">
                <a:solidFill>
                  <a:srgbClr val="000000"/>
                </a:solidFill>
                <a:latin typeface="Courier New" panose="02070309020205020404" pitchFamily="49" charset="0"/>
                <a:cs typeface="Courier New" panose="02070309020205020404" pitchFamily="49" charset="0"/>
              </a:rPr>
              <a:t>  </a:t>
            </a:r>
            <a:r>
              <a:rPr lang="de-DE" sz="1400" b="1" kern="0" dirty="0">
                <a:solidFill>
                  <a:srgbClr val="000000"/>
                </a:solidFill>
                <a:latin typeface="Courier New" panose="02070309020205020404" pitchFamily="49" charset="0"/>
                <a:cs typeface="Courier New" panose="02070309020205020404" pitchFamily="49" charset="0"/>
              </a:rPr>
              <a:t>procedure</a:t>
            </a:r>
            <a:r>
              <a:rPr lang="de-DE" sz="1400" kern="0" dirty="0">
                <a:solidFill>
                  <a:srgbClr val="000000"/>
                </a:solidFill>
                <a:latin typeface="Courier New" panose="02070309020205020404" pitchFamily="49" charset="0"/>
                <a:cs typeface="Courier New" panose="02070309020205020404" pitchFamily="49" charset="0"/>
              </a:rPr>
              <a:t> Set (I: Integer) </a:t>
            </a:r>
            <a:r>
              <a:rPr lang="de-DE" sz="1400" b="1" kern="0" dirty="0">
                <a:solidFill>
                  <a:srgbClr val="000000"/>
                </a:solidFill>
                <a:latin typeface="Courier New" panose="02070309020205020404" pitchFamily="49" charset="0"/>
                <a:cs typeface="Courier New" panose="02070309020205020404" pitchFamily="49" charset="0"/>
              </a:rPr>
              <a:t>is</a:t>
            </a:r>
            <a:r>
              <a:rPr lang="de-DE" sz="1400" kern="0" dirty="0">
                <a:solidFill>
                  <a:srgbClr val="000000"/>
                </a:solidFill>
                <a:latin typeface="Courier New" panose="02070309020205020404" pitchFamily="49" charset="0"/>
                <a:cs typeface="Courier New" panose="02070309020205020404" pitchFamily="49" charset="0"/>
              </a:rPr>
              <a:t/>
            </a:r>
            <a:br>
              <a:rPr lang="de-DE" sz="1400" kern="0" dirty="0">
                <a:solidFill>
                  <a:srgbClr val="000000"/>
                </a:solidFill>
                <a:latin typeface="Courier New" panose="02070309020205020404" pitchFamily="49" charset="0"/>
                <a:cs typeface="Courier New" panose="02070309020205020404" pitchFamily="49" charset="0"/>
              </a:rPr>
            </a:br>
            <a:r>
              <a:rPr lang="de-DE" sz="1400" kern="0" dirty="0">
                <a:solidFill>
                  <a:srgbClr val="000000"/>
                </a:solidFill>
                <a:latin typeface="Courier New" panose="02070309020205020404" pitchFamily="49" charset="0"/>
                <a:cs typeface="Courier New" panose="02070309020205020404" pitchFamily="49" charset="0"/>
              </a:rPr>
              <a:t>  </a:t>
            </a:r>
            <a:r>
              <a:rPr lang="de-DE" sz="1400" b="1" kern="0" dirty="0">
                <a:solidFill>
                  <a:srgbClr val="000000"/>
                </a:solidFill>
                <a:latin typeface="Courier New" panose="02070309020205020404" pitchFamily="49" charset="0"/>
                <a:cs typeface="Courier New" panose="02070309020205020404" pitchFamily="49" charset="0"/>
              </a:rPr>
              <a:t>begin</a:t>
            </a:r>
            <a:r>
              <a:rPr lang="de-DE" sz="1400" kern="0" dirty="0">
                <a:solidFill>
                  <a:srgbClr val="000000"/>
                </a:solidFill>
                <a:latin typeface="Courier New" panose="02070309020205020404" pitchFamily="49" charset="0"/>
                <a:cs typeface="Courier New" panose="02070309020205020404" pitchFamily="49" charset="0"/>
              </a:rPr>
              <a:t/>
            </a:r>
            <a:br>
              <a:rPr lang="de-DE" sz="1400" kern="0" dirty="0">
                <a:solidFill>
                  <a:srgbClr val="000000"/>
                </a:solidFill>
                <a:latin typeface="Courier New" panose="02070309020205020404" pitchFamily="49" charset="0"/>
                <a:cs typeface="Courier New" panose="02070309020205020404" pitchFamily="49" charset="0"/>
              </a:rPr>
            </a:br>
            <a:r>
              <a:rPr lang="de-DE" sz="1400" kern="0" dirty="0">
                <a:solidFill>
                  <a:srgbClr val="000000"/>
                </a:solidFill>
                <a:latin typeface="Courier New" panose="02070309020205020404" pitchFamily="49" charset="0"/>
                <a:cs typeface="Courier New" panose="02070309020205020404" pitchFamily="49" charset="0"/>
              </a:rPr>
              <a:t>    Prot.I := I;</a:t>
            </a:r>
            <a:br>
              <a:rPr lang="de-DE" sz="1400" kern="0" dirty="0">
                <a:solidFill>
                  <a:srgbClr val="000000"/>
                </a:solidFill>
                <a:latin typeface="Courier New" panose="02070309020205020404" pitchFamily="49" charset="0"/>
                <a:cs typeface="Courier New" panose="02070309020205020404" pitchFamily="49" charset="0"/>
              </a:rPr>
            </a:br>
            <a:r>
              <a:rPr lang="de-DE" sz="1400" kern="0" dirty="0">
                <a:solidFill>
                  <a:srgbClr val="000000"/>
                </a:solidFill>
                <a:latin typeface="Courier New" panose="02070309020205020404" pitchFamily="49" charset="0"/>
                <a:cs typeface="Courier New" panose="02070309020205020404" pitchFamily="49" charset="0"/>
              </a:rPr>
              <a:t>  </a:t>
            </a:r>
            <a:r>
              <a:rPr lang="de-DE" sz="1400" b="1" kern="0" dirty="0">
                <a:solidFill>
                  <a:srgbClr val="000000"/>
                </a:solidFill>
                <a:latin typeface="Courier New" panose="02070309020205020404" pitchFamily="49" charset="0"/>
                <a:cs typeface="Courier New" panose="02070309020205020404" pitchFamily="49" charset="0"/>
              </a:rPr>
              <a:t>end</a:t>
            </a:r>
            <a:r>
              <a:rPr lang="de-DE" sz="1400" kern="0" dirty="0">
                <a:solidFill>
                  <a:srgbClr val="000000"/>
                </a:solidFill>
                <a:latin typeface="Courier New" panose="02070309020205020404" pitchFamily="49" charset="0"/>
                <a:cs typeface="Courier New" panose="02070309020205020404" pitchFamily="49" charset="0"/>
              </a:rPr>
              <a:t> Set;</a:t>
            </a:r>
          </a:p>
          <a:p>
            <a:pPr lvl="0" eaLnBrk="0" hangingPunct="0">
              <a:spcBef>
                <a:spcPts val="800"/>
              </a:spcBef>
            </a:pPr>
            <a:r>
              <a:rPr lang="de-DE" sz="1400" b="1" kern="0" dirty="0">
                <a:solidFill>
                  <a:srgbClr val="000000"/>
                </a:solidFill>
                <a:latin typeface="Courier New" panose="02070309020205020404" pitchFamily="49" charset="0"/>
                <a:cs typeface="Courier New" panose="02070309020205020404" pitchFamily="49" charset="0"/>
              </a:rPr>
              <a:t>end</a:t>
            </a:r>
            <a:r>
              <a:rPr lang="de-DE" sz="1400" kern="0" dirty="0">
                <a:solidFill>
                  <a:srgbClr val="000000"/>
                </a:solidFill>
                <a:latin typeface="Courier New" panose="02070309020205020404" pitchFamily="49" charset="0"/>
                <a:cs typeface="Courier New" panose="02070309020205020404" pitchFamily="49" charset="0"/>
              </a:rPr>
              <a:t> Prot</a:t>
            </a:r>
            <a:r>
              <a:rPr lang="de-DE" sz="1400" kern="0" dirty="0" smtClean="0">
                <a:solidFill>
                  <a:srgbClr val="000000"/>
                </a:solidFill>
                <a:latin typeface="Courier New" panose="02070309020205020404" pitchFamily="49" charset="0"/>
                <a:cs typeface="Courier New" panose="02070309020205020404" pitchFamily="49" charset="0"/>
              </a:rPr>
              <a:t>;</a:t>
            </a:r>
            <a:endParaRPr lang="de-DE" sz="3200" kern="0" dirty="0">
              <a:solidFill>
                <a:srgbClr val="000000"/>
              </a:solidFill>
              <a:latin typeface="Times New Roman"/>
            </a:endParaRPr>
          </a:p>
        </p:txBody>
      </p:sp>
      <p:sp>
        <p:nvSpPr>
          <p:cNvPr id="7" name="Textfeld 6"/>
          <p:cNvSpPr txBox="1"/>
          <p:nvPr/>
        </p:nvSpPr>
        <p:spPr>
          <a:xfrm>
            <a:off x="5876587" y="4702213"/>
            <a:ext cx="2799869" cy="584775"/>
          </a:xfrm>
          <a:prstGeom prst="rect">
            <a:avLst/>
          </a:prstGeom>
          <a:noFill/>
          <a:ln w="3175">
            <a:solidFill>
              <a:schemeClr val="tx1"/>
            </a:solidFill>
          </a:ln>
        </p:spPr>
        <p:txBody>
          <a:bodyPr wrap="square" rtlCol="0">
            <a:spAutoFit/>
          </a:bodyPr>
          <a:lstStyle/>
          <a:p>
            <a:r>
              <a:rPr lang="de-DE" sz="1600" dirty="0" smtClean="0">
                <a:solidFill>
                  <a:schemeClr val="tx1"/>
                </a:solidFill>
              </a:rPr>
              <a:t>Geschützte Objekt sind eben-falls kein Thema dieses Kurses.</a:t>
            </a:r>
            <a:endParaRPr lang="de-DE" sz="1600" dirty="0">
              <a:solidFill>
                <a:schemeClr val="tx1"/>
              </a:solidFill>
            </a:endParaRPr>
          </a:p>
        </p:txBody>
      </p:sp>
    </p:spTree>
    <p:extLst>
      <p:ext uri="{BB962C8B-B14F-4D97-AF65-F5344CB8AC3E}">
        <p14:creationId xmlns:p14="http://schemas.microsoft.com/office/powerpoint/2010/main" val="1760942457"/>
      </p:ext>
    </p:extLst>
  </p:cSld>
  <p:clrMapOvr>
    <a:masterClrMapping/>
  </p:clrMapOvr>
  <p:timing>
    <p:tnLst>
      <p:par>
        <p:cTn id="1" dur="indefinite" restart="never" nodeType="tmRoot"/>
      </p:par>
    </p:tn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So sind Konstanten</a:t>
            </a:r>
          </a:p>
        </p:txBody>
      </p:sp>
      <p:sp>
        <p:nvSpPr>
          <p:cNvPr id="3" name="Inhaltsplatzhalter 2"/>
          <p:cNvSpPr>
            <a:spLocks noGrp="1"/>
          </p:cNvSpPr>
          <p:nvPr>
            <p:ph idx="1"/>
          </p:nvPr>
        </p:nvSpPr>
        <p:spPr>
          <a:xfrm>
            <a:off x="539552" y="1991320"/>
            <a:ext cx="8064896" cy="4029968"/>
          </a:xfrm>
        </p:spPr>
        <p:txBody>
          <a:bodyPr/>
          <a:lstStyle/>
          <a:p>
            <a:pPr marL="0" lvl="0" indent="0"/>
            <a:r>
              <a:rPr lang="de-DE" sz="2200" u="sng" dirty="0"/>
              <a:t>Ergebnis:</a:t>
            </a:r>
          </a:p>
          <a:p>
            <a:pPr marL="0" lvl="0" indent="0"/>
            <a:r>
              <a:rPr lang="de-DE" sz="1800" dirty="0"/>
              <a:t>Wenn ein Objekt </a:t>
            </a:r>
            <a:r>
              <a:rPr lang="de-DE" sz="1800" dirty="0" smtClean="0"/>
              <a:t>als </a:t>
            </a:r>
            <a:r>
              <a:rPr lang="de-DE" sz="1800" dirty="0"/>
              <a:t>„konstant“ erklärt wird, heißt das eigentlich nur zweierlei:</a:t>
            </a:r>
          </a:p>
          <a:p>
            <a:pPr lvl="0">
              <a:buFont typeface="Arial" panose="020B0604020202020204" pitchFamily="34" charset="0"/>
              <a:buChar char="•"/>
            </a:pPr>
            <a:r>
              <a:rPr lang="de-DE" sz="1800" dirty="0"/>
              <a:t>Das Objekt kann nicht in einer Zuweisung verwendet werden</a:t>
            </a:r>
            <a:br>
              <a:rPr lang="de-DE" sz="1800" dirty="0"/>
            </a:br>
            <a:r>
              <a:rPr lang="de-DE" sz="1800" dirty="0"/>
              <a:t>(wenn es nicht schon limitiert ist).</a:t>
            </a:r>
          </a:p>
          <a:p>
            <a:pPr lvl="0">
              <a:buFont typeface="Arial" panose="020B0604020202020204" pitchFamily="34" charset="0"/>
              <a:buChar char="•"/>
            </a:pPr>
            <a:r>
              <a:rPr lang="de-DE" sz="1800" dirty="0"/>
              <a:t>Das Objekt kann nur als </a:t>
            </a:r>
            <a:r>
              <a:rPr lang="de-DE" sz="1700" b="1" dirty="0">
                <a:latin typeface="Courier New" panose="02070309020205020404" pitchFamily="49" charset="0"/>
                <a:cs typeface="Courier New" panose="02070309020205020404" pitchFamily="49" charset="0"/>
              </a:rPr>
              <a:t>in</a:t>
            </a:r>
            <a:r>
              <a:rPr lang="de-DE" sz="1800" dirty="0"/>
              <a:t>-Parameter verwendet werden.</a:t>
            </a:r>
          </a:p>
          <a:p>
            <a:pPr marL="0" lvl="0" indent="0"/>
            <a:r>
              <a:rPr lang="de-DE" sz="1800" dirty="0">
                <a:solidFill>
                  <a:srgbClr val="3333CC"/>
                </a:solidFill>
              </a:rPr>
              <a:t>Es heißt auf gar keinen Fall, dass der logische Zustand des Objekts unveränderlich ist.</a:t>
            </a:r>
          </a:p>
          <a:p>
            <a:pPr marL="0" lvl="0" indent="0"/>
            <a:r>
              <a:rPr lang="de-DE" sz="1800" dirty="0"/>
              <a:t>Schließlich </a:t>
            </a:r>
            <a:r>
              <a:rPr lang="de-DE" sz="1800" dirty="0" smtClean="0"/>
              <a:t>sollte solch ein Typ </a:t>
            </a:r>
            <a:r>
              <a:rPr lang="de-DE" sz="1800" u="sng" dirty="0" smtClean="0"/>
              <a:t>privat</a:t>
            </a:r>
            <a:r>
              <a:rPr lang="de-DE" sz="1800" dirty="0" smtClean="0"/>
              <a:t> sein, </a:t>
            </a:r>
            <a:r>
              <a:rPr lang="de-DE" sz="1800" dirty="0"/>
              <a:t>w</a:t>
            </a:r>
            <a:r>
              <a:rPr lang="de-DE" sz="1800" dirty="0" smtClean="0"/>
              <a:t>as doch heißt</a:t>
            </a:r>
            <a:r>
              <a:rPr lang="de-DE" sz="1800" dirty="0"/>
              <a:t>, </a:t>
            </a:r>
            <a:r>
              <a:rPr lang="de-DE" sz="1800" u="sng" dirty="0"/>
              <a:t>der Klient hat keinerlei Einfluss darauf, was im Innern des Objekts geschieht</a:t>
            </a:r>
            <a:r>
              <a:rPr lang="de-DE" sz="1800" dirty="0"/>
              <a:t>.</a:t>
            </a:r>
          </a:p>
          <a:p>
            <a:pPr marL="0" lvl="0" indent="0"/>
            <a:r>
              <a:rPr lang="de-DE" sz="1800" u="sng" dirty="0"/>
              <a:t>Der Hersteller hat für das korrekte Verhalten geradezustehen.</a:t>
            </a:r>
          </a:p>
          <a:p>
            <a:pPr marL="0" lvl="0" indent="0" defTabSz="714375"/>
            <a:r>
              <a:rPr lang="de-DE" sz="1800" i="1" dirty="0">
                <a:solidFill>
                  <a:srgbClr val="C00000"/>
                </a:solidFill>
              </a:rPr>
              <a:t>Unveränderlich limitierte </a:t>
            </a:r>
            <a:r>
              <a:rPr lang="de-DE" sz="1800" i="1" dirty="0"/>
              <a:t>(immutably limited)</a:t>
            </a:r>
            <a:r>
              <a:rPr lang="de-DE" sz="1800" dirty="0"/>
              <a:t> und</a:t>
            </a:r>
            <a:r>
              <a:rPr lang="de-DE" sz="1800" i="1" dirty="0"/>
              <a:t> </a:t>
            </a:r>
            <a:r>
              <a:rPr lang="de-DE" sz="1800" i="1" dirty="0">
                <a:solidFill>
                  <a:srgbClr val="C00000"/>
                </a:solidFill>
              </a:rPr>
              <a:t>kontrollierte</a:t>
            </a:r>
            <a:r>
              <a:rPr lang="de-DE" sz="1800" i="1" dirty="0"/>
              <a:t> </a:t>
            </a:r>
            <a:r>
              <a:rPr lang="de-DE" sz="1800" dirty="0"/>
              <a:t>Objekte </a:t>
            </a:r>
            <a:r>
              <a:rPr lang="de-DE" sz="1800" dirty="0">
                <a:solidFill>
                  <a:srgbClr val="C00000"/>
                </a:solidFill>
              </a:rPr>
              <a:t>sind</a:t>
            </a:r>
            <a:r>
              <a:rPr lang="de-DE" altLang="de-DE" sz="1800" i="1" dirty="0">
                <a:solidFill>
                  <a:srgbClr val="C00000"/>
                </a:solidFill>
              </a:rPr>
              <a:t> </a:t>
            </a:r>
            <a:r>
              <a:rPr lang="de-DE" sz="1800" i="1" dirty="0">
                <a:solidFill>
                  <a:srgbClr val="C00000"/>
                </a:solidFill>
              </a:rPr>
              <a:t>von Natur aus veränderlich</a:t>
            </a:r>
            <a:r>
              <a:rPr lang="de-DE" sz="1800" i="1" dirty="0"/>
              <a:t> (inherently mutable</a:t>
            </a:r>
            <a:r>
              <a:rPr lang="de-DE" sz="1800" i="1" dirty="0" smtClean="0"/>
              <a:t>).</a:t>
            </a:r>
            <a:endParaRPr lang="de-DE" sz="1800" i="1"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391</a:t>
            </a:fld>
            <a:endParaRPr lang="de-DE" dirty="0"/>
          </a:p>
        </p:txBody>
      </p:sp>
    </p:spTree>
    <p:extLst>
      <p:ext uri="{BB962C8B-B14F-4D97-AF65-F5344CB8AC3E}">
        <p14:creationId xmlns:p14="http://schemas.microsoft.com/office/powerpoint/2010/main" val="3148126864"/>
      </p:ext>
    </p:extLst>
  </p:cSld>
  <p:clrMapOvr>
    <a:masterClrMapping/>
  </p:clrMapOvr>
  <p:timing>
    <p:tnLst>
      <p:par>
        <p:cTn id="1" dur="indefinite" restart="never" nodeType="tmRoot"/>
      </p:par>
    </p:tn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1"/>
          <p:cNvSpPr>
            <a:spLocks noGrp="1" noChangeArrowheads="1"/>
          </p:cNvSpPr>
          <p:nvPr>
            <p:ph type="title"/>
          </p:nvPr>
        </p:nvSpPr>
        <p:spPr>
          <a:xfrm>
            <a:off x="685800" y="404664"/>
            <a:ext cx="7772400" cy="10192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solidFill>
                  <a:srgbClr val="FF0000"/>
                </a:solidFill>
              </a:rPr>
              <a:t>Zusammenfassung</a:t>
            </a:r>
          </a:p>
        </p:txBody>
      </p:sp>
      <p:sp>
        <p:nvSpPr>
          <p:cNvPr id="210947" name="Rectangle 2"/>
          <p:cNvSpPr>
            <a:spLocks noGrp="1" noChangeArrowheads="1"/>
          </p:cNvSpPr>
          <p:nvPr>
            <p:ph idx="1"/>
          </p:nvPr>
        </p:nvSpPr>
        <p:spPr>
          <a:xfrm>
            <a:off x="611560" y="1423864"/>
            <a:ext cx="7918648" cy="4885456"/>
          </a:xfrm>
        </p:spPr>
        <p:txBody>
          <a:bodyPr/>
          <a:lstStyle/>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500" dirty="0"/>
              <a:t>Geben Sie sich </a:t>
            </a:r>
            <a:r>
              <a:rPr lang="de-DE" altLang="de-DE" sz="1500" dirty="0" smtClean="0">
                <a:solidFill>
                  <a:schemeClr val="accent2"/>
                </a:solidFill>
              </a:rPr>
              <a:t>größte </a:t>
            </a:r>
            <a:r>
              <a:rPr lang="de-DE" altLang="de-DE" sz="1500" dirty="0">
                <a:solidFill>
                  <a:schemeClr val="accent2"/>
                </a:solidFill>
              </a:rPr>
              <a:t>Mühe </a:t>
            </a:r>
            <a:r>
              <a:rPr lang="de-DE" altLang="de-DE" sz="1500" dirty="0" smtClean="0"/>
              <a:t>beim </a:t>
            </a:r>
            <a:r>
              <a:rPr lang="de-DE" altLang="de-DE" sz="1500" dirty="0" smtClean="0">
                <a:solidFill>
                  <a:schemeClr val="accent2"/>
                </a:solidFill>
              </a:rPr>
              <a:t>Design</a:t>
            </a:r>
            <a:r>
              <a:rPr lang="de-DE" altLang="de-DE" sz="1500" dirty="0" smtClean="0"/>
              <a:t> und bei </a:t>
            </a:r>
            <a:r>
              <a:rPr lang="de-DE" altLang="de-DE" sz="1500" dirty="0"/>
              <a:t>der </a:t>
            </a:r>
            <a:r>
              <a:rPr lang="de-DE" altLang="de-DE" sz="1500" dirty="0" smtClean="0">
                <a:solidFill>
                  <a:schemeClr val="accent2"/>
                </a:solidFill>
              </a:rPr>
              <a:t>Namenswahl</a:t>
            </a:r>
            <a:r>
              <a:rPr lang="de-DE" altLang="de-DE" sz="1500" dirty="0" smtClean="0">
                <a:solidFill>
                  <a:schemeClr val="tx1"/>
                </a:solidFill>
              </a:rPr>
              <a:t>.</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500" dirty="0" smtClean="0">
                <a:solidFill>
                  <a:schemeClr val="tx1"/>
                </a:solidFill>
              </a:rPr>
              <a:t>Strukturieren Sie Ihren Kode in kleine Pakete und Unterprogramme mit guten Abstraktionsmodellen und möglichst </a:t>
            </a:r>
            <a:r>
              <a:rPr lang="de-DE" altLang="de-DE" sz="1500" dirty="0" smtClean="0">
                <a:solidFill>
                  <a:schemeClr val="accent2"/>
                </a:solidFill>
              </a:rPr>
              <a:t>geringer Kopplung</a:t>
            </a:r>
            <a:r>
              <a:rPr lang="de-DE" altLang="de-DE" sz="1500" dirty="0" smtClean="0">
                <a:solidFill>
                  <a:schemeClr val="tx1"/>
                </a:solidFill>
              </a:rPr>
              <a:t>.</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500" dirty="0" smtClean="0">
                <a:solidFill>
                  <a:schemeClr val="tx1"/>
                </a:solidFill>
              </a:rPr>
              <a:t>Zögern Sie nicht, geschachtelte Unterprogramme und Pakete zu vereinbaren, wenn es der Abstraktion dient. Aber lassen Sie die Schachtelungstiefe nicht zu groß werden.</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500" dirty="0" smtClean="0">
                <a:solidFill>
                  <a:schemeClr val="tx1"/>
                </a:solidFill>
              </a:rPr>
              <a:t>Kommentieren Sie sorgfältig und benutzen Sie </a:t>
            </a:r>
            <a:r>
              <a:rPr lang="de-DE" altLang="de-DE" sz="1500" dirty="0" smtClean="0">
                <a:solidFill>
                  <a:schemeClr val="accent2"/>
                </a:solidFill>
              </a:rPr>
              <a:t>Prä-</a:t>
            </a:r>
            <a:r>
              <a:rPr lang="de-DE" altLang="de-DE" sz="1500" dirty="0" smtClean="0">
                <a:solidFill>
                  <a:schemeClr val="tx1"/>
                </a:solidFill>
              </a:rPr>
              <a:t> und </a:t>
            </a:r>
            <a:r>
              <a:rPr lang="de-DE" altLang="de-DE" sz="1500" dirty="0" smtClean="0">
                <a:solidFill>
                  <a:schemeClr val="accent2"/>
                </a:solidFill>
              </a:rPr>
              <a:t>Postkonditionen</a:t>
            </a:r>
            <a:r>
              <a:rPr lang="de-DE" altLang="de-DE" sz="1500" dirty="0" smtClean="0">
                <a:solidFill>
                  <a:schemeClr val="tx1"/>
                </a:solidFill>
              </a:rPr>
              <a:t> zur Dokumentation.</a:t>
            </a:r>
            <a:endParaRPr lang="de-DE" altLang="de-DE" sz="1500" dirty="0">
              <a:solidFill>
                <a:schemeClr val="tx1"/>
              </a:solidFill>
            </a:endParaRP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500" dirty="0"/>
              <a:t>Beginnen Sie nicht zu früh, Rümpfe (Implementierung) zu schreiben. Lassen Sie Ihr </a:t>
            </a:r>
            <a:r>
              <a:rPr lang="de-DE" altLang="de-DE" sz="1500" dirty="0">
                <a:solidFill>
                  <a:schemeClr val="accent2"/>
                </a:solidFill>
              </a:rPr>
              <a:t>Design</a:t>
            </a:r>
            <a:r>
              <a:rPr lang="de-DE" altLang="de-DE" sz="1500" dirty="0"/>
              <a:t> vom </a:t>
            </a:r>
            <a:r>
              <a:rPr lang="de-DE" altLang="de-DE" sz="1500" dirty="0">
                <a:solidFill>
                  <a:schemeClr val="accent2"/>
                </a:solidFill>
              </a:rPr>
              <a:t>Übersetzer</a:t>
            </a:r>
            <a:r>
              <a:rPr lang="de-DE" altLang="de-DE" sz="1500" dirty="0"/>
              <a:t> anhand </a:t>
            </a:r>
            <a:r>
              <a:rPr lang="de-DE" altLang="de-DE" sz="1500" dirty="0">
                <a:solidFill>
                  <a:schemeClr val="accent2"/>
                </a:solidFill>
              </a:rPr>
              <a:t>der Spezifikationen prüfen</a:t>
            </a:r>
            <a:r>
              <a:rPr lang="de-DE" altLang="de-DE" sz="1500" dirty="0"/>
              <a:t>.</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500" dirty="0" smtClean="0"/>
              <a:t>Denken Sie im </a:t>
            </a:r>
            <a:r>
              <a:rPr lang="de-DE" altLang="de-DE" sz="1500" dirty="0" smtClean="0">
                <a:solidFill>
                  <a:schemeClr val="accent2"/>
                </a:solidFill>
              </a:rPr>
              <a:t>Problemraum</a:t>
            </a:r>
            <a:r>
              <a:rPr lang="de-DE" altLang="de-DE" sz="1500" dirty="0" smtClean="0"/>
              <a:t>:</a:t>
            </a:r>
            <a:br>
              <a:rPr lang="de-DE" altLang="de-DE" sz="1500" dirty="0" smtClean="0"/>
            </a:br>
            <a:r>
              <a:rPr lang="de-DE" altLang="de-DE" sz="1500" dirty="0" smtClean="0"/>
              <a:t>Verwenden Sie selbstdefinierte Typen, die dem Problem angepasst sind:</a:t>
            </a:r>
            <a:br>
              <a:rPr lang="de-DE" altLang="de-DE" sz="1500" dirty="0" smtClean="0"/>
            </a:br>
            <a:r>
              <a:rPr lang="de-DE" altLang="de-DE" sz="1500" dirty="0" smtClean="0">
                <a:latin typeface="Courier New" panose="02070309020205020404" pitchFamily="49" charset="0"/>
                <a:cs typeface="Courier New" panose="02070309020205020404" pitchFamily="49" charset="0"/>
              </a:rPr>
              <a:t>  </a:t>
            </a:r>
            <a:r>
              <a:rPr lang="de-DE" altLang="de-DE" sz="1500" b="1" dirty="0" smtClean="0">
                <a:latin typeface="Courier New" panose="02070309020205020404" pitchFamily="49" charset="0"/>
                <a:cs typeface="Courier New" panose="02070309020205020404" pitchFamily="49" charset="0"/>
              </a:rPr>
              <a:t>type</a:t>
            </a:r>
            <a:r>
              <a:rPr lang="de-DE" altLang="de-DE" sz="1500" dirty="0" smtClean="0">
                <a:latin typeface="Courier New" panose="02070309020205020404" pitchFamily="49" charset="0"/>
                <a:cs typeface="Courier New" panose="02070309020205020404" pitchFamily="49" charset="0"/>
              </a:rPr>
              <a:t> Index </a:t>
            </a:r>
            <a:r>
              <a:rPr lang="de-DE" altLang="de-DE" sz="1500" b="1" dirty="0" smtClean="0">
                <a:latin typeface="Courier New" panose="02070309020205020404" pitchFamily="49" charset="0"/>
                <a:cs typeface="Courier New" panose="02070309020205020404" pitchFamily="49" charset="0"/>
              </a:rPr>
              <a:t>is range </a:t>
            </a:r>
            <a:r>
              <a:rPr lang="de-DE" altLang="de-DE" sz="1500" dirty="0" smtClean="0">
                <a:latin typeface="Courier New" panose="02070309020205020404" pitchFamily="49" charset="0"/>
                <a:cs typeface="Courier New" panose="02070309020205020404" pitchFamily="49" charset="0"/>
              </a:rPr>
              <a:t>-42 .. 1815;</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500" dirty="0"/>
              <a:t>Ü</a:t>
            </a:r>
            <a:r>
              <a:rPr lang="de-DE" altLang="de-DE" sz="1500" dirty="0" smtClean="0"/>
              <a:t>berlassen Sie dem Übersetzer die Umsetzung in das Maschinenmodell:</a:t>
            </a:r>
            <a:br>
              <a:rPr lang="de-DE" altLang="de-DE" sz="1500" dirty="0" smtClean="0"/>
            </a:br>
            <a:r>
              <a:rPr lang="de-DE" altLang="de-DE" sz="1500" dirty="0" smtClean="0">
                <a:latin typeface="Courier New" panose="02070309020205020404" pitchFamily="49" charset="0"/>
                <a:cs typeface="Courier New" panose="02070309020205020404" pitchFamily="49" charset="0"/>
              </a:rPr>
              <a:t>  Index → Integer_8/16/32</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500" dirty="0" smtClean="0">
                <a:solidFill>
                  <a:schemeClr val="accent2"/>
                </a:solidFill>
              </a:rPr>
              <a:t>Zeiger</a:t>
            </a:r>
            <a:r>
              <a:rPr lang="de-DE" altLang="de-DE" sz="1500" dirty="0" smtClean="0"/>
              <a:t> und Adressen (Referenzen) werden nur in Sonderfällen benötigt. Wenn, dann </a:t>
            </a:r>
            <a:r>
              <a:rPr lang="de-DE" altLang="de-DE" sz="1500" dirty="0" smtClean="0">
                <a:solidFill>
                  <a:schemeClr val="accent2"/>
                </a:solidFill>
              </a:rPr>
              <a:t>verstecken</a:t>
            </a:r>
            <a:r>
              <a:rPr lang="de-DE" altLang="de-DE" sz="1500" dirty="0" smtClean="0"/>
              <a:t> Sie sie vor dem Anwender.</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500" dirty="0"/>
              <a:t>D</a:t>
            </a:r>
            <a:r>
              <a:rPr lang="de-DE" altLang="de-DE" sz="1500" dirty="0" smtClean="0"/>
              <a:t>ie Parameterübergabemethode (Kopie, Referenz) ist fast immer unwichtig (der Übersetzer macht schon das Richtige).</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1500" dirty="0" smtClean="0"/>
              <a:t>Statt dessen Richtung des Datenflusses:</a:t>
            </a:r>
            <a:r>
              <a:rPr lang="de-DE" altLang="de-DE" sz="1500" dirty="0" smtClean="0">
                <a:latin typeface="Courier New" panose="02070309020205020404" pitchFamily="49" charset="0"/>
                <a:cs typeface="Courier New" panose="02070309020205020404" pitchFamily="49" charset="0"/>
              </a:rPr>
              <a:t>  </a:t>
            </a:r>
            <a:r>
              <a:rPr lang="de-DE" altLang="de-DE" sz="1500" b="1" dirty="0" smtClean="0">
                <a:latin typeface="Courier New" pitchFamily="49" charset="0"/>
              </a:rPr>
              <a:t>in</a:t>
            </a:r>
            <a:r>
              <a:rPr lang="de-DE" altLang="de-DE" sz="1500" dirty="0" smtClean="0">
                <a:latin typeface="Courier New" pitchFamily="49" charset="0"/>
              </a:rPr>
              <a:t>, </a:t>
            </a:r>
            <a:r>
              <a:rPr lang="de-DE" altLang="de-DE" sz="1500" b="1" dirty="0" smtClean="0">
                <a:latin typeface="Courier New" pitchFamily="49" charset="0"/>
              </a:rPr>
              <a:t>in out</a:t>
            </a:r>
            <a:r>
              <a:rPr lang="de-DE" altLang="de-DE" sz="1500" dirty="0" smtClean="0">
                <a:latin typeface="Courier New" pitchFamily="49" charset="0"/>
              </a:rPr>
              <a:t>, </a:t>
            </a:r>
            <a:r>
              <a:rPr lang="de-DE" altLang="de-DE" sz="1500" b="1" dirty="0" smtClean="0">
                <a:latin typeface="Courier New" pitchFamily="49" charset="0"/>
              </a:rPr>
              <a:t>out</a:t>
            </a:r>
          </a:p>
        </p:txBody>
      </p:sp>
      <p:sp>
        <p:nvSpPr>
          <p:cNvPr id="21094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1094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B65DA4D-A4F9-4725-9FDC-FFEC7A92A265}" type="slidenum">
              <a:rPr lang="de-DE" altLang="de-DE" sz="2400" smtClean="0"/>
              <a:pPr eaLnBrk="1" hangingPunct="1">
                <a:spcBef>
                  <a:spcPct val="0"/>
                </a:spcBef>
              </a:pPr>
              <a:t>392</a:t>
            </a:fld>
            <a:endParaRPr lang="de-DE" altLang="de-DE" sz="2400" dirty="0" smtClean="0"/>
          </a:p>
        </p:txBody>
      </p:sp>
    </p:spTree>
    <p:extLst>
      <p:ext uri="{BB962C8B-B14F-4D97-AF65-F5344CB8AC3E}">
        <p14:creationId xmlns:p14="http://schemas.microsoft.com/office/powerpoint/2010/main" val="303956314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de-DE" dirty="0" smtClean="0"/>
              <a:t>Dokumentation = Kode ?</a:t>
            </a:r>
            <a:endParaRPr lang="de-DE" dirty="0"/>
          </a:p>
        </p:txBody>
      </p:sp>
      <p:sp>
        <p:nvSpPr>
          <p:cNvPr id="3" name="Inhaltsplatzhalter 2"/>
          <p:cNvSpPr>
            <a:spLocks noGrp="1"/>
          </p:cNvSpPr>
          <p:nvPr>
            <p:ph idx="1"/>
          </p:nvPr>
        </p:nvSpPr>
        <p:spPr>
          <a:xfrm>
            <a:off x="685800" y="1916832"/>
            <a:ext cx="7739063" cy="4226224"/>
          </a:xfrm>
        </p:spPr>
        <p:txBody>
          <a:bodyPr/>
          <a:lstStyle/>
          <a:p>
            <a:pPr marL="0" indent="0"/>
            <a:r>
              <a:rPr lang="de-DE" sz="2100" dirty="0" smtClean="0"/>
              <a:t>Im Netz kann man lesen, dass </a:t>
            </a:r>
            <a:r>
              <a:rPr lang="de-DE" sz="2100" dirty="0" smtClean="0">
                <a:solidFill>
                  <a:srgbClr val="FF0000"/>
                </a:solidFill>
              </a:rPr>
              <a:t>der Kode die ultimative Dokumentation </a:t>
            </a:r>
            <a:r>
              <a:rPr lang="de-DE" sz="2100" dirty="0" smtClean="0"/>
              <a:t>sei.</a:t>
            </a:r>
          </a:p>
          <a:p>
            <a:pPr marL="0" indent="0"/>
            <a:r>
              <a:rPr lang="de-DE" sz="2000" dirty="0" smtClean="0"/>
              <a:t>Nun stellen Sie sich vor, Sie bekommen die Aufgabe, in eine Program-mierschnittstelle (</a:t>
            </a:r>
            <a:r>
              <a:rPr lang="en-US" sz="2000" i="1" dirty="0" smtClean="0"/>
              <a:t>API, Application Programming Interface</a:t>
            </a:r>
            <a:r>
              <a:rPr lang="de-DE" sz="2000" dirty="0" smtClean="0"/>
              <a:t>) mit vielleicht 50 oder mehr Paketen eine neue Operation einzufügen. Wo fangen Sie an? Wie gewinnen Sie die Übersicht über die Architektur? Welches sind die öffentlichen Pakete, also die, die Anwender benutzen sollen, und welche bilden die nicht öffentliche Implementierung? Sind diese Pakete sauber getrennt? Sind alle Pakete vollständig kommentiert, so wie auf Folie 140 gefordert? Passen alle Kommentare, so es sie überhaupt gibt, zum Kode? Gibt es ein Benutzerhandbuch (das ist sicher nicht der Kode)?</a:t>
            </a:r>
          </a:p>
          <a:p>
            <a:pPr marL="0" indent="0"/>
            <a:r>
              <a:rPr lang="de-DE" sz="2000" dirty="0" smtClean="0"/>
              <a:t>Antworten auf alle diese Fragen finden Sie nicht oder höchstens mit großen Schwierigkeiten im Kode.</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393</a:t>
            </a:fld>
            <a:endParaRPr lang="de-DE" dirty="0"/>
          </a:p>
        </p:txBody>
      </p:sp>
    </p:spTree>
    <p:extLst>
      <p:ext uri="{BB962C8B-B14F-4D97-AF65-F5344CB8AC3E}">
        <p14:creationId xmlns:p14="http://schemas.microsoft.com/office/powerpoint/2010/main" val="4194214623"/>
      </p:ext>
    </p:extLst>
  </p:cSld>
  <p:clrMapOvr>
    <a:masterClrMapping/>
  </p:clrMapOvr>
  <p:timing>
    <p:tnLst>
      <p:par>
        <p:cTn id="1" dur="indefinite" restart="never" nodeType="tmRoot"/>
      </p:par>
    </p:tn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Wahre Dokumentation</a:t>
            </a:r>
            <a:endParaRPr lang="de-DE" dirty="0"/>
          </a:p>
        </p:txBody>
      </p:sp>
      <p:sp>
        <p:nvSpPr>
          <p:cNvPr id="3" name="Inhaltsplatzhalter 2"/>
          <p:cNvSpPr>
            <a:spLocks noGrp="1"/>
          </p:cNvSpPr>
          <p:nvPr>
            <p:ph idx="1"/>
          </p:nvPr>
        </p:nvSpPr>
        <p:spPr>
          <a:xfrm>
            <a:off x="685799" y="1925637"/>
            <a:ext cx="7739063" cy="4311651"/>
          </a:xfrm>
        </p:spPr>
        <p:txBody>
          <a:bodyPr/>
          <a:lstStyle/>
          <a:p>
            <a:pPr marL="0" indent="0"/>
            <a:r>
              <a:rPr lang="de-DE" sz="2000" dirty="0" smtClean="0"/>
              <a:t>Nun mag das auf voriger Folie Gesagte für manche Software so gehand-habt werden. Man sieht das Ergebnis in steten </a:t>
            </a:r>
            <a:r>
              <a:rPr lang="de-DE" sz="2000" dirty="0" smtClean="0">
                <a:solidFill>
                  <a:srgbClr val="FF0000"/>
                </a:solidFill>
              </a:rPr>
              <a:t>Sicherheitslücken </a:t>
            </a:r>
            <a:r>
              <a:rPr lang="de-DE" sz="2000" dirty="0" smtClean="0"/>
              <a:t>und Update-Zyklen der Software.</a:t>
            </a:r>
          </a:p>
          <a:p>
            <a:pPr marL="0" indent="0" algn="ctr"/>
            <a:r>
              <a:rPr lang="de-DE" sz="2000" b="1" dirty="0" smtClean="0"/>
              <a:t>Aber für sicherheitskritische Software ist</a:t>
            </a:r>
            <a:br>
              <a:rPr lang="de-DE" sz="2000" b="1" dirty="0" smtClean="0"/>
            </a:br>
            <a:r>
              <a:rPr lang="de-DE" sz="2000" b="1" dirty="0" smtClean="0"/>
              <a:t>diese Aussage absolut falsch!</a:t>
            </a:r>
          </a:p>
          <a:p>
            <a:pPr marL="0" indent="0"/>
            <a:r>
              <a:rPr lang="de-DE" sz="2000" dirty="0" smtClean="0">
                <a:solidFill>
                  <a:schemeClr val="accent2"/>
                </a:solidFill>
              </a:rPr>
              <a:t>Die richtige Software-Dokumentation lässt sich in folgende Teile zerlegen:</a:t>
            </a:r>
          </a:p>
          <a:p>
            <a:pPr marL="354013" indent="-268288">
              <a:buFont typeface="Arial" panose="020B0604020202020204" pitchFamily="34" charset="0"/>
              <a:buChar char="•"/>
            </a:pPr>
            <a:r>
              <a:rPr lang="de-DE" sz="2000" dirty="0" smtClean="0"/>
              <a:t>Anforderungskatalog (inklusive Hardware)</a:t>
            </a:r>
          </a:p>
          <a:p>
            <a:pPr marL="354013" indent="-268288">
              <a:buFont typeface="Arial" panose="020B0604020202020204" pitchFamily="34" charset="0"/>
              <a:buChar char="•"/>
            </a:pPr>
            <a:r>
              <a:rPr lang="de-DE" sz="2000" dirty="0" smtClean="0"/>
              <a:t>Architektur (UML u.ä.)</a:t>
            </a:r>
          </a:p>
          <a:p>
            <a:pPr marL="354013" indent="-268288">
              <a:buFont typeface="Arial" panose="020B0604020202020204" pitchFamily="34" charset="0"/>
              <a:buChar char="•"/>
            </a:pPr>
            <a:r>
              <a:rPr lang="de-DE" sz="2000" dirty="0" smtClean="0"/>
              <a:t>Technische Dokumentation (Algorithmen, interne und externe Schnittstellen usw., inklusive Kommentare)</a:t>
            </a:r>
          </a:p>
          <a:p>
            <a:pPr marL="354013" indent="-268288">
              <a:buFont typeface="Arial" panose="020B0604020202020204" pitchFamily="34" charset="0"/>
              <a:buChar char="•"/>
            </a:pPr>
            <a:r>
              <a:rPr lang="de-DE" sz="2000" dirty="0" smtClean="0"/>
              <a:t>Benutzerhandbuch</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394</a:t>
            </a:fld>
            <a:endParaRPr lang="de-DE" dirty="0"/>
          </a:p>
        </p:txBody>
      </p:sp>
    </p:spTree>
    <p:extLst>
      <p:ext uri="{BB962C8B-B14F-4D97-AF65-F5344CB8AC3E}">
        <p14:creationId xmlns:p14="http://schemas.microsoft.com/office/powerpoint/2010/main" val="3120611272"/>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Software-Lebenszyklus und</a:t>
            </a:r>
            <a:br>
              <a:rPr lang="de-DE" dirty="0" smtClean="0"/>
            </a:br>
            <a:r>
              <a:rPr lang="de-DE" dirty="0" smtClean="0"/>
              <a:t>LoC </a:t>
            </a:r>
            <a:r>
              <a:rPr lang="de-DE" dirty="0"/>
              <a:t>pro Personenjahr</a:t>
            </a:r>
          </a:p>
        </p:txBody>
      </p:sp>
      <p:sp>
        <p:nvSpPr>
          <p:cNvPr id="3" name="Inhaltsplatzhalter 2"/>
          <p:cNvSpPr>
            <a:spLocks noGrp="1"/>
          </p:cNvSpPr>
          <p:nvPr>
            <p:ph sz="half" idx="1"/>
          </p:nvPr>
        </p:nvSpPr>
        <p:spPr>
          <a:xfrm>
            <a:off x="647127" y="2060848"/>
            <a:ext cx="3924873" cy="4256112"/>
          </a:xfrm>
        </p:spPr>
        <p:txBody>
          <a:bodyPr/>
          <a:lstStyle/>
          <a:p>
            <a:pPr marL="271463" indent="-271463">
              <a:buFont typeface="Arial" panose="020B0604020202020204" pitchFamily="34" charset="0"/>
              <a:buChar char="•"/>
            </a:pPr>
            <a:r>
              <a:rPr lang="de-DE" sz="2000" dirty="0" smtClean="0"/>
              <a:t>(Analyse des Systems)</a:t>
            </a:r>
          </a:p>
          <a:p>
            <a:pPr marL="271463" indent="-271463">
              <a:buFont typeface="Arial" panose="020B0604020202020204" pitchFamily="34" charset="0"/>
              <a:buChar char="•"/>
            </a:pPr>
            <a:r>
              <a:rPr lang="de-DE" sz="2000" dirty="0" smtClean="0"/>
              <a:t>Anforderungsanalyse</a:t>
            </a:r>
          </a:p>
          <a:p>
            <a:pPr marL="271463" indent="-271463">
              <a:buFont typeface="Arial" panose="020B0604020202020204" pitchFamily="34" charset="0"/>
              <a:buChar char="•"/>
            </a:pPr>
            <a:r>
              <a:rPr lang="de-DE" sz="2000" dirty="0" smtClean="0"/>
              <a:t>Grobdesign (UML u.ä.)</a:t>
            </a:r>
          </a:p>
          <a:p>
            <a:pPr marL="271463" indent="-271463">
              <a:buFont typeface="Arial" panose="020B0604020202020204" pitchFamily="34" charset="0"/>
              <a:buChar char="•"/>
            </a:pPr>
            <a:r>
              <a:rPr lang="de-DE" sz="2000" dirty="0" smtClean="0"/>
              <a:t>Feindesign</a:t>
            </a:r>
          </a:p>
          <a:p>
            <a:pPr marL="271463" indent="-271463">
              <a:buFont typeface="Arial" panose="020B0604020202020204" pitchFamily="34" charset="0"/>
              <a:buChar char="•"/>
            </a:pPr>
            <a:r>
              <a:rPr lang="de-DE" sz="2000" dirty="0" smtClean="0"/>
              <a:t>Implementierung </a:t>
            </a:r>
          </a:p>
          <a:p>
            <a:pPr marL="271463" indent="-271463">
              <a:buFont typeface="Arial" panose="020B0604020202020204" pitchFamily="34" charset="0"/>
              <a:buChar char="•"/>
            </a:pPr>
            <a:r>
              <a:rPr lang="de-DE" sz="2000" dirty="0" smtClean="0"/>
              <a:t>Unit-Test</a:t>
            </a:r>
          </a:p>
          <a:p>
            <a:pPr marL="271463" indent="-271463">
              <a:buFont typeface="Arial" panose="020B0604020202020204" pitchFamily="34" charset="0"/>
              <a:buChar char="•"/>
            </a:pPr>
            <a:r>
              <a:rPr lang="de-DE" sz="2000" dirty="0" smtClean="0"/>
              <a:t>Integrations-Test</a:t>
            </a:r>
          </a:p>
          <a:p>
            <a:pPr marL="271463" indent="-271463">
              <a:buFont typeface="Arial" panose="020B0604020202020204" pitchFamily="34" charset="0"/>
              <a:buChar char="•"/>
            </a:pPr>
            <a:r>
              <a:rPr lang="de-DE" sz="2000" dirty="0" smtClean="0"/>
              <a:t>Software-Test-Bench (Attrappe)</a:t>
            </a:r>
          </a:p>
          <a:p>
            <a:pPr marL="271463" indent="-271463">
              <a:buFont typeface="Arial" panose="020B0604020202020204" pitchFamily="34" charset="0"/>
              <a:buChar char="•"/>
            </a:pPr>
            <a:r>
              <a:rPr lang="de-DE" sz="2000" dirty="0" smtClean="0"/>
              <a:t>Probeeinsatz</a:t>
            </a:r>
          </a:p>
          <a:p>
            <a:pPr marL="271463" indent="-271463">
              <a:buFont typeface="Arial" panose="020B0604020202020204" pitchFamily="34" charset="0"/>
              <a:buChar char="•"/>
            </a:pPr>
            <a:r>
              <a:rPr lang="de-DE" sz="2000" dirty="0" smtClean="0"/>
              <a:t>Freigabe</a:t>
            </a:r>
          </a:p>
          <a:p>
            <a:pPr marL="457200" indent="-457200">
              <a:buFont typeface="Arial" panose="020B0604020202020204" pitchFamily="34" charset="0"/>
              <a:buChar char="•"/>
            </a:pPr>
            <a:endParaRPr lang="de-DE" dirty="0"/>
          </a:p>
        </p:txBody>
      </p:sp>
      <p:sp>
        <p:nvSpPr>
          <p:cNvPr id="6" name="Inhaltsplatzhalter 5"/>
          <p:cNvSpPr>
            <a:spLocks noGrp="1"/>
          </p:cNvSpPr>
          <p:nvPr>
            <p:ph sz="half" idx="2"/>
          </p:nvPr>
        </p:nvSpPr>
        <p:spPr>
          <a:xfrm>
            <a:off x="4572000" y="1988840"/>
            <a:ext cx="3960438" cy="4248472"/>
          </a:xfrm>
        </p:spPr>
        <p:txBody>
          <a:bodyPr/>
          <a:lstStyle/>
          <a:p>
            <a:pPr marL="0" lvl="0" indent="0"/>
            <a:r>
              <a:rPr lang="de-DE" sz="1600" dirty="0"/>
              <a:t>Ebenso findet man </a:t>
            </a:r>
            <a:r>
              <a:rPr lang="de-DE" sz="1600" dirty="0">
                <a:solidFill>
                  <a:srgbClr val="FF0000"/>
                </a:solidFill>
              </a:rPr>
              <a:t>ungeheure</a:t>
            </a:r>
            <a:r>
              <a:rPr lang="de-DE" sz="1600" dirty="0"/>
              <a:t> </a:t>
            </a:r>
            <a:r>
              <a:rPr lang="de-DE" sz="1600" dirty="0">
                <a:solidFill>
                  <a:srgbClr val="FF0000"/>
                </a:solidFill>
              </a:rPr>
              <a:t>Werte für die LoC pro Person pro Jahr</a:t>
            </a:r>
            <a:r>
              <a:rPr lang="de-DE" sz="1600" dirty="0"/>
              <a:t>. </a:t>
            </a:r>
            <a:r>
              <a:rPr lang="de-DE" sz="1600" dirty="0" smtClean="0"/>
              <a:t>Vergleichen </a:t>
            </a:r>
            <a:r>
              <a:rPr lang="de-DE" sz="1600" dirty="0"/>
              <a:t>Sie solche Werte mit Folie 20: Produktivität</a:t>
            </a:r>
            <a:r>
              <a:rPr lang="de-DE" sz="1600" dirty="0" smtClean="0"/>
              <a:t>. (Leider habe ich keine neuen Zahlen.)</a:t>
            </a:r>
            <a:endParaRPr lang="de-DE" sz="1600" dirty="0"/>
          </a:p>
          <a:p>
            <a:pPr marL="0" indent="0"/>
            <a:r>
              <a:rPr lang="de-DE" sz="1600" dirty="0" smtClean="0"/>
              <a:t>An jedem dieser Schritte sind viele Personen beteiligt, und es entstehen viele einzelne Dokumente.</a:t>
            </a:r>
          </a:p>
          <a:p>
            <a:pPr marL="0" indent="0"/>
            <a:r>
              <a:rPr lang="de-DE" sz="1600" dirty="0" smtClean="0"/>
              <a:t>Fehlverhalten, das in den Testphasen auftritt, kann im schlimmsten Fall zu Änderungen in den Anforderungen führen.</a:t>
            </a:r>
          </a:p>
          <a:p>
            <a:pPr marL="0" indent="0"/>
            <a:r>
              <a:rPr lang="de-DE" sz="1600" dirty="0" smtClean="0"/>
              <a:t>Die </a:t>
            </a:r>
            <a:r>
              <a:rPr lang="de-DE" sz="1600" dirty="0" smtClean="0">
                <a:solidFill>
                  <a:schemeClr val="accent2"/>
                </a:solidFill>
              </a:rPr>
              <a:t>LoC</a:t>
            </a:r>
            <a:r>
              <a:rPr lang="de-DE" sz="1600" dirty="0">
                <a:solidFill>
                  <a:schemeClr val="accent2"/>
                </a:solidFill>
              </a:rPr>
              <a:t> </a:t>
            </a:r>
            <a:r>
              <a:rPr lang="de-DE" sz="1600" dirty="0" smtClean="0">
                <a:solidFill>
                  <a:schemeClr val="accent2"/>
                </a:solidFill>
              </a:rPr>
              <a:t>pro Personenjahr</a:t>
            </a:r>
            <a:r>
              <a:rPr lang="de-DE" sz="1600" dirty="0" smtClean="0"/>
              <a:t>, die im Feindesign, Implementierungsschritt und Unit-Test entstehen, müssen natürlich auf alle diese Schritte umgerechnet werden. So kommt es dann zu den unerwartet kleinen Werten der Folie 20.</a:t>
            </a:r>
            <a:endParaRPr lang="de-DE" sz="16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395</a:t>
            </a:fld>
            <a:endParaRPr lang="de-DE" dirty="0"/>
          </a:p>
        </p:txBody>
      </p:sp>
      <p:cxnSp>
        <p:nvCxnSpPr>
          <p:cNvPr id="8" name="Gerader Verbinder 7"/>
          <p:cNvCxnSpPr/>
          <p:nvPr/>
        </p:nvCxnSpPr>
        <p:spPr bwMode="auto">
          <a:xfrm>
            <a:off x="4572000" y="2060848"/>
            <a:ext cx="0" cy="417646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3" name="Gruppieren 12"/>
          <p:cNvGrpSpPr/>
          <p:nvPr/>
        </p:nvGrpSpPr>
        <p:grpSpPr>
          <a:xfrm>
            <a:off x="2843808" y="3361333"/>
            <a:ext cx="1725961" cy="787747"/>
            <a:chOff x="2843808" y="3212976"/>
            <a:chExt cx="1725961" cy="787747"/>
          </a:xfrm>
        </p:grpSpPr>
        <p:sp>
          <p:nvSpPr>
            <p:cNvPr id="11" name="Geschweifte Klammer rechts 10"/>
            <p:cNvSpPr/>
            <p:nvPr/>
          </p:nvSpPr>
          <p:spPr bwMode="auto">
            <a:xfrm>
              <a:off x="2843808" y="3212976"/>
              <a:ext cx="218256" cy="787747"/>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12" name="Textfeld 11"/>
            <p:cNvSpPr txBox="1"/>
            <p:nvPr/>
          </p:nvSpPr>
          <p:spPr>
            <a:xfrm>
              <a:off x="3059832" y="3212976"/>
              <a:ext cx="1509937" cy="707886"/>
            </a:xfrm>
            <a:prstGeom prst="rect">
              <a:avLst/>
            </a:prstGeom>
            <a:noFill/>
          </p:spPr>
          <p:txBody>
            <a:bodyPr wrap="square" rtlCol="0">
              <a:spAutoFit/>
            </a:bodyPr>
            <a:lstStyle/>
            <a:p>
              <a:pPr lvl="0" algn="ctr" eaLnBrk="0" hangingPunct="0">
                <a:spcBef>
                  <a:spcPts val="800"/>
                </a:spcBef>
              </a:pPr>
              <a:r>
                <a:rPr lang="de-DE" sz="2000" kern="0" dirty="0" smtClean="0">
                  <a:solidFill>
                    <a:srgbClr val="000000"/>
                  </a:solidFill>
                  <a:latin typeface="Times New Roman"/>
                </a:rPr>
                <a:t>Inhalt dieses Kurses</a:t>
              </a:r>
              <a:endParaRPr lang="de-DE" sz="2000" kern="0" dirty="0">
                <a:solidFill>
                  <a:srgbClr val="000000"/>
                </a:solidFill>
                <a:latin typeface="Times New Roman"/>
              </a:endParaRPr>
            </a:p>
          </p:txBody>
        </p:sp>
      </p:grpSp>
    </p:spTree>
    <p:extLst>
      <p:ext uri="{BB962C8B-B14F-4D97-AF65-F5344CB8AC3E}">
        <p14:creationId xmlns:p14="http://schemas.microsoft.com/office/powerpoint/2010/main" val="1834203644"/>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237258"/>
          </a:xfrm>
        </p:spPr>
        <p:txBody>
          <a:bodyPr/>
          <a:lstStyle/>
          <a:p>
            <a:r>
              <a:rPr lang="de-DE" dirty="0" smtClean="0"/>
              <a:t>Selbsteinschätzung</a:t>
            </a:r>
            <a:endParaRPr lang="de-DE" dirty="0"/>
          </a:p>
        </p:txBody>
      </p:sp>
      <p:sp>
        <p:nvSpPr>
          <p:cNvPr id="3" name="Inhaltsplatzhalter 2"/>
          <p:cNvSpPr>
            <a:spLocks noGrp="1"/>
          </p:cNvSpPr>
          <p:nvPr>
            <p:ph idx="1"/>
          </p:nvPr>
        </p:nvSpPr>
        <p:spPr>
          <a:xfrm>
            <a:off x="685800" y="1700808"/>
            <a:ext cx="7739063" cy="4547592"/>
          </a:xfrm>
        </p:spPr>
        <p:txBody>
          <a:bodyPr/>
          <a:lstStyle/>
          <a:p>
            <a:pPr marL="457200" indent="-457200">
              <a:buFont typeface="Arial" panose="020B0604020202020204" pitchFamily="34" charset="0"/>
              <a:buChar char="•"/>
            </a:pPr>
            <a:r>
              <a:rPr lang="en-US" sz="2000" dirty="0"/>
              <a:t>“When Roman engineers built a bridge, they had to stand under it </a:t>
            </a:r>
            <a:br>
              <a:rPr lang="en-US" sz="2000" dirty="0"/>
            </a:br>
            <a:r>
              <a:rPr lang="en-US" sz="2000" dirty="0"/>
              <a:t>while the first legion marched across. If programmers today worked under similar ground rules, they might well find themselves getting much more interested in Ada!”</a:t>
            </a:r>
            <a:br>
              <a:rPr lang="en-US" sz="2000" dirty="0"/>
            </a:br>
            <a:r>
              <a:rPr lang="en-US" sz="2000" dirty="0"/>
              <a:t>Robert Dewar</a:t>
            </a:r>
          </a:p>
          <a:p>
            <a:pPr marL="457200" indent="-457200">
              <a:buFont typeface="Arial" panose="020B0604020202020204" pitchFamily="34" charset="0"/>
              <a:buChar char="•"/>
            </a:pPr>
            <a:r>
              <a:rPr lang="en-US" sz="2000" dirty="0" smtClean="0"/>
              <a:t>At </a:t>
            </a:r>
            <a:r>
              <a:rPr lang="en-US" sz="2000" dirty="0"/>
              <a:t>a </a:t>
            </a:r>
            <a:r>
              <a:rPr lang="en-US" sz="2000" dirty="0" smtClean="0"/>
              <a:t>real-time </a:t>
            </a:r>
            <a:r>
              <a:rPr lang="en-US" sz="2000" dirty="0"/>
              <a:t>Java conference, the participants were given an awkward question to answer</a:t>
            </a:r>
            <a:r>
              <a:rPr lang="en-US" sz="2000" dirty="0" smtClean="0"/>
              <a:t>:</a:t>
            </a:r>
            <a:br>
              <a:rPr lang="en-US" sz="2000" dirty="0" smtClean="0"/>
            </a:br>
            <a:r>
              <a:rPr lang="en-US" sz="800" dirty="0" smtClean="0"/>
              <a:t> </a:t>
            </a:r>
            <a:r>
              <a:rPr lang="en-US" sz="2000" dirty="0" smtClean="0"/>
              <a:t/>
            </a:r>
            <a:br>
              <a:rPr lang="en-US" sz="2000" dirty="0" smtClean="0"/>
            </a:br>
            <a:r>
              <a:rPr lang="en-US" sz="2000" dirty="0" smtClean="0"/>
              <a:t>"</a:t>
            </a:r>
            <a:r>
              <a:rPr lang="en-US" sz="2000" dirty="0"/>
              <a:t>If you had just boarded an airliner and discovered that </a:t>
            </a:r>
            <a:r>
              <a:rPr lang="en-US" sz="2000" dirty="0" smtClean="0"/>
              <a:t>your team </a:t>
            </a:r>
            <a:r>
              <a:rPr lang="en-US" sz="2000" dirty="0"/>
              <a:t>of programmers had been responsible for the </a:t>
            </a:r>
            <a:r>
              <a:rPr lang="en-US" sz="2000" dirty="0" smtClean="0"/>
              <a:t>flight control software</a:t>
            </a:r>
            <a:r>
              <a:rPr lang="en-US" sz="2000" dirty="0"/>
              <a:t>, how many of you would disembark immediately</a:t>
            </a:r>
            <a:r>
              <a:rPr lang="en-US" sz="2000" dirty="0" smtClean="0"/>
              <a:t>?“</a:t>
            </a:r>
            <a:r>
              <a:rPr lang="en-US" sz="800" dirty="0" smtClean="0"/>
              <a:t> </a:t>
            </a:r>
            <a:r>
              <a:rPr lang="en-US" sz="2000" dirty="0" smtClean="0"/>
              <a:t/>
            </a:r>
            <a:br>
              <a:rPr lang="en-US" sz="2000" dirty="0" smtClean="0"/>
            </a:br>
            <a:r>
              <a:rPr lang="en-US" sz="2000" dirty="0" smtClean="0"/>
              <a:t>Among </a:t>
            </a:r>
            <a:r>
              <a:rPr lang="en-US" sz="2000" dirty="0"/>
              <a:t>the forest of raised hands only one man sat motionless. When asked what he would do, he replied that he would be quite content to stay aboard. With his team's software, he said, the plane was unlikely to even taxi as far as the runway, let alone take off.</a:t>
            </a:r>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396</a:t>
            </a:fld>
            <a:endParaRPr lang="de-DE" dirty="0"/>
          </a:p>
        </p:txBody>
      </p:sp>
    </p:spTree>
    <p:extLst>
      <p:ext uri="{BB962C8B-B14F-4D97-AF65-F5344CB8AC3E}">
        <p14:creationId xmlns:p14="http://schemas.microsoft.com/office/powerpoint/2010/main" val="2162887321"/>
      </p:ext>
    </p:extLst>
  </p:cSld>
  <p:clrMapOvr>
    <a:masterClrMapping/>
  </p:clrMapOvr>
  <p:timing>
    <p:tnLst>
      <p:par>
        <p:cTn id="1" dur="indefinite" restart="never" nodeType="tmRoot"/>
      </p:par>
    </p:tn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685800" y="463551"/>
            <a:ext cx="7739063" cy="1021234"/>
          </a:xfrm>
        </p:spPr>
        <p:txBody>
          <a:bodyPr/>
          <a:lstStyle/>
          <a:p>
            <a:r>
              <a:rPr lang="de-DE" dirty="0" smtClean="0"/>
              <a:t>Platos Höhle</a:t>
            </a:r>
            <a:endParaRPr lang="de-DE" dirty="0"/>
          </a:p>
        </p:txBody>
      </p:sp>
      <p:sp>
        <p:nvSpPr>
          <p:cNvPr id="2" name="Fußzeilenplatzhalter 1"/>
          <p:cNvSpPr>
            <a:spLocks noGrp="1"/>
          </p:cNvSpPr>
          <p:nvPr>
            <p:ph type="ftr" idx="10"/>
          </p:nvPr>
        </p:nvSpPr>
        <p:spPr/>
        <p:txBody>
          <a:bodyPr/>
          <a:lstStyle/>
          <a:p>
            <a:pPr>
              <a:defRPr/>
            </a:pPr>
            <a:r>
              <a:rPr lang="de-DE" dirty="0" smtClean="0"/>
              <a:t>Ada-Basiskurs © 2024 Grein</a:t>
            </a:r>
            <a:endParaRPr lang="de-DE" dirty="0"/>
          </a:p>
        </p:txBody>
      </p:sp>
      <p:sp>
        <p:nvSpPr>
          <p:cNvPr id="3" name="Foliennummernplatzhalter 2"/>
          <p:cNvSpPr>
            <a:spLocks noGrp="1"/>
          </p:cNvSpPr>
          <p:nvPr>
            <p:ph type="sldNum" idx="11"/>
          </p:nvPr>
        </p:nvSpPr>
        <p:spPr/>
        <p:txBody>
          <a:bodyPr/>
          <a:lstStyle/>
          <a:p>
            <a:pPr>
              <a:defRPr/>
            </a:pPr>
            <a:fld id="{84D954CA-63EA-4D97-ADBC-1D894F0EA83B}" type="slidenum">
              <a:rPr lang="de-DE" smtClean="0"/>
              <a:pPr>
                <a:defRPr/>
              </a:pPr>
              <a:t>397</a:t>
            </a:fld>
            <a:endParaRPr lang="de-DE" dirty="0"/>
          </a:p>
        </p:txBody>
      </p:sp>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628800"/>
            <a:ext cx="6096000" cy="2571750"/>
          </a:xfrm>
          <a:prstGeom prst="rect">
            <a:avLst/>
          </a:prstGeom>
        </p:spPr>
      </p:pic>
      <p:sp>
        <p:nvSpPr>
          <p:cNvPr id="6" name="Textfeld 5"/>
          <p:cNvSpPr txBox="1"/>
          <p:nvPr/>
        </p:nvSpPr>
        <p:spPr>
          <a:xfrm>
            <a:off x="2843808" y="4581128"/>
            <a:ext cx="3479949" cy="400110"/>
          </a:xfrm>
          <a:prstGeom prst="rect">
            <a:avLst/>
          </a:prstGeom>
          <a:noFill/>
        </p:spPr>
        <p:txBody>
          <a:bodyPr wrap="square" rtlCol="0">
            <a:spAutoFit/>
          </a:bodyPr>
          <a:lstStyle/>
          <a:p>
            <a:r>
              <a:rPr lang="de-DE" sz="2000" dirty="0" smtClean="0">
                <a:solidFill>
                  <a:schemeClr val="tx1"/>
                </a:solidFill>
              </a:rPr>
              <a:t>Es gibt zwei Programmierlager:</a:t>
            </a:r>
          </a:p>
        </p:txBody>
      </p:sp>
      <p:sp>
        <p:nvSpPr>
          <p:cNvPr id="7" name="Textfeld 6"/>
          <p:cNvSpPr txBox="1"/>
          <p:nvPr/>
        </p:nvSpPr>
        <p:spPr>
          <a:xfrm>
            <a:off x="3563888" y="4221088"/>
            <a:ext cx="1944117" cy="307777"/>
          </a:xfrm>
          <a:prstGeom prst="rect">
            <a:avLst/>
          </a:prstGeom>
          <a:noFill/>
        </p:spPr>
        <p:txBody>
          <a:bodyPr wrap="square" rtlCol="0">
            <a:spAutoFit/>
          </a:bodyPr>
          <a:lstStyle/>
          <a:p>
            <a:r>
              <a:rPr lang="de-DE" sz="1400" dirty="0" smtClean="0">
                <a:solidFill>
                  <a:schemeClr val="tx1"/>
                </a:solidFill>
              </a:rPr>
              <a:t>Bild: 4edges/Wikimedia</a:t>
            </a:r>
            <a:endParaRPr lang="de-DE" sz="1400" dirty="0">
              <a:solidFill>
                <a:schemeClr val="tx1"/>
              </a:solidFill>
            </a:endParaRPr>
          </a:p>
        </p:txBody>
      </p:sp>
      <p:sp>
        <p:nvSpPr>
          <p:cNvPr id="8" name="Textfeld 7"/>
          <p:cNvSpPr txBox="1"/>
          <p:nvPr/>
        </p:nvSpPr>
        <p:spPr>
          <a:xfrm>
            <a:off x="1523999" y="5013176"/>
            <a:ext cx="3073749" cy="1200329"/>
          </a:xfrm>
          <a:prstGeom prst="rect">
            <a:avLst/>
          </a:prstGeom>
          <a:noFill/>
        </p:spPr>
        <p:txBody>
          <a:bodyPr wrap="square" rtlCol="0">
            <a:spAutoFit/>
          </a:bodyPr>
          <a:lstStyle/>
          <a:p>
            <a:r>
              <a:rPr lang="de-DE" sz="1800" dirty="0">
                <a:solidFill>
                  <a:schemeClr val="tx1"/>
                </a:solidFill>
              </a:rPr>
              <a:t>Für die einen ist Ada-Land die </a:t>
            </a:r>
            <a:r>
              <a:rPr lang="de-DE" sz="1800" dirty="0" smtClean="0">
                <a:solidFill>
                  <a:schemeClr val="tx1"/>
                </a:solidFill>
              </a:rPr>
              <a:t>Höhle (oder gar Hölle?), </a:t>
            </a:r>
            <a:r>
              <a:rPr lang="de-DE" sz="1800" dirty="0">
                <a:solidFill>
                  <a:schemeClr val="tx1"/>
                </a:solidFill>
              </a:rPr>
              <a:t>ihre bevorzugte Sprache das lichte freie </a:t>
            </a:r>
            <a:r>
              <a:rPr lang="de-DE" sz="1800" dirty="0" smtClean="0">
                <a:solidFill>
                  <a:schemeClr val="tx1"/>
                </a:solidFill>
              </a:rPr>
              <a:t>Land mit wenig Regeln.</a:t>
            </a:r>
            <a:endParaRPr lang="de-DE" sz="1800" dirty="0">
              <a:solidFill>
                <a:schemeClr val="tx1"/>
              </a:solidFill>
            </a:endParaRPr>
          </a:p>
        </p:txBody>
      </p:sp>
      <p:sp>
        <p:nvSpPr>
          <p:cNvPr id="9" name="Textfeld 8"/>
          <p:cNvSpPr txBox="1"/>
          <p:nvPr/>
        </p:nvSpPr>
        <p:spPr>
          <a:xfrm>
            <a:off x="4690269" y="5220489"/>
            <a:ext cx="2929731" cy="646331"/>
          </a:xfrm>
          <a:prstGeom prst="rect">
            <a:avLst/>
          </a:prstGeom>
          <a:noFill/>
        </p:spPr>
        <p:txBody>
          <a:bodyPr wrap="square" rtlCol="0">
            <a:spAutoFit/>
          </a:bodyPr>
          <a:lstStyle/>
          <a:p>
            <a:r>
              <a:rPr lang="de-DE" sz="1800" dirty="0">
                <a:solidFill>
                  <a:schemeClr val="tx1"/>
                </a:solidFill>
              </a:rPr>
              <a:t>Für die </a:t>
            </a:r>
            <a:r>
              <a:rPr lang="de-DE" sz="1800" dirty="0" smtClean="0">
                <a:solidFill>
                  <a:schemeClr val="tx1"/>
                </a:solidFill>
              </a:rPr>
              <a:t>anderen </a:t>
            </a:r>
            <a:r>
              <a:rPr lang="de-DE" sz="1800" dirty="0">
                <a:solidFill>
                  <a:schemeClr val="tx1"/>
                </a:solidFill>
              </a:rPr>
              <a:t>ist Ada-Land die </a:t>
            </a:r>
            <a:r>
              <a:rPr lang="de-DE" sz="1800" dirty="0" smtClean="0">
                <a:solidFill>
                  <a:schemeClr val="tx1"/>
                </a:solidFill>
              </a:rPr>
              <a:t>Erleuchtung.</a:t>
            </a:r>
            <a:endParaRPr lang="de-DE" sz="1800" dirty="0">
              <a:solidFill>
                <a:schemeClr val="tx1"/>
              </a:solidFill>
            </a:endParaRPr>
          </a:p>
        </p:txBody>
      </p:sp>
      <p:cxnSp>
        <p:nvCxnSpPr>
          <p:cNvPr id="11" name="Gerader Verbinder 10"/>
          <p:cNvCxnSpPr/>
          <p:nvPr/>
        </p:nvCxnSpPr>
        <p:spPr bwMode="auto">
          <a:xfrm>
            <a:off x="4572000" y="5169966"/>
            <a:ext cx="0" cy="92333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9811149"/>
      </p:ext>
    </p:extLst>
  </p:cSld>
  <p:clrMapOvr>
    <a:masterClrMapping/>
  </p:clrMapOvr>
  <p:timing>
    <p:tnLst>
      <p:par>
        <p:cTn id="1" dur="indefinite" restart="never" nodeType="tmRoot"/>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0000"/>
                </a:solidFill>
              </a:rPr>
              <a:t>Vorschläge weiterer Aufgaben</a:t>
            </a:r>
            <a:endParaRPr lang="de-DE" dirty="0">
              <a:solidFill>
                <a:srgbClr val="FF0000"/>
              </a:solidFill>
            </a:endParaRPr>
          </a:p>
        </p:txBody>
      </p:sp>
      <p:sp>
        <p:nvSpPr>
          <p:cNvPr id="3" name="Inhaltsplatzhalter 2"/>
          <p:cNvSpPr>
            <a:spLocks noGrp="1"/>
          </p:cNvSpPr>
          <p:nvPr>
            <p:ph sz="half" idx="1"/>
          </p:nvPr>
        </p:nvSpPr>
        <p:spPr>
          <a:xfrm>
            <a:off x="685800" y="2057391"/>
            <a:ext cx="3382144" cy="2235705"/>
          </a:xfrm>
        </p:spPr>
        <p:txBody>
          <a:bodyPr/>
          <a:lstStyle/>
          <a:p>
            <a:pPr marL="365125" indent="-276225">
              <a:buFont typeface="Arial" panose="020B0604020202020204" pitchFamily="34" charset="0"/>
              <a:buChar char="•"/>
            </a:pPr>
            <a:r>
              <a:rPr lang="de-DE" sz="1600" dirty="0"/>
              <a:t>Doppelt verkettete </a:t>
            </a:r>
            <a:r>
              <a:rPr lang="de-DE" sz="1600" dirty="0" smtClean="0"/>
              <a:t>Liste</a:t>
            </a:r>
            <a:br>
              <a:rPr lang="de-DE" sz="1600" dirty="0" smtClean="0"/>
            </a:br>
            <a:r>
              <a:rPr lang="de-DE" sz="1600" dirty="0" smtClean="0"/>
              <a:t>(ohne </a:t>
            </a:r>
            <a:r>
              <a:rPr lang="de-DE" sz="1600" dirty="0"/>
              <a:t>Musterlösung)</a:t>
            </a:r>
          </a:p>
          <a:p>
            <a:pPr marL="365125" indent="-276225">
              <a:buFont typeface="Arial" panose="020B0604020202020204" pitchFamily="34" charset="0"/>
              <a:buChar char="•"/>
            </a:pPr>
            <a:r>
              <a:rPr lang="de-DE" sz="1600" dirty="0" smtClean="0"/>
              <a:t>DNA-Kodierung</a:t>
            </a:r>
          </a:p>
          <a:p>
            <a:pPr marL="365125" indent="-276225">
              <a:buFont typeface="Arial" panose="020B0604020202020204" pitchFamily="34" charset="0"/>
              <a:buChar char="•"/>
            </a:pPr>
            <a:r>
              <a:rPr lang="de-DE" sz="1600" dirty="0" smtClean="0"/>
              <a:t>Kaprekar-Zahlen</a:t>
            </a:r>
            <a:endParaRPr lang="de-DE" sz="1600" dirty="0"/>
          </a:p>
          <a:p>
            <a:pPr marL="365125" indent="-276225">
              <a:buFont typeface="Arial" panose="020B0604020202020204" pitchFamily="34" charset="0"/>
              <a:buChar char="•"/>
            </a:pPr>
            <a:r>
              <a:rPr lang="de-DE" sz="1600" dirty="0"/>
              <a:t>Infix-Ausdruck zu </a:t>
            </a:r>
            <a:r>
              <a:rPr lang="de-DE" sz="1600" dirty="0" smtClean="0"/>
              <a:t>Postfix-Ausdruck</a:t>
            </a:r>
            <a:endParaRPr lang="de-DE" sz="1600" dirty="0"/>
          </a:p>
          <a:p>
            <a:pPr marL="365125" indent="-276225">
              <a:buFont typeface="Arial" panose="020B0604020202020204" pitchFamily="34" charset="0"/>
              <a:buChar char="•"/>
            </a:pPr>
            <a:r>
              <a:rPr lang="de-DE" sz="1600" dirty="0" smtClean="0"/>
              <a:t>Schablone </a:t>
            </a:r>
            <a:r>
              <a:rPr lang="de-DE" sz="1600" dirty="0"/>
              <a:t>für </a:t>
            </a:r>
            <a:r>
              <a:rPr lang="de-DE" sz="1600" dirty="0" smtClean="0"/>
              <a:t>Reihungs_Text_IO</a:t>
            </a:r>
          </a:p>
        </p:txBody>
      </p:sp>
      <p:sp>
        <p:nvSpPr>
          <p:cNvPr id="6" name="Inhaltsplatzhalter 5"/>
          <p:cNvSpPr>
            <a:spLocks noGrp="1"/>
          </p:cNvSpPr>
          <p:nvPr>
            <p:ph sz="half" idx="2"/>
          </p:nvPr>
        </p:nvSpPr>
        <p:spPr>
          <a:xfrm>
            <a:off x="4211960" y="2057391"/>
            <a:ext cx="4176464" cy="2235705"/>
          </a:xfrm>
        </p:spPr>
        <p:txBody>
          <a:bodyPr/>
          <a:lstStyle/>
          <a:p>
            <a:pPr marL="365125" indent="-276225">
              <a:buFont typeface="Arial" panose="020B0604020202020204" pitchFamily="34" charset="0"/>
              <a:buChar char="•"/>
            </a:pPr>
            <a:r>
              <a:rPr lang="de-DE" sz="1600" dirty="0"/>
              <a:t>Rätsel der Balkenwage</a:t>
            </a:r>
          </a:p>
          <a:p>
            <a:pPr marL="365125" lvl="0" indent="-276225">
              <a:buFont typeface="Arial" panose="020B0604020202020204" pitchFamily="34" charset="0"/>
              <a:buChar char="•"/>
            </a:pPr>
            <a:r>
              <a:rPr lang="de-DE" sz="1600" dirty="0" smtClean="0"/>
              <a:t>Fahrkartenautomat</a:t>
            </a:r>
          </a:p>
          <a:p>
            <a:pPr marL="365125" lvl="0" indent="-276225">
              <a:buFont typeface="Arial" panose="020B0604020202020204" pitchFamily="34" charset="0"/>
              <a:buChar char="•"/>
            </a:pPr>
            <a:r>
              <a:rPr lang="de-DE" sz="1600" dirty="0" smtClean="0"/>
              <a:t>Douglas </a:t>
            </a:r>
            <a:r>
              <a:rPr lang="de-DE" sz="1600" dirty="0"/>
              <a:t>R. </a:t>
            </a:r>
            <a:r>
              <a:rPr lang="de-DE" sz="1600" dirty="0" smtClean="0"/>
              <a:t>Hofstadter: Gödel</a:t>
            </a:r>
            <a:r>
              <a:rPr lang="de-DE" sz="1600" dirty="0"/>
              <a:t>, Escher, </a:t>
            </a:r>
            <a:r>
              <a:rPr lang="de-DE" sz="1600" dirty="0" smtClean="0"/>
              <a:t>Bach </a:t>
            </a:r>
            <a:r>
              <a:rPr lang="en-US" sz="1600" dirty="0" smtClean="0"/>
              <a:t>FIGURE-FIGURE Figure</a:t>
            </a:r>
            <a:r>
              <a:rPr lang="en-US" sz="1600" dirty="0"/>
              <a:t> </a:t>
            </a:r>
            <a:r>
              <a:rPr lang="en-US" sz="1600" dirty="0" smtClean="0"/>
              <a:t>sequence</a:t>
            </a:r>
            <a:endParaRPr lang="de-DE" sz="1600" dirty="0"/>
          </a:p>
          <a:p>
            <a:pPr marL="365125" lvl="0" indent="-276225">
              <a:buFont typeface="Arial" panose="020B0604020202020204" pitchFamily="34" charset="0"/>
              <a:buChar char="•"/>
            </a:pPr>
            <a:r>
              <a:rPr lang="de-DE" sz="1600" dirty="0"/>
              <a:t>Project </a:t>
            </a:r>
            <a:r>
              <a:rPr lang="de-DE" sz="1600" dirty="0" smtClean="0"/>
              <a:t>Euler</a:t>
            </a:r>
            <a:br>
              <a:rPr lang="de-DE" sz="1600" dirty="0" smtClean="0"/>
            </a:br>
            <a:r>
              <a:rPr lang="de-DE" sz="1600" dirty="0" smtClean="0"/>
              <a:t>Problem 40: </a:t>
            </a:r>
            <a:r>
              <a:rPr lang="en-US" sz="1600" dirty="0"/>
              <a:t>Champernowne's </a:t>
            </a:r>
            <a:r>
              <a:rPr lang="en-US" sz="1600" dirty="0" smtClean="0"/>
              <a:t>constant</a:t>
            </a:r>
            <a:r>
              <a:rPr lang="de-DE" sz="1600" dirty="0">
                <a:hlinkClick r:id="rId2"/>
              </a:rPr>
              <a:t> https://projecteuler.net/problem=40</a:t>
            </a:r>
            <a:endParaRPr lang="en-US" sz="16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398</a:t>
            </a:fld>
            <a:endParaRPr lang="de-DE" dirty="0"/>
          </a:p>
        </p:txBody>
      </p:sp>
      <p:sp>
        <p:nvSpPr>
          <p:cNvPr id="7" name="Textfeld 6"/>
          <p:cNvSpPr txBox="1"/>
          <p:nvPr/>
        </p:nvSpPr>
        <p:spPr>
          <a:xfrm>
            <a:off x="1206959" y="4373260"/>
            <a:ext cx="6696744" cy="1938992"/>
          </a:xfrm>
          <a:prstGeom prst="rect">
            <a:avLst/>
          </a:prstGeom>
          <a:noFill/>
        </p:spPr>
        <p:txBody>
          <a:bodyPr wrap="square" rtlCol="0">
            <a:spAutoFit/>
          </a:bodyPr>
          <a:lstStyle/>
          <a:p>
            <a:pPr lvl="0" eaLnBrk="0" hangingPunct="0">
              <a:spcBef>
                <a:spcPts val="800"/>
              </a:spcBef>
            </a:pPr>
            <a:r>
              <a:rPr lang="de-DE" sz="1500" kern="0" dirty="0">
                <a:solidFill>
                  <a:srgbClr val="C00000"/>
                </a:solidFill>
                <a:latin typeface="Times New Roman"/>
              </a:rPr>
              <a:t>Unterwerfen Sie Ihre Lösungen und besonders die Musterlösungen einem kritischen Blick und messen Sie sie an den Forderungen, die in diesem Kurs aufgestellt wurden.</a:t>
            </a:r>
            <a:br>
              <a:rPr lang="de-DE" sz="1500" kern="0" dirty="0">
                <a:solidFill>
                  <a:srgbClr val="C00000"/>
                </a:solidFill>
                <a:latin typeface="Times New Roman"/>
              </a:rPr>
            </a:br>
            <a:r>
              <a:rPr lang="de-DE" sz="1500" kern="0" dirty="0">
                <a:solidFill>
                  <a:srgbClr val="C00000"/>
                </a:solidFill>
                <a:latin typeface="Times New Roman"/>
              </a:rPr>
              <a:t>Sagen Sie nicht, das seien nur Wegwerfprogramme. Ziel dieses Kurses ist die sorgfältige Durchführung des gesamten Software-Entwicklungszyklus, soweit es die Sprache Ada selbst betrifft:</a:t>
            </a:r>
            <a:endParaRPr lang="de-DE" sz="500" kern="0" dirty="0">
              <a:solidFill>
                <a:srgbClr val="C00000"/>
              </a:solidFill>
              <a:latin typeface="Times New Roman"/>
            </a:endParaRPr>
          </a:p>
          <a:p>
            <a:pPr marL="1616075" lvl="2" indent="-274638" eaLnBrk="0" hangingPunct="0">
              <a:spcBef>
                <a:spcPts val="0"/>
              </a:spcBef>
              <a:buFont typeface="Arial" panose="020B0604020202020204" pitchFamily="34" charset="0"/>
              <a:buChar char="•"/>
            </a:pPr>
            <a:r>
              <a:rPr lang="de-DE" sz="1500" kern="0" dirty="0">
                <a:solidFill>
                  <a:srgbClr val="C00000"/>
                </a:solidFill>
                <a:latin typeface="Times New Roman"/>
              </a:rPr>
              <a:t>Design (Folien 9, 16)</a:t>
            </a:r>
          </a:p>
          <a:p>
            <a:pPr marL="1616075" lvl="2" indent="-274638" eaLnBrk="0" hangingPunct="0">
              <a:spcBef>
                <a:spcPts val="0"/>
              </a:spcBef>
              <a:buFont typeface="Arial" panose="020B0604020202020204" pitchFamily="34" charset="0"/>
              <a:buChar char="•"/>
            </a:pPr>
            <a:r>
              <a:rPr lang="de-DE" sz="1500" kern="0" dirty="0">
                <a:solidFill>
                  <a:srgbClr val="C00000"/>
                </a:solidFill>
                <a:latin typeface="Times New Roman"/>
              </a:rPr>
              <a:t>Stil (Folien 104, 106)</a:t>
            </a:r>
          </a:p>
          <a:p>
            <a:pPr marL="1616075" lvl="2" indent="-274638" eaLnBrk="0" hangingPunct="0">
              <a:spcBef>
                <a:spcPts val="0"/>
              </a:spcBef>
              <a:buFont typeface="Arial" panose="020B0604020202020204" pitchFamily="34" charset="0"/>
              <a:buChar char="•"/>
            </a:pPr>
            <a:r>
              <a:rPr lang="de-DE" sz="1500" kern="0" dirty="0">
                <a:solidFill>
                  <a:srgbClr val="C00000"/>
                </a:solidFill>
                <a:latin typeface="Times New Roman"/>
              </a:rPr>
              <a:t>Dokumentation (Folien 23, 140, 144f</a:t>
            </a:r>
            <a:r>
              <a:rPr lang="de-DE" sz="1500" kern="0" dirty="0" smtClean="0">
                <a:solidFill>
                  <a:srgbClr val="C00000"/>
                </a:solidFill>
                <a:latin typeface="Times New Roman"/>
              </a:rPr>
              <a:t>).</a:t>
            </a:r>
            <a:endParaRPr lang="de-DE" sz="1500" kern="0" dirty="0">
              <a:solidFill>
                <a:srgbClr val="C00000"/>
              </a:solidFill>
              <a:latin typeface="Times New Roman"/>
            </a:endParaRPr>
          </a:p>
        </p:txBody>
      </p:sp>
      <p:cxnSp>
        <p:nvCxnSpPr>
          <p:cNvPr id="9" name="Gerader Verbinder 8"/>
          <p:cNvCxnSpPr/>
          <p:nvPr/>
        </p:nvCxnSpPr>
        <p:spPr bwMode="auto">
          <a:xfrm>
            <a:off x="4139952" y="2129399"/>
            <a:ext cx="0" cy="2019681"/>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feld 10"/>
          <p:cNvSpPr txBox="1"/>
          <p:nvPr/>
        </p:nvSpPr>
        <p:spPr>
          <a:xfrm>
            <a:off x="7272735" y="1558509"/>
            <a:ext cx="1152128"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Kode</a:t>
            </a:r>
            <a:endParaRPr lang="de-DE" altLang="de-DE" sz="1600" dirty="0">
              <a:solidFill>
                <a:schemeClr val="accent2"/>
              </a:solidFill>
            </a:endParaRPr>
          </a:p>
        </p:txBody>
      </p:sp>
    </p:spTree>
    <p:extLst>
      <p:ext uri="{BB962C8B-B14F-4D97-AF65-F5344CB8AC3E}">
        <p14:creationId xmlns:p14="http://schemas.microsoft.com/office/powerpoint/2010/main" val="1161188448"/>
      </p:ext>
    </p:extLst>
  </p:cSld>
  <p:clrMapOvr>
    <a:masterClrMapping/>
  </p:clrMapOvr>
  <p:timing>
    <p:tnLst>
      <p:par>
        <p:cTn id="1" dur="indefinite" restart="never" nodeType="tmRoot"/>
      </p:par>
    </p:tn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FF3399"/>
                </a:solidFill>
              </a:rPr>
              <a:t>Grafische Darstellung der Liste</a:t>
            </a:r>
          </a:p>
        </p:txBody>
      </p:sp>
      <p:sp>
        <p:nvSpPr>
          <p:cNvPr id="3" name="Inhaltsplatzhalter 2"/>
          <p:cNvSpPr>
            <a:spLocks noGrp="1"/>
          </p:cNvSpPr>
          <p:nvPr>
            <p:ph idx="1"/>
          </p:nvPr>
        </p:nvSpPr>
        <p:spPr>
          <a:xfrm>
            <a:off x="685800" y="1981200"/>
            <a:ext cx="5000735" cy="4233863"/>
          </a:xfrm>
        </p:spPr>
        <p:txBody>
          <a:bodyPr/>
          <a:lstStyle/>
          <a:p>
            <a:r>
              <a:rPr lang="de-DE" sz="2800" dirty="0" smtClean="0"/>
              <a:t>Operationen</a:t>
            </a:r>
          </a:p>
          <a:p>
            <a:pPr marL="457200" indent="-457200">
              <a:buFont typeface="Arial" panose="020B0604020202020204" pitchFamily="34" charset="0"/>
              <a:buChar char="•"/>
            </a:pPr>
            <a:r>
              <a:rPr lang="de-DE" sz="2800" dirty="0" smtClean="0"/>
              <a:t>Einfügen</a:t>
            </a:r>
          </a:p>
          <a:p>
            <a:pPr marL="800100" lvl="1" indent="-357188">
              <a:buFont typeface="Arial" panose="020B0604020202020204" pitchFamily="34" charset="0"/>
              <a:buChar char="•"/>
            </a:pPr>
            <a:r>
              <a:rPr lang="de-DE" sz="2400" dirty="0" smtClean="0"/>
              <a:t>am Anfang oder am Ende</a:t>
            </a:r>
          </a:p>
          <a:p>
            <a:pPr marL="800100" lvl="1" indent="-357188">
              <a:buFont typeface="Arial" panose="020B0604020202020204" pitchFamily="34" charset="0"/>
              <a:buChar char="•"/>
            </a:pPr>
            <a:r>
              <a:rPr lang="de-DE" sz="2400" dirty="0" smtClean="0"/>
              <a:t>vor oder nach einem gegebenen Element</a:t>
            </a:r>
          </a:p>
          <a:p>
            <a:pPr marL="457200" indent="-457200">
              <a:buFont typeface="Arial" panose="020B0604020202020204" pitchFamily="34" charset="0"/>
              <a:buChar char="•"/>
            </a:pPr>
            <a:r>
              <a:rPr lang="de-DE" sz="2800" dirty="0" smtClean="0"/>
              <a:t>Löschen</a:t>
            </a:r>
          </a:p>
          <a:p>
            <a:pPr marL="457200" indent="-457200">
              <a:buFont typeface="Arial" panose="020B0604020202020204" pitchFamily="34" charset="0"/>
              <a:buChar char="•"/>
            </a:pPr>
            <a:r>
              <a:rPr lang="de-DE" sz="2800" dirty="0" smtClean="0"/>
              <a:t>Iterieren</a:t>
            </a:r>
          </a:p>
          <a:p>
            <a:pPr marL="457200" indent="-457200">
              <a:buFont typeface="Arial" panose="020B0604020202020204" pitchFamily="34" charset="0"/>
              <a:buChar char="•"/>
            </a:pPr>
            <a:r>
              <a:rPr lang="de-DE" sz="2800" dirty="0" smtClean="0"/>
              <a:t>…</a:t>
            </a:r>
            <a:endParaRPr lang="de-DE" sz="28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399</a:t>
            </a:fld>
            <a:endParaRPr lang="de-DE" dirty="0"/>
          </a:p>
        </p:txBody>
      </p:sp>
      <p:sp>
        <p:nvSpPr>
          <p:cNvPr id="6" name="Rechteck 5"/>
          <p:cNvSpPr/>
          <p:nvPr/>
        </p:nvSpPr>
        <p:spPr bwMode="auto">
          <a:xfrm>
            <a:off x="6298603" y="2436902"/>
            <a:ext cx="648071" cy="29237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400" dirty="0" smtClean="0">
                <a:solidFill>
                  <a:schemeClr val="tx1"/>
                </a:solidFill>
              </a:rPr>
              <a:t> Prev</a:t>
            </a:r>
            <a:endParaRPr kumimoji="0" lang="de-DE" sz="1400" b="0" i="0" u="none" strike="noStrike" cap="none" normalizeH="0" baseline="0" dirty="0" smtClean="0">
              <a:ln>
                <a:noFill/>
              </a:ln>
              <a:solidFill>
                <a:schemeClr val="tx1"/>
              </a:solidFill>
              <a:effectLst/>
            </a:endParaRPr>
          </a:p>
        </p:txBody>
      </p:sp>
      <p:sp>
        <p:nvSpPr>
          <p:cNvPr id="7" name="Rechteck 6"/>
          <p:cNvSpPr/>
          <p:nvPr/>
        </p:nvSpPr>
        <p:spPr bwMode="auto">
          <a:xfrm>
            <a:off x="6298603" y="2729275"/>
            <a:ext cx="648071" cy="28803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tx1"/>
                </a:solidFill>
                <a:effectLst/>
                <a:latin typeface="Times New Roman" pitchFamily="18" charset="0"/>
              </a:rPr>
              <a:t> Next</a:t>
            </a:r>
          </a:p>
        </p:txBody>
      </p:sp>
      <p:cxnSp>
        <p:nvCxnSpPr>
          <p:cNvPr id="8" name="Gerader Verbinder 7"/>
          <p:cNvCxnSpPr/>
          <p:nvPr/>
        </p:nvCxnSpPr>
        <p:spPr bwMode="auto">
          <a:xfrm flipV="1">
            <a:off x="6082577" y="2211439"/>
            <a:ext cx="16693" cy="3816595"/>
          </a:xfrm>
          <a:prstGeom prst="line">
            <a:avLst/>
          </a:prstGeom>
          <a:solidFill>
            <a:srgbClr val="00B8FF"/>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r Verbinder 8"/>
          <p:cNvCxnSpPr/>
          <p:nvPr/>
        </p:nvCxnSpPr>
        <p:spPr bwMode="auto">
          <a:xfrm flipH="1">
            <a:off x="6082578" y="2204864"/>
            <a:ext cx="612069" cy="13147"/>
          </a:xfrm>
          <a:prstGeom prst="line">
            <a:avLst/>
          </a:prstGeom>
          <a:solidFill>
            <a:srgbClr val="00B8FF"/>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 Verbindung mit Pfeil 9"/>
          <p:cNvCxnSpPr/>
          <p:nvPr/>
        </p:nvCxnSpPr>
        <p:spPr bwMode="auto">
          <a:xfrm>
            <a:off x="6821972" y="2060848"/>
            <a:ext cx="15100" cy="352904"/>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mit Pfeil 10"/>
          <p:cNvCxnSpPr/>
          <p:nvPr/>
        </p:nvCxnSpPr>
        <p:spPr bwMode="auto">
          <a:xfrm flipH="1">
            <a:off x="6802660" y="2958172"/>
            <a:ext cx="9698" cy="398820"/>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 name="Gruppieren 11"/>
          <p:cNvGrpSpPr/>
          <p:nvPr/>
        </p:nvGrpSpPr>
        <p:grpSpPr>
          <a:xfrm>
            <a:off x="6298603" y="3356992"/>
            <a:ext cx="648071" cy="580406"/>
            <a:chOff x="4066355" y="3800991"/>
            <a:chExt cx="648071" cy="580406"/>
          </a:xfrm>
        </p:grpSpPr>
        <p:sp>
          <p:nvSpPr>
            <p:cNvPr id="13" name="Rechteck 12"/>
            <p:cNvSpPr/>
            <p:nvPr/>
          </p:nvSpPr>
          <p:spPr bwMode="auto">
            <a:xfrm>
              <a:off x="4066355" y="3800991"/>
              <a:ext cx="648071" cy="29237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400" dirty="0" smtClean="0">
                  <a:solidFill>
                    <a:schemeClr val="tx1"/>
                  </a:solidFill>
                </a:rPr>
                <a:t> Prev</a:t>
              </a:r>
              <a:endParaRPr kumimoji="0" lang="de-DE" sz="1400" b="0" i="0" u="none" strike="noStrike" cap="none" normalizeH="0" baseline="0" dirty="0" smtClean="0">
                <a:ln>
                  <a:noFill/>
                </a:ln>
                <a:solidFill>
                  <a:schemeClr val="tx1"/>
                </a:solidFill>
                <a:effectLst/>
              </a:endParaRPr>
            </a:p>
          </p:txBody>
        </p:sp>
        <p:sp>
          <p:nvSpPr>
            <p:cNvPr id="14" name="Rechteck 13"/>
            <p:cNvSpPr/>
            <p:nvPr/>
          </p:nvSpPr>
          <p:spPr bwMode="auto">
            <a:xfrm>
              <a:off x="4066355" y="4093364"/>
              <a:ext cx="648071" cy="28803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tx1"/>
                  </a:solidFill>
                  <a:effectLst/>
                  <a:latin typeface="Times New Roman" pitchFamily="18" charset="0"/>
                </a:rPr>
                <a:t> Next</a:t>
              </a:r>
            </a:p>
          </p:txBody>
        </p:sp>
      </p:grpSp>
      <p:cxnSp>
        <p:nvCxnSpPr>
          <p:cNvPr id="16" name="Gerade Verbindung mit Pfeil 15"/>
          <p:cNvCxnSpPr/>
          <p:nvPr/>
        </p:nvCxnSpPr>
        <p:spPr bwMode="auto">
          <a:xfrm flipV="1">
            <a:off x="6694647" y="3017308"/>
            <a:ext cx="1" cy="395822"/>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7" name="Gruppieren 16"/>
          <p:cNvGrpSpPr/>
          <p:nvPr/>
        </p:nvGrpSpPr>
        <p:grpSpPr>
          <a:xfrm>
            <a:off x="6298603" y="4432771"/>
            <a:ext cx="648071" cy="580405"/>
            <a:chOff x="4066355" y="3800992"/>
            <a:chExt cx="648071" cy="580405"/>
          </a:xfrm>
        </p:grpSpPr>
        <p:sp>
          <p:nvSpPr>
            <p:cNvPr id="18" name="Rechteck 17"/>
            <p:cNvSpPr/>
            <p:nvPr/>
          </p:nvSpPr>
          <p:spPr bwMode="auto">
            <a:xfrm>
              <a:off x="4066355" y="3800992"/>
              <a:ext cx="648071" cy="29237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400" dirty="0" smtClean="0">
                  <a:solidFill>
                    <a:schemeClr val="tx1"/>
                  </a:solidFill>
                </a:rPr>
                <a:t> Prev</a:t>
              </a:r>
              <a:endParaRPr kumimoji="0" lang="de-DE" sz="1400" b="0" i="0" u="none" strike="noStrike" cap="none" normalizeH="0" baseline="0" dirty="0" smtClean="0">
                <a:ln>
                  <a:noFill/>
                </a:ln>
                <a:solidFill>
                  <a:schemeClr val="tx1"/>
                </a:solidFill>
                <a:effectLst/>
              </a:endParaRPr>
            </a:p>
          </p:txBody>
        </p:sp>
        <p:sp>
          <p:nvSpPr>
            <p:cNvPr id="19" name="Rechteck 18"/>
            <p:cNvSpPr/>
            <p:nvPr/>
          </p:nvSpPr>
          <p:spPr bwMode="auto">
            <a:xfrm>
              <a:off x="4066355" y="4093364"/>
              <a:ext cx="648071" cy="28803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tx1"/>
                  </a:solidFill>
                  <a:effectLst/>
                  <a:latin typeface="Times New Roman" pitchFamily="18" charset="0"/>
                </a:rPr>
                <a:t> Next</a:t>
              </a:r>
            </a:p>
          </p:txBody>
        </p:sp>
      </p:grpSp>
      <p:grpSp>
        <p:nvGrpSpPr>
          <p:cNvPr id="21" name="Gruppieren 20"/>
          <p:cNvGrpSpPr/>
          <p:nvPr/>
        </p:nvGrpSpPr>
        <p:grpSpPr>
          <a:xfrm>
            <a:off x="6298603" y="5301208"/>
            <a:ext cx="648071" cy="580406"/>
            <a:chOff x="4066355" y="3800991"/>
            <a:chExt cx="648071" cy="580406"/>
          </a:xfrm>
        </p:grpSpPr>
        <p:sp>
          <p:nvSpPr>
            <p:cNvPr id="22" name="Rechteck 21"/>
            <p:cNvSpPr/>
            <p:nvPr/>
          </p:nvSpPr>
          <p:spPr bwMode="auto">
            <a:xfrm>
              <a:off x="4066355" y="3800991"/>
              <a:ext cx="648071" cy="29237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400" dirty="0" smtClean="0">
                  <a:solidFill>
                    <a:schemeClr val="tx1"/>
                  </a:solidFill>
                </a:rPr>
                <a:t> Prev</a:t>
              </a:r>
              <a:endParaRPr kumimoji="0" lang="de-DE" sz="1400" b="0" i="0" u="none" strike="noStrike" cap="none" normalizeH="0" baseline="0" dirty="0" smtClean="0">
                <a:ln>
                  <a:noFill/>
                </a:ln>
                <a:solidFill>
                  <a:schemeClr val="tx1"/>
                </a:solidFill>
                <a:effectLst/>
              </a:endParaRPr>
            </a:p>
          </p:txBody>
        </p:sp>
        <p:sp>
          <p:nvSpPr>
            <p:cNvPr id="23" name="Rechteck 22"/>
            <p:cNvSpPr/>
            <p:nvPr/>
          </p:nvSpPr>
          <p:spPr bwMode="auto">
            <a:xfrm>
              <a:off x="4066355" y="4093364"/>
              <a:ext cx="648071" cy="28803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tx1"/>
                  </a:solidFill>
                  <a:effectLst/>
                  <a:latin typeface="Times New Roman" pitchFamily="18" charset="0"/>
                </a:rPr>
                <a:t> Next</a:t>
              </a:r>
            </a:p>
          </p:txBody>
        </p:sp>
      </p:grpSp>
      <p:cxnSp>
        <p:nvCxnSpPr>
          <p:cNvPr id="25" name="Gerader Verbinder 24"/>
          <p:cNvCxnSpPr/>
          <p:nvPr/>
        </p:nvCxnSpPr>
        <p:spPr bwMode="auto">
          <a:xfrm>
            <a:off x="6821632" y="5813714"/>
            <a:ext cx="339" cy="282656"/>
          </a:xfrm>
          <a:prstGeom prst="line">
            <a:avLst/>
          </a:prstGeom>
          <a:solidFill>
            <a:srgbClr val="00B8FF"/>
          </a:solidFill>
          <a:ln w="952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Gerader Verbinder 25"/>
          <p:cNvCxnSpPr/>
          <p:nvPr/>
        </p:nvCxnSpPr>
        <p:spPr bwMode="auto">
          <a:xfrm flipH="1">
            <a:off x="6090924" y="6028034"/>
            <a:ext cx="531714" cy="0"/>
          </a:xfrm>
          <a:prstGeom prst="line">
            <a:avLst/>
          </a:prstGeom>
          <a:solidFill>
            <a:srgbClr val="00B8FF"/>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Gerade Verbindung mit Pfeil 26"/>
          <p:cNvCxnSpPr/>
          <p:nvPr/>
        </p:nvCxnSpPr>
        <p:spPr bwMode="auto">
          <a:xfrm>
            <a:off x="6812358" y="4949181"/>
            <a:ext cx="0" cy="352027"/>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Gerade Verbindung mit Pfeil 27"/>
          <p:cNvCxnSpPr>
            <a:endCxn id="19" idx="2"/>
          </p:cNvCxnSpPr>
          <p:nvPr/>
        </p:nvCxnSpPr>
        <p:spPr bwMode="auto">
          <a:xfrm flipV="1">
            <a:off x="6622638" y="5013176"/>
            <a:ext cx="1" cy="361156"/>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Gerade Verbindung mit Pfeil 28"/>
          <p:cNvCxnSpPr/>
          <p:nvPr/>
        </p:nvCxnSpPr>
        <p:spPr bwMode="auto">
          <a:xfrm>
            <a:off x="6812358" y="3856706"/>
            <a:ext cx="0" cy="263030"/>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Gerade Verbindung mit Pfeil 29"/>
          <p:cNvCxnSpPr/>
          <p:nvPr/>
        </p:nvCxnSpPr>
        <p:spPr bwMode="auto">
          <a:xfrm flipV="1">
            <a:off x="6622638" y="4280173"/>
            <a:ext cx="0" cy="205526"/>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feld 30"/>
          <p:cNvSpPr txBox="1"/>
          <p:nvPr/>
        </p:nvSpPr>
        <p:spPr>
          <a:xfrm>
            <a:off x="6570224" y="4005064"/>
            <a:ext cx="306032" cy="307777"/>
          </a:xfrm>
          <a:prstGeom prst="rect">
            <a:avLst/>
          </a:prstGeom>
          <a:noFill/>
        </p:spPr>
        <p:txBody>
          <a:bodyPr wrap="square" rtlCol="0">
            <a:spAutoFit/>
          </a:bodyPr>
          <a:lstStyle/>
          <a:p>
            <a:r>
              <a:rPr lang="de-DE" sz="1400" dirty="0" smtClean="0">
                <a:solidFill>
                  <a:srgbClr val="00B050"/>
                </a:solidFill>
              </a:rPr>
              <a:t>…</a:t>
            </a:r>
            <a:endParaRPr lang="de-DE" sz="1400" dirty="0">
              <a:solidFill>
                <a:srgbClr val="00B050"/>
              </a:solidFill>
            </a:endParaRPr>
          </a:p>
        </p:txBody>
      </p:sp>
      <p:cxnSp>
        <p:nvCxnSpPr>
          <p:cNvPr id="32" name="Gerade Verbindung mit Pfeil 31"/>
          <p:cNvCxnSpPr>
            <a:endCxn id="23" idx="2"/>
          </p:cNvCxnSpPr>
          <p:nvPr/>
        </p:nvCxnSpPr>
        <p:spPr bwMode="auto">
          <a:xfrm flipV="1">
            <a:off x="6622638" y="5881614"/>
            <a:ext cx="1" cy="146420"/>
          </a:xfrm>
          <a:prstGeom prst="straightConnector1">
            <a:avLst/>
          </a:prstGeom>
          <a:solidFill>
            <a:srgbClr val="00B8FF"/>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Gerader Verbinder 32"/>
          <p:cNvCxnSpPr/>
          <p:nvPr/>
        </p:nvCxnSpPr>
        <p:spPr bwMode="auto">
          <a:xfrm flipH="1">
            <a:off x="5940152" y="6096370"/>
            <a:ext cx="881819" cy="0"/>
          </a:xfrm>
          <a:prstGeom prst="line">
            <a:avLst/>
          </a:prstGeom>
          <a:solidFill>
            <a:srgbClr val="00B8FF"/>
          </a:solidFill>
          <a:ln w="952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Gerader Verbinder 33"/>
          <p:cNvCxnSpPr/>
          <p:nvPr/>
        </p:nvCxnSpPr>
        <p:spPr bwMode="auto">
          <a:xfrm flipV="1">
            <a:off x="5940152" y="2060848"/>
            <a:ext cx="0" cy="4035522"/>
          </a:xfrm>
          <a:prstGeom prst="line">
            <a:avLst/>
          </a:prstGeom>
          <a:solidFill>
            <a:srgbClr val="00B8FF"/>
          </a:solidFill>
          <a:ln w="952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Gerader Verbinder 34"/>
          <p:cNvCxnSpPr/>
          <p:nvPr/>
        </p:nvCxnSpPr>
        <p:spPr bwMode="auto">
          <a:xfrm>
            <a:off x="5940152" y="2060848"/>
            <a:ext cx="881819" cy="0"/>
          </a:xfrm>
          <a:prstGeom prst="line">
            <a:avLst/>
          </a:prstGeom>
          <a:solidFill>
            <a:srgbClr val="00B8FF"/>
          </a:solidFill>
          <a:ln w="952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Gerader Verbinder 35"/>
          <p:cNvCxnSpPr/>
          <p:nvPr/>
        </p:nvCxnSpPr>
        <p:spPr bwMode="auto">
          <a:xfrm>
            <a:off x="6694647" y="2204864"/>
            <a:ext cx="0" cy="317070"/>
          </a:xfrm>
          <a:prstGeom prst="line">
            <a:avLst/>
          </a:prstGeom>
          <a:solidFill>
            <a:srgbClr val="00B8FF"/>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Abgerundete rechteckige Legende 36"/>
          <p:cNvSpPr/>
          <p:nvPr/>
        </p:nvSpPr>
        <p:spPr bwMode="auto">
          <a:xfrm>
            <a:off x="7380288" y="2204864"/>
            <a:ext cx="648096" cy="361243"/>
          </a:xfrm>
          <a:prstGeom prst="wedgeRoundRectCallout">
            <a:avLst>
              <a:gd name="adj1" fmla="val -120036"/>
              <a:gd name="adj2" fmla="val 74366"/>
              <a:gd name="adj3" fmla="val 16667"/>
            </a:avLst>
          </a:prstGeom>
          <a:solidFill>
            <a:srgbClr val="FFBDBD"/>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400" dirty="0" smtClean="0">
                <a:solidFill>
                  <a:srgbClr val="FF0000"/>
                </a:solidFill>
                <a:latin typeface="Courier New" panose="02070309020205020404" pitchFamily="49" charset="0"/>
                <a:cs typeface="Courier New" panose="02070309020205020404" pitchFamily="49" charset="0"/>
              </a:rPr>
              <a:t>Kopf</a:t>
            </a:r>
            <a:endParaRPr kumimoji="0" lang="de-DE" sz="1400" b="0" i="0" u="none" strike="noStrike" cap="none" normalizeH="0" baseline="0" dirty="0" smtClean="0">
              <a:ln>
                <a:noFill/>
              </a:ln>
              <a:solidFill>
                <a:srgbClr val="FF0000"/>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2563653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290538"/>
          </a:xfrm>
        </p:spPr>
        <p:txBody>
          <a:bodyPr/>
          <a:lstStyle/>
          <a:p>
            <a:r>
              <a:rPr lang="de-DE" dirty="0" smtClean="0"/>
              <a:t>Ein paar Zahlen</a:t>
            </a:r>
            <a:br>
              <a:rPr lang="de-DE" dirty="0" smtClean="0"/>
            </a:br>
            <a:r>
              <a:rPr lang="de-DE" sz="1800" dirty="0" smtClean="0"/>
              <a:t>2019 / 2023</a:t>
            </a:r>
            <a:endParaRPr lang="de-DE" sz="1800" dirty="0"/>
          </a:p>
        </p:txBody>
      </p:sp>
      <p:sp>
        <p:nvSpPr>
          <p:cNvPr id="3" name="Inhaltsplatzhalter 2"/>
          <p:cNvSpPr>
            <a:spLocks noGrp="1"/>
          </p:cNvSpPr>
          <p:nvPr>
            <p:ph sz="half" idx="1"/>
          </p:nvPr>
        </p:nvSpPr>
        <p:spPr>
          <a:xfrm>
            <a:off x="599728" y="1931441"/>
            <a:ext cx="3792538" cy="4089847"/>
          </a:xfrm>
        </p:spPr>
        <p:txBody>
          <a:bodyPr/>
          <a:lstStyle/>
          <a:p>
            <a:pPr marL="0" indent="0"/>
            <a:r>
              <a:rPr lang="de-DE" sz="1800" dirty="0" smtClean="0"/>
              <a:t>Software-Größenordnung (schnell wachsend):</a:t>
            </a:r>
          </a:p>
          <a:p>
            <a:pPr marL="0" indent="0">
              <a:tabLst>
                <a:tab pos="2686050" algn="l"/>
              </a:tabLst>
            </a:pPr>
            <a:r>
              <a:rPr lang="de-DE" sz="1600" dirty="0" smtClean="0"/>
              <a:t>Kernkraftwerk	100 kLoC</a:t>
            </a:r>
            <a:br>
              <a:rPr lang="de-DE" sz="1600" dirty="0" smtClean="0"/>
            </a:br>
            <a:r>
              <a:rPr lang="de-DE" sz="1600" dirty="0" smtClean="0"/>
              <a:t>Flugzeug	  10 MLoC</a:t>
            </a:r>
            <a:br>
              <a:rPr lang="de-DE" sz="1600" dirty="0" smtClean="0"/>
            </a:br>
            <a:r>
              <a:rPr lang="de-DE" sz="1600" dirty="0" smtClean="0"/>
              <a:t>Smartphone	  10 MLoC</a:t>
            </a:r>
            <a:br>
              <a:rPr lang="de-DE" sz="1600" dirty="0" smtClean="0"/>
            </a:br>
            <a:r>
              <a:rPr lang="de-DE" sz="1600" dirty="0" smtClean="0"/>
              <a:t>Auto (nicht-autonom)	100 MLoC</a:t>
            </a:r>
            <a:endParaRPr lang="de-DE" sz="700" dirty="0" smtClean="0"/>
          </a:p>
          <a:p>
            <a:pPr marL="0" indent="0">
              <a:tabLst>
                <a:tab pos="2960688" algn="l"/>
              </a:tabLst>
            </a:pPr>
            <a:r>
              <a:rPr lang="de-DE" sz="1600" dirty="0" smtClean="0"/>
              <a:t>Für </a:t>
            </a:r>
            <a:r>
              <a:rPr lang="de-DE" sz="1600" dirty="0" smtClean="0">
                <a:solidFill>
                  <a:schemeClr val="accent2"/>
                </a:solidFill>
              </a:rPr>
              <a:t>autonomes Fahren </a:t>
            </a:r>
            <a:r>
              <a:rPr lang="de-DE" sz="1600" dirty="0" smtClean="0"/>
              <a:t>werden (selbstler-nende) neuronale Netze benötigt, wo das Maß LoC nicht mehr viel Aussagekraft hat, deren Kode jedoch diese Zahl bei weitem übertrifft. Die Komplexität der Netze ist entsprechend gewaltig.</a:t>
            </a:r>
          </a:p>
          <a:p>
            <a:pPr marL="0" indent="0">
              <a:tabLst>
                <a:tab pos="2960688" algn="l"/>
              </a:tabLst>
            </a:pPr>
            <a:endParaRPr lang="de-DE" sz="700" dirty="0" smtClean="0"/>
          </a:p>
          <a:p>
            <a:pPr marL="271463" indent="0">
              <a:tabLst>
                <a:tab pos="2960688" algn="l"/>
              </a:tabLst>
            </a:pPr>
            <a:r>
              <a:rPr lang="de-DE" sz="1800" dirty="0" smtClean="0">
                <a:solidFill>
                  <a:srgbClr val="C00000"/>
                </a:solidFill>
              </a:rPr>
              <a:t>Fehlerrate </a:t>
            </a:r>
            <a:r>
              <a:rPr lang="de-DE" sz="1800" dirty="0">
                <a:solidFill>
                  <a:srgbClr val="C00000"/>
                </a:solidFill>
              </a:rPr>
              <a:t>Ada zu C/C++:  ~10%</a:t>
            </a:r>
            <a:br>
              <a:rPr lang="de-DE" sz="1800" dirty="0">
                <a:solidFill>
                  <a:srgbClr val="C00000"/>
                </a:solidFill>
              </a:rPr>
            </a:br>
            <a:r>
              <a:rPr lang="de-DE" sz="1800" dirty="0">
                <a:solidFill>
                  <a:srgbClr val="C00000"/>
                </a:solidFill>
              </a:rPr>
              <a:t>Fehlerrate SPARK zu Ada:  ~0</a:t>
            </a:r>
            <a:endParaRPr lang="de-DE" sz="1800" dirty="0"/>
          </a:p>
        </p:txBody>
      </p:sp>
      <p:sp>
        <p:nvSpPr>
          <p:cNvPr id="6" name="Inhaltsplatzhalter 5"/>
          <p:cNvSpPr>
            <a:spLocks noGrp="1"/>
          </p:cNvSpPr>
          <p:nvPr>
            <p:ph sz="half" idx="2"/>
          </p:nvPr>
        </p:nvSpPr>
        <p:spPr>
          <a:xfrm>
            <a:off x="4549775" y="1859434"/>
            <a:ext cx="4022129" cy="4120482"/>
          </a:xfrm>
        </p:spPr>
        <p:txBody>
          <a:bodyPr/>
          <a:lstStyle/>
          <a:p>
            <a:pPr marL="0" indent="0"/>
            <a:r>
              <a:rPr lang="de-DE" sz="1600" dirty="0" smtClean="0"/>
              <a:t>Produktion: 100 Millionen Autos pro Jahr.</a:t>
            </a:r>
            <a:br>
              <a:rPr lang="de-DE" sz="1600" dirty="0" smtClean="0"/>
            </a:br>
            <a:r>
              <a:rPr lang="de-DE" sz="1600" dirty="0" smtClean="0"/>
              <a:t>Es gibt 40.000 Flugzeuge weltweit.</a:t>
            </a:r>
          </a:p>
          <a:p>
            <a:pPr marL="0" indent="0"/>
            <a:r>
              <a:rPr lang="de-DE" sz="1600" dirty="0" smtClean="0"/>
              <a:t>1,3 Millionen Menschen sterben pro Jahr durch Autoverkehr =&gt; 2 Tote pro Stunde.</a:t>
            </a:r>
          </a:p>
          <a:p>
            <a:pPr marL="0" indent="0"/>
            <a:r>
              <a:rPr lang="de-DE" sz="1600" dirty="0" smtClean="0"/>
              <a:t>Der </a:t>
            </a:r>
            <a:r>
              <a:rPr lang="de-DE" sz="1600" dirty="0" smtClean="0">
                <a:solidFill>
                  <a:schemeClr val="accent2"/>
                </a:solidFill>
              </a:rPr>
              <a:t>Verkehr</a:t>
            </a:r>
            <a:r>
              <a:rPr lang="de-DE" sz="1600" dirty="0" smtClean="0"/>
              <a:t> ist der neunthäufigste Todesgrund!</a:t>
            </a:r>
          </a:p>
          <a:p>
            <a:pPr marL="0" indent="0"/>
            <a:r>
              <a:rPr lang="de-DE" sz="1700" u="sng" dirty="0" smtClean="0"/>
              <a:t>Süddeutsche Zeitung, 12./13.08.2023, S. 59:</a:t>
            </a:r>
            <a:br>
              <a:rPr lang="de-DE" sz="1700" u="sng" dirty="0" smtClean="0"/>
            </a:br>
            <a:r>
              <a:rPr lang="de-DE" sz="1600" dirty="0" smtClean="0"/>
              <a:t>Der durchschnittliche Fahrer verursacht </a:t>
            </a:r>
            <a:r>
              <a:rPr lang="de-DE" sz="1600" dirty="0" smtClean="0">
                <a:solidFill>
                  <a:srgbClr val="FF0000"/>
                </a:solidFill>
              </a:rPr>
              <a:t>alle 780 Millionen Kilometer einen tödlichen Unfall.</a:t>
            </a:r>
            <a:r>
              <a:rPr lang="de-DE" sz="1600" dirty="0" smtClean="0"/>
              <a:t/>
            </a:r>
            <a:br>
              <a:rPr lang="de-DE" sz="1600" dirty="0" smtClean="0"/>
            </a:br>
            <a:r>
              <a:rPr lang="de-DE" sz="1600" dirty="0" smtClean="0"/>
              <a:t>Ziel: Autonomes Fahren </a:t>
            </a:r>
            <a:r>
              <a:rPr lang="de-DE" sz="1600" dirty="0" smtClean="0">
                <a:solidFill>
                  <a:schemeClr val="accent2"/>
                </a:solidFill>
              </a:rPr>
              <a:t>besser als eine Milliarde Kilometer.</a:t>
            </a:r>
            <a:endParaRPr lang="de-DE" sz="100" dirty="0" smtClean="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a:t>
            </a:fld>
            <a:endParaRPr lang="de-DE" dirty="0"/>
          </a:p>
        </p:txBody>
      </p:sp>
      <p:cxnSp>
        <p:nvCxnSpPr>
          <p:cNvPr id="8" name="Gerader Verbinder 7"/>
          <p:cNvCxnSpPr/>
          <p:nvPr/>
        </p:nvCxnSpPr>
        <p:spPr bwMode="auto">
          <a:xfrm flipH="1">
            <a:off x="4427984" y="1842940"/>
            <a:ext cx="25177" cy="417834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feld 8"/>
          <p:cNvSpPr txBox="1"/>
          <p:nvPr/>
        </p:nvSpPr>
        <p:spPr>
          <a:xfrm>
            <a:off x="4549775" y="5282624"/>
            <a:ext cx="3792538" cy="738664"/>
          </a:xfrm>
          <a:prstGeom prst="rect">
            <a:avLst/>
          </a:prstGeom>
          <a:solidFill>
            <a:srgbClr val="31DBE3"/>
          </a:solidFill>
          <a:ln>
            <a:solidFill>
              <a:srgbClr val="0070C0"/>
            </a:solidFill>
          </a:ln>
        </p:spPr>
        <p:txBody>
          <a:bodyPr wrap="square" rtlCol="0">
            <a:spAutoFit/>
          </a:bodyPr>
          <a:lstStyle/>
          <a:p>
            <a:pPr algn="ctr"/>
            <a:r>
              <a:rPr lang="de-DE" altLang="de-DE" sz="1400" dirty="0" smtClean="0">
                <a:solidFill>
                  <a:schemeClr val="accent2"/>
                </a:solidFill>
              </a:rPr>
              <a:t>Siehe Dokumente:</a:t>
            </a:r>
          </a:p>
          <a:p>
            <a:pPr algn="ctr"/>
            <a:r>
              <a:rPr lang="de-DE" altLang="de-DE" sz="1400" dirty="0" smtClean="0">
                <a:solidFill>
                  <a:schemeClr val="accent2"/>
                </a:solidFill>
              </a:rPr>
              <a:t>Automatisiertes Fahren hat Tücken</a:t>
            </a:r>
          </a:p>
          <a:p>
            <a:pPr algn="ctr"/>
            <a:r>
              <a:rPr lang="en-US" altLang="de-DE" sz="1400" dirty="0">
                <a:solidFill>
                  <a:schemeClr val="accent2"/>
                </a:solidFill>
              </a:rPr>
              <a:t>Komplexe_Programme_ueberfordern_Autobauer</a:t>
            </a:r>
          </a:p>
        </p:txBody>
      </p:sp>
      <p:cxnSp>
        <p:nvCxnSpPr>
          <p:cNvPr id="13" name="Gerader Verbinder 12"/>
          <p:cNvCxnSpPr/>
          <p:nvPr/>
        </p:nvCxnSpPr>
        <p:spPr bwMode="auto">
          <a:xfrm flipH="1">
            <a:off x="539552" y="5301208"/>
            <a:ext cx="3888432"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146122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el 1"/>
          <p:cNvSpPr>
            <a:spLocks noGrp="1"/>
          </p:cNvSpPr>
          <p:nvPr>
            <p:ph type="title"/>
          </p:nvPr>
        </p:nvSpPr>
        <p:spPr/>
        <p:txBody>
          <a:bodyPr/>
          <a:lstStyle/>
          <a:p>
            <a:r>
              <a:rPr lang="de-DE" altLang="de-DE" dirty="0" smtClean="0"/>
              <a:t>Einfachste Form eines Hauptprogramms</a:t>
            </a:r>
          </a:p>
        </p:txBody>
      </p:sp>
      <p:sp>
        <p:nvSpPr>
          <p:cNvPr id="41987" name="Inhaltsplatzhalter 2"/>
          <p:cNvSpPr>
            <a:spLocks noGrp="1"/>
          </p:cNvSpPr>
          <p:nvPr>
            <p:ph idx="1"/>
          </p:nvPr>
        </p:nvSpPr>
        <p:spPr>
          <a:xfrm>
            <a:off x="685800" y="2125216"/>
            <a:ext cx="7739063" cy="3824064"/>
          </a:xfrm>
        </p:spPr>
        <p:txBody>
          <a:bodyPr/>
          <a:lstStyle/>
          <a:p>
            <a:r>
              <a:rPr lang="de-DE" altLang="de-DE" sz="2800" dirty="0" smtClean="0">
                <a:cs typeface="Courier New" pitchFamily="49" charset="0"/>
              </a:rPr>
              <a:t>Für die Aufgaben:</a:t>
            </a:r>
          </a:p>
          <a:p>
            <a:endParaRPr lang="de-DE" altLang="de-DE" sz="2000" b="1" dirty="0">
              <a:cs typeface="Courier New" pitchFamily="49" charset="0"/>
            </a:endParaRPr>
          </a:p>
          <a:p>
            <a:r>
              <a:rPr lang="de-DE" altLang="de-DE" sz="1800" b="1" dirty="0" smtClean="0">
                <a:latin typeface="Courier New" pitchFamily="49" charset="0"/>
                <a:cs typeface="Courier New" pitchFamily="49" charset="0"/>
              </a:rPr>
              <a:t>with </a:t>
            </a:r>
            <a:r>
              <a:rPr lang="de-DE" altLang="de-DE" sz="1800" dirty="0" smtClean="0">
                <a:latin typeface="Courier New" pitchFamily="49" charset="0"/>
                <a:cs typeface="Courier New" pitchFamily="49" charset="0"/>
              </a:rPr>
              <a:t>Ada.Text_IO;  -- </a:t>
            </a:r>
            <a:r>
              <a:rPr lang="de-DE" altLang="de-DE" sz="1800" i="1" dirty="0" smtClean="0">
                <a:latin typeface="Courier New" pitchFamily="49" charset="0"/>
                <a:cs typeface="Courier New" pitchFamily="49" charset="0"/>
              </a:rPr>
              <a:t>Importieren der Ein- und Ausgabe</a:t>
            </a:r>
          </a:p>
          <a:p>
            <a:r>
              <a:rPr lang="de-DE" altLang="de-DE" sz="1800" b="1" dirty="0" smtClean="0">
                <a:latin typeface="Courier New" pitchFamily="49" charset="0"/>
                <a:cs typeface="Courier New" pitchFamily="49" charset="0"/>
              </a:rPr>
              <a:t>procedure</a:t>
            </a:r>
            <a:r>
              <a:rPr lang="de-DE" altLang="de-DE" sz="1800" dirty="0" smtClean="0">
                <a:latin typeface="Courier New" pitchFamily="49" charset="0"/>
                <a:cs typeface="Courier New" pitchFamily="49" charset="0"/>
              </a:rPr>
              <a:t> Run_It </a:t>
            </a:r>
            <a:r>
              <a:rPr lang="de-DE" altLang="de-DE" sz="1800" b="1" dirty="0" smtClean="0">
                <a:latin typeface="Courier New" pitchFamily="49" charset="0"/>
                <a:cs typeface="Courier New" pitchFamily="49" charset="0"/>
              </a:rPr>
              <a:t>is</a:t>
            </a:r>
          </a:p>
          <a:p>
            <a:r>
              <a:rPr lang="de-DE" altLang="de-DE" sz="1800" dirty="0" smtClean="0">
                <a:latin typeface="Courier New" pitchFamily="49" charset="0"/>
                <a:cs typeface="Courier New" pitchFamily="49" charset="0"/>
              </a:rPr>
              <a:t>  -- </a:t>
            </a:r>
            <a:r>
              <a:rPr lang="de-DE" altLang="de-DE" sz="1800" i="1" dirty="0" smtClean="0">
                <a:latin typeface="Courier New" pitchFamily="49" charset="0"/>
                <a:cs typeface="Courier New" pitchFamily="49" charset="0"/>
              </a:rPr>
              <a:t>Fügen Sie ihre Vereinbarungen ein.</a:t>
            </a:r>
          </a:p>
          <a:p>
            <a:r>
              <a:rPr lang="de-DE" altLang="de-DE" sz="1800" b="1" dirty="0" smtClean="0">
                <a:latin typeface="Courier New" pitchFamily="49" charset="0"/>
                <a:cs typeface="Courier New" pitchFamily="49" charset="0"/>
              </a:rPr>
              <a:t>begin</a:t>
            </a:r>
            <a:endParaRPr lang="de-DE" altLang="de-DE" sz="1800" dirty="0" smtClean="0">
              <a:latin typeface="Courier New" pitchFamily="49" charset="0"/>
              <a:cs typeface="Courier New" pitchFamily="49" charset="0"/>
            </a:endParaRPr>
          </a:p>
          <a:p>
            <a:r>
              <a:rPr lang="de-DE" altLang="de-DE" sz="1800" dirty="0" smtClean="0">
                <a:latin typeface="Courier New" pitchFamily="49" charset="0"/>
                <a:cs typeface="Courier New" pitchFamily="49" charset="0"/>
              </a:rPr>
              <a:t>  Ada.Text_IO.Put_Line</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a:t>
            </a:r>
            <a:r>
              <a:rPr lang="de-DE" altLang="de-DE" sz="1800" dirty="0" smtClean="0">
                <a:latin typeface="Courier New" pitchFamily="49" charset="0"/>
              </a:rPr>
              <a:t>"Mein Hauptprogramm beginnt hier."</a:t>
            </a:r>
            <a:r>
              <a:rPr lang="de-DE" altLang="de-DE" sz="1800" dirty="0" smtClean="0">
                <a:latin typeface="Courier New" pitchFamily="49" charset="0"/>
                <a:cs typeface="Courier New" pitchFamily="49" charset="0"/>
              </a:rPr>
              <a:t>);</a:t>
            </a:r>
          </a:p>
          <a:p>
            <a:r>
              <a:rPr lang="de-DE" altLang="de-DE" sz="1800" dirty="0" smtClean="0">
                <a:latin typeface="Courier New" pitchFamily="49" charset="0"/>
                <a:cs typeface="Courier New" pitchFamily="49" charset="0"/>
              </a:rPr>
              <a:t>  -- </a:t>
            </a:r>
            <a:r>
              <a:rPr lang="de-DE" altLang="de-DE" sz="1800" i="1" dirty="0" smtClean="0">
                <a:latin typeface="Courier New" pitchFamily="49" charset="0"/>
                <a:cs typeface="Courier New" pitchFamily="49" charset="0"/>
              </a:rPr>
              <a:t>Fügen Sie hier ihre Anweisungen ein.</a:t>
            </a:r>
          </a:p>
          <a:p>
            <a:r>
              <a:rPr lang="de-DE" altLang="de-DE" sz="1800" b="1" dirty="0" smtClean="0">
                <a:latin typeface="Courier New" pitchFamily="49" charset="0"/>
                <a:cs typeface="Courier New" pitchFamily="49" charset="0"/>
              </a:rPr>
              <a:t>end</a:t>
            </a:r>
            <a:r>
              <a:rPr lang="de-DE" altLang="de-DE" sz="1800" dirty="0" smtClean="0">
                <a:latin typeface="Courier New" pitchFamily="49" charset="0"/>
                <a:cs typeface="Courier New" pitchFamily="49" charset="0"/>
              </a:rPr>
              <a:t> Run_It;</a:t>
            </a:r>
          </a:p>
          <a:p>
            <a:endParaRPr lang="de-DE" altLang="de-DE" sz="1800" dirty="0" smtClean="0">
              <a:latin typeface="Courier New" pitchFamily="49" charset="0"/>
              <a:cs typeface="Courier New" pitchFamily="49" charset="0"/>
            </a:endParaRPr>
          </a:p>
        </p:txBody>
      </p:sp>
      <p:sp>
        <p:nvSpPr>
          <p:cNvPr id="41988"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41989"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AC59322-C789-41BF-BD38-C71A48BF5187}" type="slidenum">
              <a:rPr lang="de-DE" altLang="de-DE" sz="2400" smtClean="0"/>
              <a:pPr eaLnBrk="1" hangingPunct="1">
                <a:spcBef>
                  <a:spcPct val="0"/>
                </a:spcBef>
              </a:pPr>
              <a:t>40</a:t>
            </a:fld>
            <a:endParaRPr lang="de-DE" altLang="de-DE" sz="2400" dirty="0" smtClean="0"/>
          </a:p>
        </p:txBody>
      </p:sp>
    </p:spTree>
  </p:cSld>
  <p:clrMapOvr>
    <a:masterClrMapping/>
  </p:clrMapOvr>
  <p:timing>
    <p:tnLst>
      <p:par>
        <p:cTn id="1" dur="indefinite" restart="never" nodeType="tmRoot"/>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DNA-Kodierung</a:t>
            </a:r>
            <a:endParaRPr lang="de-DE" dirty="0">
              <a:solidFill>
                <a:srgbClr val="FF3399"/>
              </a:solidFill>
            </a:endParaRPr>
          </a:p>
        </p:txBody>
      </p:sp>
      <p:sp>
        <p:nvSpPr>
          <p:cNvPr id="3" name="Inhaltsplatzhalter 2"/>
          <p:cNvSpPr>
            <a:spLocks noGrp="1"/>
          </p:cNvSpPr>
          <p:nvPr>
            <p:ph idx="1"/>
          </p:nvPr>
        </p:nvSpPr>
        <p:spPr>
          <a:xfrm>
            <a:off x="685800" y="1981200"/>
            <a:ext cx="7739063" cy="2311895"/>
          </a:xfrm>
        </p:spPr>
        <p:txBody>
          <a:bodyPr/>
          <a:lstStyle/>
          <a:p>
            <a:pPr marL="0" indent="0"/>
            <a:r>
              <a:rPr lang="de-DE" sz="2000" dirty="0"/>
              <a:t>Datenspeicher für die Ewigkeit, Jan Dönges; Spektrum der Wissenschaft, April 2013, Seite 16ff</a:t>
            </a:r>
          </a:p>
          <a:p>
            <a:pPr marL="0" indent="0"/>
            <a:endParaRPr lang="de-DE" sz="1400" dirty="0" smtClean="0"/>
          </a:p>
          <a:p>
            <a:pPr marL="0" indent="0"/>
            <a:r>
              <a:rPr lang="de-DE" sz="2000" dirty="0" smtClean="0"/>
              <a:t>Schreiben </a:t>
            </a:r>
            <a:r>
              <a:rPr lang="de-DE" sz="2000" dirty="0"/>
              <a:t>Sie ein Paket zum Kodieren von Nachrichten als einer Kette aus den vier Nukleotiden der </a:t>
            </a:r>
            <a:r>
              <a:rPr lang="de-DE" sz="2000" dirty="0" smtClean="0"/>
              <a:t>DNA Adenin</a:t>
            </a:r>
            <a:r>
              <a:rPr lang="de-DE" sz="2000" dirty="0"/>
              <a:t>, Cytosin, Guanin und Thymin.</a:t>
            </a:r>
          </a:p>
          <a:p>
            <a:pPr marL="0" indent="0"/>
            <a:r>
              <a:rPr lang="de-DE" sz="2000" dirty="0" smtClean="0"/>
              <a:t>Stellen </a:t>
            </a:r>
            <a:r>
              <a:rPr lang="de-DE" sz="2000" dirty="0"/>
              <a:t>Sie </a:t>
            </a:r>
            <a:r>
              <a:rPr lang="de-DE" sz="1800" dirty="0">
                <a:latin typeface="Courier New" panose="02070309020205020404" pitchFamily="49" charset="0"/>
                <a:cs typeface="Courier New" panose="02070309020205020404" pitchFamily="49" charset="0"/>
              </a:rPr>
              <a:t>Character'Pos</a:t>
            </a:r>
            <a:r>
              <a:rPr lang="de-DE" sz="2000" dirty="0"/>
              <a:t> als Ternärzahl da und kodieren Sie jedes </a:t>
            </a:r>
            <a:r>
              <a:rPr lang="de-DE" sz="2000" i="1" dirty="0"/>
              <a:t>Trit</a:t>
            </a:r>
            <a:r>
              <a:rPr lang="de-DE" sz="2000" dirty="0"/>
              <a:t> </a:t>
            </a:r>
            <a:r>
              <a:rPr lang="de-DE" sz="2000" dirty="0" smtClean="0"/>
              <a:t>(Ternärziffer) wie </a:t>
            </a:r>
            <a:r>
              <a:rPr lang="de-DE" sz="2000" dirty="0"/>
              <a:t>folgt</a:t>
            </a:r>
            <a:r>
              <a:rPr lang="de-DE" sz="2000" dirty="0" smtClean="0"/>
              <a:t>:</a:t>
            </a:r>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400</a:t>
            </a:fld>
            <a:endParaRPr lang="de-DE" dirty="0"/>
          </a:p>
        </p:txBody>
      </p:sp>
      <p:sp>
        <p:nvSpPr>
          <p:cNvPr id="6" name="Textfeld 5"/>
          <p:cNvSpPr txBox="1"/>
          <p:nvPr/>
        </p:nvSpPr>
        <p:spPr>
          <a:xfrm>
            <a:off x="1043608" y="4482986"/>
            <a:ext cx="3096344" cy="1754326"/>
          </a:xfrm>
          <a:prstGeom prst="rect">
            <a:avLst/>
          </a:prstGeom>
          <a:noFill/>
        </p:spPr>
        <p:txBody>
          <a:bodyPr wrap="square" rtlCol="0">
            <a:spAutoFit/>
          </a:bodyPr>
          <a:lstStyle/>
          <a:p>
            <a:pPr marL="0" indent="0"/>
            <a:r>
              <a:rPr lang="de-DE" sz="1800" dirty="0">
                <a:solidFill>
                  <a:schemeClr val="tx1"/>
                </a:solidFill>
                <a:latin typeface="Courier New" panose="02070309020205020404" pitchFamily="49" charset="0"/>
                <a:cs typeface="Courier New" panose="02070309020205020404" pitchFamily="49" charset="0"/>
              </a:rPr>
              <a:t> </a:t>
            </a:r>
            <a:r>
              <a:rPr lang="de-DE" sz="1800" dirty="0" smtClean="0">
                <a:solidFill>
                  <a:schemeClr val="tx1"/>
                </a:solidFill>
                <a:latin typeface="Courier New" panose="02070309020205020404" pitchFamily="49" charset="0"/>
                <a:cs typeface="Courier New" panose="02070309020205020404" pitchFamily="49" charset="0"/>
              </a:rPr>
              <a:t>      nächstes </a:t>
            </a:r>
            <a:r>
              <a:rPr lang="de-DE" sz="1800" dirty="0">
                <a:solidFill>
                  <a:schemeClr val="tx1"/>
                </a:solidFill>
                <a:latin typeface="Courier New" panose="02070309020205020404" pitchFamily="49" charset="0"/>
                <a:cs typeface="Courier New" panose="02070309020205020404" pitchFamily="49" charset="0"/>
              </a:rPr>
              <a:t>Trit</a:t>
            </a:r>
            <a:br>
              <a:rPr lang="de-DE" sz="1800" dirty="0">
                <a:solidFill>
                  <a:schemeClr val="tx1"/>
                </a:solidFill>
                <a:latin typeface="Courier New" panose="02070309020205020404" pitchFamily="49" charset="0"/>
                <a:cs typeface="Courier New" panose="02070309020205020404" pitchFamily="49" charset="0"/>
              </a:rPr>
            </a:br>
            <a:r>
              <a:rPr lang="de-DE" sz="1800" i="1" dirty="0">
                <a:solidFill>
                  <a:schemeClr val="tx1"/>
                </a:solidFill>
                <a:latin typeface="Courier New" panose="02070309020205020404" pitchFamily="49" charset="0"/>
                <a:cs typeface="Courier New" panose="02070309020205020404" pitchFamily="49" charset="0"/>
              </a:rPr>
              <a:t>Vorgänger</a:t>
            </a:r>
            <a:r>
              <a:rPr lang="de-DE" sz="1800" dirty="0">
                <a:solidFill>
                  <a:schemeClr val="tx1"/>
                </a:solidFill>
                <a:latin typeface="Courier New" panose="02070309020205020404" pitchFamily="49" charset="0"/>
                <a:cs typeface="Courier New" panose="02070309020205020404" pitchFamily="49" charset="0"/>
              </a:rPr>
              <a:t>   </a:t>
            </a:r>
            <a:r>
              <a:rPr lang="de-DE" sz="1800" dirty="0">
                <a:solidFill>
                  <a:srgbClr val="C00000"/>
                </a:solidFill>
                <a:latin typeface="Courier New" panose="02070309020205020404" pitchFamily="49" charset="0"/>
                <a:cs typeface="Courier New" panose="02070309020205020404" pitchFamily="49" charset="0"/>
              </a:rPr>
              <a:t>0  1  2</a:t>
            </a:r>
            <a:r>
              <a:rPr lang="de-DE" sz="1800" dirty="0">
                <a:solidFill>
                  <a:schemeClr val="tx1"/>
                </a:solidFill>
                <a:latin typeface="Courier New" panose="02070309020205020404" pitchFamily="49" charset="0"/>
                <a:cs typeface="Courier New" panose="02070309020205020404" pitchFamily="49" charset="0"/>
              </a:rPr>
              <a:t/>
            </a:r>
            <a:br>
              <a:rPr lang="de-DE" sz="1800" dirty="0">
                <a:solidFill>
                  <a:schemeClr val="tx1"/>
                </a:solidFill>
                <a:latin typeface="Courier New" panose="02070309020205020404" pitchFamily="49" charset="0"/>
                <a:cs typeface="Courier New" panose="02070309020205020404" pitchFamily="49" charset="0"/>
              </a:rPr>
            </a:br>
            <a:r>
              <a:rPr lang="de-DE" sz="1800" dirty="0">
                <a:solidFill>
                  <a:schemeClr val="tx1"/>
                </a:solidFill>
                <a:latin typeface="Courier New" panose="02070309020205020404" pitchFamily="49" charset="0"/>
                <a:cs typeface="Courier New" panose="02070309020205020404" pitchFamily="49" charset="0"/>
              </a:rPr>
              <a:t>    </a:t>
            </a:r>
            <a:r>
              <a:rPr lang="de-DE" sz="1800" i="1" dirty="0">
                <a:solidFill>
                  <a:schemeClr val="tx1"/>
                </a:solidFill>
                <a:latin typeface="Courier New" panose="02070309020205020404" pitchFamily="49" charset="0"/>
                <a:cs typeface="Courier New" panose="02070309020205020404" pitchFamily="49" charset="0"/>
              </a:rPr>
              <a:t>A</a:t>
            </a:r>
            <a:r>
              <a:rPr lang="de-DE" sz="1800" dirty="0">
                <a:solidFill>
                  <a:schemeClr val="tx1"/>
                </a:solidFill>
                <a:latin typeface="Courier New" panose="02070309020205020404" pitchFamily="49" charset="0"/>
                <a:cs typeface="Courier New" panose="02070309020205020404" pitchFamily="49" charset="0"/>
              </a:rPr>
              <a:t>       C  G  T</a:t>
            </a:r>
            <a:br>
              <a:rPr lang="de-DE" sz="1800" dirty="0">
                <a:solidFill>
                  <a:schemeClr val="tx1"/>
                </a:solidFill>
                <a:latin typeface="Courier New" panose="02070309020205020404" pitchFamily="49" charset="0"/>
                <a:cs typeface="Courier New" panose="02070309020205020404" pitchFamily="49" charset="0"/>
              </a:rPr>
            </a:br>
            <a:r>
              <a:rPr lang="de-DE" sz="1800" dirty="0">
                <a:solidFill>
                  <a:schemeClr val="tx1"/>
                </a:solidFill>
                <a:latin typeface="Courier New" panose="02070309020205020404" pitchFamily="49" charset="0"/>
                <a:cs typeface="Courier New" panose="02070309020205020404" pitchFamily="49" charset="0"/>
              </a:rPr>
              <a:t>    </a:t>
            </a:r>
            <a:r>
              <a:rPr lang="de-DE" sz="1800" i="1" dirty="0">
                <a:solidFill>
                  <a:schemeClr val="tx1"/>
                </a:solidFill>
                <a:latin typeface="Courier New" panose="02070309020205020404" pitchFamily="49" charset="0"/>
                <a:cs typeface="Courier New" panose="02070309020205020404" pitchFamily="49" charset="0"/>
              </a:rPr>
              <a:t>C</a:t>
            </a:r>
            <a:r>
              <a:rPr lang="de-DE" sz="1800" dirty="0">
                <a:solidFill>
                  <a:schemeClr val="tx1"/>
                </a:solidFill>
                <a:latin typeface="Courier New" panose="02070309020205020404" pitchFamily="49" charset="0"/>
                <a:cs typeface="Courier New" panose="02070309020205020404" pitchFamily="49" charset="0"/>
              </a:rPr>
              <a:t>       G  T  A</a:t>
            </a:r>
            <a:br>
              <a:rPr lang="de-DE" sz="1800" dirty="0">
                <a:solidFill>
                  <a:schemeClr val="tx1"/>
                </a:solidFill>
                <a:latin typeface="Courier New" panose="02070309020205020404" pitchFamily="49" charset="0"/>
                <a:cs typeface="Courier New" panose="02070309020205020404" pitchFamily="49" charset="0"/>
              </a:rPr>
            </a:br>
            <a:r>
              <a:rPr lang="de-DE" sz="1800" dirty="0">
                <a:solidFill>
                  <a:schemeClr val="tx1"/>
                </a:solidFill>
                <a:latin typeface="Courier New" panose="02070309020205020404" pitchFamily="49" charset="0"/>
                <a:cs typeface="Courier New" panose="02070309020205020404" pitchFamily="49" charset="0"/>
              </a:rPr>
              <a:t>    </a:t>
            </a:r>
            <a:r>
              <a:rPr lang="de-DE" sz="1800" i="1" dirty="0">
                <a:solidFill>
                  <a:schemeClr val="tx1"/>
                </a:solidFill>
                <a:latin typeface="Courier New" panose="02070309020205020404" pitchFamily="49" charset="0"/>
                <a:cs typeface="Courier New" panose="02070309020205020404" pitchFamily="49" charset="0"/>
              </a:rPr>
              <a:t>G</a:t>
            </a:r>
            <a:r>
              <a:rPr lang="de-DE" sz="1800" dirty="0">
                <a:solidFill>
                  <a:schemeClr val="tx1"/>
                </a:solidFill>
                <a:latin typeface="Courier New" panose="02070309020205020404" pitchFamily="49" charset="0"/>
                <a:cs typeface="Courier New" panose="02070309020205020404" pitchFamily="49" charset="0"/>
              </a:rPr>
              <a:t>       T  A  C</a:t>
            </a:r>
            <a:br>
              <a:rPr lang="de-DE" sz="1800" dirty="0">
                <a:solidFill>
                  <a:schemeClr val="tx1"/>
                </a:solidFill>
                <a:latin typeface="Courier New" panose="02070309020205020404" pitchFamily="49" charset="0"/>
                <a:cs typeface="Courier New" panose="02070309020205020404" pitchFamily="49" charset="0"/>
              </a:rPr>
            </a:br>
            <a:r>
              <a:rPr lang="de-DE" sz="1800" dirty="0">
                <a:solidFill>
                  <a:schemeClr val="tx1"/>
                </a:solidFill>
                <a:latin typeface="Courier New" panose="02070309020205020404" pitchFamily="49" charset="0"/>
                <a:cs typeface="Courier New" panose="02070309020205020404" pitchFamily="49" charset="0"/>
              </a:rPr>
              <a:t>    </a:t>
            </a:r>
            <a:r>
              <a:rPr lang="de-DE" sz="1800" i="1" dirty="0">
                <a:solidFill>
                  <a:schemeClr val="tx1"/>
                </a:solidFill>
                <a:latin typeface="Courier New" panose="02070309020205020404" pitchFamily="49" charset="0"/>
                <a:cs typeface="Courier New" panose="02070309020205020404" pitchFamily="49" charset="0"/>
              </a:rPr>
              <a:t>T</a:t>
            </a:r>
            <a:r>
              <a:rPr lang="de-DE" sz="1800" dirty="0">
                <a:solidFill>
                  <a:schemeClr val="tx1"/>
                </a:solidFill>
                <a:latin typeface="Courier New" panose="02070309020205020404" pitchFamily="49" charset="0"/>
                <a:cs typeface="Courier New" panose="02070309020205020404" pitchFamily="49" charset="0"/>
              </a:rPr>
              <a:t>       A  C  </a:t>
            </a:r>
            <a:r>
              <a:rPr lang="de-DE" sz="1800" dirty="0" smtClean="0">
                <a:solidFill>
                  <a:schemeClr val="tx1"/>
                </a:solidFill>
                <a:latin typeface="Courier New" panose="02070309020205020404" pitchFamily="49" charset="0"/>
                <a:cs typeface="Courier New" panose="02070309020205020404" pitchFamily="49" charset="0"/>
              </a:rPr>
              <a:t>G</a:t>
            </a:r>
            <a:endParaRPr lang="de-DE" sz="1800" dirty="0">
              <a:solidFill>
                <a:schemeClr val="tx1"/>
              </a:solidFill>
              <a:latin typeface="Courier New" panose="02070309020205020404" pitchFamily="49" charset="0"/>
              <a:cs typeface="Courier New" panose="02070309020205020404" pitchFamily="49" charset="0"/>
            </a:endParaRPr>
          </a:p>
        </p:txBody>
      </p:sp>
      <p:sp>
        <p:nvSpPr>
          <p:cNvPr id="7" name="Textfeld 6"/>
          <p:cNvSpPr txBox="1"/>
          <p:nvPr/>
        </p:nvSpPr>
        <p:spPr>
          <a:xfrm>
            <a:off x="4716016" y="4409817"/>
            <a:ext cx="2736304" cy="1323439"/>
          </a:xfrm>
          <a:prstGeom prst="rect">
            <a:avLst/>
          </a:prstGeom>
          <a:noFill/>
        </p:spPr>
        <p:txBody>
          <a:bodyPr wrap="square" rtlCol="0">
            <a:spAutoFit/>
          </a:bodyPr>
          <a:lstStyle/>
          <a:p>
            <a:pPr marL="0" indent="0"/>
            <a:r>
              <a:rPr lang="de-DE" sz="2000" dirty="0" smtClean="0">
                <a:solidFill>
                  <a:schemeClr val="tx1"/>
                </a:solidFill>
              </a:rPr>
              <a:t>Schicken </a:t>
            </a:r>
            <a:r>
              <a:rPr lang="de-DE" sz="2000" dirty="0">
                <a:solidFill>
                  <a:schemeClr val="tx1"/>
                </a:solidFill>
              </a:rPr>
              <a:t>Sie kodierte Nachrichten an Ihre Kollegen und lassen Sie sie dekodieren.</a:t>
            </a:r>
            <a:endParaRPr lang="de-DE" sz="1600" dirty="0">
              <a:solidFill>
                <a:schemeClr val="tx1"/>
              </a:solidFill>
            </a:endParaRPr>
          </a:p>
        </p:txBody>
      </p:sp>
      <p:sp>
        <p:nvSpPr>
          <p:cNvPr id="8" name="Textfeld 7"/>
          <p:cNvSpPr txBox="1"/>
          <p:nvPr/>
        </p:nvSpPr>
        <p:spPr>
          <a:xfrm>
            <a:off x="4515671" y="5724545"/>
            <a:ext cx="3888432" cy="584775"/>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Kode (es gibt ein weiteres Beispiel mit einer anderen Darstellung der Nukleotide)</a:t>
            </a:r>
            <a:endParaRPr lang="de-DE" altLang="de-DE" sz="1600" dirty="0">
              <a:solidFill>
                <a:schemeClr val="accent2"/>
              </a:solidFill>
            </a:endParaRPr>
          </a:p>
        </p:txBody>
      </p:sp>
      <p:sp>
        <p:nvSpPr>
          <p:cNvPr id="9" name="Textfeld 8"/>
          <p:cNvSpPr txBox="1"/>
          <p:nvPr/>
        </p:nvSpPr>
        <p:spPr>
          <a:xfrm>
            <a:off x="3851919" y="2492896"/>
            <a:ext cx="4320481" cy="461665"/>
          </a:xfrm>
          <a:prstGeom prst="rect">
            <a:avLst/>
          </a:prstGeom>
          <a:solidFill>
            <a:schemeClr val="bg1">
              <a:lumMod val="60000"/>
              <a:lumOff val="40000"/>
            </a:schemeClr>
          </a:solidFill>
          <a:ln>
            <a:solidFill>
              <a:schemeClr val="bg2"/>
            </a:solidFill>
          </a:ln>
        </p:spPr>
        <p:txBody>
          <a:bodyPr wrap="square" rtlCol="0">
            <a:spAutoFit/>
          </a:bodyPr>
          <a:lstStyle/>
          <a:p>
            <a:pPr marL="0" indent="0"/>
            <a:r>
              <a:rPr lang="de-DE" sz="1200" dirty="0" smtClean="0">
                <a:solidFill>
                  <a:schemeClr val="tx1"/>
                </a:solidFill>
              </a:rPr>
              <a:t>Begründung: Die optimale Methode, Informationen über buchstäb-</a:t>
            </a:r>
          </a:p>
          <a:p>
            <a:pPr marL="0" indent="0" algn="ctr"/>
            <a:r>
              <a:rPr lang="de-DE" sz="1200" dirty="0" smtClean="0">
                <a:solidFill>
                  <a:schemeClr val="tx1"/>
                </a:solidFill>
              </a:rPr>
              <a:t>lich Millionen von Jahren zu bewahren, ist ihre Kodierung DNA.</a:t>
            </a:r>
            <a:endParaRPr lang="de-DE" sz="1200" dirty="0">
              <a:solidFill>
                <a:schemeClr val="tx1"/>
              </a:solidFill>
            </a:endParaRPr>
          </a:p>
        </p:txBody>
      </p:sp>
      <p:grpSp>
        <p:nvGrpSpPr>
          <p:cNvPr id="14" name="Gruppieren 13"/>
          <p:cNvGrpSpPr/>
          <p:nvPr/>
        </p:nvGrpSpPr>
        <p:grpSpPr>
          <a:xfrm>
            <a:off x="7164288" y="4136013"/>
            <a:ext cx="1549202" cy="584775"/>
            <a:chOff x="7103802" y="4142443"/>
            <a:chExt cx="1549202" cy="584775"/>
          </a:xfrm>
        </p:grpSpPr>
        <p:sp>
          <p:nvSpPr>
            <p:cNvPr id="11" name="Textfeld 10">
              <a:hlinkClick r:id="rId2" action="ppaction://hlinksldjump"/>
            </p:cNvPr>
            <p:cNvSpPr txBox="1"/>
            <p:nvPr/>
          </p:nvSpPr>
          <p:spPr>
            <a:xfrm>
              <a:off x="7403764" y="4142443"/>
              <a:ext cx="1249240" cy="584775"/>
            </a:xfrm>
            <a:prstGeom prst="rect">
              <a:avLst/>
            </a:prstGeom>
            <a:solidFill>
              <a:srgbClr val="FFCCFF"/>
            </a:solidFill>
            <a:ln w="12700">
              <a:solidFill>
                <a:srgbClr val="CC0066"/>
              </a:solidFill>
            </a:ln>
          </p:spPr>
          <p:txBody>
            <a:bodyPr wrap="square" rtlCol="0">
              <a:spAutoFit/>
            </a:bodyPr>
            <a:lstStyle/>
            <a:p>
              <a:pPr algn="ctr"/>
              <a:r>
                <a:rPr lang="de-DE" altLang="de-DE" sz="1600" dirty="0" smtClean="0">
                  <a:solidFill>
                    <a:srgbClr val="CC0066"/>
                  </a:solidFill>
                </a:rPr>
                <a:t>DNA der Demokratie</a:t>
              </a:r>
            </a:p>
          </p:txBody>
        </p:sp>
        <p:sp>
          <p:nvSpPr>
            <p:cNvPr id="12" name="Interaktive Schaltfläche: Informationen 11">
              <a:hlinkClick r:id="rId2" action="ppaction://hlinksldjump" highlightClick="1"/>
            </p:cNvPr>
            <p:cNvSpPr/>
            <p:nvPr/>
          </p:nvSpPr>
          <p:spPr bwMode="auto">
            <a:xfrm>
              <a:off x="7103802" y="4150053"/>
              <a:ext cx="288032" cy="327025"/>
            </a:xfrm>
            <a:prstGeom prst="actionButtonInformation">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spTree>
    <p:extLst>
      <p:ext uri="{BB962C8B-B14F-4D97-AF65-F5344CB8AC3E}">
        <p14:creationId xmlns:p14="http://schemas.microsoft.com/office/powerpoint/2010/main" val="2362195309"/>
      </p:ext>
    </p:extLst>
  </p:cSld>
  <p:clrMapOvr>
    <a:masterClrMapping/>
  </p:clrMapOvr>
  <p:timing>
    <p:tnLst>
      <p:par>
        <p:cTn id="1" dur="indefinite" restart="never" nodeType="tmRoot"/>
      </p:par>
    </p:tn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Kaprekar-Zahlen</a:t>
            </a:r>
            <a:endParaRPr lang="de-DE" dirty="0">
              <a:solidFill>
                <a:srgbClr val="FF3399"/>
              </a:solidFill>
            </a:endParaRPr>
          </a:p>
        </p:txBody>
      </p:sp>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0" indent="0"/>
                <a:r>
                  <a:rPr lang="de-DE" sz="2000" u="sng" dirty="0" smtClean="0"/>
                  <a:t>Definition:</a:t>
                </a:r>
                <a:r>
                  <a:rPr lang="de-DE" sz="2000" dirty="0" smtClean="0"/>
                  <a:t> </a:t>
                </a:r>
                <a:r>
                  <a:rPr lang="de-DE" sz="2000" dirty="0" smtClean="0">
                    <a:hlinkClick r:id="rId2"/>
                  </a:rPr>
                  <a:t>https</a:t>
                </a:r>
                <a:r>
                  <a:rPr lang="de-DE" sz="2000" dirty="0">
                    <a:hlinkClick r:id="rId2"/>
                  </a:rPr>
                  <a:t>://</a:t>
                </a:r>
                <a:r>
                  <a:rPr lang="de-DE" sz="2000" dirty="0" smtClean="0">
                    <a:hlinkClick r:id="rId2"/>
                  </a:rPr>
                  <a:t>en.wikipedia.org/wiki/Kaprekar_number</a:t>
                </a:r>
                <a:endParaRPr lang="de-DE" sz="2000" dirty="0" smtClean="0"/>
              </a:p>
              <a:p>
                <a:pPr marL="271463" indent="0"/>
                <a:r>
                  <a:rPr lang="de-DE" sz="2000" i="1" dirty="0" smtClean="0"/>
                  <a:t>F</a:t>
                </a:r>
                <a:r>
                  <a:rPr lang="de-DE" sz="2000" i="1" baseline="-25000" dirty="0" smtClean="0"/>
                  <a:t>b</a:t>
                </a:r>
                <a:r>
                  <a:rPr lang="de-DE" sz="2000" baseline="-25000" dirty="0" smtClean="0"/>
                  <a:t>,</a:t>
                </a:r>
                <a:r>
                  <a:rPr lang="de-DE" sz="2000" i="1" baseline="-25000" dirty="0" smtClean="0"/>
                  <a:t>p</a:t>
                </a:r>
                <a:r>
                  <a:rPr lang="de-DE" sz="2000" dirty="0" smtClean="0"/>
                  <a:t>: </a:t>
                </a:r>
                <a14:m>
                  <m:oMath xmlns:m="http://schemas.openxmlformats.org/officeDocument/2006/math">
                    <m:r>
                      <a:rPr lang="de-DE" sz="2000" i="1" smtClean="0">
                        <a:latin typeface="Cambria Math" panose="02040503050406030204" pitchFamily="18" charset="0"/>
                      </a:rPr>
                      <m:t>ℕ</m:t>
                    </m:r>
                    <m:r>
                      <a:rPr lang="de-DE" sz="2000" i="1" smtClean="0">
                        <a:latin typeface="Cambria Math" panose="02040503050406030204" pitchFamily="18" charset="0"/>
                      </a:rPr>
                      <m:t>→</m:t>
                    </m:r>
                    <m:r>
                      <a:rPr lang="de-DE" sz="2000" i="1" smtClean="0">
                        <a:latin typeface="Cambria Math" panose="02040503050406030204" pitchFamily="18" charset="0"/>
                      </a:rPr>
                      <m:t>ℕ</m:t>
                    </m:r>
                  </m:oMath>
                </a14:m>
                <a:r>
                  <a:rPr lang="de-DE" sz="2000" dirty="0" smtClean="0"/>
                  <a:t/>
                </a:r>
                <a:br>
                  <a:rPr lang="de-DE" sz="2000" dirty="0" smtClean="0"/>
                </a:br>
                <a14:m>
                  <m:oMath xmlns:m="http://schemas.openxmlformats.org/officeDocument/2006/math">
                    <m:r>
                      <a:rPr lang="de-DE" sz="2000" i="1">
                        <a:latin typeface="Cambria Math" panose="02040503050406030204" pitchFamily="18" charset="0"/>
                      </a:rPr>
                      <m:t>𝑛</m:t>
                    </m:r>
                    <m:r>
                      <a:rPr lang="de-DE" sz="2000" i="1">
                        <a:latin typeface="Cambria Math" panose="02040503050406030204" pitchFamily="18" charset="0"/>
                      </a:rPr>
                      <m:t>→</m:t>
                    </m:r>
                    <m:r>
                      <a:rPr lang="de-DE" sz="2000" i="1">
                        <a:latin typeface="Cambria Math" panose="02040503050406030204" pitchFamily="18" charset="0"/>
                      </a:rPr>
                      <m:t>𝛼</m:t>
                    </m:r>
                    <m:r>
                      <a:rPr lang="de-DE" sz="2000" i="1">
                        <a:latin typeface="Cambria Math" panose="02040503050406030204" pitchFamily="18" charset="0"/>
                      </a:rPr>
                      <m:t>+</m:t>
                    </m:r>
                    <m:r>
                      <a:rPr lang="de-DE" sz="2000" i="1">
                        <a:latin typeface="Cambria Math" panose="02040503050406030204" pitchFamily="18" charset="0"/>
                      </a:rPr>
                      <m:t>𝛽</m:t>
                    </m:r>
                  </m:oMath>
                </a14:m>
                <a:r>
                  <a:rPr lang="de-DE" sz="2000" dirty="0" smtClean="0"/>
                  <a:t>;  </a:t>
                </a:r>
                <a14:m>
                  <m:oMath xmlns:m="http://schemas.openxmlformats.org/officeDocument/2006/math">
                    <m:r>
                      <a:rPr lang="de-DE" sz="2000" i="1">
                        <a:latin typeface="Cambria Math" panose="02040503050406030204" pitchFamily="18" charset="0"/>
                      </a:rPr>
                      <m:t>𝛼</m:t>
                    </m:r>
                  </m:oMath>
                </a14:m>
                <a:r>
                  <a:rPr lang="de-DE" sz="2000" dirty="0"/>
                  <a:t> := </a:t>
                </a:r>
                <a14:m>
                  <m:oMath xmlns:m="http://schemas.openxmlformats.org/officeDocument/2006/math">
                    <m:f>
                      <m:fPr>
                        <m:ctrlPr>
                          <a:rPr lang="de-DE" sz="2000" i="1">
                            <a:latin typeface="Cambria Math" panose="02040503050406030204" pitchFamily="18" charset="0"/>
                          </a:rPr>
                        </m:ctrlPr>
                      </m:fPr>
                      <m:num>
                        <m:sSup>
                          <m:sSupPr>
                            <m:ctrlPr>
                              <a:rPr lang="de-DE" sz="2000" i="1">
                                <a:latin typeface="Cambria Math" panose="02040503050406030204" pitchFamily="18" charset="0"/>
                              </a:rPr>
                            </m:ctrlPr>
                          </m:sSupPr>
                          <m:e>
                            <m:r>
                              <a:rPr lang="de-DE" sz="2000" i="1">
                                <a:latin typeface="Cambria Math" panose="02040503050406030204" pitchFamily="18" charset="0"/>
                              </a:rPr>
                              <m:t>𝑛</m:t>
                            </m:r>
                          </m:e>
                          <m:sup>
                            <m:r>
                              <a:rPr lang="de-DE" sz="2000" i="1">
                                <a:latin typeface="Cambria Math" panose="02040503050406030204" pitchFamily="18" charset="0"/>
                              </a:rPr>
                              <m:t>2</m:t>
                            </m:r>
                          </m:sup>
                        </m:sSup>
                        <m:r>
                          <a:rPr lang="de-DE" sz="2000" i="1">
                            <a:latin typeface="Cambria Math" panose="02040503050406030204" pitchFamily="18" charset="0"/>
                          </a:rPr>
                          <m:t>−</m:t>
                        </m:r>
                        <m:r>
                          <a:rPr lang="de-DE" sz="2000" i="1">
                            <a:latin typeface="Cambria Math" panose="02040503050406030204" pitchFamily="18" charset="0"/>
                          </a:rPr>
                          <m:t>𝛽</m:t>
                        </m:r>
                      </m:num>
                      <m:den>
                        <m:sSup>
                          <m:sSupPr>
                            <m:ctrlPr>
                              <a:rPr lang="de-DE" sz="2000" i="1">
                                <a:latin typeface="Cambria Math" panose="02040503050406030204" pitchFamily="18" charset="0"/>
                              </a:rPr>
                            </m:ctrlPr>
                          </m:sSupPr>
                          <m:e>
                            <m:r>
                              <a:rPr lang="de-DE" sz="2000" i="1">
                                <a:latin typeface="Cambria Math" panose="02040503050406030204" pitchFamily="18" charset="0"/>
                              </a:rPr>
                              <m:t>𝑏</m:t>
                            </m:r>
                          </m:e>
                          <m:sup>
                            <m:r>
                              <a:rPr lang="de-DE" sz="2000" i="1">
                                <a:latin typeface="Cambria Math" panose="02040503050406030204" pitchFamily="18" charset="0"/>
                              </a:rPr>
                              <m:t>𝑝</m:t>
                            </m:r>
                          </m:sup>
                        </m:sSup>
                      </m:den>
                    </m:f>
                  </m:oMath>
                </a14:m>
                <a:r>
                  <a:rPr lang="de-DE" sz="2000" dirty="0" smtClean="0"/>
                  <a:t>,  </a:t>
                </a:r>
                <a14:m>
                  <m:oMath xmlns:m="http://schemas.openxmlformats.org/officeDocument/2006/math">
                    <m:r>
                      <a:rPr lang="de-DE" sz="2000" i="1">
                        <a:latin typeface="Cambria Math" panose="02040503050406030204" pitchFamily="18" charset="0"/>
                      </a:rPr>
                      <m:t>𝛽</m:t>
                    </m:r>
                    <m:r>
                      <a:rPr lang="de-DE" sz="2000" i="1">
                        <a:latin typeface="Cambria Math" panose="02040503050406030204" pitchFamily="18" charset="0"/>
                      </a:rPr>
                      <m:t> :=</m:t>
                    </m:r>
                    <m:sSup>
                      <m:sSupPr>
                        <m:ctrlPr>
                          <a:rPr lang="de-DE" sz="2000" i="1">
                            <a:latin typeface="Cambria Math" panose="02040503050406030204" pitchFamily="18" charset="0"/>
                          </a:rPr>
                        </m:ctrlPr>
                      </m:sSupPr>
                      <m:e>
                        <m:r>
                          <a:rPr lang="de-DE" sz="2000" i="1">
                            <a:latin typeface="Cambria Math" panose="02040503050406030204" pitchFamily="18" charset="0"/>
                          </a:rPr>
                          <m:t>𝑛</m:t>
                        </m:r>
                      </m:e>
                      <m:sup>
                        <m:r>
                          <a:rPr lang="de-DE" sz="2000" i="1">
                            <a:latin typeface="Cambria Math" panose="02040503050406030204" pitchFamily="18" charset="0"/>
                          </a:rPr>
                          <m:t>2</m:t>
                        </m:r>
                      </m:sup>
                    </m:sSup>
                    <m:func>
                      <m:funcPr>
                        <m:ctrlPr>
                          <a:rPr lang="de-DE" sz="2000" i="1">
                            <a:latin typeface="Cambria Math" panose="02040503050406030204" pitchFamily="18" charset="0"/>
                          </a:rPr>
                        </m:ctrlPr>
                      </m:funcPr>
                      <m:fName>
                        <m:r>
                          <m:rPr>
                            <m:sty m:val="p"/>
                          </m:rPr>
                          <a:rPr lang="de-DE" sz="2000">
                            <a:latin typeface="Cambria Math" panose="02040503050406030204" pitchFamily="18" charset="0"/>
                          </a:rPr>
                          <m:t>mod</m:t>
                        </m:r>
                      </m:fName>
                      <m:e>
                        <m:sSup>
                          <m:sSupPr>
                            <m:ctrlPr>
                              <a:rPr lang="de-DE" sz="2000" i="1">
                                <a:latin typeface="Cambria Math" panose="02040503050406030204" pitchFamily="18" charset="0"/>
                              </a:rPr>
                            </m:ctrlPr>
                          </m:sSupPr>
                          <m:e>
                            <m:r>
                              <a:rPr lang="de-DE" sz="2000" i="1">
                                <a:latin typeface="Cambria Math" panose="02040503050406030204" pitchFamily="18" charset="0"/>
                              </a:rPr>
                              <m:t>𝑏</m:t>
                            </m:r>
                          </m:e>
                          <m:sup>
                            <m:r>
                              <a:rPr lang="de-DE" sz="2000" i="1">
                                <a:latin typeface="Cambria Math" panose="02040503050406030204" pitchFamily="18" charset="0"/>
                              </a:rPr>
                              <m:t>𝑝</m:t>
                            </m:r>
                          </m:sup>
                        </m:sSup>
                      </m:e>
                    </m:func>
                    <m:r>
                      <a:rPr lang="de-DE" sz="2000" i="1">
                        <a:latin typeface="Cambria Math" panose="02040503050406030204" pitchFamily="18" charset="0"/>
                      </a:rPr>
                      <m:t>&gt;0</m:t>
                    </m:r>
                  </m:oMath>
                </a14:m>
                <a:endParaRPr lang="de-DE" sz="2000" dirty="0"/>
              </a:p>
              <a:p>
                <a:pPr marL="271463" indent="0"/>
                <a14:m>
                  <m:oMath xmlns:m="http://schemas.openxmlformats.org/officeDocument/2006/math">
                    <m:r>
                      <m:rPr>
                        <m:nor/>
                      </m:rPr>
                      <a:rPr lang="de-DE" sz="2000" dirty="0"/>
                      <m:t>mit</m:t>
                    </m:r>
                    <m:r>
                      <m:rPr>
                        <m:nor/>
                      </m:rPr>
                      <a:rPr lang="de-DE" sz="2000" b="0" i="0" dirty="0" smtClean="0"/>
                      <m:t> </m:t>
                    </m:r>
                    <m:r>
                      <m:rPr>
                        <m:nor/>
                      </m:rPr>
                      <a:rPr lang="de-DE" sz="2000" b="0" i="0" dirty="0" smtClean="0"/>
                      <m:t>Basis</m:t>
                    </m:r>
                    <m:r>
                      <m:rPr>
                        <m:nor/>
                      </m:rPr>
                      <a:rPr lang="de-DE" sz="2000" b="0" i="0" dirty="0" smtClean="0"/>
                      <m:t> </m:t>
                    </m:r>
                    <m:r>
                      <a:rPr lang="de-DE" sz="2000" i="1">
                        <a:latin typeface="Cambria Math" panose="02040503050406030204" pitchFamily="18" charset="0"/>
                      </a:rPr>
                      <m:t>𝑏</m:t>
                    </m:r>
                    <m:r>
                      <a:rPr lang="de-DE" sz="2000" i="1">
                        <a:latin typeface="Cambria Math" panose="02040503050406030204" pitchFamily="18" charset="0"/>
                      </a:rPr>
                      <m:t>≥2</m:t>
                    </m:r>
                  </m:oMath>
                </a14:m>
                <a:r>
                  <a:rPr lang="de-DE" sz="2000" dirty="0" smtClean="0"/>
                  <a:t> und Potenz </a:t>
                </a:r>
                <a14:m>
                  <m:oMath xmlns:m="http://schemas.openxmlformats.org/officeDocument/2006/math">
                    <m:r>
                      <a:rPr lang="de-DE" sz="2000" i="1">
                        <a:latin typeface="Cambria Math" panose="02040503050406030204" pitchFamily="18" charset="0"/>
                      </a:rPr>
                      <m:t>𝑝</m:t>
                    </m:r>
                    <m:r>
                      <a:rPr lang="de-DE" sz="2000" i="1">
                        <a:latin typeface="Cambria Math" panose="02040503050406030204" pitchFamily="18" charset="0"/>
                      </a:rPr>
                      <m:t>≥1</m:t>
                    </m:r>
                  </m:oMath>
                </a14:m>
                <a:endParaRPr lang="de-DE" sz="2000" dirty="0" smtClean="0"/>
              </a:p>
              <a:p>
                <a:pPr marL="0" indent="0"/>
                <a:r>
                  <a:rPr lang="de-DE" sz="2000" i="1" dirty="0" smtClean="0"/>
                  <a:t>n</a:t>
                </a:r>
                <a:r>
                  <a:rPr lang="de-DE" sz="2000" dirty="0" smtClean="0"/>
                  <a:t> ist eine Kaprekar-Zahl, wenn </a:t>
                </a:r>
                <a:r>
                  <a:rPr lang="de-DE" sz="2000" i="1" dirty="0" smtClean="0"/>
                  <a:t>F</a:t>
                </a:r>
                <a:r>
                  <a:rPr lang="de-DE" sz="2000" i="1" baseline="-25000" dirty="0" smtClean="0"/>
                  <a:t>b</a:t>
                </a:r>
                <a:r>
                  <a:rPr lang="de-DE" sz="2000" baseline="-25000" dirty="0" smtClean="0"/>
                  <a:t>,</a:t>
                </a:r>
                <a:r>
                  <a:rPr lang="de-DE" sz="2000" i="1" baseline="-25000" dirty="0" smtClean="0"/>
                  <a:t>p</a:t>
                </a:r>
                <a:r>
                  <a:rPr lang="de-DE" sz="2000" i="1" dirty="0" smtClean="0"/>
                  <a:t>(n) = n.</a:t>
                </a:r>
              </a:p>
              <a:p>
                <a:pPr marL="0" indent="0"/>
                <a:r>
                  <a:rPr lang="de-DE" sz="2000" dirty="0" smtClean="0"/>
                  <a:t>Achtung: </a:t>
                </a:r>
                <a14:m>
                  <m:oMath xmlns:m="http://schemas.openxmlformats.org/officeDocument/2006/math">
                    <m:sSup>
                      <m:sSupPr>
                        <m:ctrlPr>
                          <a:rPr lang="de-DE" sz="2000" i="1">
                            <a:latin typeface="Cambria Math" panose="02040503050406030204" pitchFamily="18" charset="0"/>
                          </a:rPr>
                        </m:ctrlPr>
                      </m:sSupPr>
                      <m:e>
                        <m:r>
                          <a:rPr lang="de-DE" sz="2000" i="1">
                            <a:latin typeface="Cambria Math" panose="02040503050406030204" pitchFamily="18" charset="0"/>
                          </a:rPr>
                          <m:t>𝑏</m:t>
                        </m:r>
                      </m:e>
                      <m:sup>
                        <m:r>
                          <a:rPr lang="de-DE" sz="2000" i="1">
                            <a:latin typeface="Cambria Math" panose="02040503050406030204" pitchFamily="18" charset="0"/>
                          </a:rPr>
                          <m:t>𝑝</m:t>
                        </m:r>
                      </m:sup>
                    </m:sSup>
                  </m:oMath>
                </a14:m>
                <a:r>
                  <a:rPr lang="de-DE" sz="2000" dirty="0" smtClean="0"/>
                  <a:t> ist keine Kaprekar-Zahl, obwohl die Wikipedia-Seite sie als solche behandelt.</a:t>
                </a:r>
              </a:p>
              <a:p>
                <a:pPr marL="0" indent="0" algn="ctr"/>
                <a:r>
                  <a:rPr lang="de-DE" sz="2400" dirty="0" smtClean="0">
                    <a:solidFill>
                      <a:srgbClr val="C00000"/>
                    </a:solidFill>
                  </a:rPr>
                  <a:t>Aufgabe:</a:t>
                </a:r>
              </a:p>
              <a:p>
                <a:pPr marL="0" indent="0" algn="ctr"/>
                <a:r>
                  <a:rPr lang="de-DE" sz="2000" dirty="0" smtClean="0">
                    <a:solidFill>
                      <a:srgbClr val="C00000"/>
                    </a:solidFill>
                  </a:rPr>
                  <a:t>Berechnen Sie eine Liste solcher Zahlen für die Basis 10.</a:t>
                </a:r>
              </a:p>
              <a:p>
                <a:pPr marL="0" indent="0"/>
                <a:r>
                  <a:rPr lang="de-DE" sz="1600" dirty="0" smtClean="0"/>
                  <a:t>Ist auch 5292 in Ihrer Liste enthalten?  5292</a:t>
                </a:r>
                <a:r>
                  <a:rPr lang="de-DE" sz="1600" baseline="30000" dirty="0" smtClean="0"/>
                  <a:t>2</a:t>
                </a:r>
                <a:r>
                  <a:rPr lang="de-DE" sz="1600" dirty="0" smtClean="0"/>
                  <a:t> = 28_005_264 und 28+005264=5292</a:t>
                </a:r>
                <a:endParaRPr lang="de-DE" sz="1600"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867" t="-719"/>
                </a:stretch>
              </a:blipFill>
            </p:spPr>
            <p:txBody>
              <a:bodyPr/>
              <a:lstStyle/>
              <a:p>
                <a:r>
                  <a:rPr lang="de-DE">
                    <a:noFill/>
                  </a:rPr>
                  <a:t> </a:t>
                </a:r>
              </a:p>
            </p:txBody>
          </p:sp>
        </mc:Fallback>
      </mc:AlternateContent>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401</a:t>
            </a:fld>
            <a:endParaRPr lang="de-DE" dirty="0"/>
          </a:p>
        </p:txBody>
      </p:sp>
      <p:sp>
        <p:nvSpPr>
          <p:cNvPr id="6" name="Textfeld 5"/>
          <p:cNvSpPr txBox="1"/>
          <p:nvPr/>
        </p:nvSpPr>
        <p:spPr>
          <a:xfrm>
            <a:off x="5940152" y="2564904"/>
            <a:ext cx="2952328" cy="1384995"/>
          </a:xfrm>
          <a:prstGeom prst="rect">
            <a:avLst/>
          </a:prstGeom>
          <a:solidFill>
            <a:srgbClr val="D8BEEC"/>
          </a:solidFill>
          <a:ln>
            <a:solidFill>
              <a:srgbClr val="7030A0"/>
            </a:solidFill>
          </a:ln>
        </p:spPr>
        <p:txBody>
          <a:bodyPr wrap="square" rtlCol="0">
            <a:spAutoFit/>
          </a:bodyPr>
          <a:lstStyle/>
          <a:p>
            <a:r>
              <a:rPr lang="de-DE" sz="1200" dirty="0" smtClean="0">
                <a:solidFill>
                  <a:srgbClr val="7030A0"/>
                </a:solidFill>
              </a:rPr>
              <a:t>Diese Definition bedeutet, dass das Quadrat einer Zahl so gespalten werden kann, dass beide Teile addiert die Zahl wieder ergeben.</a:t>
            </a:r>
          </a:p>
          <a:p>
            <a:r>
              <a:rPr lang="de-DE" sz="1200" dirty="0" smtClean="0">
                <a:solidFill>
                  <a:srgbClr val="7030A0"/>
                </a:solidFill>
              </a:rPr>
              <a:t>Beispiele:</a:t>
            </a:r>
          </a:p>
          <a:p>
            <a:r>
              <a:rPr lang="de-DE" sz="1200" dirty="0">
                <a:solidFill>
                  <a:srgbClr val="7030A0"/>
                </a:solidFill>
              </a:rPr>
              <a:t>Basis   </a:t>
            </a:r>
            <a:r>
              <a:rPr lang="de-DE" sz="1200" dirty="0" smtClean="0">
                <a:solidFill>
                  <a:srgbClr val="7030A0"/>
                </a:solidFill>
              </a:rPr>
              <a:t>7:</a:t>
            </a:r>
            <a:r>
              <a:rPr lang="de-DE" sz="1050" dirty="0" smtClean="0">
                <a:solidFill>
                  <a:srgbClr val="7030A0"/>
                </a:solidFill>
                <a:latin typeface="Courier New" panose="02070309020205020404" pitchFamily="49" charset="0"/>
                <a:cs typeface="Courier New" panose="02070309020205020404" pitchFamily="49" charset="0"/>
              </a:rPr>
              <a:t>  4**2 =   22,  2 +  2 =  4</a:t>
            </a:r>
          </a:p>
          <a:p>
            <a:r>
              <a:rPr lang="de-DE" sz="1200" dirty="0" smtClean="0">
                <a:solidFill>
                  <a:srgbClr val="7030A0"/>
                </a:solidFill>
              </a:rPr>
              <a:t>Basis 10:</a:t>
            </a:r>
            <a:r>
              <a:rPr lang="de-DE" sz="1050" dirty="0" smtClean="0">
                <a:solidFill>
                  <a:srgbClr val="7030A0"/>
                </a:solidFill>
                <a:latin typeface="Courier New" panose="02070309020205020404" pitchFamily="49" charset="0"/>
                <a:cs typeface="Courier New" panose="02070309020205020404" pitchFamily="49" charset="0"/>
              </a:rPr>
              <a:t> 55</a:t>
            </a:r>
            <a:r>
              <a:rPr lang="de-DE" sz="1050" dirty="0">
                <a:solidFill>
                  <a:srgbClr val="7030A0"/>
                </a:solidFill>
                <a:latin typeface="Courier New" panose="02070309020205020404" pitchFamily="49" charset="0"/>
                <a:cs typeface="Courier New" panose="02070309020205020404" pitchFamily="49" charset="0"/>
              </a:rPr>
              <a:t>**2 = 3025, </a:t>
            </a:r>
            <a:r>
              <a:rPr lang="de-DE" sz="1050" dirty="0" smtClean="0">
                <a:solidFill>
                  <a:srgbClr val="7030A0"/>
                </a:solidFill>
                <a:latin typeface="Courier New" panose="02070309020205020404" pitchFamily="49" charset="0"/>
                <a:cs typeface="Courier New" panose="02070309020205020404" pitchFamily="49" charset="0"/>
              </a:rPr>
              <a:t>30 </a:t>
            </a:r>
            <a:r>
              <a:rPr lang="de-DE" sz="1050" dirty="0">
                <a:solidFill>
                  <a:srgbClr val="7030A0"/>
                </a:solidFill>
                <a:latin typeface="Courier New" panose="02070309020205020404" pitchFamily="49" charset="0"/>
                <a:cs typeface="Courier New" panose="02070309020205020404" pitchFamily="49" charset="0"/>
              </a:rPr>
              <a:t>+ 25 = </a:t>
            </a:r>
            <a:r>
              <a:rPr lang="de-DE" sz="1050" dirty="0" smtClean="0">
                <a:solidFill>
                  <a:srgbClr val="7030A0"/>
                </a:solidFill>
                <a:latin typeface="Courier New" panose="02070309020205020404" pitchFamily="49" charset="0"/>
                <a:cs typeface="Courier New" panose="02070309020205020404" pitchFamily="49" charset="0"/>
              </a:rPr>
              <a:t>55</a:t>
            </a:r>
          </a:p>
          <a:p>
            <a:r>
              <a:rPr lang="de-DE" sz="1200" dirty="0" smtClean="0">
                <a:solidFill>
                  <a:srgbClr val="7030A0"/>
                </a:solidFill>
              </a:rPr>
              <a:t>Basis 16:</a:t>
            </a:r>
            <a:r>
              <a:rPr lang="de-DE" sz="1050" dirty="0" smtClean="0">
                <a:solidFill>
                  <a:srgbClr val="7030A0"/>
                </a:solidFill>
                <a:latin typeface="Courier New" panose="02070309020205020404" pitchFamily="49" charset="0"/>
                <a:cs typeface="Courier New" panose="02070309020205020404" pitchFamily="49" charset="0"/>
              </a:rPr>
              <a:t> CD**2 = A429, A4 + 29 = CD</a:t>
            </a:r>
            <a:endParaRPr lang="de-DE" sz="1050" dirty="0">
              <a:solidFill>
                <a:srgbClr val="7030A0"/>
              </a:solidFill>
              <a:latin typeface="Courier New" panose="02070309020205020404" pitchFamily="49" charset="0"/>
              <a:cs typeface="Courier New" panose="02070309020205020404" pitchFamily="49" charset="0"/>
            </a:endParaRPr>
          </a:p>
        </p:txBody>
      </p:sp>
      <p:sp>
        <p:nvSpPr>
          <p:cNvPr id="7" name="Textfeld 6"/>
          <p:cNvSpPr txBox="1"/>
          <p:nvPr/>
        </p:nvSpPr>
        <p:spPr>
          <a:xfrm>
            <a:off x="6875661" y="4653136"/>
            <a:ext cx="1152128"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Kode</a:t>
            </a:r>
            <a:endParaRPr lang="de-DE" altLang="de-DE" sz="1600" dirty="0">
              <a:solidFill>
                <a:schemeClr val="accent2"/>
              </a:solidFill>
            </a:endParaRPr>
          </a:p>
        </p:txBody>
      </p:sp>
    </p:spTree>
    <p:extLst>
      <p:ext uri="{BB962C8B-B14F-4D97-AF65-F5344CB8AC3E}">
        <p14:creationId xmlns:p14="http://schemas.microsoft.com/office/powerpoint/2010/main" val="3879358982"/>
      </p:ext>
    </p:extLst>
  </p:cSld>
  <p:clrMapOvr>
    <a:masterClrMapping/>
  </p:clrMapOvr>
  <p:timing>
    <p:tnLst>
      <p:par>
        <p:cTn id="1" dur="indefinite" restart="never" nodeType="tmRoot"/>
      </p:par>
    </p:tn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marL="457200" indent="-457200"/>
            <a:r>
              <a:rPr lang="de-DE" dirty="0" smtClean="0">
                <a:solidFill>
                  <a:srgbClr val="FF3399"/>
                </a:solidFill>
              </a:rPr>
              <a:t>Infix zu Postfix</a:t>
            </a:r>
            <a:endParaRPr lang="de-DE" dirty="0">
              <a:solidFill>
                <a:srgbClr val="FF3399"/>
              </a:solidFill>
            </a:endParaRPr>
          </a:p>
        </p:txBody>
      </p:sp>
      <p:sp>
        <p:nvSpPr>
          <p:cNvPr id="3" name="Inhaltsplatzhalter 2"/>
          <p:cNvSpPr>
            <a:spLocks noGrp="1"/>
          </p:cNvSpPr>
          <p:nvPr>
            <p:ph idx="1"/>
          </p:nvPr>
        </p:nvSpPr>
        <p:spPr>
          <a:xfrm>
            <a:off x="685800" y="1897064"/>
            <a:ext cx="7739063" cy="4318000"/>
          </a:xfrm>
        </p:spPr>
        <p:txBody>
          <a:bodyPr/>
          <a:lstStyle/>
          <a:p>
            <a:pPr marL="0" indent="0"/>
            <a:r>
              <a:rPr lang="de-DE" sz="2000" dirty="0" smtClean="0"/>
              <a:t>Berechnungen mit dem Taschenrechner werden einfacher in </a:t>
            </a:r>
            <a:r>
              <a:rPr lang="de-DE" sz="2000" dirty="0"/>
              <a:t>umgekehrter polnischer </a:t>
            </a:r>
            <a:r>
              <a:rPr lang="de-DE" sz="2000" dirty="0" smtClean="0"/>
              <a:t>Notation (UPN) ausgeführt, da dann weniger Tastendrücke erforderlich sind und Klammern entfallen. Professionelle programmier-bare Taschenrechner wie z.B. HP arbeiteten so. Bei der UPN kommen zuerst die Operanden, dann die Operatoren.</a:t>
            </a:r>
          </a:p>
          <a:p>
            <a:pPr marL="0" indent="0"/>
            <a:r>
              <a:rPr lang="de-DE" sz="2000" dirty="0" smtClean="0"/>
              <a:t>Auch im </a:t>
            </a:r>
            <a:r>
              <a:rPr lang="de-DE" sz="2000" dirty="0"/>
              <a:t>C</a:t>
            </a:r>
            <a:r>
              <a:rPr lang="de-DE" sz="2000" dirty="0" smtClean="0"/>
              <a:t>ompiler-Bau spielt diese Postfix-Verarbeitung eine große Rolle.</a:t>
            </a:r>
            <a:endParaRPr lang="de-DE" sz="1800" dirty="0" smtClean="0"/>
          </a:p>
          <a:p>
            <a:pPr marL="0" indent="0" algn="ctr"/>
            <a:r>
              <a:rPr lang="de-DE" sz="1800" dirty="0" smtClean="0">
                <a:latin typeface="Courier New" panose="02070309020205020404" pitchFamily="49" charset="0"/>
                <a:cs typeface="Courier New" panose="02070309020205020404" pitchFamily="49" charset="0"/>
              </a:rPr>
              <a:t>  A * B - C / D</a:t>
            </a:r>
            <a:r>
              <a:rPr lang="de-DE" sz="2000" dirty="0" smtClean="0"/>
              <a:t>   wird zu   </a:t>
            </a:r>
            <a:r>
              <a:rPr lang="de-DE" sz="1800" dirty="0" smtClean="0">
                <a:latin typeface="Courier New" panose="02070309020205020404" pitchFamily="49" charset="0"/>
                <a:cs typeface="Courier New" panose="02070309020205020404" pitchFamily="49" charset="0"/>
              </a:rPr>
              <a:t>A B * C D / -</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A * (B + C) / D</a:t>
            </a:r>
            <a:r>
              <a:rPr lang="de-DE" sz="2000" dirty="0" smtClean="0"/>
              <a:t>   wird zu   </a:t>
            </a:r>
            <a:r>
              <a:rPr lang="de-DE" sz="1800" dirty="0" smtClean="0">
                <a:latin typeface="Courier New" panose="02070309020205020404" pitchFamily="49" charset="0"/>
                <a:cs typeface="Courier New" panose="02070309020205020404" pitchFamily="49" charset="0"/>
              </a:rPr>
              <a:t>A B C + * D /</a:t>
            </a:r>
          </a:p>
          <a:p>
            <a:pPr marL="0" indent="0"/>
            <a:r>
              <a:rPr lang="de-DE" sz="2000" dirty="0" smtClean="0"/>
              <a:t>Schreiben Sie eine entsprechende Funktion für einfache Syntax unter der Annahme, dass der </a:t>
            </a:r>
            <a:r>
              <a:rPr lang="de-DE" sz="2000" dirty="0"/>
              <a:t>Infix-Ausdruck </a:t>
            </a:r>
            <a:r>
              <a:rPr lang="de-DE" sz="2000" dirty="0" smtClean="0"/>
              <a:t>syntaktisch richtig ist</a:t>
            </a:r>
            <a:r>
              <a:rPr lang="de-DE" sz="2200" dirty="0" smtClean="0"/>
              <a:t>:</a:t>
            </a:r>
            <a:br>
              <a:rPr lang="de-DE" sz="2200" dirty="0" smtClean="0"/>
            </a:br>
            <a:r>
              <a:rPr lang="de-DE" sz="2000" dirty="0" smtClean="0"/>
              <a:t>Nur einbuchstabige Operanden </a:t>
            </a:r>
            <a:r>
              <a:rPr lang="de-DE" sz="1800" dirty="0" smtClean="0">
                <a:latin typeface="Courier New" panose="02070309020205020404" pitchFamily="49" charset="0"/>
                <a:cs typeface="Courier New" panose="02070309020205020404" pitchFamily="49" charset="0"/>
              </a:rPr>
              <a:t>A..Z</a:t>
            </a:r>
            <a:r>
              <a:rPr lang="de-DE" sz="2000" dirty="0" smtClean="0"/>
              <a:t>, Operatoren </a:t>
            </a:r>
            <a:r>
              <a:rPr lang="de-DE" sz="1800" dirty="0" smtClean="0">
                <a:latin typeface="Courier New" panose="02070309020205020404" pitchFamily="49" charset="0"/>
                <a:cs typeface="Courier New" panose="02070309020205020404" pitchFamily="49" charset="0"/>
              </a:rPr>
              <a:t>+-*/^</a:t>
            </a:r>
            <a:r>
              <a:rPr lang="de-DE" sz="2000" dirty="0" smtClean="0"/>
              <a:t>, Klammern, keine Zwischenräume. (Keine einstelligen Operatoren </a:t>
            </a:r>
            <a:r>
              <a:rPr lang="de-DE" sz="1800" dirty="0">
                <a:latin typeface="Courier New" panose="02070309020205020404" pitchFamily="49" charset="0"/>
                <a:cs typeface="Courier New" panose="02070309020205020404" pitchFamily="49" charset="0"/>
              </a:rPr>
              <a:t>+-</a:t>
            </a:r>
            <a:r>
              <a:rPr lang="de-DE" sz="2000" dirty="0" smtClean="0"/>
              <a:t>.)</a:t>
            </a:r>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402</a:t>
            </a:fld>
            <a:endParaRPr lang="de-DE" dirty="0"/>
          </a:p>
        </p:txBody>
      </p:sp>
    </p:spTree>
    <p:extLst>
      <p:ext uri="{BB962C8B-B14F-4D97-AF65-F5344CB8AC3E}">
        <p14:creationId xmlns:p14="http://schemas.microsoft.com/office/powerpoint/2010/main" val="275828664"/>
      </p:ext>
    </p:extLst>
  </p:cSld>
  <p:clrMapOvr>
    <a:masterClrMapping/>
  </p:clrMapOvr>
  <p:timing>
    <p:tnLst>
      <p:par>
        <p:cTn id="1" dur="indefinite" restart="never" nodeType="tmRoot"/>
      </p:par>
    </p:tn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65250"/>
          </a:xfrm>
        </p:spPr>
        <p:txBody>
          <a:bodyPr/>
          <a:lstStyle/>
          <a:p>
            <a:r>
              <a:rPr lang="de-DE" dirty="0" smtClean="0"/>
              <a:t>Algorithmus UPN</a:t>
            </a:r>
            <a:endParaRPr lang="de-DE" dirty="0"/>
          </a:p>
        </p:txBody>
      </p:sp>
      <p:sp>
        <p:nvSpPr>
          <p:cNvPr id="3" name="Inhaltsplatzhalter 2"/>
          <p:cNvSpPr>
            <a:spLocks noGrp="1"/>
          </p:cNvSpPr>
          <p:nvPr>
            <p:ph idx="1"/>
          </p:nvPr>
        </p:nvSpPr>
        <p:spPr>
          <a:xfrm>
            <a:off x="685800" y="1628801"/>
            <a:ext cx="7739063" cy="4586263"/>
          </a:xfrm>
        </p:spPr>
        <p:txBody>
          <a:bodyPr/>
          <a:lstStyle/>
          <a:p>
            <a:pPr marL="0" indent="0"/>
            <a:r>
              <a:rPr lang="de-DE" sz="1800" b="1" dirty="0" smtClean="0"/>
              <a:t>Vorbereitung		</a:t>
            </a:r>
            <a:r>
              <a:rPr lang="de-DE" sz="1800" dirty="0" smtClean="0"/>
              <a:t>Umgib </a:t>
            </a:r>
            <a:r>
              <a:rPr lang="de-DE" sz="1800" dirty="0"/>
              <a:t>den gesamten Ausdruck mit Klammern</a:t>
            </a:r>
            <a:r>
              <a:rPr lang="de-DE" sz="1800" dirty="0" smtClean="0"/>
              <a:t>:</a:t>
            </a:r>
            <a:endParaRPr lang="de-DE" sz="1800" b="1" dirty="0" smtClean="0"/>
          </a:p>
          <a:p>
            <a:pPr marL="0" indent="0" algn="ctr"/>
            <a:r>
              <a:rPr lang="pt-BR" sz="1600" dirty="0" smtClean="0">
                <a:solidFill>
                  <a:schemeClr val="tx1"/>
                </a:solidFill>
                <a:latin typeface="Courier New" panose="02070309020205020404" pitchFamily="49" charset="0"/>
                <a:cs typeface="Courier New" panose="02070309020205020404" pitchFamily="49" charset="0"/>
              </a:rPr>
              <a:t>A+B*C</a:t>
            </a:r>
            <a:r>
              <a:rPr lang="pt-BR" sz="1600" dirty="0">
                <a:solidFill>
                  <a:schemeClr val="tx1"/>
                </a:solidFill>
                <a:latin typeface="Courier New" panose="02070309020205020404" pitchFamily="49" charset="0"/>
                <a:cs typeface="Courier New" panose="02070309020205020404" pitchFamily="49" charset="0"/>
              </a:rPr>
              <a:t>/(D*E/F+G/(H+I)) </a:t>
            </a:r>
            <a:r>
              <a:rPr lang="de-DE" sz="1600" dirty="0" smtClean="0">
                <a:latin typeface="Courier New" panose="02070309020205020404" pitchFamily="49" charset="0"/>
                <a:cs typeface="Courier New" panose="02070309020205020404" pitchFamily="49" charset="0"/>
                <a:sym typeface="Wingdings" panose="05000000000000000000" pitchFamily="2" charset="2"/>
              </a:rPr>
              <a:t> </a:t>
            </a:r>
            <a:r>
              <a:rPr lang="de-DE" sz="1600" dirty="0" smtClean="0">
                <a:solidFill>
                  <a:srgbClr val="FF0000"/>
                </a:solidFill>
                <a:latin typeface="Courier New" panose="02070309020205020404" pitchFamily="49" charset="0"/>
                <a:cs typeface="Courier New" panose="02070309020205020404" pitchFamily="49" charset="0"/>
                <a:sym typeface="Wingdings" panose="05000000000000000000" pitchFamily="2" charset="2"/>
              </a:rPr>
              <a:t>(</a:t>
            </a:r>
            <a:r>
              <a:rPr lang="pt-BR" sz="1600" dirty="0">
                <a:solidFill>
                  <a:schemeClr val="tx1"/>
                </a:solidFill>
                <a:latin typeface="Courier New" panose="02070309020205020404" pitchFamily="49" charset="0"/>
                <a:cs typeface="Courier New" panose="02070309020205020404" pitchFamily="49" charset="0"/>
              </a:rPr>
              <a:t>A+B*C/(D*E/F+G/(H+I</a:t>
            </a:r>
            <a:r>
              <a:rPr lang="pt-BR" sz="1600" dirty="0" smtClean="0">
                <a:solidFill>
                  <a:schemeClr val="tx1"/>
                </a:solidFill>
                <a:latin typeface="Courier New" panose="02070309020205020404" pitchFamily="49" charset="0"/>
                <a:cs typeface="Courier New" panose="02070309020205020404" pitchFamily="49" charset="0"/>
              </a:rPr>
              <a:t>))</a:t>
            </a:r>
            <a:r>
              <a:rPr lang="de-DE" sz="1600" dirty="0" smtClean="0">
                <a:solidFill>
                  <a:srgbClr val="FF0000"/>
                </a:solidFill>
                <a:latin typeface="Courier New" panose="02070309020205020404" pitchFamily="49" charset="0"/>
                <a:cs typeface="Courier New" panose="02070309020205020404" pitchFamily="49" charset="0"/>
                <a:sym typeface="Wingdings" panose="05000000000000000000" pitchFamily="2" charset="2"/>
              </a:rPr>
              <a:t>)</a:t>
            </a:r>
          </a:p>
          <a:p>
            <a:pPr marL="0" indent="0">
              <a:tabLst>
                <a:tab pos="261938" algn="l"/>
              </a:tabLst>
            </a:pPr>
            <a:r>
              <a:rPr lang="de-DE" sz="1800" dirty="0" smtClean="0"/>
              <a:t>Das vereinfacht den Algorithmus. </a:t>
            </a:r>
            <a:r>
              <a:rPr lang="de-DE" sz="1800" dirty="0" smtClean="0">
                <a:cs typeface="Courier New" panose="02070309020205020404" pitchFamily="49" charset="0"/>
                <a:sym typeface="Wingdings" panose="05000000000000000000" pitchFamily="2" charset="2"/>
              </a:rPr>
              <a:t>Beim Vorrangvergleich der Operatoren betrachten wir </a:t>
            </a:r>
            <a:r>
              <a:rPr lang="de-DE" sz="1600" dirty="0" smtClean="0">
                <a:latin typeface="Courier New" panose="02070309020205020404" pitchFamily="49" charset="0"/>
                <a:cs typeface="Courier New" panose="02070309020205020404" pitchFamily="49" charset="0"/>
                <a:sym typeface="Wingdings" panose="05000000000000000000" pitchFamily="2" charset="2"/>
              </a:rPr>
              <a:t>'('</a:t>
            </a:r>
            <a:r>
              <a:rPr lang="de-DE" sz="1800" dirty="0" smtClean="0">
                <a:cs typeface="Courier New" panose="02070309020205020404" pitchFamily="49" charset="0"/>
                <a:sym typeface="Wingdings" panose="05000000000000000000" pitchFamily="2" charset="2"/>
              </a:rPr>
              <a:t> als Operator mit niedrigster Priorität, und nur da.</a:t>
            </a:r>
            <a:endParaRPr lang="de-DE" sz="1800" dirty="0">
              <a:cs typeface="Courier New" panose="02070309020205020404" pitchFamily="49" charset="0"/>
              <a:sym typeface="Wingdings" panose="05000000000000000000" pitchFamily="2" charset="2"/>
            </a:endParaRPr>
          </a:p>
          <a:p>
            <a:pPr marL="0" indent="0"/>
            <a:r>
              <a:rPr lang="de-DE" sz="1600" dirty="0" smtClean="0">
                <a:latin typeface="Candara" panose="020E0502030303020204" pitchFamily="34" charset="0"/>
                <a:cs typeface="Courier New" panose="02070309020205020404" pitchFamily="49" charset="0"/>
              </a:rPr>
              <a:t>Lies alle Zeichen Z aus Infix von links nach rechts.</a:t>
            </a:r>
          </a:p>
          <a:p>
            <a:pPr marL="285750" indent="-285750">
              <a:buFont typeface="Arial" panose="020B0604020202020204" pitchFamily="34" charset="0"/>
              <a:buChar char="•"/>
            </a:pPr>
            <a:r>
              <a:rPr lang="de-DE" sz="1600" dirty="0" smtClean="0">
                <a:latin typeface="Candara" panose="020E0502030303020204" pitchFamily="34" charset="0"/>
                <a:cs typeface="Courier New" panose="02070309020205020404" pitchFamily="49" charset="0"/>
              </a:rPr>
              <a:t>Wenn Z eine </a:t>
            </a:r>
            <a:r>
              <a:rPr lang="de-DE" sz="1600" i="1" dirty="0" smtClean="0">
                <a:latin typeface="Candara" panose="020E0502030303020204" pitchFamily="34" charset="0"/>
                <a:cs typeface="Courier New" panose="02070309020205020404" pitchFamily="49" charset="0"/>
              </a:rPr>
              <a:t>öffnende Klammer </a:t>
            </a:r>
            <a:r>
              <a:rPr lang="de-DE" sz="1600" dirty="0" smtClean="0">
                <a:latin typeface="Candara" panose="020E0502030303020204" pitchFamily="34" charset="0"/>
                <a:cs typeface="Courier New" panose="02070309020205020404" pitchFamily="49" charset="0"/>
              </a:rPr>
              <a:t>ist, lege sie auf den Stapel (damit ist der Stapel nicht mehr leer, da das das erste Zeichen ist).</a:t>
            </a:r>
          </a:p>
          <a:p>
            <a:pPr marL="285750" indent="-285750">
              <a:buFont typeface="Arial" panose="020B0604020202020204" pitchFamily="34" charset="0"/>
              <a:buChar char="•"/>
            </a:pPr>
            <a:r>
              <a:rPr lang="de-DE" sz="1600" dirty="0" smtClean="0">
                <a:latin typeface="Candara" panose="020E0502030303020204" pitchFamily="34" charset="0"/>
                <a:cs typeface="Courier New" panose="02070309020205020404" pitchFamily="49" charset="0"/>
              </a:rPr>
              <a:t>Wenn Z eine </a:t>
            </a:r>
            <a:r>
              <a:rPr lang="de-DE" sz="1600" i="1" dirty="0" smtClean="0">
                <a:latin typeface="Candara" panose="020E0502030303020204" pitchFamily="34" charset="0"/>
                <a:cs typeface="Courier New" panose="02070309020205020404" pitchFamily="49" charset="0"/>
              </a:rPr>
              <a:t>schließende Klammer </a:t>
            </a:r>
            <a:r>
              <a:rPr lang="de-DE" sz="1600" dirty="0" smtClean="0">
                <a:latin typeface="Candara" panose="020E0502030303020204" pitchFamily="34" charset="0"/>
                <a:cs typeface="Courier New" panose="02070309020205020404" pitchFamily="49" charset="0"/>
              </a:rPr>
              <a:t>ist, hole alle Operatoren bis zur nächsten öffnenden Klammer aus dem Stapel und stelle sie in Postfix. Verwirf beide Klammern (damit ist der Stapel am Ende wieder leer).</a:t>
            </a:r>
            <a:endParaRPr lang="de-DE" sz="1600" dirty="0">
              <a:latin typeface="Candara" panose="020E0502030303020204" pitchFamily="34" charset="0"/>
              <a:cs typeface="Courier New" panose="02070309020205020404" pitchFamily="49" charset="0"/>
            </a:endParaRPr>
          </a:p>
          <a:p>
            <a:pPr marL="285750" indent="-285750">
              <a:buFont typeface="Arial" panose="020B0604020202020204" pitchFamily="34" charset="0"/>
              <a:buChar char="•"/>
            </a:pPr>
            <a:r>
              <a:rPr lang="de-DE" sz="1600" dirty="0" smtClean="0">
                <a:latin typeface="Candara" panose="020E0502030303020204" pitchFamily="34" charset="0"/>
                <a:cs typeface="Courier New" panose="02070309020205020404" pitchFamily="49" charset="0"/>
              </a:rPr>
              <a:t>Wenn Z ein </a:t>
            </a:r>
            <a:r>
              <a:rPr lang="de-DE" sz="1600" i="1" dirty="0" smtClean="0">
                <a:latin typeface="Candara" panose="020E0502030303020204" pitchFamily="34" charset="0"/>
                <a:cs typeface="Courier New" panose="02070309020205020404" pitchFamily="49" charset="0"/>
              </a:rPr>
              <a:t>Operand</a:t>
            </a:r>
            <a:r>
              <a:rPr lang="de-DE" sz="1600" dirty="0" smtClean="0">
                <a:latin typeface="Candara" panose="020E0502030303020204" pitchFamily="34" charset="0"/>
                <a:cs typeface="Courier New" panose="02070309020205020404" pitchFamily="49" charset="0"/>
              </a:rPr>
              <a:t> ist, stelle ihn in Postfix.</a:t>
            </a:r>
          </a:p>
          <a:p>
            <a:pPr marL="285750" indent="-285750">
              <a:buFont typeface="Arial" panose="020B0604020202020204" pitchFamily="34" charset="0"/>
              <a:buChar char="•"/>
            </a:pPr>
            <a:r>
              <a:rPr lang="de-DE" sz="1600" dirty="0" smtClean="0">
                <a:latin typeface="Candara" panose="020E0502030303020204" pitchFamily="34" charset="0"/>
                <a:cs typeface="Courier New" panose="02070309020205020404" pitchFamily="49" charset="0"/>
              </a:rPr>
              <a:t>Wenn Z ein </a:t>
            </a:r>
            <a:r>
              <a:rPr lang="de-DE" sz="1600" i="1" dirty="0" smtClean="0">
                <a:latin typeface="Candara" panose="020E0502030303020204" pitchFamily="34" charset="0"/>
                <a:cs typeface="Courier New" panose="02070309020205020404" pitchFamily="49" charset="0"/>
              </a:rPr>
              <a:t>Operator</a:t>
            </a:r>
            <a:r>
              <a:rPr lang="de-DE" sz="1600" dirty="0" smtClean="0">
                <a:latin typeface="Candara" panose="020E0502030303020204" pitchFamily="34" charset="0"/>
                <a:cs typeface="Courier New" panose="02070309020205020404" pitchFamily="49" charset="0"/>
              </a:rPr>
              <a:t> ist, hole alle Operatoren aus dem Stapel, solange ihre Priorität größer oder gleich Z ist, und stelle sie in Postfix. (Öffnende Klammern bleiben  also im Stapel.) Lege Z auf den Stapel.</a:t>
            </a:r>
            <a:endParaRPr lang="de-DE" sz="1600" dirty="0">
              <a:latin typeface="Candara" panose="020E0502030303020204" pitchFamily="34"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403</a:t>
            </a:fld>
            <a:endParaRPr lang="de-DE" dirty="0"/>
          </a:p>
        </p:txBody>
      </p:sp>
      <p:sp>
        <p:nvSpPr>
          <p:cNvPr id="8" name="Textfeld 7"/>
          <p:cNvSpPr txBox="1"/>
          <p:nvPr/>
        </p:nvSpPr>
        <p:spPr>
          <a:xfrm>
            <a:off x="2555875" y="5927032"/>
            <a:ext cx="4032448" cy="288032"/>
          </a:xfrm>
          <a:prstGeom prst="rect">
            <a:avLst/>
          </a:prstGeom>
          <a:solidFill>
            <a:schemeClr val="accent2">
              <a:lumMod val="20000"/>
              <a:lumOff val="80000"/>
            </a:schemeClr>
          </a:solidFill>
          <a:ln>
            <a:solidFill>
              <a:schemeClr val="accent2"/>
            </a:solidFill>
          </a:ln>
        </p:spPr>
        <p:txBody>
          <a:bodyPr wrap="square" rtlCol="0" anchor="ctr">
            <a:spAutoFit/>
          </a:bodyPr>
          <a:lstStyle/>
          <a:p>
            <a:r>
              <a:rPr lang="pt-BR" sz="1200" dirty="0">
                <a:solidFill>
                  <a:srgbClr val="0070C0"/>
                </a:solidFill>
                <a:latin typeface="Courier New" panose="02070309020205020404" pitchFamily="49" charset="0"/>
                <a:cs typeface="Courier New" panose="02070309020205020404" pitchFamily="49" charset="0"/>
              </a:rPr>
              <a:t>A+B*C/(D*E/F+G/(H+I)) </a:t>
            </a:r>
            <a:r>
              <a:rPr lang="pt-BR" sz="1200" dirty="0" smtClean="0">
                <a:solidFill>
                  <a:srgbClr val="0070C0"/>
                </a:solidFill>
                <a:latin typeface="Courier New" panose="02070309020205020404" pitchFamily="49" charset="0"/>
                <a:cs typeface="Courier New" panose="02070309020205020404" pitchFamily="49" charset="0"/>
                <a:sym typeface="Wingdings" panose="05000000000000000000" pitchFamily="2" charset="2"/>
              </a:rPr>
              <a:t></a:t>
            </a:r>
            <a:r>
              <a:rPr lang="pt-BR" sz="1200" dirty="0" smtClean="0">
                <a:solidFill>
                  <a:srgbClr val="0070C0"/>
                </a:solidFill>
                <a:latin typeface="Courier New" panose="02070309020205020404" pitchFamily="49" charset="0"/>
                <a:cs typeface="Courier New" panose="02070309020205020404" pitchFamily="49" charset="0"/>
              </a:rPr>
              <a:t> </a:t>
            </a:r>
            <a:r>
              <a:rPr lang="pt-BR" sz="1200" dirty="0">
                <a:solidFill>
                  <a:srgbClr val="0070C0"/>
                </a:solidFill>
                <a:latin typeface="Courier New" panose="02070309020205020404" pitchFamily="49" charset="0"/>
                <a:cs typeface="Courier New" panose="02070309020205020404" pitchFamily="49" charset="0"/>
              </a:rPr>
              <a:t>ABC*DE*F/GHI</a:t>
            </a:r>
            <a:r>
              <a:rPr lang="pt-BR" sz="1200" dirty="0" smtClean="0">
                <a:solidFill>
                  <a:srgbClr val="0070C0"/>
                </a:solidFill>
                <a:latin typeface="Courier New" panose="02070309020205020404" pitchFamily="49" charset="0"/>
                <a:cs typeface="Courier New" panose="02070309020205020404" pitchFamily="49" charset="0"/>
              </a:rPr>
              <a:t>+/+/+</a:t>
            </a:r>
            <a:endParaRPr lang="de-DE" sz="1200" dirty="0">
              <a:solidFill>
                <a:srgbClr val="0070C0"/>
              </a:solidFill>
              <a:latin typeface="Courier New" panose="02070309020205020404" pitchFamily="49" charset="0"/>
              <a:cs typeface="Courier New" panose="02070309020205020404" pitchFamily="49" charset="0"/>
            </a:endParaRPr>
          </a:p>
        </p:txBody>
      </p:sp>
      <p:sp>
        <p:nvSpPr>
          <p:cNvPr id="9" name="Textfeld 8"/>
          <p:cNvSpPr txBox="1"/>
          <p:nvPr/>
        </p:nvSpPr>
        <p:spPr>
          <a:xfrm>
            <a:off x="6786166" y="4653136"/>
            <a:ext cx="1152128"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Kode</a:t>
            </a:r>
            <a:endParaRPr lang="de-DE" altLang="de-DE" sz="1600" dirty="0">
              <a:solidFill>
                <a:schemeClr val="accent2"/>
              </a:solidFill>
            </a:endParaRPr>
          </a:p>
        </p:txBody>
      </p:sp>
    </p:spTree>
    <p:extLst>
      <p:ext uri="{BB962C8B-B14F-4D97-AF65-F5344CB8AC3E}">
        <p14:creationId xmlns:p14="http://schemas.microsoft.com/office/powerpoint/2010/main" val="2489303643"/>
      </p:ext>
    </p:extLst>
  </p:cSld>
  <p:clrMapOvr>
    <a:masterClrMapping/>
  </p:clrMapOvr>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FF3399"/>
                </a:solidFill>
              </a:rPr>
              <a:t>Schablone für </a:t>
            </a:r>
            <a:r>
              <a:rPr lang="de-DE" dirty="0" smtClean="0">
                <a:solidFill>
                  <a:srgbClr val="FF3399"/>
                </a:solidFill>
              </a:rPr>
              <a:t>Reihungs_Text_IO</a:t>
            </a:r>
            <a:endParaRPr lang="de-DE" dirty="0">
              <a:solidFill>
                <a:srgbClr val="FF3399"/>
              </a:solidFill>
            </a:endParaRPr>
          </a:p>
        </p:txBody>
      </p:sp>
      <p:sp>
        <p:nvSpPr>
          <p:cNvPr id="3" name="Inhaltsplatzhalter 2"/>
          <p:cNvSpPr>
            <a:spLocks noGrp="1"/>
          </p:cNvSpPr>
          <p:nvPr>
            <p:ph idx="1"/>
          </p:nvPr>
        </p:nvSpPr>
        <p:spPr>
          <a:xfrm>
            <a:off x="685800" y="1916832"/>
            <a:ext cx="7739063" cy="4233863"/>
          </a:xfrm>
        </p:spPr>
        <p:txBody>
          <a:bodyPr/>
          <a:lstStyle/>
          <a:p>
            <a:r>
              <a:rPr lang="de-DE" sz="2400" dirty="0" smtClean="0"/>
              <a:t>Kann diese Spezifikation funktionieren?</a:t>
            </a:r>
          </a:p>
          <a:p>
            <a:pPr indent="14288"/>
            <a:r>
              <a:rPr lang="de-DE" sz="1700" b="1" dirty="0" smtClean="0">
                <a:latin typeface="Courier New" panose="02070309020205020404" pitchFamily="49" charset="0"/>
                <a:cs typeface="Courier New" panose="02070309020205020404" pitchFamily="49" charset="0"/>
              </a:rPr>
              <a:t>generic</a:t>
            </a:r>
            <a:endParaRPr lang="de-DE" sz="1700" b="1" dirty="0">
              <a:latin typeface="Courier New" panose="02070309020205020404" pitchFamily="49" charset="0"/>
              <a:cs typeface="Courier New" panose="02070309020205020404" pitchFamily="49" charset="0"/>
            </a:endParaRPr>
          </a:p>
          <a:p>
            <a:pPr indent="14288"/>
            <a:r>
              <a:rPr lang="de-DE" sz="1700" b="1" dirty="0" smtClean="0">
                <a:latin typeface="Courier New" panose="02070309020205020404" pitchFamily="49" charset="0"/>
                <a:cs typeface="Courier New" panose="02070309020205020404" pitchFamily="49" charset="0"/>
              </a:rPr>
              <a:t>  </a:t>
            </a:r>
            <a:r>
              <a:rPr lang="de-DE" sz="1700" b="1" dirty="0">
                <a:latin typeface="Courier New" panose="02070309020205020404" pitchFamily="49" charset="0"/>
                <a:cs typeface="Courier New" panose="02070309020205020404" pitchFamily="49" charset="0"/>
              </a:rPr>
              <a:t>type</a:t>
            </a:r>
            <a:r>
              <a:rPr lang="de-DE" sz="1700" dirty="0">
                <a:latin typeface="Courier New" panose="02070309020205020404" pitchFamily="49" charset="0"/>
                <a:cs typeface="Courier New" panose="02070309020205020404" pitchFamily="49" charset="0"/>
              </a:rPr>
              <a:t> Index </a:t>
            </a:r>
            <a:r>
              <a:rPr lang="de-DE" sz="1700" b="1" dirty="0">
                <a:latin typeface="Courier New" panose="02070309020205020404" pitchFamily="49" charset="0"/>
                <a:cs typeface="Courier New" panose="02070309020205020404" pitchFamily="49" charset="0"/>
              </a:rPr>
              <a:t>is</a:t>
            </a:r>
            <a:r>
              <a:rPr lang="de-DE" sz="1700" dirty="0">
                <a:latin typeface="Courier New" panose="02070309020205020404" pitchFamily="49" charset="0"/>
                <a:cs typeface="Courier New" panose="02070309020205020404" pitchFamily="49" charset="0"/>
              </a:rPr>
              <a:t> (&lt;&gt;);</a:t>
            </a:r>
          </a:p>
          <a:p>
            <a:pPr indent="14288"/>
            <a:r>
              <a:rPr lang="de-DE" sz="1700" dirty="0" smtClean="0">
                <a:latin typeface="Courier New" panose="02070309020205020404" pitchFamily="49" charset="0"/>
                <a:cs typeface="Courier New" panose="02070309020205020404" pitchFamily="49" charset="0"/>
              </a:rPr>
              <a:t>  </a:t>
            </a:r>
            <a:r>
              <a:rPr lang="de-DE" sz="1700" b="1" dirty="0" smtClean="0">
                <a:latin typeface="Courier New" panose="02070309020205020404" pitchFamily="49" charset="0"/>
                <a:cs typeface="Courier New" panose="02070309020205020404" pitchFamily="49" charset="0"/>
              </a:rPr>
              <a:t>type</a:t>
            </a:r>
            <a:r>
              <a:rPr lang="de-DE" sz="1700" dirty="0" smtClean="0">
                <a:latin typeface="Courier New" panose="02070309020205020404" pitchFamily="49" charset="0"/>
                <a:cs typeface="Courier New" panose="02070309020205020404" pitchFamily="49" charset="0"/>
              </a:rPr>
              <a:t> Komponente </a:t>
            </a:r>
            <a:r>
              <a:rPr lang="de-DE" sz="1700" b="1" dirty="0">
                <a:latin typeface="Courier New" panose="02070309020205020404" pitchFamily="49" charset="0"/>
                <a:cs typeface="Courier New" panose="02070309020205020404" pitchFamily="49" charset="0"/>
              </a:rPr>
              <a:t>is private</a:t>
            </a:r>
            <a:r>
              <a:rPr lang="de-DE" sz="1700" dirty="0">
                <a:latin typeface="Courier New" panose="02070309020205020404" pitchFamily="49" charset="0"/>
                <a:cs typeface="Courier New" panose="02070309020205020404" pitchFamily="49" charset="0"/>
              </a:rPr>
              <a:t>;</a:t>
            </a:r>
          </a:p>
          <a:p>
            <a:pPr indent="14288"/>
            <a:r>
              <a:rPr lang="en-US" sz="1700" dirty="0">
                <a:latin typeface="Courier New" panose="02070309020205020404" pitchFamily="49" charset="0"/>
                <a:cs typeface="Courier New" panose="02070309020205020404" pitchFamily="49" charset="0"/>
              </a:rPr>
              <a:t>  </a:t>
            </a:r>
            <a:r>
              <a:rPr lang="en-US" sz="1700" b="1" dirty="0">
                <a:latin typeface="Courier New" panose="02070309020205020404" pitchFamily="49" charset="0"/>
                <a:cs typeface="Courier New" panose="02070309020205020404" pitchFamily="49" charset="0"/>
              </a:rPr>
              <a:t>with procedure </a:t>
            </a:r>
            <a:r>
              <a:rPr lang="en-US" sz="1700" dirty="0">
                <a:latin typeface="Courier New" panose="02070309020205020404" pitchFamily="49" charset="0"/>
                <a:cs typeface="Courier New" panose="02070309020205020404" pitchFamily="49" charset="0"/>
              </a:rPr>
              <a:t>Put (Item: </a:t>
            </a:r>
            <a:r>
              <a:rPr lang="en-US" sz="1700" b="1" dirty="0">
                <a:latin typeface="Courier New" panose="02070309020205020404" pitchFamily="49" charset="0"/>
                <a:cs typeface="Courier New" panose="02070309020205020404" pitchFamily="49" charset="0"/>
              </a:rPr>
              <a:t>in</a:t>
            </a:r>
            <a:r>
              <a:rPr lang="en-US" sz="1700" dirty="0">
                <a:latin typeface="Courier New" panose="02070309020205020404" pitchFamily="49" charset="0"/>
                <a:cs typeface="Courier New" panose="02070309020205020404" pitchFamily="49" charset="0"/>
              </a:rPr>
              <a:t>  </a:t>
            </a:r>
            <a:r>
              <a:rPr lang="en-US" sz="1700" dirty="0" smtClean="0">
                <a:latin typeface="Courier New" panose="02070309020205020404" pitchFamily="49" charset="0"/>
                <a:cs typeface="Courier New" panose="02070309020205020404" pitchFamily="49" charset="0"/>
              </a:rPr>
              <a:t>Komponente);</a:t>
            </a:r>
            <a:br>
              <a:rPr lang="en-US" sz="1700" dirty="0" smtClean="0">
                <a:latin typeface="Courier New" panose="02070309020205020404" pitchFamily="49" charset="0"/>
                <a:cs typeface="Courier New" panose="02070309020205020404" pitchFamily="49" charset="0"/>
              </a:rPr>
            </a:br>
            <a:r>
              <a:rPr lang="en-US" sz="1700" dirty="0" smtClean="0">
                <a:latin typeface="Courier New" panose="02070309020205020404" pitchFamily="49" charset="0"/>
                <a:cs typeface="Courier New" panose="02070309020205020404" pitchFamily="49" charset="0"/>
              </a:rPr>
              <a:t>  </a:t>
            </a:r>
            <a:r>
              <a:rPr lang="en-US" sz="1700" b="1" dirty="0">
                <a:latin typeface="Courier New" panose="02070309020205020404" pitchFamily="49" charset="0"/>
                <a:cs typeface="Courier New" panose="02070309020205020404" pitchFamily="49" charset="0"/>
              </a:rPr>
              <a:t>with procedure </a:t>
            </a:r>
            <a:r>
              <a:rPr lang="en-US" sz="1700" dirty="0">
                <a:latin typeface="Courier New" panose="02070309020205020404" pitchFamily="49" charset="0"/>
                <a:cs typeface="Courier New" panose="02070309020205020404" pitchFamily="49" charset="0"/>
              </a:rPr>
              <a:t>Get (Item: </a:t>
            </a:r>
            <a:r>
              <a:rPr lang="en-US" sz="1700" b="1" dirty="0">
                <a:latin typeface="Courier New" panose="02070309020205020404" pitchFamily="49" charset="0"/>
                <a:cs typeface="Courier New" panose="02070309020205020404" pitchFamily="49" charset="0"/>
              </a:rPr>
              <a:t>out</a:t>
            </a:r>
            <a:r>
              <a:rPr lang="en-US" sz="1700" dirty="0">
                <a:latin typeface="Courier New" panose="02070309020205020404" pitchFamily="49" charset="0"/>
                <a:cs typeface="Courier New" panose="02070309020205020404" pitchFamily="49" charset="0"/>
              </a:rPr>
              <a:t> </a:t>
            </a:r>
            <a:r>
              <a:rPr lang="en-US" sz="1700" dirty="0" smtClean="0">
                <a:latin typeface="Courier New" panose="02070309020205020404" pitchFamily="49" charset="0"/>
                <a:cs typeface="Courier New" panose="02070309020205020404" pitchFamily="49" charset="0"/>
              </a:rPr>
              <a:t>Komponente);</a:t>
            </a:r>
            <a:endParaRPr lang="en-US" sz="1700" dirty="0">
              <a:latin typeface="Courier New" panose="02070309020205020404" pitchFamily="49" charset="0"/>
              <a:cs typeface="Courier New" panose="02070309020205020404" pitchFamily="49" charset="0"/>
            </a:endParaRPr>
          </a:p>
          <a:p>
            <a:pPr indent="14288"/>
            <a:r>
              <a:rPr lang="en-US" sz="1700" dirty="0" smtClean="0">
                <a:latin typeface="Courier New" panose="02070309020205020404" pitchFamily="49" charset="0"/>
                <a:cs typeface="Courier New" panose="02070309020205020404" pitchFamily="49" charset="0"/>
              </a:rPr>
              <a:t>  </a:t>
            </a:r>
            <a:r>
              <a:rPr lang="en-US" sz="1700" b="1" dirty="0">
                <a:latin typeface="Courier New" panose="02070309020205020404" pitchFamily="49" charset="0"/>
                <a:cs typeface="Courier New" panose="02070309020205020404" pitchFamily="49" charset="0"/>
              </a:rPr>
              <a:t>type</a:t>
            </a:r>
            <a:r>
              <a:rPr lang="en-US" sz="1700" dirty="0">
                <a:latin typeface="Courier New" panose="02070309020205020404" pitchFamily="49" charset="0"/>
                <a:cs typeface="Courier New" panose="02070309020205020404" pitchFamily="49" charset="0"/>
              </a:rPr>
              <a:t> </a:t>
            </a:r>
            <a:r>
              <a:rPr lang="en-US" sz="1700" dirty="0" smtClean="0">
                <a:latin typeface="Courier New" panose="02070309020205020404" pitchFamily="49" charset="0"/>
                <a:cs typeface="Courier New" panose="02070309020205020404" pitchFamily="49" charset="0"/>
              </a:rPr>
              <a:t>Reihung </a:t>
            </a:r>
            <a:r>
              <a:rPr lang="en-US" sz="1700" b="1" dirty="0">
                <a:latin typeface="Courier New" panose="02070309020205020404" pitchFamily="49" charset="0"/>
                <a:cs typeface="Courier New" panose="02070309020205020404" pitchFamily="49" charset="0"/>
              </a:rPr>
              <a:t>is array </a:t>
            </a:r>
            <a:r>
              <a:rPr lang="en-US" sz="1700" dirty="0">
                <a:latin typeface="Courier New" panose="02070309020205020404" pitchFamily="49" charset="0"/>
                <a:cs typeface="Courier New" panose="02070309020205020404" pitchFamily="49" charset="0"/>
              </a:rPr>
              <a:t>(Index </a:t>
            </a:r>
            <a:r>
              <a:rPr lang="en-US" sz="1700" b="1" dirty="0">
                <a:latin typeface="Courier New" panose="02070309020205020404" pitchFamily="49" charset="0"/>
                <a:cs typeface="Courier New" panose="02070309020205020404" pitchFamily="49" charset="0"/>
              </a:rPr>
              <a:t>range</a:t>
            </a:r>
            <a:r>
              <a:rPr lang="en-US" sz="1700" dirty="0">
                <a:latin typeface="Courier New" panose="02070309020205020404" pitchFamily="49" charset="0"/>
                <a:cs typeface="Courier New" panose="02070309020205020404" pitchFamily="49" charset="0"/>
              </a:rPr>
              <a:t> &lt;&gt;) </a:t>
            </a:r>
            <a:r>
              <a:rPr lang="en-US" sz="1700" b="1" dirty="0">
                <a:latin typeface="Courier New" panose="02070309020205020404" pitchFamily="49" charset="0"/>
                <a:cs typeface="Courier New" panose="02070309020205020404" pitchFamily="49" charset="0"/>
              </a:rPr>
              <a:t>of</a:t>
            </a:r>
            <a:r>
              <a:rPr lang="en-US" sz="1700" dirty="0">
                <a:latin typeface="Courier New" panose="02070309020205020404" pitchFamily="49" charset="0"/>
                <a:cs typeface="Courier New" panose="02070309020205020404" pitchFamily="49" charset="0"/>
              </a:rPr>
              <a:t> </a:t>
            </a:r>
            <a:r>
              <a:rPr lang="en-US" sz="1700" dirty="0" smtClean="0">
                <a:latin typeface="Courier New" panose="02070309020205020404" pitchFamily="49" charset="0"/>
                <a:cs typeface="Courier New" panose="02070309020205020404" pitchFamily="49" charset="0"/>
              </a:rPr>
              <a:t>Komponente;</a:t>
            </a:r>
            <a:endParaRPr lang="en-US" sz="1700" dirty="0">
              <a:latin typeface="Courier New" panose="02070309020205020404" pitchFamily="49" charset="0"/>
              <a:cs typeface="Courier New" panose="02070309020205020404" pitchFamily="49" charset="0"/>
            </a:endParaRPr>
          </a:p>
          <a:p>
            <a:pPr indent="14288"/>
            <a:r>
              <a:rPr lang="de-DE" sz="1700" b="1" dirty="0" smtClean="0">
                <a:latin typeface="Courier New" panose="02070309020205020404" pitchFamily="49" charset="0"/>
                <a:cs typeface="Courier New" panose="02070309020205020404" pitchFamily="49" charset="0"/>
              </a:rPr>
              <a:t>package</a:t>
            </a:r>
            <a:r>
              <a:rPr lang="de-DE" sz="1700" dirty="0" smtClean="0">
                <a:latin typeface="Courier New" panose="02070309020205020404" pitchFamily="49" charset="0"/>
                <a:cs typeface="Courier New" panose="02070309020205020404" pitchFamily="49" charset="0"/>
              </a:rPr>
              <a:t> Reihungs_Text_IO </a:t>
            </a:r>
            <a:r>
              <a:rPr lang="de-DE" sz="1700" b="1" dirty="0">
                <a:latin typeface="Courier New" panose="02070309020205020404" pitchFamily="49" charset="0"/>
                <a:cs typeface="Courier New" panose="02070309020205020404" pitchFamily="49" charset="0"/>
              </a:rPr>
              <a:t>is</a:t>
            </a:r>
          </a:p>
          <a:p>
            <a:pPr indent="14288"/>
            <a:r>
              <a:rPr lang="en-US" sz="1700" b="1" dirty="0" smtClean="0">
                <a:latin typeface="Courier New" panose="02070309020205020404" pitchFamily="49" charset="0"/>
                <a:cs typeface="Courier New" panose="02070309020205020404" pitchFamily="49" charset="0"/>
              </a:rPr>
              <a:t>  </a:t>
            </a:r>
            <a:r>
              <a:rPr lang="en-US" sz="1700" b="1" dirty="0">
                <a:latin typeface="Courier New" panose="02070309020205020404" pitchFamily="49" charset="0"/>
                <a:cs typeface="Courier New" panose="02070309020205020404" pitchFamily="49" charset="0"/>
              </a:rPr>
              <a:t>procedure </a:t>
            </a:r>
            <a:r>
              <a:rPr lang="en-US" sz="1700" dirty="0">
                <a:latin typeface="Courier New" panose="02070309020205020404" pitchFamily="49" charset="0"/>
                <a:cs typeface="Courier New" panose="02070309020205020404" pitchFamily="49" charset="0"/>
              </a:rPr>
              <a:t>Put (Item: </a:t>
            </a:r>
            <a:r>
              <a:rPr lang="en-US" sz="1700" b="1" dirty="0">
                <a:latin typeface="Courier New" panose="02070309020205020404" pitchFamily="49" charset="0"/>
                <a:cs typeface="Courier New" panose="02070309020205020404" pitchFamily="49" charset="0"/>
              </a:rPr>
              <a:t>in</a:t>
            </a:r>
            <a:r>
              <a:rPr lang="en-US" sz="1700" dirty="0">
                <a:latin typeface="Courier New" panose="02070309020205020404" pitchFamily="49" charset="0"/>
                <a:cs typeface="Courier New" panose="02070309020205020404" pitchFamily="49" charset="0"/>
              </a:rPr>
              <a:t>  </a:t>
            </a:r>
            <a:r>
              <a:rPr lang="en-US" sz="1700" dirty="0" smtClean="0">
                <a:latin typeface="Courier New" panose="02070309020205020404" pitchFamily="49" charset="0"/>
                <a:cs typeface="Courier New" panose="02070309020205020404" pitchFamily="49" charset="0"/>
              </a:rPr>
              <a:t>Reihung);</a:t>
            </a:r>
            <a:br>
              <a:rPr lang="en-US" sz="1700" dirty="0" smtClean="0">
                <a:latin typeface="Courier New" panose="02070309020205020404" pitchFamily="49" charset="0"/>
                <a:cs typeface="Courier New" panose="02070309020205020404" pitchFamily="49" charset="0"/>
              </a:rPr>
            </a:br>
            <a:r>
              <a:rPr lang="en-US" sz="1700" dirty="0" smtClean="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procedure</a:t>
            </a:r>
            <a:r>
              <a:rPr lang="en-US" sz="1700" dirty="0" smtClean="0">
                <a:latin typeface="Courier New" panose="02070309020205020404" pitchFamily="49" charset="0"/>
                <a:cs typeface="Courier New" panose="02070309020205020404" pitchFamily="49" charset="0"/>
              </a:rPr>
              <a:t> </a:t>
            </a:r>
            <a:r>
              <a:rPr lang="en-US" sz="1700" dirty="0">
                <a:latin typeface="Courier New" panose="02070309020205020404" pitchFamily="49" charset="0"/>
                <a:cs typeface="Courier New" panose="02070309020205020404" pitchFamily="49" charset="0"/>
              </a:rPr>
              <a:t>Get (Item: </a:t>
            </a:r>
            <a:r>
              <a:rPr lang="en-US" sz="1700" b="1" dirty="0">
                <a:latin typeface="Courier New" panose="02070309020205020404" pitchFamily="49" charset="0"/>
                <a:cs typeface="Courier New" panose="02070309020205020404" pitchFamily="49" charset="0"/>
              </a:rPr>
              <a:t>out</a:t>
            </a:r>
            <a:r>
              <a:rPr lang="en-US" sz="1700" dirty="0">
                <a:latin typeface="Courier New" panose="02070309020205020404" pitchFamily="49" charset="0"/>
                <a:cs typeface="Courier New" panose="02070309020205020404" pitchFamily="49" charset="0"/>
              </a:rPr>
              <a:t> </a:t>
            </a:r>
            <a:r>
              <a:rPr lang="en-US" sz="1700" dirty="0" smtClean="0">
                <a:latin typeface="Courier New" panose="02070309020205020404" pitchFamily="49" charset="0"/>
                <a:cs typeface="Courier New" panose="02070309020205020404" pitchFamily="49" charset="0"/>
              </a:rPr>
              <a:t>Reihung);</a:t>
            </a:r>
            <a:endParaRPr lang="en-US" sz="1700" dirty="0">
              <a:latin typeface="Courier New" panose="02070309020205020404" pitchFamily="49" charset="0"/>
              <a:cs typeface="Courier New" panose="02070309020205020404" pitchFamily="49" charset="0"/>
            </a:endParaRPr>
          </a:p>
          <a:p>
            <a:pPr indent="14288"/>
            <a:r>
              <a:rPr lang="de-DE" sz="1700" b="1" dirty="0">
                <a:latin typeface="Courier New" panose="02070309020205020404" pitchFamily="49" charset="0"/>
                <a:cs typeface="Courier New" panose="02070309020205020404" pitchFamily="49" charset="0"/>
              </a:rPr>
              <a:t>e</a:t>
            </a:r>
            <a:r>
              <a:rPr lang="de-DE" sz="1700" b="1" dirty="0" smtClean="0">
                <a:latin typeface="Courier New" panose="02070309020205020404" pitchFamily="49" charset="0"/>
                <a:cs typeface="Courier New" panose="02070309020205020404" pitchFamily="49" charset="0"/>
              </a:rPr>
              <a:t>nd</a:t>
            </a:r>
            <a:r>
              <a:rPr lang="de-DE" sz="1700" dirty="0" smtClean="0">
                <a:latin typeface="Courier New" panose="02070309020205020404" pitchFamily="49" charset="0"/>
                <a:cs typeface="Courier New" panose="02070309020205020404" pitchFamily="49" charset="0"/>
              </a:rPr>
              <a:t> Reihungs_Text_IO</a:t>
            </a:r>
            <a:r>
              <a:rPr lang="de-DE" sz="1700" dirty="0">
                <a:latin typeface="Courier New" panose="02070309020205020404" pitchFamily="49" charset="0"/>
                <a:cs typeface="Courier New" panose="02070309020205020404" pitchFamily="49" charset="0"/>
              </a:rPr>
              <a:t>;</a:t>
            </a:r>
          </a:p>
          <a:p>
            <a:r>
              <a:rPr lang="de-DE" sz="2400" dirty="0" smtClean="0"/>
              <a:t>Was sind die Schwierigkeiten?</a:t>
            </a:r>
            <a:endParaRPr 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404</a:t>
            </a:fld>
            <a:endParaRPr lang="de-DE" dirty="0"/>
          </a:p>
        </p:txBody>
      </p:sp>
    </p:spTree>
    <p:extLst>
      <p:ext uri="{BB962C8B-B14F-4D97-AF65-F5344CB8AC3E}">
        <p14:creationId xmlns:p14="http://schemas.microsoft.com/office/powerpoint/2010/main" val="3645439849"/>
      </p:ext>
    </p:extLst>
  </p:cSld>
  <p:clrMapOvr>
    <a:masterClrMapping/>
  </p:clrMapOvr>
  <p:timing>
    <p:tnLst>
      <p:par>
        <p:cTn id="1" dur="indefinite" restart="never" nodeType="tmRoot"/>
      </p:par>
    </p:tn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Schwierigkeiten 1</a:t>
            </a:r>
            <a:endParaRPr lang="de-DE" dirty="0"/>
          </a:p>
        </p:txBody>
      </p:sp>
      <p:sp>
        <p:nvSpPr>
          <p:cNvPr id="3" name="Inhaltsplatzhalter 2"/>
          <p:cNvSpPr>
            <a:spLocks noGrp="1"/>
          </p:cNvSpPr>
          <p:nvPr>
            <p:ph idx="1"/>
          </p:nvPr>
        </p:nvSpPr>
        <p:spPr>
          <a:xfrm>
            <a:off x="685800" y="1897063"/>
            <a:ext cx="7739063" cy="4340225"/>
          </a:xfrm>
        </p:spPr>
        <p:txBody>
          <a:bodyPr/>
          <a:lstStyle/>
          <a:p>
            <a:pPr indent="14288"/>
            <a:r>
              <a:rPr lang="de-DE" sz="1800" dirty="0" smtClean="0">
                <a:latin typeface="Courier New" panose="02070309020205020404" pitchFamily="49" charset="0"/>
                <a:cs typeface="Courier New" panose="02070309020205020404" pitchFamily="49" charset="0"/>
              </a:rPr>
              <a:t>Item: Reihung (-1815 .. +2021);</a:t>
            </a:r>
          </a:p>
          <a:p>
            <a:pPr indent="14288"/>
            <a:r>
              <a:rPr lang="de-DE" sz="1800" dirty="0" smtClean="0">
                <a:latin typeface="Courier New" panose="02070309020205020404" pitchFamily="49" charset="0"/>
                <a:cs typeface="Courier New" panose="02070309020205020404" pitchFamily="49" charset="0"/>
              </a:rPr>
              <a:t>Put (Item);</a:t>
            </a:r>
          </a:p>
          <a:p>
            <a:pPr marL="0" indent="0"/>
            <a:r>
              <a:rPr lang="de-DE" sz="2000" dirty="0" smtClean="0"/>
              <a:t>Wie kann ich das zurücklesen, ohne die Grenzen zu kennen?</a:t>
            </a:r>
          </a:p>
          <a:p>
            <a:pPr marL="0" indent="0"/>
            <a:r>
              <a:rPr lang="de-DE" sz="2000" dirty="0" smtClean="0">
                <a:solidFill>
                  <a:srgbClr val="C00000"/>
                </a:solidFill>
              </a:rPr>
              <a:t>Es fehlt die Ein- und Ausgabefähigkeit für den Index.</a:t>
            </a:r>
          </a:p>
          <a:p>
            <a:pPr indent="14288"/>
            <a:r>
              <a:rPr lang="en-US" sz="1800" b="1" dirty="0" smtClean="0">
                <a:latin typeface="Courier New" panose="02070309020205020404" pitchFamily="49" charset="0"/>
                <a:cs typeface="Courier New" panose="02070309020205020404" pitchFamily="49" charset="0"/>
              </a:rPr>
              <a:t>procedure</a:t>
            </a:r>
            <a:r>
              <a:rPr lang="en-US" sz="1800" dirty="0" smtClean="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Put (Item: </a:t>
            </a:r>
            <a:r>
              <a:rPr lang="en-US" sz="1800" b="1" dirty="0">
                <a:latin typeface="Courier New" panose="02070309020205020404" pitchFamily="49" charset="0"/>
                <a:cs typeface="Courier New" panose="02070309020205020404" pitchFamily="49" charset="0"/>
              </a:rPr>
              <a:t>in</a:t>
            </a:r>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Reihung) </a:t>
            </a:r>
            <a:r>
              <a:rPr lang="en-US" sz="1800" b="1" dirty="0" smtClean="0">
                <a:latin typeface="Courier New" panose="02070309020205020404" pitchFamily="49" charset="0"/>
                <a:cs typeface="Courier New" panose="02070309020205020404" pitchFamily="49" charset="0"/>
              </a:rPr>
              <a:t>is</a:t>
            </a:r>
            <a:br>
              <a:rPr lang="en-US" sz="1800" b="1"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begin</a:t>
            </a:r>
            <a:br>
              <a:rPr lang="de-DE" sz="1800" b="1"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dirty="0">
                <a:solidFill>
                  <a:srgbClr val="C00000"/>
                </a:solidFill>
                <a:latin typeface="Courier New" panose="02070309020205020404" pitchFamily="49" charset="0"/>
                <a:cs typeface="Courier New" panose="02070309020205020404" pitchFamily="49" charset="0"/>
              </a:rPr>
              <a:t>Put (Item'First</a:t>
            </a:r>
            <a:r>
              <a:rPr lang="de-DE" sz="1800" dirty="0" smtClean="0">
                <a:solidFill>
                  <a:srgbClr val="C00000"/>
                </a:solidFill>
                <a:latin typeface="Courier New" panose="02070309020205020404" pitchFamily="49" charset="0"/>
                <a:cs typeface="Courier New" panose="02070309020205020404" pitchFamily="49" charset="0"/>
              </a:rPr>
              <a:t>);  -- </a:t>
            </a:r>
            <a:r>
              <a:rPr lang="de-DE" sz="1800" i="1" dirty="0" smtClean="0">
                <a:solidFill>
                  <a:srgbClr val="C00000"/>
                </a:solidFill>
                <a:latin typeface="Courier New" panose="02070309020205020404" pitchFamily="49" charset="0"/>
                <a:cs typeface="Courier New" panose="02070309020205020404" pitchFamily="49" charset="0"/>
              </a:rPr>
              <a:t>undefiniert in der</a:t>
            </a:r>
            <a:br>
              <a:rPr lang="de-DE" sz="1800" i="1" dirty="0" smtClean="0">
                <a:solidFill>
                  <a:srgbClr val="C00000"/>
                </a:solidFill>
                <a:latin typeface="Courier New" panose="02070309020205020404" pitchFamily="49" charset="0"/>
                <a:cs typeface="Courier New" panose="02070309020205020404" pitchFamily="49" charset="0"/>
              </a:rPr>
            </a:br>
            <a:r>
              <a:rPr lang="de-DE" sz="1800" dirty="0" smtClean="0">
                <a:solidFill>
                  <a:srgbClr val="C00000"/>
                </a:solidFill>
                <a:latin typeface="Courier New" panose="02070309020205020404" pitchFamily="49" charset="0"/>
                <a:cs typeface="Courier New" panose="02070309020205020404" pitchFamily="49" charset="0"/>
              </a:rPr>
              <a:t>  </a:t>
            </a:r>
            <a:r>
              <a:rPr lang="de-DE" sz="1800" dirty="0">
                <a:solidFill>
                  <a:srgbClr val="C00000"/>
                </a:solidFill>
                <a:latin typeface="Courier New" panose="02070309020205020404" pitchFamily="49" charset="0"/>
                <a:cs typeface="Courier New" panose="02070309020205020404" pitchFamily="49" charset="0"/>
              </a:rPr>
              <a:t>Put (Item'Last </a:t>
            </a:r>
            <a:r>
              <a:rPr lang="de-DE" sz="1800" dirty="0" smtClean="0">
                <a:solidFill>
                  <a:srgbClr val="C00000"/>
                </a:solidFill>
                <a:latin typeface="Courier New" panose="02070309020205020404" pitchFamily="49" charset="0"/>
                <a:cs typeface="Courier New" panose="02070309020205020404" pitchFamily="49" charset="0"/>
              </a:rPr>
              <a:t>);  -- </a:t>
            </a:r>
            <a:r>
              <a:rPr lang="de-DE" sz="1800" i="1" dirty="0" smtClean="0">
                <a:solidFill>
                  <a:srgbClr val="C00000"/>
                </a:solidFill>
                <a:latin typeface="Courier New" panose="02070309020205020404" pitchFamily="49" charset="0"/>
                <a:cs typeface="Courier New" panose="02070309020205020404" pitchFamily="49" charset="0"/>
              </a:rPr>
              <a:t>Spezifikation</a:t>
            </a:r>
            <a:r>
              <a:rPr lang="de-DE" sz="1800" dirty="0" smtClean="0">
                <a:solidFill>
                  <a:srgbClr val="C00000"/>
                </a:solidFill>
                <a:latin typeface="Courier New" panose="02070309020205020404" pitchFamily="49" charset="0"/>
                <a:cs typeface="Courier New" panose="02070309020205020404" pitchFamily="49" charset="0"/>
              </a:rPr>
              <a:t/>
            </a:r>
            <a:br>
              <a:rPr lang="de-DE" sz="1800" dirty="0" smtClean="0">
                <a:solidFill>
                  <a:srgbClr val="C00000"/>
                </a:solidFill>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 </a:t>
            </a:r>
            <a:r>
              <a:rPr lang="de-DE" sz="1800" i="1" dirty="0" smtClean="0">
                <a:latin typeface="Courier New" panose="02070309020205020404" pitchFamily="49" charset="0"/>
                <a:cs typeface="Courier New" panose="02070309020205020404" pitchFamily="49" charset="0"/>
              </a:rPr>
              <a:t>Ausgabe der Komponenten</a:t>
            </a:r>
            <a:br>
              <a:rPr lang="de-DE" sz="1800" i="1"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end</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Put</a:t>
            </a:r>
            <a:r>
              <a:rPr lang="de-DE" sz="1800" dirty="0" smtClean="0">
                <a:latin typeface="Courier New" panose="02070309020205020404" pitchFamily="49" charset="0"/>
                <a:cs typeface="Courier New" panose="02070309020205020404" pitchFamily="49" charset="0"/>
              </a:rPr>
              <a:t>;</a:t>
            </a:r>
          </a:p>
          <a:p>
            <a:pPr marL="0" indent="0"/>
            <a:r>
              <a:rPr lang="de-DE" sz="2000" dirty="0" smtClean="0">
                <a:solidFill>
                  <a:schemeClr val="tx1"/>
                </a:solidFill>
              </a:rPr>
              <a:t>Die naheliegende Idee funktioniert nicht, siehe RM A.10.10(17/1):</a:t>
            </a:r>
            <a:endParaRPr lang="de-DE" sz="1800" dirty="0" smtClean="0">
              <a:solidFill>
                <a:schemeClr val="tx1"/>
              </a:solidFill>
              <a:latin typeface="Courier New" panose="02070309020205020404" pitchFamily="49" charset="0"/>
              <a:cs typeface="Courier New" panose="02070309020205020404" pitchFamily="49" charset="0"/>
            </a:endParaRPr>
          </a:p>
          <a:p>
            <a:pPr indent="14288"/>
            <a:r>
              <a:rPr lang="en-US" sz="1800" b="1" dirty="0" smtClean="0">
                <a:solidFill>
                  <a:srgbClr val="FF0000"/>
                </a:solidFill>
                <a:latin typeface="Courier New" panose="02070309020205020404" pitchFamily="49" charset="0"/>
                <a:cs typeface="Courier New" panose="02070309020205020404" pitchFamily="49" charset="0"/>
              </a:rPr>
              <a:t>package</a:t>
            </a:r>
            <a:r>
              <a:rPr lang="en-US" sz="1800" dirty="0" smtClean="0">
                <a:solidFill>
                  <a:srgbClr val="FF0000"/>
                </a:solidFill>
                <a:latin typeface="Courier New" panose="02070309020205020404" pitchFamily="49" charset="0"/>
                <a:cs typeface="Courier New" panose="02070309020205020404" pitchFamily="49" charset="0"/>
              </a:rPr>
              <a:t> </a:t>
            </a:r>
            <a:r>
              <a:rPr lang="en-US" sz="1800" dirty="0">
                <a:solidFill>
                  <a:srgbClr val="FF0000"/>
                </a:solidFill>
                <a:latin typeface="Courier New" panose="02070309020205020404" pitchFamily="49" charset="0"/>
                <a:cs typeface="Courier New" panose="02070309020205020404" pitchFamily="49" charset="0"/>
              </a:rPr>
              <a:t>Index_Text_IO </a:t>
            </a:r>
            <a:r>
              <a:rPr lang="en-US" sz="1800" b="1" dirty="0">
                <a:solidFill>
                  <a:srgbClr val="FF0000"/>
                </a:solidFill>
                <a:latin typeface="Courier New" panose="02070309020205020404" pitchFamily="49" charset="0"/>
                <a:cs typeface="Courier New" panose="02070309020205020404" pitchFamily="49" charset="0"/>
              </a:rPr>
              <a:t>is </a:t>
            </a:r>
            <a:r>
              <a:rPr lang="en-US" sz="1800" b="1" dirty="0" smtClean="0">
                <a:solidFill>
                  <a:srgbClr val="FF0000"/>
                </a:solidFill>
                <a:latin typeface="Courier New" panose="02070309020205020404" pitchFamily="49" charset="0"/>
                <a:cs typeface="Courier New" panose="02070309020205020404" pitchFamily="49" charset="0"/>
              </a:rPr>
              <a:t>new</a:t>
            </a:r>
            <a:br>
              <a:rPr lang="en-US" sz="1800" b="1" dirty="0" smtClean="0">
                <a:solidFill>
                  <a:srgbClr val="FF0000"/>
                </a:solidFill>
                <a:latin typeface="Courier New" panose="02070309020205020404" pitchFamily="49" charset="0"/>
                <a:cs typeface="Courier New" panose="02070309020205020404" pitchFamily="49" charset="0"/>
              </a:rPr>
            </a:br>
            <a:r>
              <a:rPr lang="en-US" sz="1800" b="1" dirty="0" smtClean="0">
                <a:solidFill>
                  <a:srgbClr val="FF0000"/>
                </a:solidFill>
                <a:latin typeface="Courier New" panose="02070309020205020404" pitchFamily="49" charset="0"/>
                <a:cs typeface="Courier New" panose="02070309020205020404" pitchFamily="49" charset="0"/>
              </a:rPr>
              <a:t>  </a:t>
            </a:r>
            <a:r>
              <a:rPr lang="en-US" sz="1800" dirty="0" smtClean="0">
                <a:solidFill>
                  <a:srgbClr val="FF0000"/>
                </a:solidFill>
                <a:latin typeface="Courier New" panose="02070309020205020404" pitchFamily="49" charset="0"/>
                <a:cs typeface="Courier New" panose="02070309020205020404" pitchFamily="49" charset="0"/>
              </a:rPr>
              <a:t>Ada.Text_IO.Enumeration_IO </a:t>
            </a:r>
            <a:r>
              <a:rPr lang="en-US" sz="1800" dirty="0">
                <a:solidFill>
                  <a:srgbClr val="FF0000"/>
                </a:solidFill>
                <a:latin typeface="Courier New" panose="02070309020205020404" pitchFamily="49" charset="0"/>
                <a:cs typeface="Courier New" panose="02070309020205020404" pitchFamily="49" charset="0"/>
              </a:rPr>
              <a:t>(Index)</a:t>
            </a:r>
            <a:r>
              <a:rPr lang="en-US" sz="1800" dirty="0">
                <a:latin typeface="Courier New" panose="02070309020205020404" pitchFamily="49" charset="0"/>
                <a:cs typeface="Courier New" panose="02070309020205020404" pitchFamily="49" charset="0"/>
              </a:rPr>
              <a:t>;</a:t>
            </a:r>
            <a:endParaRPr lang="de-DE" sz="18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405</a:t>
            </a:fld>
            <a:endParaRPr lang="de-DE" dirty="0"/>
          </a:p>
        </p:txBody>
      </p:sp>
    </p:spTree>
    <p:extLst>
      <p:ext uri="{BB962C8B-B14F-4D97-AF65-F5344CB8AC3E}">
        <p14:creationId xmlns:p14="http://schemas.microsoft.com/office/powerpoint/2010/main" val="940363621"/>
      </p:ext>
    </p:extLst>
  </p:cSld>
  <p:clrMapOvr>
    <a:masterClrMapping/>
  </p:clrMapOvr>
  <p:timing>
    <p:tnLst>
      <p:par>
        <p:cTn id="1" dur="indefinite" restart="never" nodeType="tmRoot"/>
      </p:par>
    </p:tn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Schwierigkeiten 2</a:t>
            </a:r>
            <a:endParaRPr lang="de-DE" dirty="0"/>
          </a:p>
        </p:txBody>
      </p:sp>
      <p:sp>
        <p:nvSpPr>
          <p:cNvPr id="3" name="Inhaltsplatzhalter 2"/>
          <p:cNvSpPr>
            <a:spLocks noGrp="1"/>
          </p:cNvSpPr>
          <p:nvPr>
            <p:ph idx="1"/>
          </p:nvPr>
        </p:nvSpPr>
        <p:spPr>
          <a:xfrm>
            <a:off x="738980" y="1988840"/>
            <a:ext cx="7739063" cy="4019619"/>
          </a:xfrm>
        </p:spPr>
        <p:txBody>
          <a:bodyPr/>
          <a:lstStyle/>
          <a:p>
            <a:pPr indent="14288"/>
            <a:r>
              <a:rPr lang="de-DE" sz="1800" dirty="0" smtClean="0">
                <a:latin typeface="Courier New" panose="02070309020205020404" pitchFamily="49" charset="0"/>
                <a:cs typeface="Courier New" panose="02070309020205020404" pitchFamily="49" charset="0"/>
              </a:rPr>
              <a:t>Get (Item);</a:t>
            </a:r>
          </a:p>
          <a:p>
            <a:pPr marL="0" indent="0"/>
            <a:r>
              <a:rPr lang="de-DE" sz="1800" dirty="0">
                <a:latin typeface="Courier New" panose="02070309020205020404" pitchFamily="49" charset="0"/>
                <a:cs typeface="Courier New" panose="02070309020205020404" pitchFamily="49" charset="0"/>
              </a:rPr>
              <a:t>Item</a:t>
            </a:r>
            <a:r>
              <a:rPr lang="de-DE" sz="2000" dirty="0">
                <a:solidFill>
                  <a:schemeClr val="tx1"/>
                </a:solidFill>
              </a:rPr>
              <a:t> sollte die ursprünglichen Grenzen </a:t>
            </a:r>
            <a:r>
              <a:rPr lang="de-DE" sz="2000" dirty="0" smtClean="0">
                <a:solidFill>
                  <a:schemeClr val="tx1"/>
                </a:solidFill>
              </a:rPr>
              <a:t>haben: </a:t>
            </a:r>
            <a:r>
              <a:rPr lang="de-DE" sz="2000" dirty="0" smtClean="0"/>
              <a:t>Erst die Grenzen lesen, dann die Komponenten. (Denken Sie daran: Auch die Indizes können semantische Information tragen.)</a:t>
            </a:r>
            <a:endParaRPr lang="de-DE" sz="2000" dirty="0">
              <a:solidFill>
                <a:schemeClr val="tx1"/>
              </a:solidFill>
            </a:endParaRPr>
          </a:p>
          <a:p>
            <a:pPr marL="0" indent="0"/>
            <a:r>
              <a:rPr lang="de-DE" sz="2000" dirty="0" smtClean="0"/>
              <a:t>Aber:</a:t>
            </a:r>
          </a:p>
          <a:p>
            <a:pPr indent="14288"/>
            <a:r>
              <a:rPr lang="en-US" sz="1800" b="1" dirty="0">
                <a:latin typeface="Courier New" panose="02070309020205020404" pitchFamily="49" charset="0"/>
                <a:cs typeface="Courier New" panose="02070309020205020404" pitchFamily="49" charset="0"/>
              </a:rPr>
              <a:t>procedure</a:t>
            </a:r>
            <a:r>
              <a:rPr lang="en-US" sz="1800" dirty="0">
                <a:latin typeface="Courier New" panose="02070309020205020404" pitchFamily="49" charset="0"/>
                <a:cs typeface="Courier New" panose="02070309020205020404" pitchFamily="49" charset="0"/>
              </a:rPr>
              <a:t> Get (Item: </a:t>
            </a:r>
            <a:r>
              <a:rPr lang="en-US" sz="1800" b="1" dirty="0">
                <a:latin typeface="Courier New" panose="02070309020205020404" pitchFamily="49" charset="0"/>
                <a:cs typeface="Courier New" panose="02070309020205020404" pitchFamily="49" charset="0"/>
              </a:rPr>
              <a:t>out</a:t>
            </a:r>
            <a:r>
              <a:rPr lang="en-US" sz="1800" dirty="0">
                <a:latin typeface="Courier New" panose="02070309020205020404" pitchFamily="49" charset="0"/>
                <a:cs typeface="Courier New" panose="02070309020205020404" pitchFamily="49" charset="0"/>
              </a:rPr>
              <a:t> Reihung</a:t>
            </a:r>
            <a:r>
              <a:rPr lang="en-US" sz="1800" dirty="0" smtClean="0">
                <a:latin typeface="Courier New" panose="02070309020205020404" pitchFamily="49" charset="0"/>
                <a:cs typeface="Courier New" panose="02070309020205020404" pitchFamily="49" charset="0"/>
              </a:rPr>
              <a:t>);</a:t>
            </a:r>
          </a:p>
          <a:p>
            <a:pPr marL="0" indent="0"/>
            <a:r>
              <a:rPr lang="de-DE" sz="2000" dirty="0" smtClean="0">
                <a:solidFill>
                  <a:srgbClr val="C00000"/>
                </a:solidFill>
              </a:rPr>
              <a:t>Der formale Parameter </a:t>
            </a:r>
            <a:r>
              <a:rPr lang="en-US" sz="1800" dirty="0" smtClean="0">
                <a:solidFill>
                  <a:srgbClr val="C00000"/>
                </a:solidFill>
                <a:latin typeface="Courier New" panose="02070309020205020404" pitchFamily="49" charset="0"/>
                <a:cs typeface="Courier New" panose="02070309020205020404" pitchFamily="49" charset="0"/>
              </a:rPr>
              <a:t>Item</a:t>
            </a:r>
            <a:r>
              <a:rPr lang="de-DE" sz="2000" dirty="0" smtClean="0">
                <a:solidFill>
                  <a:srgbClr val="C00000"/>
                </a:solidFill>
              </a:rPr>
              <a:t> </a:t>
            </a:r>
            <a:r>
              <a:rPr lang="de-DE" sz="2000" dirty="0">
                <a:solidFill>
                  <a:srgbClr val="C00000"/>
                </a:solidFill>
              </a:rPr>
              <a:t>h</a:t>
            </a:r>
            <a:r>
              <a:rPr lang="de-DE" sz="2000" dirty="0" smtClean="0">
                <a:solidFill>
                  <a:srgbClr val="C00000"/>
                </a:solidFill>
              </a:rPr>
              <a:t>at feste Grenzen, die durch den aktuellen Parameter schon festgelegt sind. </a:t>
            </a:r>
            <a:r>
              <a:rPr lang="de-DE" sz="2000" dirty="0" smtClean="0"/>
              <a:t>Die können wir zwar lesen (siehe Folie 113), aber nicht verändern.</a:t>
            </a:r>
          </a:p>
          <a:p>
            <a:pPr marL="0" indent="0"/>
            <a:r>
              <a:rPr lang="de-DE" sz="2000" dirty="0" smtClean="0">
                <a:cs typeface="Courier New" panose="02070309020205020404" pitchFamily="49" charset="0"/>
              </a:rPr>
              <a:t>Woher kennen wir die Grenzen der zu lesenden Reihung vor dem Lesen?</a:t>
            </a:r>
          </a:p>
          <a:p>
            <a:pPr marL="0" indent="0"/>
            <a:r>
              <a:rPr lang="de-DE" sz="2000" dirty="0" smtClean="0">
                <a:cs typeface="Courier New" panose="02070309020205020404" pitchFamily="49" charset="0"/>
              </a:rPr>
              <a:t>Finden Sie eine Lösung!</a:t>
            </a:r>
            <a:endParaRPr lang="en-US" sz="18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406</a:t>
            </a:fld>
            <a:endParaRPr lang="de-DE" dirty="0"/>
          </a:p>
        </p:txBody>
      </p:sp>
      <p:sp>
        <p:nvSpPr>
          <p:cNvPr id="6" name="Textfeld 5"/>
          <p:cNvSpPr txBox="1"/>
          <p:nvPr/>
        </p:nvSpPr>
        <p:spPr>
          <a:xfrm>
            <a:off x="5004048" y="5754742"/>
            <a:ext cx="3600400"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Kode </a:t>
            </a:r>
            <a:r>
              <a:rPr lang="de-DE" altLang="de-DE" sz="1500" dirty="0" smtClean="0">
                <a:solidFill>
                  <a:schemeClr val="accent2"/>
                </a:solidFill>
                <a:latin typeface="Courier New" panose="02070309020205020404" pitchFamily="49" charset="0"/>
                <a:cs typeface="Courier New" panose="02070309020205020404" pitchFamily="49" charset="0"/>
              </a:rPr>
              <a:t>Streams/Array_Text_IO</a:t>
            </a:r>
            <a:endParaRPr lang="de-DE" altLang="de-DE" sz="1500" dirty="0">
              <a:solidFill>
                <a:schemeClr val="accent2"/>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229758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Datenströme</a:t>
            </a:r>
            <a:endParaRPr lang="de-DE" dirty="0"/>
          </a:p>
        </p:txBody>
      </p:sp>
      <p:sp>
        <p:nvSpPr>
          <p:cNvPr id="3" name="Inhaltsplatzhalter 2"/>
          <p:cNvSpPr>
            <a:spLocks noGrp="1"/>
          </p:cNvSpPr>
          <p:nvPr>
            <p:ph idx="1"/>
          </p:nvPr>
        </p:nvSpPr>
        <p:spPr>
          <a:xfrm>
            <a:off x="685800" y="2053208"/>
            <a:ext cx="7739063" cy="4112096"/>
          </a:xfrm>
        </p:spPr>
        <p:txBody>
          <a:bodyPr/>
          <a:lstStyle/>
          <a:p>
            <a:pPr marL="0" indent="0"/>
            <a:r>
              <a:rPr lang="de-DE" sz="2000" dirty="0" smtClean="0"/>
              <a:t>Datenströme (</a:t>
            </a:r>
            <a:r>
              <a:rPr lang="en-US" sz="2000" i="1" dirty="0" smtClean="0"/>
              <a:t>streams</a:t>
            </a:r>
            <a:r>
              <a:rPr lang="de-DE" sz="2000" dirty="0" smtClean="0"/>
              <a:t>) mit den Attributen </a:t>
            </a:r>
            <a:r>
              <a:rPr lang="de-DE" sz="1800" dirty="0" smtClean="0">
                <a:latin typeface="Courier New" panose="02070309020205020404" pitchFamily="49" charset="0"/>
                <a:cs typeface="Courier New" panose="02070309020205020404" pitchFamily="49" charset="0"/>
              </a:rPr>
              <a:t>'Read</a:t>
            </a:r>
            <a:r>
              <a:rPr lang="de-DE" sz="2000" dirty="0" smtClean="0"/>
              <a:t>, </a:t>
            </a:r>
            <a:r>
              <a:rPr lang="de-DE" sz="1800" dirty="0">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Write</a:t>
            </a:r>
            <a:r>
              <a:rPr lang="de-DE" sz="2000" dirty="0" smtClean="0"/>
              <a:t>, </a:t>
            </a:r>
            <a:r>
              <a:rPr lang="de-DE" sz="1800" dirty="0">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Input</a:t>
            </a:r>
            <a:r>
              <a:rPr lang="de-DE" sz="2000" dirty="0" smtClean="0"/>
              <a:t> und </a:t>
            </a:r>
            <a:r>
              <a:rPr lang="de-DE" sz="1800" dirty="0">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Output</a:t>
            </a:r>
            <a:r>
              <a:rPr lang="de-DE" sz="2000" dirty="0" smtClean="0"/>
              <a:t> scheinen eine einfache Alternative zu bieten.</a:t>
            </a:r>
          </a:p>
          <a:p>
            <a:pPr marL="365125" lvl="0" indent="0"/>
            <a:r>
              <a:rPr lang="en-US" sz="1800" b="1" dirty="0">
                <a:latin typeface="Courier New" panose="02070309020205020404" pitchFamily="49" charset="0"/>
                <a:cs typeface="Courier New" panose="02070309020205020404" pitchFamily="49" charset="0"/>
              </a:rPr>
              <a:t>procedure </a:t>
            </a:r>
            <a:r>
              <a:rPr lang="en-US" sz="1800" dirty="0">
                <a:latin typeface="Courier New" panose="02070309020205020404" pitchFamily="49" charset="0"/>
                <a:cs typeface="Courier New" panose="02070309020205020404" pitchFamily="49" charset="0"/>
              </a:rPr>
              <a:t>S'Output</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i="1" dirty="0">
                <a:latin typeface="Courier New" panose="02070309020205020404" pitchFamily="49" charset="0"/>
                <a:cs typeface="Courier New" panose="02070309020205020404" pitchFamily="49" charset="0"/>
              </a:rPr>
              <a:t>Stream</a:t>
            </a:r>
            <a:r>
              <a:rPr lang="en-US" sz="1800" dirty="0">
                <a:latin typeface="Courier New" panose="02070309020205020404" pitchFamily="49" charset="0"/>
                <a:cs typeface="Courier New" panose="02070309020205020404" pitchFamily="49" charset="0"/>
              </a:rPr>
              <a:t>: </a:t>
            </a:r>
            <a:r>
              <a:rPr lang="en-US" sz="1800" b="1" dirty="0">
                <a:latin typeface="Courier New" panose="02070309020205020404" pitchFamily="49" charset="0"/>
                <a:cs typeface="Courier New" panose="02070309020205020404" pitchFamily="49" charset="0"/>
              </a:rPr>
              <a:t>not null access</a:t>
            </a:r>
            <a:br>
              <a:rPr lang="en-US" sz="1800" b="1"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Ada.Streams.Root_Stream_Type'Class;</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i="1" dirty="0">
                <a:latin typeface="Courier New" panose="02070309020205020404" pitchFamily="49" charset="0"/>
                <a:cs typeface="Courier New" panose="02070309020205020404" pitchFamily="49" charset="0"/>
              </a:rPr>
              <a:t>Item  </a:t>
            </a:r>
            <a:r>
              <a:rPr lang="en-US" sz="1800" dirty="0">
                <a:latin typeface="Courier New" panose="02070309020205020404" pitchFamily="49" charset="0"/>
                <a:cs typeface="Courier New" panose="02070309020205020404" pitchFamily="49" charset="0"/>
              </a:rPr>
              <a:t>: </a:t>
            </a:r>
            <a:r>
              <a:rPr lang="en-US" sz="1800" b="1" dirty="0">
                <a:latin typeface="Courier New" panose="02070309020205020404" pitchFamily="49" charset="0"/>
                <a:cs typeface="Courier New" panose="02070309020205020404" pitchFamily="49" charset="0"/>
              </a:rPr>
              <a:t>in </a:t>
            </a:r>
            <a:r>
              <a:rPr lang="en-US" sz="1800" i="1" dirty="0">
                <a:latin typeface="Courier New" panose="02070309020205020404" pitchFamily="49" charset="0"/>
                <a:cs typeface="Courier New" panose="02070309020205020404" pitchFamily="49" charset="0"/>
              </a:rPr>
              <a:t>T</a:t>
            </a:r>
            <a:r>
              <a:rPr lang="en-US" sz="1800" dirty="0">
                <a:latin typeface="Courier New" panose="02070309020205020404" pitchFamily="49" charset="0"/>
                <a:cs typeface="Courier New" panose="02070309020205020404" pitchFamily="49" charset="0"/>
              </a:rPr>
              <a:t>);</a:t>
            </a:r>
          </a:p>
          <a:p>
            <a:pPr marL="365125" lvl="0" indent="0"/>
            <a:r>
              <a:rPr lang="en-US" sz="1800" b="1" dirty="0">
                <a:latin typeface="Courier New" panose="02070309020205020404" pitchFamily="49" charset="0"/>
                <a:cs typeface="Courier New" panose="02070309020205020404" pitchFamily="49" charset="0"/>
              </a:rPr>
              <a:t>function </a:t>
            </a:r>
            <a:r>
              <a:rPr lang="en-US" sz="1800" dirty="0">
                <a:latin typeface="Courier New" panose="02070309020205020404" pitchFamily="49" charset="0"/>
                <a:cs typeface="Courier New" panose="02070309020205020404" pitchFamily="49" charset="0"/>
              </a:rPr>
              <a:t>S'Input</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i="1" dirty="0">
                <a:latin typeface="Courier New" panose="02070309020205020404" pitchFamily="49" charset="0"/>
                <a:cs typeface="Courier New" panose="02070309020205020404" pitchFamily="49" charset="0"/>
              </a:rPr>
              <a:t>Stream</a:t>
            </a:r>
            <a:r>
              <a:rPr lang="en-US" sz="1800" dirty="0">
                <a:latin typeface="Courier New" panose="02070309020205020404" pitchFamily="49" charset="0"/>
                <a:cs typeface="Courier New" panose="02070309020205020404" pitchFamily="49" charset="0"/>
              </a:rPr>
              <a:t>: </a:t>
            </a:r>
            <a:r>
              <a:rPr lang="en-US" sz="1800" b="1" dirty="0">
                <a:latin typeface="Courier New" panose="02070309020205020404" pitchFamily="49" charset="0"/>
                <a:cs typeface="Courier New" panose="02070309020205020404" pitchFamily="49" charset="0"/>
              </a:rPr>
              <a:t>not null access</a:t>
            </a:r>
            <a:br>
              <a:rPr lang="en-US" sz="1800" b="1"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Ada.Streams.Root_Stream_Type'Class)</a:t>
            </a:r>
            <a:br>
              <a:rPr lang="en-US" sz="1800"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  return </a:t>
            </a:r>
            <a:r>
              <a:rPr lang="en-US" sz="1800" i="1" dirty="0">
                <a:latin typeface="Courier New" panose="02070309020205020404" pitchFamily="49" charset="0"/>
                <a:cs typeface="Courier New" panose="02070309020205020404" pitchFamily="49" charset="0"/>
              </a:rPr>
              <a:t>T</a:t>
            </a:r>
            <a:r>
              <a:rPr lang="en-US" sz="1800" dirty="0">
                <a:latin typeface="Courier New" panose="02070309020205020404" pitchFamily="49" charset="0"/>
                <a:cs typeface="Courier New" panose="02070309020205020404" pitchFamily="49" charset="0"/>
              </a:rPr>
              <a:t>;</a:t>
            </a:r>
            <a:endParaRPr lang="de-DE" sz="2000" dirty="0" smtClean="0"/>
          </a:p>
          <a:p>
            <a:pPr marL="0" indent="0"/>
            <a:r>
              <a:rPr lang="de-DE" sz="1800" dirty="0" smtClean="0">
                <a:latin typeface="Courier New" panose="02070309020205020404" pitchFamily="49" charset="0"/>
                <a:cs typeface="Courier New" panose="02070309020205020404" pitchFamily="49" charset="0"/>
              </a:rPr>
              <a:t>'Output</a:t>
            </a:r>
            <a:r>
              <a:rPr lang="de-DE" sz="2000" dirty="0" smtClean="0"/>
              <a:t> schreibt zuerst die Grenzen der Reihung und ruft dann </a:t>
            </a:r>
            <a:r>
              <a:rPr lang="de-DE" sz="1800" dirty="0" smtClean="0">
                <a:latin typeface="Courier New" panose="02070309020205020404" pitchFamily="49" charset="0"/>
                <a:cs typeface="Courier New" panose="02070309020205020404" pitchFamily="49" charset="0"/>
              </a:rPr>
              <a:t>'Write</a:t>
            </a:r>
            <a:r>
              <a:rPr lang="de-DE" sz="2000" dirty="0" smtClean="0"/>
              <a:t> für alle Komponenten; </a:t>
            </a:r>
            <a:r>
              <a:rPr lang="de-DE" sz="1800" dirty="0">
                <a:latin typeface="Courier New" panose="02070309020205020404" pitchFamily="49" charset="0"/>
                <a:cs typeface="Courier New" panose="02070309020205020404" pitchFamily="49" charset="0"/>
              </a:rPr>
              <a:t>'Input</a:t>
            </a:r>
            <a:r>
              <a:rPr lang="de-DE" sz="2000" dirty="0" smtClean="0"/>
              <a:t> rekonstruiert mit den gelesenen Grenzen die Reihung und ruft dann </a:t>
            </a:r>
            <a:r>
              <a:rPr lang="de-DE" sz="1800" dirty="0">
                <a:latin typeface="Courier New" panose="02070309020205020404" pitchFamily="49" charset="0"/>
                <a:cs typeface="Courier New" panose="02070309020205020404" pitchFamily="49" charset="0"/>
              </a:rPr>
              <a:t>'Read</a:t>
            </a:r>
            <a:r>
              <a:rPr lang="de-DE" sz="2000" dirty="0" smtClean="0"/>
              <a:t>.</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407</a:t>
            </a:fld>
            <a:endParaRPr lang="de-DE" dirty="0"/>
          </a:p>
        </p:txBody>
      </p:sp>
      <p:sp>
        <p:nvSpPr>
          <p:cNvPr id="6" name="Textfeld 5"/>
          <p:cNvSpPr txBox="1"/>
          <p:nvPr/>
        </p:nvSpPr>
        <p:spPr>
          <a:xfrm>
            <a:off x="5037013" y="3836948"/>
            <a:ext cx="3351411" cy="600164"/>
          </a:xfrm>
          <a:prstGeom prst="rect">
            <a:avLst/>
          </a:prstGeom>
          <a:solidFill>
            <a:srgbClr val="B7FFD8"/>
          </a:solidFill>
          <a:ln>
            <a:solidFill>
              <a:srgbClr val="00B050"/>
            </a:solidFill>
          </a:ln>
        </p:spPr>
        <p:txBody>
          <a:bodyPr wrap="square" rtlCol="0">
            <a:spAutoFit/>
          </a:bodyPr>
          <a:lstStyle/>
          <a:p>
            <a:r>
              <a:rPr lang="de-DE" sz="1100" dirty="0" smtClean="0">
                <a:solidFill>
                  <a:srgbClr val="00B050"/>
                </a:solidFill>
              </a:rPr>
              <a:t>Klassenweite Operationen </a:t>
            </a:r>
            <a:r>
              <a:rPr lang="de-DE" sz="1050" dirty="0" smtClean="0">
                <a:solidFill>
                  <a:srgbClr val="00B050"/>
                </a:solidFill>
                <a:latin typeface="Courier New" panose="02070309020205020404" pitchFamily="49" charset="0"/>
                <a:cs typeface="Courier New" panose="02070309020205020404" pitchFamily="49" charset="0"/>
              </a:rPr>
              <a:t>Op (X: T</a:t>
            </a:r>
            <a:r>
              <a:rPr lang="en-US" sz="1050" dirty="0">
                <a:solidFill>
                  <a:srgbClr val="00B050"/>
                </a:solidFill>
                <a:latin typeface="Courier New" panose="02070309020205020404" pitchFamily="49" charset="0"/>
                <a:cs typeface="Courier New" panose="02070309020205020404" pitchFamily="49" charset="0"/>
              </a:rPr>
              <a:t>'</a:t>
            </a:r>
            <a:r>
              <a:rPr lang="de-DE" sz="1050" dirty="0" smtClean="0">
                <a:solidFill>
                  <a:srgbClr val="00B050"/>
                </a:solidFill>
                <a:latin typeface="Courier New" panose="02070309020205020404" pitchFamily="49" charset="0"/>
                <a:cs typeface="Courier New" panose="02070309020205020404" pitchFamily="49" charset="0"/>
              </a:rPr>
              <a:t>Class)</a:t>
            </a:r>
            <a:r>
              <a:rPr lang="de-DE" sz="1100" dirty="0" smtClean="0">
                <a:solidFill>
                  <a:srgbClr val="00B050"/>
                </a:solidFill>
              </a:rPr>
              <a:t> sind Teil des Kurses OOP. Sie operieren auf allen vom </a:t>
            </a:r>
            <a:r>
              <a:rPr lang="de-DE" sz="1050" dirty="0" smtClean="0">
                <a:solidFill>
                  <a:srgbClr val="00B050"/>
                </a:solidFill>
                <a:latin typeface="Courier New" panose="02070309020205020404" pitchFamily="49" charset="0"/>
                <a:cs typeface="Courier New" panose="02070309020205020404" pitchFamily="49" charset="0"/>
              </a:rPr>
              <a:t>T</a:t>
            </a:r>
            <a:r>
              <a:rPr lang="de-DE" sz="1100" dirty="0" smtClean="0">
                <a:solidFill>
                  <a:srgbClr val="00B050"/>
                </a:solidFill>
              </a:rPr>
              <a:t> abgeleiteten Typen. Einzelheiten sind hier unwesentlich.</a:t>
            </a:r>
            <a:endParaRPr lang="de-DE" sz="1100" dirty="0">
              <a:solidFill>
                <a:srgbClr val="00B050"/>
              </a:solidFill>
            </a:endParaRPr>
          </a:p>
        </p:txBody>
      </p:sp>
    </p:spTree>
    <p:extLst>
      <p:ext uri="{BB962C8B-B14F-4D97-AF65-F5344CB8AC3E}">
        <p14:creationId xmlns:p14="http://schemas.microsoft.com/office/powerpoint/2010/main" val="31306546"/>
      </p:ext>
    </p:ext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eines Datenstroms</a:t>
            </a:r>
            <a:endParaRPr lang="de-DE" dirty="0"/>
          </a:p>
        </p:txBody>
      </p:sp>
      <p:sp>
        <p:nvSpPr>
          <p:cNvPr id="3" name="Inhaltsplatzhalter 2"/>
          <p:cNvSpPr>
            <a:spLocks noGrp="1"/>
          </p:cNvSpPr>
          <p:nvPr>
            <p:ph idx="1"/>
          </p:nvPr>
        </p:nvSpPr>
        <p:spPr>
          <a:xfrm>
            <a:off x="685800" y="2125216"/>
            <a:ext cx="7739063" cy="3824064"/>
          </a:xfrm>
        </p:spPr>
        <p:txBody>
          <a:bodyPr/>
          <a:lstStyle/>
          <a:p>
            <a:pPr marL="0" indent="0"/>
            <a:r>
              <a:rPr lang="de-DE" sz="2000" dirty="0" smtClean="0"/>
              <a:t>Als Beispiel mögen folgende Vereinbarungen dienen:</a:t>
            </a:r>
          </a:p>
          <a:p>
            <a:pPr marL="266700" indent="0"/>
            <a:r>
              <a:rPr lang="en-US" sz="1700" b="1" dirty="0" smtClean="0">
                <a:latin typeface="Courier New" panose="02070309020205020404" pitchFamily="49" charset="0"/>
                <a:cs typeface="Courier New" panose="02070309020205020404" pitchFamily="49" charset="0"/>
              </a:rPr>
              <a:t>type</a:t>
            </a:r>
            <a:r>
              <a:rPr lang="en-US" sz="1700" dirty="0" smtClean="0">
                <a:latin typeface="Courier New" panose="02070309020205020404" pitchFamily="49" charset="0"/>
                <a:cs typeface="Courier New" panose="02070309020205020404" pitchFamily="49" charset="0"/>
              </a:rPr>
              <a:t> </a:t>
            </a:r>
            <a:r>
              <a:rPr lang="en-US" sz="1700" dirty="0">
                <a:latin typeface="Courier New" panose="02070309020205020404" pitchFamily="49" charset="0"/>
                <a:cs typeface="Courier New" panose="02070309020205020404" pitchFamily="49" charset="0"/>
              </a:rPr>
              <a:t>Index is (A, B, C, D, E</a:t>
            </a:r>
            <a:r>
              <a:rPr lang="en-US" sz="1700" dirty="0" smtClean="0">
                <a:latin typeface="Courier New" panose="02070309020205020404" pitchFamily="49" charset="0"/>
                <a:cs typeface="Courier New" panose="02070309020205020404" pitchFamily="49" charset="0"/>
              </a:rPr>
              <a:t>);</a:t>
            </a:r>
            <a:br>
              <a:rPr lang="en-US" sz="1700" dirty="0" smtClean="0">
                <a:latin typeface="Courier New" panose="02070309020205020404" pitchFamily="49" charset="0"/>
                <a:cs typeface="Courier New" panose="02070309020205020404" pitchFamily="49" charset="0"/>
              </a:rPr>
            </a:br>
            <a:r>
              <a:rPr lang="en-US" sz="1700" b="1" dirty="0" smtClean="0">
                <a:latin typeface="Courier New" panose="02070309020205020404" pitchFamily="49" charset="0"/>
                <a:cs typeface="Courier New" panose="02070309020205020404" pitchFamily="49" charset="0"/>
              </a:rPr>
              <a:t>type</a:t>
            </a:r>
            <a:r>
              <a:rPr lang="en-US" sz="1700" dirty="0" smtClean="0">
                <a:latin typeface="Courier New" panose="02070309020205020404" pitchFamily="49" charset="0"/>
                <a:cs typeface="Courier New" panose="02070309020205020404" pitchFamily="49" charset="0"/>
              </a:rPr>
              <a:t> </a:t>
            </a:r>
            <a:r>
              <a:rPr lang="en-US" sz="1700" dirty="0">
                <a:latin typeface="Courier New" panose="02070309020205020404" pitchFamily="49" charset="0"/>
                <a:cs typeface="Courier New" panose="02070309020205020404" pitchFamily="49" charset="0"/>
              </a:rPr>
              <a:t>Component </a:t>
            </a:r>
            <a:r>
              <a:rPr lang="en-US" sz="1700" b="1" dirty="0">
                <a:latin typeface="Courier New" panose="02070309020205020404" pitchFamily="49" charset="0"/>
                <a:cs typeface="Courier New" panose="02070309020205020404" pitchFamily="49" charset="0"/>
              </a:rPr>
              <a:t>is range </a:t>
            </a:r>
            <a:r>
              <a:rPr lang="en-US" sz="1700" dirty="0">
                <a:latin typeface="Courier New" panose="02070309020205020404" pitchFamily="49" charset="0"/>
                <a:cs typeface="Courier New" panose="02070309020205020404" pitchFamily="49" charset="0"/>
              </a:rPr>
              <a:t>-100 .. </a:t>
            </a:r>
            <a:r>
              <a:rPr lang="en-US" sz="1700" dirty="0" smtClean="0">
                <a:latin typeface="Courier New" panose="02070309020205020404" pitchFamily="49" charset="0"/>
                <a:cs typeface="Courier New" panose="02070309020205020404" pitchFamily="49" charset="0"/>
              </a:rPr>
              <a:t>100;</a:t>
            </a:r>
            <a:br>
              <a:rPr lang="en-US" sz="1700" dirty="0" smtClean="0">
                <a:latin typeface="Courier New" panose="02070309020205020404" pitchFamily="49" charset="0"/>
                <a:cs typeface="Courier New" panose="02070309020205020404" pitchFamily="49" charset="0"/>
              </a:rPr>
            </a:br>
            <a:r>
              <a:rPr lang="en-US" sz="1700" b="1" dirty="0" smtClean="0">
                <a:latin typeface="Courier New" panose="02070309020205020404" pitchFamily="49" charset="0"/>
                <a:cs typeface="Courier New" panose="02070309020205020404" pitchFamily="49" charset="0"/>
              </a:rPr>
              <a:t>type</a:t>
            </a:r>
            <a:r>
              <a:rPr lang="en-US" sz="1700" dirty="0" smtClean="0">
                <a:latin typeface="Courier New" panose="02070309020205020404" pitchFamily="49" charset="0"/>
                <a:cs typeface="Courier New" panose="02070309020205020404" pitchFamily="49" charset="0"/>
              </a:rPr>
              <a:t> My_Type   </a:t>
            </a:r>
            <a:r>
              <a:rPr lang="en-US" sz="1700" b="1" dirty="0" smtClean="0">
                <a:latin typeface="Courier New" panose="02070309020205020404" pitchFamily="49" charset="0"/>
                <a:cs typeface="Courier New" panose="02070309020205020404" pitchFamily="49" charset="0"/>
              </a:rPr>
              <a:t>is </a:t>
            </a:r>
            <a:r>
              <a:rPr lang="en-US" sz="1700" b="1" dirty="0">
                <a:latin typeface="Courier New" panose="02070309020205020404" pitchFamily="49" charset="0"/>
                <a:cs typeface="Courier New" panose="02070309020205020404" pitchFamily="49" charset="0"/>
              </a:rPr>
              <a:t>array </a:t>
            </a:r>
            <a:r>
              <a:rPr lang="en-US" sz="1700" dirty="0">
                <a:latin typeface="Courier New" panose="02070309020205020404" pitchFamily="49" charset="0"/>
                <a:cs typeface="Courier New" panose="02070309020205020404" pitchFamily="49" charset="0"/>
              </a:rPr>
              <a:t>(Index </a:t>
            </a:r>
            <a:r>
              <a:rPr lang="en-US" sz="1700" b="1" dirty="0">
                <a:latin typeface="Courier New" panose="02070309020205020404" pitchFamily="49" charset="0"/>
                <a:cs typeface="Courier New" panose="02070309020205020404" pitchFamily="49" charset="0"/>
              </a:rPr>
              <a:t>range</a:t>
            </a:r>
            <a:r>
              <a:rPr lang="en-US" sz="1700" dirty="0">
                <a:latin typeface="Courier New" panose="02070309020205020404" pitchFamily="49" charset="0"/>
                <a:cs typeface="Courier New" panose="02070309020205020404" pitchFamily="49" charset="0"/>
              </a:rPr>
              <a:t> &lt;&gt;) </a:t>
            </a:r>
            <a:r>
              <a:rPr lang="en-US" sz="1700" b="1" dirty="0">
                <a:latin typeface="Courier New" panose="02070309020205020404" pitchFamily="49" charset="0"/>
                <a:cs typeface="Courier New" panose="02070309020205020404" pitchFamily="49" charset="0"/>
              </a:rPr>
              <a:t>of</a:t>
            </a:r>
            <a:r>
              <a:rPr lang="en-US" sz="1700" dirty="0">
                <a:latin typeface="Courier New" panose="02070309020205020404" pitchFamily="49" charset="0"/>
                <a:cs typeface="Courier New" panose="02070309020205020404" pitchFamily="49" charset="0"/>
              </a:rPr>
              <a:t> Component</a:t>
            </a:r>
            <a:r>
              <a:rPr lang="en-US" sz="1700" dirty="0" smtClean="0">
                <a:latin typeface="Courier New" panose="02070309020205020404" pitchFamily="49" charset="0"/>
                <a:cs typeface="Courier New" panose="02070309020205020404" pitchFamily="49" charset="0"/>
              </a:rPr>
              <a:t>;</a:t>
            </a:r>
          </a:p>
          <a:p>
            <a:pPr marL="266700" indent="0"/>
            <a:r>
              <a:rPr lang="en-US" sz="1700" b="1" dirty="0" smtClean="0">
                <a:latin typeface="Courier New" panose="02070309020205020404" pitchFamily="49" charset="0"/>
                <a:cs typeface="Courier New" panose="02070309020205020404" pitchFamily="49" charset="0"/>
              </a:rPr>
              <a:t>procedure</a:t>
            </a:r>
            <a:r>
              <a:rPr lang="en-US" sz="1700" dirty="0" smtClean="0">
                <a:latin typeface="Courier New" panose="02070309020205020404" pitchFamily="49" charset="0"/>
                <a:cs typeface="Courier New" panose="02070309020205020404" pitchFamily="49" charset="0"/>
              </a:rPr>
              <a:t> </a:t>
            </a:r>
            <a:r>
              <a:rPr lang="en-US" sz="1700" dirty="0">
                <a:latin typeface="Courier New" panose="02070309020205020404" pitchFamily="49" charset="0"/>
                <a:cs typeface="Courier New" panose="02070309020205020404" pitchFamily="49" charset="0"/>
              </a:rPr>
              <a:t>Show (X: My_Type) </a:t>
            </a:r>
            <a:r>
              <a:rPr lang="en-US" sz="1700" b="1" dirty="0" smtClean="0">
                <a:latin typeface="Courier New" panose="02070309020205020404" pitchFamily="49" charset="0"/>
                <a:cs typeface="Courier New" panose="02070309020205020404" pitchFamily="49" charset="0"/>
              </a:rPr>
              <a:t>is separate</a:t>
            </a:r>
            <a:r>
              <a:rPr lang="en-US" sz="1700" dirty="0" smtClean="0">
                <a:latin typeface="Courier New" panose="02070309020205020404" pitchFamily="49" charset="0"/>
                <a:cs typeface="Courier New" panose="02070309020205020404" pitchFamily="49" charset="0"/>
              </a:rPr>
              <a:t>;</a:t>
            </a:r>
          </a:p>
          <a:p>
            <a:pPr marL="0" indent="0"/>
            <a:r>
              <a:rPr lang="de-DE" sz="2000" dirty="0"/>
              <a:t>Damit können wir Reihungen schreiben und wieder lesen.</a:t>
            </a:r>
            <a:endParaRPr lang="de-DE" sz="1600" dirty="0"/>
          </a:p>
          <a:p>
            <a:pPr marL="266700" indent="0"/>
            <a:r>
              <a:rPr lang="en-US" sz="1700" dirty="0">
                <a:latin typeface="Courier New" panose="02070309020205020404" pitchFamily="49" charset="0"/>
                <a:cs typeface="Courier New" panose="02070309020205020404" pitchFamily="49" charset="0"/>
              </a:rPr>
              <a:t>My_Type'Output (Stream, (A =&gt; 4, B =&gt; 5));</a:t>
            </a:r>
            <a:br>
              <a:rPr lang="en-US" sz="1700" dirty="0">
                <a:latin typeface="Courier New" panose="02070309020205020404" pitchFamily="49" charset="0"/>
                <a:cs typeface="Courier New" panose="02070309020205020404" pitchFamily="49" charset="0"/>
              </a:rPr>
            </a:br>
            <a:r>
              <a:rPr lang="en-US" sz="1700" dirty="0">
                <a:latin typeface="Courier New" panose="02070309020205020404" pitchFamily="49" charset="0"/>
                <a:cs typeface="Courier New" panose="02070309020205020404" pitchFamily="49" charset="0"/>
              </a:rPr>
              <a:t>My_Type'Output (Stream, (C =&gt; 7, E =&gt; 9, D =&gt; 8));</a:t>
            </a:r>
          </a:p>
          <a:p>
            <a:pPr marL="266700" indent="0"/>
            <a:r>
              <a:rPr lang="de-DE" sz="1700" dirty="0">
                <a:latin typeface="Courier New" panose="02070309020205020404" pitchFamily="49" charset="0"/>
                <a:cs typeface="Courier New" panose="02070309020205020404" pitchFamily="49" charset="0"/>
              </a:rPr>
              <a:t>Show (My_Type'Input (Stream));  -- AB</a:t>
            </a:r>
            <a:br>
              <a:rPr lang="de-DE" sz="1700" dirty="0">
                <a:latin typeface="Courier New" panose="02070309020205020404" pitchFamily="49" charset="0"/>
                <a:cs typeface="Courier New" panose="02070309020205020404" pitchFamily="49" charset="0"/>
              </a:rPr>
            </a:br>
            <a:r>
              <a:rPr lang="de-DE" sz="1700" dirty="0">
                <a:latin typeface="Courier New" panose="02070309020205020404" pitchFamily="49" charset="0"/>
                <a:cs typeface="Courier New" panose="02070309020205020404" pitchFamily="49" charset="0"/>
              </a:rPr>
              <a:t>                                -- [ 4,  5]</a:t>
            </a:r>
            <a:br>
              <a:rPr lang="de-DE" sz="1700" dirty="0">
                <a:latin typeface="Courier New" panose="02070309020205020404" pitchFamily="49" charset="0"/>
                <a:cs typeface="Courier New" panose="02070309020205020404" pitchFamily="49" charset="0"/>
              </a:rPr>
            </a:br>
            <a:r>
              <a:rPr lang="de-DE" sz="1700" dirty="0">
                <a:latin typeface="Courier New" panose="02070309020205020404" pitchFamily="49" charset="0"/>
                <a:cs typeface="Courier New" panose="02070309020205020404" pitchFamily="49" charset="0"/>
              </a:rPr>
              <a:t>Show (My_Type'Input (Stream));  -- CE</a:t>
            </a:r>
            <a:br>
              <a:rPr lang="de-DE" sz="1700" dirty="0">
                <a:latin typeface="Courier New" panose="02070309020205020404" pitchFamily="49" charset="0"/>
                <a:cs typeface="Courier New" panose="02070309020205020404" pitchFamily="49" charset="0"/>
              </a:rPr>
            </a:br>
            <a:r>
              <a:rPr lang="de-DE" sz="1700" dirty="0">
                <a:latin typeface="Courier New" panose="02070309020205020404" pitchFamily="49" charset="0"/>
                <a:cs typeface="Courier New" panose="02070309020205020404" pitchFamily="49" charset="0"/>
              </a:rPr>
              <a:t>                                -- [ 7,  8,  9</a:t>
            </a:r>
            <a:r>
              <a:rPr lang="de-DE" sz="1700" dirty="0" smtClean="0">
                <a:latin typeface="Courier New" panose="02070309020205020404" pitchFamily="49" charset="0"/>
                <a:cs typeface="Courier New" panose="02070309020205020404" pitchFamily="49" charset="0"/>
              </a:rPr>
              <a:t>]</a:t>
            </a:r>
            <a:endParaRPr lang="en-US" sz="17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408</a:t>
            </a:fld>
            <a:endParaRPr lang="de-DE" dirty="0"/>
          </a:p>
        </p:txBody>
      </p:sp>
      <p:sp>
        <p:nvSpPr>
          <p:cNvPr id="6" name="Textfeld 5"/>
          <p:cNvSpPr txBox="1"/>
          <p:nvPr/>
        </p:nvSpPr>
        <p:spPr>
          <a:xfrm>
            <a:off x="685800" y="5836353"/>
            <a:ext cx="4102224"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Kode </a:t>
            </a:r>
            <a:r>
              <a:rPr lang="de-DE" altLang="de-DE" sz="1500" dirty="0">
                <a:solidFill>
                  <a:schemeClr val="accent2"/>
                </a:solidFill>
                <a:latin typeface="Courier New" panose="02070309020205020404" pitchFamily="49" charset="0"/>
                <a:cs typeface="Courier New" panose="02070309020205020404" pitchFamily="49" charset="0"/>
              </a:rPr>
              <a:t>Streams/</a:t>
            </a:r>
            <a:r>
              <a:rPr lang="de-DE" sz="1500" dirty="0" smtClean="0">
                <a:solidFill>
                  <a:srgbClr val="3333CC"/>
                </a:solidFill>
                <a:latin typeface="Courier New" panose="02070309020205020404" pitchFamily="49" charset="0"/>
                <a:cs typeface="Courier New" panose="02070309020205020404" pitchFamily="49" charset="0"/>
              </a:rPr>
              <a:t>Stream_Attributes</a:t>
            </a:r>
            <a:endParaRPr lang="de-DE" altLang="de-DE" sz="1500" dirty="0">
              <a:solidFill>
                <a:srgbClr val="3333CC"/>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850184765"/>
      </p:ext>
    </p:extLst>
  </p:cSld>
  <p:clrMapOvr>
    <a:masterClrMapping/>
  </p:clrMapOvr>
  <p:timing>
    <p:tnLst>
      <p:par>
        <p:cTn id="1" dur="indefinite" restart="never" nodeType="tmRoot"/>
      </p:par>
    </p:tn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Text_IO als Datenstrom</a:t>
            </a:r>
            <a:endParaRPr lang="de-DE" dirty="0"/>
          </a:p>
        </p:txBody>
      </p:sp>
      <p:sp>
        <p:nvSpPr>
          <p:cNvPr id="3" name="Inhaltsplatzhalter 2"/>
          <p:cNvSpPr>
            <a:spLocks noGrp="1"/>
          </p:cNvSpPr>
          <p:nvPr>
            <p:ph idx="1"/>
          </p:nvPr>
        </p:nvSpPr>
        <p:spPr/>
        <p:txBody>
          <a:bodyPr/>
          <a:lstStyle/>
          <a:p>
            <a:pPr marL="0" indent="0">
              <a:tabLst>
                <a:tab pos="1528763" algn="l"/>
              </a:tabLst>
            </a:pPr>
            <a:r>
              <a:rPr lang="de-DE" sz="2000" dirty="0" smtClean="0"/>
              <a:t>Mittels der Funktion </a:t>
            </a:r>
            <a:r>
              <a:rPr lang="de-DE" sz="1800" dirty="0" smtClean="0">
                <a:latin typeface="Courier New" panose="02070309020205020404" pitchFamily="49" charset="0"/>
                <a:cs typeface="Courier New" panose="02070309020205020404" pitchFamily="49" charset="0"/>
              </a:rPr>
              <a:t>Ada.Text_IO.Text_Streams.Stream (Datei)</a:t>
            </a:r>
            <a:r>
              <a:rPr lang="de-DE" sz="2000" dirty="0"/>
              <a:t> </a:t>
            </a:r>
            <a:r>
              <a:rPr lang="de-DE" sz="2000" dirty="0" smtClean="0"/>
              <a:t>kann eine Datei</a:t>
            </a:r>
            <a:r>
              <a:rPr lang="de-DE" sz="2000" dirty="0"/>
              <a:t> </a:t>
            </a:r>
            <a:r>
              <a:rPr lang="de-DE" sz="2000" dirty="0" smtClean="0"/>
              <a:t>vom Typ </a:t>
            </a:r>
            <a:r>
              <a:rPr lang="de-DE" sz="1800" dirty="0">
                <a:latin typeface="Courier New" panose="02070309020205020404" pitchFamily="49" charset="0"/>
                <a:cs typeface="Courier New" panose="02070309020205020404" pitchFamily="49" charset="0"/>
              </a:rPr>
              <a:t>Ada.Text_IO.</a:t>
            </a:r>
            <a:r>
              <a:rPr lang="de-DE" sz="1800" dirty="0" smtClean="0">
                <a:latin typeface="Courier New" panose="02070309020205020404" pitchFamily="49" charset="0"/>
                <a:cs typeface="Courier New" panose="02070309020205020404" pitchFamily="49" charset="0"/>
              </a:rPr>
              <a:t>File_Type</a:t>
            </a:r>
            <a:r>
              <a:rPr lang="de-DE" sz="2000" dirty="0" smtClean="0"/>
              <a:t> in einen Datenstrom umgewandelt werden. Sie muss dazu natürlich geöffnet sein.</a:t>
            </a:r>
          </a:p>
          <a:p>
            <a:pPr marL="0" indent="0">
              <a:tabLst>
                <a:tab pos="1528763" algn="l"/>
              </a:tabLst>
            </a:pPr>
            <a:r>
              <a:rPr lang="de-DE" sz="2000" dirty="0" smtClean="0"/>
              <a:t>Reihungen </a:t>
            </a:r>
            <a:r>
              <a:rPr lang="de-DE" sz="2000" dirty="0"/>
              <a:t>werden </a:t>
            </a:r>
            <a:r>
              <a:rPr lang="de-DE" sz="2000" dirty="0" smtClean="0"/>
              <a:t>wie auf voriger Folie mit </a:t>
            </a:r>
            <a:r>
              <a:rPr lang="en-US" sz="1800" dirty="0">
                <a:latin typeface="Courier New" panose="02070309020205020404" pitchFamily="49" charset="0"/>
                <a:cs typeface="Courier New" panose="02070309020205020404" pitchFamily="49" charset="0"/>
              </a:rPr>
              <a:t>My_Type'Output</a:t>
            </a:r>
            <a:r>
              <a:rPr lang="de-DE" sz="2000" dirty="0" smtClean="0"/>
              <a:t> in diese Textdatei geschrieben. Zum Lesen mit </a:t>
            </a:r>
            <a:r>
              <a:rPr lang="de-DE" sz="1800" dirty="0">
                <a:latin typeface="Courier New" panose="02070309020205020404" pitchFamily="49" charset="0"/>
                <a:cs typeface="Courier New" panose="02070309020205020404" pitchFamily="49" charset="0"/>
              </a:rPr>
              <a:t>My_Type'Input</a:t>
            </a:r>
            <a:r>
              <a:rPr lang="de-DE" sz="2000" dirty="0" smtClean="0"/>
              <a:t> muss die Datei wie üblich als eine In-Datei an den Anfang zurückgesetzt werden.</a:t>
            </a:r>
          </a:p>
          <a:p>
            <a:pPr marL="0" indent="0">
              <a:tabLst>
                <a:tab pos="1528763" algn="l"/>
              </a:tabLst>
            </a:pPr>
            <a:r>
              <a:rPr lang="de-DE" sz="2000" dirty="0" smtClean="0"/>
              <a:t>Ansonsten bleibt der Kode unverändert.</a:t>
            </a:r>
          </a:p>
          <a:p>
            <a:pPr marL="0" indent="0">
              <a:tabLst>
                <a:tab pos="1528763" algn="l"/>
              </a:tabLst>
            </a:pPr>
            <a:r>
              <a:rPr lang="de-DE" sz="2000" dirty="0" smtClean="0"/>
              <a:t>Wenn wir </a:t>
            </a:r>
            <a:r>
              <a:rPr lang="de-DE" sz="2000" dirty="0"/>
              <a:t>allerdings </a:t>
            </a:r>
            <a:r>
              <a:rPr lang="de-DE" sz="2000" dirty="0" smtClean="0"/>
              <a:t>die Datei mit einem Texteditor zum Lesen öffnen, stellen wir fest, dass der auf diese Weise geschriebene Inhalt nicht dar-gestellt werden kann.</a:t>
            </a:r>
          </a:p>
          <a:p>
            <a:pPr marL="898525" indent="0">
              <a:tabLst>
                <a:tab pos="1528763" algn="l"/>
              </a:tabLst>
            </a:pPr>
            <a:r>
              <a:rPr lang="de-DE" sz="2000" dirty="0" smtClean="0"/>
              <a:t>GNAT Studio etwa zeigt:</a:t>
            </a:r>
          </a:p>
          <a:p>
            <a:pPr marL="0" indent="0">
              <a:tabLst>
                <a:tab pos="1528763" algn="l"/>
              </a:tabLst>
            </a:pPr>
            <a:r>
              <a:rPr lang="de-DE" sz="2000" dirty="0" smtClean="0"/>
              <a:t>Das ist nicht, was wir möchten!</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409</a:t>
            </a:fld>
            <a:endParaRPr lang="de-DE" dirty="0"/>
          </a:p>
        </p:txBody>
      </p:sp>
      <p:sp>
        <p:nvSpPr>
          <p:cNvPr id="6" name="Textfeld 5"/>
          <p:cNvSpPr txBox="1"/>
          <p:nvPr/>
        </p:nvSpPr>
        <p:spPr>
          <a:xfrm>
            <a:off x="5220072" y="4077072"/>
            <a:ext cx="3384376"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Kode </a:t>
            </a:r>
            <a:r>
              <a:rPr lang="de-DE" altLang="de-DE" sz="1500" dirty="0">
                <a:solidFill>
                  <a:schemeClr val="accent2"/>
                </a:solidFill>
                <a:latin typeface="Courier New" panose="02070309020205020404" pitchFamily="49" charset="0"/>
                <a:cs typeface="Courier New" panose="02070309020205020404" pitchFamily="49" charset="0"/>
              </a:rPr>
              <a:t>Streams/</a:t>
            </a:r>
            <a:r>
              <a:rPr lang="de-DE" sz="1500" dirty="0" smtClean="0">
                <a:solidFill>
                  <a:srgbClr val="3333CC"/>
                </a:solidFill>
                <a:latin typeface="Courier New" panose="02070309020205020404" pitchFamily="49" charset="0"/>
                <a:cs typeface="Courier New" panose="02070309020205020404" pitchFamily="49" charset="0"/>
              </a:rPr>
              <a:t>Stream_Text</a:t>
            </a:r>
            <a:endParaRPr lang="de-DE" altLang="de-DE" sz="1500" dirty="0">
              <a:solidFill>
                <a:srgbClr val="3333CC"/>
              </a:solidFill>
              <a:latin typeface="Courier New" panose="02070309020205020404" pitchFamily="49" charset="0"/>
              <a:cs typeface="Courier New" panose="02070309020205020404" pitchFamily="49" charset="0"/>
            </a:endParaRPr>
          </a:p>
        </p:txBody>
      </p:sp>
      <p:pic>
        <p:nvPicPr>
          <p:cNvPr id="8" name="Grafik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7968" y="5100482"/>
            <a:ext cx="3972479" cy="1114581"/>
          </a:xfrm>
          <a:prstGeom prst="rect">
            <a:avLst/>
          </a:prstGeom>
          <a:ln w="3175">
            <a:solidFill>
              <a:schemeClr val="tx1"/>
            </a:solidFill>
          </a:ln>
        </p:spPr>
      </p:pic>
    </p:spTree>
    <p:extLst>
      <p:ext uri="{BB962C8B-B14F-4D97-AF65-F5344CB8AC3E}">
        <p14:creationId xmlns:p14="http://schemas.microsoft.com/office/powerpoint/2010/main" val="18652553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pieren 6"/>
          <p:cNvGrpSpPr/>
          <p:nvPr/>
        </p:nvGrpSpPr>
        <p:grpSpPr>
          <a:xfrm>
            <a:off x="6156176" y="2564904"/>
            <a:ext cx="2520280" cy="3024336"/>
            <a:chOff x="6156176" y="2564904"/>
            <a:chExt cx="2520280" cy="3024336"/>
          </a:xfrm>
        </p:grpSpPr>
        <p:sp>
          <p:nvSpPr>
            <p:cNvPr id="3" name="Textfeld 2"/>
            <p:cNvSpPr txBox="1"/>
            <p:nvPr/>
          </p:nvSpPr>
          <p:spPr>
            <a:xfrm>
              <a:off x="6372200" y="4573577"/>
              <a:ext cx="2160240" cy="1015663"/>
            </a:xfrm>
            <a:prstGeom prst="rect">
              <a:avLst/>
            </a:prstGeom>
            <a:solidFill>
              <a:schemeClr val="bg2">
                <a:lumMod val="20000"/>
                <a:lumOff val="80000"/>
              </a:schemeClr>
            </a:solidFill>
            <a:ln>
              <a:solidFill>
                <a:schemeClr val="accent2"/>
              </a:solidFill>
            </a:ln>
          </p:spPr>
          <p:txBody>
            <a:bodyPr wrap="square" rtlCol="0">
              <a:spAutoFit/>
            </a:bodyPr>
            <a:lstStyle/>
            <a:p>
              <a:pPr algn="ctr"/>
              <a:r>
                <a:rPr lang="de-DE" sz="2000" dirty="0" smtClean="0">
                  <a:solidFill>
                    <a:schemeClr val="accent2"/>
                  </a:solidFill>
                </a:rPr>
                <a:t>Definieren Sie Ihrem Problem angepasste Typen!</a:t>
              </a:r>
              <a:endParaRPr lang="de-DE" sz="2000" dirty="0">
                <a:solidFill>
                  <a:schemeClr val="accent2"/>
                </a:solidFill>
              </a:endParaRPr>
            </a:p>
          </p:txBody>
        </p:sp>
        <p:sp>
          <p:nvSpPr>
            <p:cNvPr id="4" name="Textfeld 3"/>
            <p:cNvSpPr txBox="1"/>
            <p:nvPr/>
          </p:nvSpPr>
          <p:spPr>
            <a:xfrm>
              <a:off x="6156176" y="2564904"/>
              <a:ext cx="2520280" cy="1015663"/>
            </a:xfrm>
            <a:prstGeom prst="rect">
              <a:avLst/>
            </a:prstGeom>
            <a:solidFill>
              <a:srgbClr val="FFD1D1"/>
            </a:solidFill>
            <a:ln>
              <a:solidFill>
                <a:srgbClr val="FF3399"/>
              </a:solidFill>
            </a:ln>
          </p:spPr>
          <p:txBody>
            <a:bodyPr wrap="square" rtlCol="0">
              <a:spAutoFit/>
            </a:bodyPr>
            <a:lstStyle/>
            <a:p>
              <a:pPr algn="ctr"/>
              <a:r>
                <a:rPr lang="en-GB" sz="2000" b="1" dirty="0" smtClean="0">
                  <a:solidFill>
                    <a:srgbClr val="FF3399"/>
                  </a:solidFill>
                </a:rPr>
                <a:t>Get the spirit of Ada!</a:t>
              </a:r>
            </a:p>
            <a:p>
              <a:pPr algn="ctr"/>
              <a:r>
                <a:rPr lang="de-DE" sz="2000" dirty="0" smtClean="0">
                  <a:solidFill>
                    <a:srgbClr val="FF3399"/>
                  </a:solidFill>
                </a:rPr>
                <a:t>Das ist das eigentliche Wesen von Ada.</a:t>
              </a:r>
              <a:endParaRPr lang="de-DE" sz="2000" dirty="0">
                <a:solidFill>
                  <a:srgbClr val="FF3399"/>
                </a:solidFill>
              </a:endParaRPr>
            </a:p>
          </p:txBody>
        </p:sp>
        <p:sp>
          <p:nvSpPr>
            <p:cNvPr id="6" name="Pfeil nach unten 5"/>
            <p:cNvSpPr/>
            <p:nvPr/>
          </p:nvSpPr>
          <p:spPr bwMode="auto">
            <a:xfrm>
              <a:off x="7239372" y="3580568"/>
              <a:ext cx="212353" cy="993010"/>
            </a:xfrm>
            <a:prstGeom prst="downArrow">
              <a:avLst/>
            </a:prstGeom>
            <a:solidFill>
              <a:schemeClr val="accent5"/>
            </a:solidFill>
            <a:ln w="9525" cap="flat" cmpd="sng" algn="ctr">
              <a:solidFill>
                <a:srgbClr val="FF99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sp>
        <p:nvSpPr>
          <p:cNvPr id="40962"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Aufgabe</a:t>
            </a:r>
          </a:p>
        </p:txBody>
      </p:sp>
      <p:sp>
        <p:nvSpPr>
          <p:cNvPr id="40963" name="Rectangle 2"/>
          <p:cNvSpPr>
            <a:spLocks noGrp="1" noChangeArrowheads="1"/>
          </p:cNvSpPr>
          <p:nvPr>
            <p:ph idx="1"/>
          </p:nvPr>
        </p:nvSpPr>
        <p:spPr>
          <a:xfrm>
            <a:off x="698946" y="1844824"/>
            <a:ext cx="7767638" cy="3600400"/>
          </a:xfrm>
        </p:spPr>
        <p:txBody>
          <a:bodyPr/>
          <a:lstStyle/>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Definieren Sie eine Temperaturskala für ein Haus-thermometer. Es habe einen Messbereich von -</a:t>
            </a:r>
            <a:r>
              <a:rPr lang="de-DE" altLang="de-DE" sz="2400" dirty="0"/>
              <a:t>3</a:t>
            </a:r>
            <a:r>
              <a:rPr lang="de-DE" altLang="de-DE" sz="2400" dirty="0" smtClean="0"/>
              <a:t>0 bis +40 °C.</a:t>
            </a:r>
          </a:p>
          <a:p>
            <a:pPr lvl="0"/>
            <a:endParaRPr lang="de-DE" sz="1800" i="1" dirty="0" smtClean="0">
              <a:solidFill>
                <a:schemeClr val="accent2"/>
              </a:solidFill>
              <a:latin typeface="Courier New" panose="02070309020205020404" pitchFamily="49" charset="0"/>
              <a:cs typeface="Courier New" panose="02070309020205020404" pitchFamily="49" charset="0"/>
            </a:endParaRPr>
          </a:p>
          <a:p>
            <a:pPr lvl="0"/>
            <a:r>
              <a:rPr lang="de-DE" sz="2400" dirty="0" smtClean="0">
                <a:solidFill>
                  <a:schemeClr val="accent2"/>
                </a:solidFill>
                <a:cs typeface="Courier New" panose="02070309020205020404" pitchFamily="49" charset="0"/>
              </a:rPr>
              <a:t/>
            </a:r>
            <a:br>
              <a:rPr lang="de-DE" sz="2400" dirty="0" smtClean="0">
                <a:solidFill>
                  <a:schemeClr val="accent2"/>
                </a:solidFill>
                <a:cs typeface="Courier New" panose="02070309020205020404" pitchFamily="49" charset="0"/>
              </a:rPr>
            </a:br>
            <a:endParaRPr lang="de-DE" sz="2400" dirty="0" smtClean="0">
              <a:solidFill>
                <a:schemeClr val="accent2"/>
              </a:solidFill>
              <a:cs typeface="Courier New" panose="02070309020205020404" pitchFamily="49" charset="0"/>
            </a:endParaRPr>
          </a:p>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Definieren Sie einen Typ für Werte, die Sie von einem zusammenfaltbaren Meterstab ablesen können (0 bis 2 m).</a:t>
            </a:r>
          </a:p>
          <a:p>
            <a:pPr lvl="0"/>
            <a:endParaRPr lang="de-DE" sz="1800" i="1" dirty="0">
              <a:solidFill>
                <a:schemeClr val="accent2"/>
              </a:solidFill>
              <a:latin typeface="Courier New" panose="02070309020205020404" pitchFamily="49" charset="0"/>
              <a:cs typeface="Courier New" panose="02070309020205020404" pitchFamily="49" charset="0"/>
            </a:endParaRPr>
          </a:p>
          <a:p>
            <a:pPr lvl="0"/>
            <a:r>
              <a:rPr lang="de-DE" sz="2400" dirty="0">
                <a:solidFill>
                  <a:schemeClr val="accent2"/>
                </a:solidFill>
                <a:cs typeface="Courier New" panose="02070309020205020404" pitchFamily="49" charset="0"/>
              </a:rPr>
              <a:t/>
            </a:r>
            <a:br>
              <a:rPr lang="de-DE" sz="2400" dirty="0">
                <a:solidFill>
                  <a:schemeClr val="accent2"/>
                </a:solidFill>
                <a:cs typeface="Courier New" panose="02070309020205020404" pitchFamily="49" charset="0"/>
              </a:rPr>
            </a:br>
            <a:endParaRPr lang="de-DE" sz="2400" dirty="0">
              <a:solidFill>
                <a:schemeClr val="accent2"/>
              </a:solidFill>
              <a:cs typeface="Courier New" panose="02070309020205020404" pitchFamily="49" charset="0"/>
            </a:endParaRPr>
          </a:p>
        </p:txBody>
      </p:sp>
      <p:sp>
        <p:nvSpPr>
          <p:cNvPr id="4096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4096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9783CC1-B064-4677-83B4-F043DA079CF1}" type="slidenum">
              <a:rPr lang="de-DE" altLang="de-DE" sz="2400" smtClean="0"/>
              <a:pPr eaLnBrk="1" hangingPunct="1">
                <a:spcBef>
                  <a:spcPct val="0"/>
                </a:spcBef>
              </a:pPr>
              <a:t>41</a:t>
            </a:fld>
            <a:endParaRPr lang="de-DE" altLang="de-DE" sz="2400" dirty="0" smtClean="0"/>
          </a:p>
        </p:txBody>
      </p:sp>
      <p:sp>
        <p:nvSpPr>
          <p:cNvPr id="2" name="Textfeld 1"/>
          <p:cNvSpPr txBox="1"/>
          <p:nvPr/>
        </p:nvSpPr>
        <p:spPr>
          <a:xfrm>
            <a:off x="3851920" y="5517232"/>
            <a:ext cx="1368152" cy="523220"/>
          </a:xfrm>
          <a:prstGeom prst="rect">
            <a:avLst/>
          </a:prstGeom>
          <a:noFill/>
        </p:spPr>
        <p:txBody>
          <a:bodyPr wrap="square" rtlCol="0">
            <a:spAutoFit/>
          </a:bodyPr>
          <a:lstStyle/>
          <a:p>
            <a:pPr algn="ctr"/>
            <a:r>
              <a:rPr lang="de-DE" sz="2800" dirty="0" smtClean="0">
                <a:solidFill>
                  <a:srgbClr val="FF3399"/>
                </a:solidFill>
                <a:cs typeface="Courier New" panose="02070309020205020404" pitchFamily="49" charset="0"/>
                <a:hlinkClick r:id="rId3" action="ppaction://hlinksldjump"/>
              </a:rPr>
              <a:t>Lösung</a:t>
            </a:r>
            <a:endParaRPr lang="de-DE" sz="2000" dirty="0">
              <a:solidFill>
                <a:srgbClr val="FF3399"/>
              </a:solidFill>
              <a:cs typeface="Courier New" panose="02070309020205020404" pitchFamily="49" charset="0"/>
            </a:endParaRPr>
          </a:p>
        </p:txBody>
      </p:sp>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4363" y="4506060"/>
            <a:ext cx="2203971" cy="1083180"/>
          </a:xfrm>
          <a:prstGeom prst="rect">
            <a:avLst/>
          </a:prstGeom>
        </p:spPr>
      </p:pic>
    </p:spTree>
    <p:extLst>
      <p:ext uri="{BB962C8B-B14F-4D97-AF65-F5344CB8AC3E}">
        <p14:creationId xmlns:p14="http://schemas.microsoft.com/office/powerpoint/2010/main" val="317158451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smtClean="0"/>
              <a:t>Datenstrom-Attribute Überschreiben</a:t>
            </a:r>
            <a:endParaRPr lang="de-DE" dirty="0"/>
          </a:p>
        </p:txBody>
      </p:sp>
      <p:sp>
        <p:nvSpPr>
          <p:cNvPr id="8" name="Inhaltsplatzhalter 7"/>
          <p:cNvSpPr>
            <a:spLocks noGrp="1"/>
          </p:cNvSpPr>
          <p:nvPr>
            <p:ph idx="1"/>
          </p:nvPr>
        </p:nvSpPr>
        <p:spPr/>
        <p:txBody>
          <a:bodyPr/>
          <a:lstStyle/>
          <a:p>
            <a:pPr marL="0" lvl="0" indent="0"/>
            <a:r>
              <a:rPr lang="de-DE" sz="1800" dirty="0" smtClean="0"/>
              <a:t>Die Attribute </a:t>
            </a:r>
            <a:r>
              <a:rPr lang="de-DE" sz="1600" dirty="0">
                <a:latin typeface="Courier New" panose="02070309020205020404" pitchFamily="49" charset="0"/>
                <a:cs typeface="Courier New" panose="02070309020205020404" pitchFamily="49" charset="0"/>
              </a:rPr>
              <a:t>'Read</a:t>
            </a:r>
            <a:r>
              <a:rPr lang="de-DE" sz="1800" dirty="0"/>
              <a:t>, </a:t>
            </a:r>
            <a:r>
              <a:rPr lang="de-DE" sz="1600" dirty="0">
                <a:latin typeface="Courier New" panose="02070309020205020404" pitchFamily="49" charset="0"/>
                <a:cs typeface="Courier New" panose="02070309020205020404" pitchFamily="49" charset="0"/>
              </a:rPr>
              <a:t>'Write</a:t>
            </a:r>
            <a:r>
              <a:rPr lang="de-DE" sz="1800" dirty="0"/>
              <a:t>, </a:t>
            </a:r>
            <a:r>
              <a:rPr lang="de-DE" sz="1600" dirty="0">
                <a:latin typeface="Courier New" panose="02070309020205020404" pitchFamily="49" charset="0"/>
                <a:cs typeface="Courier New" panose="02070309020205020404" pitchFamily="49" charset="0"/>
              </a:rPr>
              <a:t>'Input</a:t>
            </a:r>
            <a:r>
              <a:rPr lang="de-DE" sz="1800" dirty="0"/>
              <a:t> und </a:t>
            </a:r>
            <a:r>
              <a:rPr lang="de-DE" sz="1600" dirty="0">
                <a:latin typeface="Courier New" panose="02070309020205020404" pitchFamily="49" charset="0"/>
                <a:cs typeface="Courier New" panose="02070309020205020404" pitchFamily="49" charset="0"/>
              </a:rPr>
              <a:t>'Output</a:t>
            </a:r>
            <a:r>
              <a:rPr lang="de-DE" sz="1800" dirty="0"/>
              <a:t> </a:t>
            </a:r>
            <a:r>
              <a:rPr lang="de-DE" sz="1800" dirty="0" smtClean="0"/>
              <a:t>können mit einer Aspekt-Klausel überschrieben werden.</a:t>
            </a:r>
            <a:endParaRPr lang="de-DE" sz="1800" dirty="0"/>
          </a:p>
          <a:p>
            <a:pPr marL="271463" indent="0"/>
            <a:r>
              <a:rPr lang="en-US" sz="1600" b="1" dirty="0" smtClean="0">
                <a:latin typeface="Courier New" panose="02070309020205020404" pitchFamily="49" charset="0"/>
                <a:cs typeface="Courier New" panose="02070309020205020404" pitchFamily="49" charset="0"/>
              </a:rPr>
              <a:t>type</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My_Type </a:t>
            </a:r>
            <a:r>
              <a:rPr lang="en-US" sz="1600" b="1" dirty="0">
                <a:latin typeface="Courier New" panose="02070309020205020404" pitchFamily="49" charset="0"/>
                <a:cs typeface="Courier New" panose="02070309020205020404" pitchFamily="49" charset="0"/>
              </a:rPr>
              <a:t>is array </a:t>
            </a:r>
            <a:r>
              <a:rPr lang="en-US" sz="1600" dirty="0">
                <a:latin typeface="Courier New" panose="02070309020205020404" pitchFamily="49" charset="0"/>
                <a:cs typeface="Courier New" panose="02070309020205020404" pitchFamily="49" charset="0"/>
              </a:rPr>
              <a:t>(Index </a:t>
            </a:r>
            <a:r>
              <a:rPr lang="en-US" sz="1600" b="1" dirty="0">
                <a:latin typeface="Courier New" panose="02070309020205020404" pitchFamily="49" charset="0"/>
                <a:cs typeface="Courier New" panose="02070309020205020404" pitchFamily="49" charset="0"/>
              </a:rPr>
              <a:t>range</a:t>
            </a:r>
            <a:r>
              <a:rPr lang="en-US" sz="1600" dirty="0">
                <a:latin typeface="Courier New" panose="02070309020205020404" pitchFamily="49" charset="0"/>
                <a:cs typeface="Courier New" panose="02070309020205020404" pitchFamily="49" charset="0"/>
              </a:rPr>
              <a:t> &lt;&gt;) </a:t>
            </a:r>
            <a:r>
              <a:rPr lang="en-US" sz="1600" b="1" dirty="0">
                <a:latin typeface="Courier New" panose="02070309020205020404" pitchFamily="49" charset="0"/>
                <a:cs typeface="Courier New" panose="02070309020205020404" pitchFamily="49" charset="0"/>
              </a:rPr>
              <a:t>of</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Component</a:t>
            </a:r>
            <a:br>
              <a:rPr lang="en-US"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a:t>
            </a:r>
            <a:r>
              <a:rPr lang="de-DE" sz="1600" b="1" dirty="0">
                <a:latin typeface="Courier New" panose="02070309020205020404" pitchFamily="49" charset="0"/>
                <a:cs typeface="Courier New" panose="02070309020205020404" pitchFamily="49" charset="0"/>
              </a:rPr>
              <a:t>with</a:t>
            </a:r>
            <a:r>
              <a:rPr lang="de-DE" sz="1600" dirty="0">
                <a:latin typeface="Courier New" panose="02070309020205020404" pitchFamily="49" charset="0"/>
                <a:cs typeface="Courier New" panose="02070309020205020404" pitchFamily="49" charset="0"/>
              </a:rPr>
              <a:t> Write  =&gt; My_Write</a:t>
            </a:r>
            <a:r>
              <a:rPr lang="de-DE" sz="1600" dirty="0" smtClean="0">
                <a:latin typeface="Courier New" panose="02070309020205020404" pitchFamily="49" charset="0"/>
                <a:cs typeface="Courier New" panose="02070309020205020404" pitchFamily="49" charset="0"/>
              </a:rPr>
              <a:t>,</a:t>
            </a:r>
            <a:br>
              <a:rPr lang="de-DE" sz="1600" dirty="0" smtClean="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a:t>
            </a:r>
            <a:r>
              <a:rPr lang="de-DE" sz="1600" dirty="0">
                <a:latin typeface="Courier New" panose="02070309020205020404" pitchFamily="49" charset="0"/>
                <a:cs typeface="Courier New" panose="02070309020205020404" pitchFamily="49" charset="0"/>
              </a:rPr>
              <a:t>Read   =&gt; My_Read;</a:t>
            </a:r>
          </a:p>
          <a:p>
            <a:pPr marL="0" indent="0"/>
            <a:r>
              <a:rPr lang="de-DE" sz="1800" dirty="0" smtClean="0">
                <a:cs typeface="Courier New" panose="02070309020205020404" pitchFamily="49" charset="0"/>
              </a:rPr>
              <a:t>Spezifikationen müssen hier getrennt angegeben werden, da </a:t>
            </a:r>
            <a:r>
              <a:rPr lang="de-DE" sz="1800" dirty="0">
                <a:cs typeface="Courier New" panose="02070309020205020404" pitchFamily="49" charset="0"/>
              </a:rPr>
              <a:t>Rümpfe </a:t>
            </a:r>
            <a:r>
              <a:rPr lang="de-DE" sz="1800" dirty="0" smtClean="0">
                <a:cs typeface="Courier New" panose="02070309020205020404" pitchFamily="49" charset="0"/>
              </a:rPr>
              <a:t>den Typ einfrieren.</a:t>
            </a:r>
          </a:p>
          <a:p>
            <a:pPr marL="271463" indent="0"/>
            <a:r>
              <a:rPr lang="en-US" sz="1600" b="1" dirty="0">
                <a:latin typeface="Courier New" panose="02070309020205020404" pitchFamily="49" charset="0"/>
                <a:cs typeface="Courier New" panose="02070309020205020404" pitchFamily="49" charset="0"/>
              </a:rPr>
              <a:t>procedure</a:t>
            </a:r>
            <a:r>
              <a:rPr lang="en-US" sz="1600" dirty="0">
                <a:latin typeface="Courier New" panose="02070309020205020404" pitchFamily="49" charset="0"/>
                <a:cs typeface="Courier New" panose="02070309020205020404" pitchFamily="49" charset="0"/>
              </a:rPr>
              <a:t> My_Write</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(Stream: </a:t>
            </a:r>
            <a:r>
              <a:rPr lang="en-US" sz="1600" b="1" dirty="0">
                <a:latin typeface="Courier New" panose="02070309020205020404" pitchFamily="49" charset="0"/>
                <a:cs typeface="Courier New" panose="02070309020205020404" pitchFamily="49" charset="0"/>
              </a:rPr>
              <a:t>not null access</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Ada.Streams.Root_Stream_Type'Class;</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Item  : </a:t>
            </a:r>
            <a:r>
              <a:rPr lang="en-US" sz="1600" b="1" dirty="0">
                <a:latin typeface="Courier New" panose="02070309020205020404" pitchFamily="49" charset="0"/>
                <a:cs typeface="Courier New" panose="02070309020205020404" pitchFamily="49" charset="0"/>
              </a:rPr>
              <a:t>in</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My_Type</a:t>
            </a:r>
            <a:r>
              <a:rPr lang="en-US" sz="1600" dirty="0">
                <a:latin typeface="Courier New" panose="02070309020205020404" pitchFamily="49" charset="0"/>
                <a:cs typeface="Courier New" panose="02070309020205020404" pitchFamily="49" charset="0"/>
              </a:rPr>
              <a:t>);</a:t>
            </a:r>
            <a:br>
              <a:rPr lang="en-US" sz="1600"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procedure</a:t>
            </a:r>
            <a:r>
              <a:rPr lang="en-US" sz="1600" dirty="0">
                <a:latin typeface="Courier New" panose="02070309020205020404" pitchFamily="49" charset="0"/>
                <a:cs typeface="Courier New" panose="02070309020205020404" pitchFamily="49" charset="0"/>
              </a:rPr>
              <a:t> My_Write</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(Stream: </a:t>
            </a:r>
            <a:r>
              <a:rPr lang="en-US" sz="1600" b="1" dirty="0">
                <a:latin typeface="Courier New" panose="02070309020205020404" pitchFamily="49" charset="0"/>
                <a:cs typeface="Courier New" panose="02070309020205020404" pitchFamily="49" charset="0"/>
              </a:rPr>
              <a:t>not null access</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Ada.Streams.Root_Stream_Type'Class;</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Item  : </a:t>
            </a:r>
            <a:r>
              <a:rPr lang="en-US" sz="1600" b="1" dirty="0">
                <a:latin typeface="Courier New" panose="02070309020205020404" pitchFamily="49" charset="0"/>
                <a:cs typeface="Courier New" panose="02070309020205020404" pitchFamily="49" charset="0"/>
              </a:rPr>
              <a:t>in</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My_Type) </a:t>
            </a:r>
            <a:r>
              <a:rPr lang="en-US" sz="1600" b="1" dirty="0" smtClean="0">
                <a:latin typeface="Courier New" panose="02070309020205020404" pitchFamily="49" charset="0"/>
                <a:cs typeface="Courier New" panose="02070309020205020404" pitchFamily="49" charset="0"/>
              </a:rPr>
              <a:t>is</a:t>
            </a:r>
            <a:r>
              <a:rPr lang="en-US" sz="1600" dirty="0" smtClean="0">
                <a:latin typeface="Courier New" panose="02070309020205020404" pitchFamily="49" charset="0"/>
                <a:cs typeface="Courier New" panose="02070309020205020404" pitchFamily="49" charset="0"/>
              </a:rPr>
              <a:t> … </a:t>
            </a:r>
            <a:r>
              <a:rPr lang="en-US" sz="1600" b="1" dirty="0" smtClean="0">
                <a:latin typeface="Courier New" panose="02070309020205020404" pitchFamily="49" charset="0"/>
                <a:cs typeface="Courier New" panose="02070309020205020404" pitchFamily="49" charset="0"/>
              </a:rPr>
              <a:t>end</a:t>
            </a:r>
            <a:r>
              <a:rPr lang="en-US" sz="1600" dirty="0" smtClean="0">
                <a:latin typeface="Courier New" panose="02070309020205020404" pitchFamily="49" charset="0"/>
                <a:cs typeface="Courier New" panose="02070309020205020404" pitchFamily="49" charset="0"/>
              </a:rPr>
              <a:t> My_Write;</a:t>
            </a:r>
            <a:endParaRPr lang="en-US" sz="16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410</a:t>
            </a:fld>
            <a:endParaRPr lang="de-DE" dirty="0"/>
          </a:p>
        </p:txBody>
      </p:sp>
    </p:spTree>
    <p:extLst>
      <p:ext uri="{BB962C8B-B14F-4D97-AF65-F5344CB8AC3E}">
        <p14:creationId xmlns:p14="http://schemas.microsoft.com/office/powerpoint/2010/main" val="1775855173"/>
      </p:ext>
    </p:extLst>
  </p:cSld>
  <p:clrMapOvr>
    <a:masterClrMapping/>
  </p:clrMapOvr>
  <p:timing>
    <p:tnLst>
      <p:par>
        <p:cTn id="1" dur="indefinite" restart="never" nodeType="tmRoot"/>
      </p:par>
    </p:tn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sz="half" idx="2"/>
          </p:nvPr>
        </p:nvSpPr>
        <p:spPr>
          <a:xfrm>
            <a:off x="685800" y="2053208"/>
            <a:ext cx="7739063" cy="4328120"/>
          </a:xfrm>
        </p:spPr>
        <p:txBody>
          <a:bodyPr/>
          <a:lstStyle/>
          <a:p>
            <a:pPr marL="0" indent="0"/>
            <a:r>
              <a:rPr lang="de-DE" sz="2000" dirty="0" smtClean="0">
                <a:cs typeface="Courier New" panose="02070309020205020404" pitchFamily="49" charset="0"/>
              </a:rPr>
              <a:t>Schreiben Sie die Rümpfe. Bedenken Sie, dass diese Attribute nicht die Grenzen behandeln; die werden mit </a:t>
            </a:r>
            <a:r>
              <a:rPr lang="en-US" sz="1800" dirty="0" smtClean="0">
                <a:latin typeface="Courier New" panose="02070309020205020404" pitchFamily="49" charset="0"/>
                <a:cs typeface="Courier New" panose="02070309020205020404" pitchFamily="49" charset="0"/>
              </a:rPr>
              <a:t>'Output</a:t>
            </a:r>
            <a:r>
              <a:rPr lang="de-DE" sz="2000" dirty="0">
                <a:cs typeface="Courier New" panose="02070309020205020404" pitchFamily="49" charset="0"/>
              </a:rPr>
              <a:t> </a:t>
            </a:r>
            <a:r>
              <a:rPr lang="de-DE" sz="2000" dirty="0" smtClean="0">
                <a:cs typeface="Courier New" panose="02070309020205020404" pitchFamily="49" charset="0"/>
              </a:rPr>
              <a:t>geschrieben und </a:t>
            </a:r>
            <a:r>
              <a:rPr lang="en-US" sz="1800" dirty="0" smtClean="0">
                <a:latin typeface="Courier New" panose="02070309020205020404" pitchFamily="49" charset="0"/>
                <a:cs typeface="Courier New" panose="02070309020205020404" pitchFamily="49" charset="0"/>
              </a:rPr>
              <a:t>'Input</a:t>
            </a:r>
            <a:r>
              <a:rPr lang="de-DE" sz="2000" dirty="0" smtClean="0">
                <a:cs typeface="Courier New" panose="02070309020205020404" pitchFamily="49" charset="0"/>
              </a:rPr>
              <a:t> gelesen.</a:t>
            </a:r>
          </a:p>
          <a:p>
            <a:pPr marL="0" indent="0"/>
            <a:endParaRPr lang="de-DE" sz="1600" dirty="0" smtClean="0"/>
          </a:p>
          <a:p>
            <a:pPr marL="1171575" indent="0" defTabSz="600075"/>
            <a:r>
              <a:rPr lang="de-DE" sz="2000" dirty="0" smtClean="0"/>
              <a:t>GNAT </a:t>
            </a:r>
            <a:r>
              <a:rPr lang="de-DE" sz="2000" dirty="0"/>
              <a:t>Studio </a:t>
            </a:r>
            <a:r>
              <a:rPr lang="de-DE" sz="2000" dirty="0" smtClean="0"/>
              <a:t>zeigt jetzt:</a:t>
            </a:r>
          </a:p>
          <a:p>
            <a:pPr marL="0" indent="0" defTabSz="600075"/>
            <a:r>
              <a:rPr lang="de-DE" sz="2000" dirty="0" smtClean="0"/>
              <a:t>In diesem Beispiel ist es ein Leichtes, auch die Rümpfe von </a:t>
            </a:r>
            <a:r>
              <a:rPr lang="en-US" sz="1800" dirty="0">
                <a:latin typeface="Courier New" panose="02070309020205020404" pitchFamily="49" charset="0"/>
                <a:cs typeface="Courier New" panose="02070309020205020404" pitchFamily="49" charset="0"/>
              </a:rPr>
              <a:t>'Output</a:t>
            </a:r>
            <a:r>
              <a:rPr lang="de-DE" sz="2000" dirty="0" smtClean="0"/>
              <a:t> und </a:t>
            </a:r>
            <a:r>
              <a:rPr lang="en-US" sz="1800" dirty="0" smtClean="0">
                <a:latin typeface="Courier New" panose="02070309020205020404" pitchFamily="49" charset="0"/>
                <a:cs typeface="Courier New" panose="02070309020205020404" pitchFamily="49" charset="0"/>
              </a:rPr>
              <a:t>'Input</a:t>
            </a:r>
            <a:r>
              <a:rPr lang="de-DE" sz="2000" dirty="0" smtClean="0"/>
              <a:t> zu schreiben, doch denken Sie daran, dass Sie eigentlich ein generisches Paket schreiben sollten (wenn Sie mögen, tun Sie das). In diesem Fall stehen Sie vor demselben Problem wie beim ursprünglichen </a:t>
            </a:r>
            <a:r>
              <a:rPr lang="de-DE" sz="2000" dirty="0"/>
              <a:t>P</a:t>
            </a:r>
            <a:r>
              <a:rPr lang="de-DE" sz="2000" dirty="0" smtClean="0"/>
              <a:t>aket </a:t>
            </a:r>
            <a:r>
              <a:rPr lang="de-DE" sz="1800" dirty="0">
                <a:latin typeface="Courier New" panose="02070309020205020404" pitchFamily="49" charset="0"/>
                <a:cs typeface="Courier New" panose="02070309020205020404" pitchFamily="49" charset="0"/>
              </a:rPr>
              <a:t>Reihungs_Text_IO</a:t>
            </a:r>
            <a:r>
              <a:rPr lang="de-DE" sz="2000" dirty="0" smtClean="0"/>
              <a:t>.</a:t>
            </a:r>
          </a:p>
          <a:p>
            <a:pPr marL="0" indent="0" defTabSz="600075"/>
            <a:r>
              <a:rPr lang="de-DE" sz="2000" dirty="0" smtClean="0"/>
              <a:t>Datenströme bieten Ihnen hier keine Erleichterung.</a:t>
            </a:r>
          </a:p>
          <a:p>
            <a:pPr marL="0" indent="0" defTabSz="600075"/>
            <a:r>
              <a:rPr lang="de-DE" sz="1600" dirty="0" smtClean="0"/>
              <a:t>(Mir persönlich ist auch überhaupt nicht klar, warum man Datenströme mit Text-Dateien mischen sollte.)</a:t>
            </a:r>
            <a:endParaRPr lang="de-DE" sz="1600" dirty="0"/>
          </a:p>
        </p:txBody>
      </p:sp>
      <p:sp>
        <p:nvSpPr>
          <p:cNvPr id="7" name="Titel 6"/>
          <p:cNvSpPr>
            <a:spLocks noGrp="1"/>
          </p:cNvSpPr>
          <p:nvPr>
            <p:ph type="title"/>
          </p:nvPr>
        </p:nvSpPr>
        <p:spPr/>
        <p:txBody>
          <a:bodyPr/>
          <a:lstStyle/>
          <a:p>
            <a:r>
              <a:rPr lang="de-DE" dirty="0" smtClean="0"/>
              <a:t>Attribut-Rümpfe</a:t>
            </a:r>
            <a:endParaRPr lang="de-DE" dirty="0"/>
          </a:p>
        </p:txBody>
      </p:sp>
      <p:pic>
        <p:nvPicPr>
          <p:cNvPr id="6" name="Inhaltsplatzhalt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004048" y="2708920"/>
            <a:ext cx="3792538" cy="1120726"/>
          </a:xfrm>
          <a:ln w="3175">
            <a:solidFill>
              <a:schemeClr val="tx1"/>
            </a:solidFill>
          </a:ln>
        </p:spPr>
      </p:pic>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411</a:t>
            </a:fld>
            <a:endParaRPr lang="de-DE" dirty="0"/>
          </a:p>
        </p:txBody>
      </p:sp>
      <p:sp>
        <p:nvSpPr>
          <p:cNvPr id="9" name="Textfeld 8"/>
          <p:cNvSpPr txBox="1"/>
          <p:nvPr/>
        </p:nvSpPr>
        <p:spPr>
          <a:xfrm>
            <a:off x="467544" y="3068960"/>
            <a:ext cx="4392488"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Kode </a:t>
            </a:r>
            <a:r>
              <a:rPr lang="de-DE" altLang="de-DE" sz="1500" dirty="0">
                <a:solidFill>
                  <a:srgbClr val="3333CC"/>
                </a:solidFill>
                <a:latin typeface="Courier New" panose="02070309020205020404" pitchFamily="49" charset="0"/>
                <a:cs typeface="Courier New" panose="02070309020205020404" pitchFamily="49" charset="0"/>
              </a:rPr>
              <a:t>Streams/</a:t>
            </a:r>
            <a:r>
              <a:rPr lang="de-DE" sz="1500" dirty="0" smtClean="0">
                <a:solidFill>
                  <a:srgbClr val="3333CC"/>
                </a:solidFill>
                <a:latin typeface="Courier New" panose="02070309020205020404" pitchFamily="49" charset="0"/>
                <a:cs typeface="Courier New" panose="02070309020205020404" pitchFamily="49" charset="0"/>
              </a:rPr>
              <a:t>Stream_Text_Readable</a:t>
            </a:r>
            <a:endParaRPr lang="de-DE" altLang="de-DE" sz="1500" dirty="0">
              <a:solidFill>
                <a:srgbClr val="3333CC"/>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204682983"/>
      </p:ext>
    </p:extLst>
  </p:cSld>
  <p:clrMapOvr>
    <a:masterClrMapping/>
  </p:clrMapOvr>
  <p:timing>
    <p:tnLst>
      <p:par>
        <p:cTn id="1" dur="indefinite" restart="never" nodeType="tmRoot"/>
      </p:par>
    </p:tn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FF3399"/>
                </a:solidFill>
              </a:rPr>
              <a:t>Rätsel der </a:t>
            </a:r>
            <a:r>
              <a:rPr lang="de-DE" dirty="0" smtClean="0">
                <a:solidFill>
                  <a:srgbClr val="FF3399"/>
                </a:solidFill>
              </a:rPr>
              <a:t>Balkenwage</a:t>
            </a:r>
            <a:endParaRPr lang="de-DE" dirty="0">
              <a:solidFill>
                <a:srgbClr val="FF3399"/>
              </a:solidFill>
            </a:endParaRPr>
          </a:p>
        </p:txBody>
      </p:sp>
      <p:sp>
        <p:nvSpPr>
          <p:cNvPr id="3" name="Inhaltsplatzhalter 2"/>
          <p:cNvSpPr>
            <a:spLocks noGrp="1"/>
          </p:cNvSpPr>
          <p:nvPr>
            <p:ph idx="1"/>
          </p:nvPr>
        </p:nvSpPr>
        <p:spPr>
          <a:xfrm>
            <a:off x="685800" y="1897064"/>
            <a:ext cx="7739063" cy="4318000"/>
          </a:xfrm>
        </p:spPr>
        <p:txBody>
          <a:bodyPr/>
          <a:lstStyle/>
          <a:p>
            <a:pPr marL="0" indent="0"/>
            <a:r>
              <a:rPr lang="de-DE" sz="2400" dirty="0" smtClean="0"/>
              <a:t>Lösen Sie folgende Rätsel:</a:t>
            </a:r>
          </a:p>
          <a:p>
            <a:pPr marL="514350" indent="-514350">
              <a:buFont typeface="+mj-lt"/>
              <a:buAutoNum type="arabicParenR"/>
            </a:pPr>
            <a:r>
              <a:rPr lang="de-DE" sz="2000" dirty="0" smtClean="0"/>
              <a:t>Was ist das Minimum von Gewichten, die man auf einer Balkenwaage benötigt, um bis zu einem Gewicht von 40 kg in Schritten von 1 kg abzuwiegen?</a:t>
            </a:r>
          </a:p>
          <a:p>
            <a:pPr marL="514350" indent="-514350">
              <a:buFont typeface="+mj-lt"/>
              <a:buAutoNum type="arabicParenR"/>
            </a:pPr>
            <a:r>
              <a:rPr lang="de-DE" sz="2000" dirty="0" smtClean="0"/>
              <a:t>Sie haben 12 identisch erscheinende Münzen, doch eine davon </a:t>
            </a:r>
            <a:r>
              <a:rPr lang="de-DE" sz="2000" dirty="0"/>
              <a:t>ist </a:t>
            </a:r>
            <a:r>
              <a:rPr lang="de-DE" sz="2000" dirty="0" smtClean="0"/>
              <a:t>falsch. Finden Sie mit drei Wägungen heraus, welche das ist und ob sie schwerer oder leichter ist.</a:t>
            </a:r>
          </a:p>
          <a:p>
            <a:pPr marL="0" indent="0"/>
            <a:r>
              <a:rPr lang="de-DE" sz="2000" dirty="0" smtClean="0"/>
              <a:t>Siehe</a:t>
            </a:r>
            <a:r>
              <a:rPr lang="en-US" sz="2000" dirty="0" smtClean="0"/>
              <a:t>:</a:t>
            </a:r>
          </a:p>
          <a:p>
            <a:pPr marL="0" indent="0"/>
            <a:r>
              <a:rPr lang="en-US" sz="2000" dirty="0" smtClean="0"/>
              <a:t>Robert </a:t>
            </a:r>
            <a:r>
              <a:rPr lang="en-US" sz="2000" dirty="0"/>
              <a:t>T. Kurosaka, A Ternary State of Affairs</a:t>
            </a:r>
            <a:r>
              <a:rPr lang="en-US" sz="2000" dirty="0" smtClean="0"/>
              <a:t>;</a:t>
            </a:r>
            <a:br>
              <a:rPr lang="en-US" sz="2000" dirty="0" smtClean="0"/>
            </a:br>
            <a:r>
              <a:rPr lang="en-US" sz="2000" dirty="0" smtClean="0"/>
              <a:t>BYTE</a:t>
            </a:r>
            <a:r>
              <a:rPr lang="en-US" sz="2000" dirty="0"/>
              <a:t>, February </a:t>
            </a:r>
            <a:r>
              <a:rPr lang="en-US" sz="2000" dirty="0" smtClean="0"/>
              <a:t>1987</a:t>
            </a:r>
          </a:p>
          <a:p>
            <a:pPr marL="0" indent="0"/>
            <a:endParaRPr lang="en-US" sz="100" dirty="0"/>
          </a:p>
          <a:p>
            <a:pPr marL="1076325" indent="0"/>
            <a:r>
              <a:rPr lang="de-DE" sz="1800" dirty="0" smtClean="0"/>
              <a:t>Leider gibt dieses Papier nur die Lösung der Nummer 2,</a:t>
            </a:r>
            <a:br>
              <a:rPr lang="de-DE" sz="1800" dirty="0" smtClean="0"/>
            </a:br>
            <a:r>
              <a:rPr lang="de-DE" sz="1800" dirty="0" smtClean="0"/>
              <a:t>aber beweist nicht, warum sie funktioniert.</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412</a:t>
            </a:fld>
            <a:endParaRPr lang="de-DE" dirty="0"/>
          </a:p>
        </p:txBody>
      </p:sp>
      <p:sp>
        <p:nvSpPr>
          <p:cNvPr id="6" name="Textfeld 5"/>
          <p:cNvSpPr txBox="1"/>
          <p:nvPr/>
        </p:nvSpPr>
        <p:spPr>
          <a:xfrm>
            <a:off x="6336804" y="4973106"/>
            <a:ext cx="1619572" cy="400110"/>
          </a:xfrm>
          <a:prstGeom prst="rect">
            <a:avLst/>
          </a:prstGeom>
          <a:solidFill>
            <a:srgbClr val="31DBE3"/>
          </a:solidFill>
          <a:ln>
            <a:solidFill>
              <a:srgbClr val="0070C0"/>
            </a:solidFill>
          </a:ln>
        </p:spPr>
        <p:txBody>
          <a:bodyPr wrap="square" rtlCol="0">
            <a:spAutoFit/>
          </a:bodyPr>
          <a:lstStyle/>
          <a:p>
            <a:r>
              <a:rPr lang="de-DE" altLang="de-DE" sz="2000" dirty="0" smtClean="0">
                <a:solidFill>
                  <a:schemeClr val="accent2"/>
                </a:solidFill>
              </a:rPr>
              <a:t>Siehe Ternary</a:t>
            </a:r>
            <a:endParaRPr lang="de-DE" altLang="de-DE" sz="2000" dirty="0">
              <a:solidFill>
                <a:schemeClr val="accent2"/>
              </a:solidFill>
            </a:endParaRPr>
          </a:p>
        </p:txBody>
      </p:sp>
    </p:spTree>
    <p:extLst>
      <p:ext uri="{BB962C8B-B14F-4D97-AF65-F5344CB8AC3E}">
        <p14:creationId xmlns:p14="http://schemas.microsoft.com/office/powerpoint/2010/main" val="3771517335"/>
      </p:ext>
    </p:extLst>
  </p:cSld>
  <p:clrMapOvr>
    <a:masterClrMapping/>
  </p:clrMapOvr>
  <p:timing>
    <p:tnLst>
      <p:par>
        <p:cTn id="1" dur="indefinite" restart="never" nodeType="tmRoot"/>
      </p:par>
    </p:tn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237258"/>
          </a:xfrm>
        </p:spPr>
        <p:txBody>
          <a:bodyPr/>
          <a:lstStyle/>
          <a:p>
            <a:r>
              <a:rPr lang="de-DE" dirty="0" smtClean="0">
                <a:solidFill>
                  <a:srgbClr val="FF3399"/>
                </a:solidFill>
              </a:rPr>
              <a:t>Fahrkartenautomat</a:t>
            </a:r>
            <a:endParaRPr lang="de-DE" dirty="0">
              <a:solidFill>
                <a:srgbClr val="FF3399"/>
              </a:solidFill>
            </a:endParaRPr>
          </a:p>
        </p:txBody>
      </p:sp>
      <p:sp>
        <p:nvSpPr>
          <p:cNvPr id="3" name="Inhaltsplatzhalter 2"/>
          <p:cNvSpPr>
            <a:spLocks noGrp="1"/>
          </p:cNvSpPr>
          <p:nvPr>
            <p:ph idx="1"/>
          </p:nvPr>
        </p:nvSpPr>
        <p:spPr>
          <a:xfrm>
            <a:off x="685800" y="1844824"/>
            <a:ext cx="7739063" cy="4370239"/>
          </a:xfrm>
        </p:spPr>
        <p:txBody>
          <a:bodyPr/>
          <a:lstStyle/>
          <a:p>
            <a:pPr marL="0" indent="0"/>
            <a:r>
              <a:rPr lang="de-DE" sz="1600" dirty="0" smtClean="0"/>
              <a:t>Fahrkarten: Kurzstrecke, Innenraum, Gesamtgebiet, Tageskarte, …</a:t>
            </a:r>
          </a:p>
          <a:p>
            <a:pPr marL="0" indent="0"/>
            <a:r>
              <a:rPr lang="de-DE" sz="1600" dirty="0" smtClean="0"/>
              <a:t>Akzeptierte Geldstücke: 10 </a:t>
            </a:r>
            <a:r>
              <a:rPr lang="de-DE" sz="1100" dirty="0" smtClean="0"/>
              <a:t>₵</a:t>
            </a:r>
            <a:r>
              <a:rPr lang="de-DE" sz="1600" dirty="0" smtClean="0"/>
              <a:t>, 20 </a:t>
            </a:r>
            <a:r>
              <a:rPr lang="de-DE" sz="1100" dirty="0" smtClean="0"/>
              <a:t>₵</a:t>
            </a:r>
            <a:r>
              <a:rPr lang="de-DE" sz="1600" dirty="0" smtClean="0"/>
              <a:t>, 50 </a:t>
            </a:r>
            <a:r>
              <a:rPr lang="de-DE" sz="1100" dirty="0" smtClean="0"/>
              <a:t>₵</a:t>
            </a:r>
            <a:r>
              <a:rPr lang="de-DE" sz="1600" dirty="0" smtClean="0"/>
              <a:t>, 1 €, 2 €, 5 €, 10 €</a:t>
            </a:r>
          </a:p>
          <a:p>
            <a:pPr marL="457200" indent="-457200">
              <a:buAutoNum type="arabicPeriod"/>
            </a:pPr>
            <a:r>
              <a:rPr lang="de-DE" sz="1600" dirty="0" smtClean="0"/>
              <a:t>Fahrkarte wählen.</a:t>
            </a:r>
          </a:p>
          <a:p>
            <a:pPr marL="457200" indent="-457200">
              <a:buAutoNum type="arabicPeriod"/>
            </a:pPr>
            <a:r>
              <a:rPr lang="de-DE" sz="1600" dirty="0" smtClean="0"/>
              <a:t>Der Münzschlitz öffnet sich; Preis anzeigen. Geld eingeben.</a:t>
            </a:r>
          </a:p>
          <a:p>
            <a:pPr marL="457200" indent="-457200">
              <a:buAutoNum type="arabicPeriod"/>
            </a:pPr>
            <a:r>
              <a:rPr lang="de-DE" sz="1600" dirty="0" smtClean="0">
                <a:solidFill>
                  <a:schemeClr val="bg2"/>
                </a:solidFill>
              </a:rPr>
              <a:t>Prüfung des Geldstücks auf Echtheit. (Wie wird Falschgeld simuliert?)</a:t>
            </a:r>
          </a:p>
          <a:p>
            <a:pPr marL="457200" indent="-457200">
              <a:buAutoNum type="arabicPeriod"/>
            </a:pPr>
            <a:r>
              <a:rPr lang="de-DE" sz="1600" dirty="0" smtClean="0"/>
              <a:t>Prüfung der eingegebenen Summe. Wenn genug: Münzschlitz schließt sich; Fahrkarten- und Wechselgeldausgabe. Sonst Restpreis anzeigen.</a:t>
            </a:r>
          </a:p>
          <a:p>
            <a:pPr marL="0" indent="0"/>
            <a:r>
              <a:rPr lang="de-DE" sz="1600" dirty="0" smtClean="0"/>
              <a:t>Alternativ kann unter 2 auch Abbruch gewählt werden, dann werden alle bisher eingegebenen Geldstücke wieder ausgeworfen. (Der Kunde überlegt es sich anders.)</a:t>
            </a:r>
          </a:p>
          <a:p>
            <a:pPr>
              <a:buFont typeface="Arial" panose="020B0604020202020204" pitchFamily="34" charset="0"/>
              <a:buChar char="•"/>
            </a:pPr>
            <a:r>
              <a:rPr lang="de-DE" sz="1600" dirty="0" smtClean="0"/>
              <a:t>Was passiert, wenn nicht genug Wechselgeld im Automaten ist?</a:t>
            </a:r>
          </a:p>
          <a:p>
            <a:pPr>
              <a:buFont typeface="Arial" panose="020B0604020202020204" pitchFamily="34" charset="0"/>
              <a:buChar char="•"/>
            </a:pPr>
            <a:r>
              <a:rPr lang="de-DE" sz="1600" dirty="0" smtClean="0"/>
              <a:t>Was passiert, wenn längere Zeit keine Eingabe von Geldstücken erfolgt?</a:t>
            </a:r>
            <a:br>
              <a:rPr lang="de-DE" sz="1600" dirty="0" smtClean="0"/>
            </a:br>
            <a:r>
              <a:rPr lang="de-DE" sz="1600" dirty="0" smtClean="0"/>
              <a:t>Automatischer </a:t>
            </a:r>
            <a:r>
              <a:rPr lang="de-DE" sz="1600" dirty="0"/>
              <a:t>A</a:t>
            </a:r>
            <a:r>
              <a:rPr lang="de-DE" sz="1600" dirty="0" smtClean="0"/>
              <a:t>bbruch und Geldrückgabe. (Dafür bräuchten wir </a:t>
            </a:r>
            <a:r>
              <a:rPr lang="de-DE" sz="1600" dirty="0" smtClean="0">
                <a:solidFill>
                  <a:schemeClr val="accent2"/>
                </a:solidFill>
              </a:rPr>
              <a:t>Tasking</a:t>
            </a:r>
            <a:r>
              <a:rPr lang="de-DE" sz="1600" dirty="0" smtClean="0"/>
              <a:t>!)</a:t>
            </a:r>
          </a:p>
          <a:p>
            <a:pPr marL="0" indent="0"/>
            <a:r>
              <a:rPr lang="de-DE" sz="1600" dirty="0" smtClean="0"/>
              <a:t>Wie kann man das </a:t>
            </a:r>
            <a:r>
              <a:rPr lang="de-DE" sz="1600" dirty="0"/>
              <a:t>Paket </a:t>
            </a:r>
            <a:r>
              <a:rPr lang="de-DE" sz="1600" dirty="0" smtClean="0">
                <a:latin typeface="Courier New" panose="02070309020205020404" pitchFamily="49" charset="0"/>
                <a:cs typeface="Courier New" panose="02070309020205020404" pitchFamily="49" charset="0"/>
              </a:rPr>
              <a:t>Währung</a:t>
            </a:r>
            <a:r>
              <a:rPr lang="de-DE" sz="1600" dirty="0" smtClean="0"/>
              <a:t> (Folie 146) so anpassen, so dass es hier für die Geldein- und -ausgabe und den internen Geldspeicher verwendbar ist?</a:t>
            </a:r>
            <a:endParaRPr lang="de-DE" sz="18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413</a:t>
            </a:fld>
            <a:endParaRPr lang="de-DE" dirty="0"/>
          </a:p>
        </p:txBody>
      </p:sp>
      <p:sp>
        <p:nvSpPr>
          <p:cNvPr id="6" name="Textfeld 5"/>
          <p:cNvSpPr txBox="1"/>
          <p:nvPr/>
        </p:nvSpPr>
        <p:spPr>
          <a:xfrm>
            <a:off x="6292057" y="1340768"/>
            <a:ext cx="2123628" cy="1815882"/>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GUI</a:t>
            </a:r>
          </a:p>
          <a:p>
            <a:pPr marL="285750" indent="-285750">
              <a:buFont typeface="Arial" panose="020B0604020202020204" pitchFamily="34" charset="0"/>
              <a:buChar char="•"/>
            </a:pPr>
            <a:r>
              <a:rPr lang="de-DE" altLang="de-DE" sz="1600" dirty="0" smtClean="0">
                <a:solidFill>
                  <a:schemeClr val="accent2"/>
                </a:solidFill>
              </a:rPr>
              <a:t>JEWL</a:t>
            </a:r>
          </a:p>
          <a:p>
            <a:pPr marL="354013" lvl="2">
              <a:buFont typeface="Arial" panose="020B0604020202020204" pitchFamily="34" charset="0"/>
              <a:buChar char="•"/>
            </a:pPr>
            <a:r>
              <a:rPr lang="de-DE" altLang="de-DE" sz="1600" dirty="0" smtClean="0">
                <a:solidFill>
                  <a:schemeClr val="accent2"/>
                </a:solidFill>
              </a:rPr>
              <a:t>Einfache Lösung</a:t>
            </a:r>
          </a:p>
          <a:p>
            <a:pPr marL="354013" lvl="2">
              <a:buFont typeface="Arial" panose="020B0604020202020204" pitchFamily="34" charset="0"/>
              <a:buChar char="•"/>
            </a:pPr>
            <a:r>
              <a:rPr lang="de-DE" altLang="de-DE" sz="1600" dirty="0" smtClean="0">
                <a:solidFill>
                  <a:schemeClr val="accent2"/>
                </a:solidFill>
              </a:rPr>
              <a:t>Elaborierte Lösung mit Tasking</a:t>
            </a:r>
          </a:p>
          <a:p>
            <a:pPr marL="0" lvl="1" indent="-274637">
              <a:buFont typeface="Arial" panose="020B0604020202020204" pitchFamily="34" charset="0"/>
              <a:buChar char="•"/>
            </a:pPr>
            <a:r>
              <a:rPr lang="de-DE" altLang="de-DE" sz="1600" dirty="0" smtClean="0">
                <a:solidFill>
                  <a:schemeClr val="accent2"/>
                </a:solidFill>
              </a:rPr>
              <a:t>GtkAda</a:t>
            </a:r>
          </a:p>
          <a:p>
            <a:pPr marL="0" lvl="1" indent="-274637">
              <a:buFont typeface="Arial" panose="020B0604020202020204" pitchFamily="34" charset="0"/>
              <a:buChar char="•"/>
            </a:pPr>
            <a:r>
              <a:rPr lang="de-DE" altLang="de-DE" sz="1600" dirty="0" smtClean="0">
                <a:solidFill>
                  <a:schemeClr val="accent2"/>
                </a:solidFill>
              </a:rPr>
              <a:t>Ada_GUI</a:t>
            </a:r>
            <a:endParaRPr lang="de-DE" altLang="de-DE" sz="1600" dirty="0">
              <a:solidFill>
                <a:schemeClr val="accent2"/>
              </a:solidFill>
            </a:endParaRPr>
          </a:p>
        </p:txBody>
      </p:sp>
    </p:spTree>
    <p:extLst>
      <p:ext uri="{BB962C8B-B14F-4D97-AF65-F5344CB8AC3E}">
        <p14:creationId xmlns:p14="http://schemas.microsoft.com/office/powerpoint/2010/main" val="2949359217"/>
      </p:ext>
    </p:extLst>
  </p:cSld>
  <p:clrMapOvr>
    <a:masterClrMapping/>
  </p:clrMapOvr>
  <p:timing>
    <p:tnLst>
      <p:par>
        <p:cTn id="1" dur="indefinite" restart="never" nodeType="tmRoot"/>
      </p:par>
    </p:tn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GEB: Hofstadters Folge</a:t>
            </a:r>
            <a:endParaRPr lang="de-DE" dirty="0">
              <a:solidFill>
                <a:srgbClr val="FF3399"/>
              </a:solidFill>
            </a:endParaRPr>
          </a:p>
        </p:txBody>
      </p:sp>
      <p:sp>
        <p:nvSpPr>
          <p:cNvPr id="3" name="Inhaltsplatzhalter 2"/>
          <p:cNvSpPr>
            <a:spLocks noGrp="1"/>
          </p:cNvSpPr>
          <p:nvPr>
            <p:ph idx="1"/>
          </p:nvPr>
        </p:nvSpPr>
        <p:spPr>
          <a:xfrm>
            <a:off x="685800" y="2269232"/>
            <a:ext cx="7739063" cy="3752056"/>
          </a:xfrm>
        </p:spPr>
        <p:txBody>
          <a:bodyPr/>
          <a:lstStyle/>
          <a:p>
            <a:pPr marL="0" indent="0">
              <a:buNone/>
            </a:pPr>
            <a:r>
              <a:rPr lang="de-DE" sz="2000" dirty="0" smtClean="0">
                <a:latin typeface="Times New Roman" panose="02020603050405020304" pitchFamily="18" charset="0"/>
                <a:ea typeface="SimHei" panose="02010609060101010101" pitchFamily="49" charset="-122"/>
                <a:cs typeface="Times New Roman" panose="02020603050405020304" pitchFamily="18" charset="0"/>
              </a:rPr>
              <a:t>In seinem berühmten Buch „</a:t>
            </a:r>
            <a:r>
              <a:rPr lang="en-US" sz="2000" dirty="0" smtClean="0">
                <a:latin typeface="Times New Roman" panose="02020603050405020304" pitchFamily="18" charset="0"/>
                <a:ea typeface="SimHei" panose="02010609060101010101" pitchFamily="49" charset="-122"/>
                <a:cs typeface="Times New Roman" panose="02020603050405020304" pitchFamily="18" charset="0"/>
              </a:rPr>
              <a:t>Gödel, Escher, Bach: An Eternal Golden Braid</a:t>
            </a:r>
            <a:r>
              <a:rPr lang="de-DE" sz="2000" dirty="0" smtClean="0">
                <a:latin typeface="Times New Roman" panose="02020603050405020304" pitchFamily="18" charset="0"/>
                <a:ea typeface="SimHei" panose="02010609060101010101" pitchFamily="49" charset="-122"/>
                <a:cs typeface="Times New Roman" panose="02020603050405020304" pitchFamily="18" charset="0"/>
              </a:rPr>
              <a:t>“ fragt Douglas R. Hofstadter:</a:t>
            </a:r>
          </a:p>
          <a:p>
            <a:pPr marL="711200" indent="0">
              <a:buNone/>
            </a:pPr>
            <a:r>
              <a:rPr lang="en-US" sz="2000" dirty="0" smtClean="0">
                <a:latin typeface="Times New Roman" panose="02020603050405020304" pitchFamily="18" charset="0"/>
                <a:ea typeface="SimHei" panose="02010609060101010101" pitchFamily="49" charset="-122"/>
                <a:cs typeface="Times New Roman" panose="02020603050405020304" pitchFamily="18" charset="0"/>
              </a:rPr>
              <a:t>Can </a:t>
            </a:r>
            <a:r>
              <a:rPr lang="en-US" sz="2000" dirty="0">
                <a:latin typeface="Times New Roman" panose="02020603050405020304" pitchFamily="18" charset="0"/>
                <a:ea typeface="SimHei" panose="02010609060101010101" pitchFamily="49" charset="-122"/>
                <a:cs typeface="Times New Roman" panose="02020603050405020304" pitchFamily="18" charset="0"/>
              </a:rPr>
              <a:t>you characterize the following set of integers (or its negative space)?</a:t>
            </a:r>
          </a:p>
          <a:p>
            <a:pPr marL="1608138" indent="0">
              <a:buNone/>
            </a:pPr>
            <a:r>
              <a:rPr lang="en-US" sz="2000" dirty="0">
                <a:latin typeface="Times New Roman" panose="02020603050405020304" pitchFamily="18" charset="0"/>
                <a:ea typeface="SimHei" panose="02010609060101010101" pitchFamily="49" charset="-122"/>
                <a:cs typeface="Times New Roman" panose="02020603050405020304" pitchFamily="18" charset="0"/>
              </a:rPr>
              <a:t>1 3 7 12 18 26 35 45 56 69 …</a:t>
            </a:r>
          </a:p>
          <a:p>
            <a:pPr marL="711200" indent="0">
              <a:buNone/>
            </a:pPr>
            <a:r>
              <a:rPr lang="en-US" sz="2000" dirty="0">
                <a:latin typeface="Times New Roman" panose="02020603050405020304" pitchFamily="18" charset="0"/>
                <a:ea typeface="SimHei" panose="02010609060101010101" pitchFamily="49" charset="-122"/>
                <a:cs typeface="Times New Roman" panose="02020603050405020304" pitchFamily="18" charset="0"/>
              </a:rPr>
              <a:t>How is this sequence like the FIGURE-FIGURE Figure?</a:t>
            </a:r>
          </a:p>
          <a:p>
            <a:pPr marL="1430338" indent="0" defTabSz="1882775">
              <a:buNone/>
            </a:pPr>
            <a:r>
              <a:rPr lang="de-DE" sz="2000" dirty="0" smtClean="0">
                <a:latin typeface="Times New Roman" panose="02020603050405020304" pitchFamily="18" charset="0"/>
                <a:ea typeface="SimHei" panose="02010609060101010101" pitchFamily="49" charset="-122"/>
                <a:cs typeface="Times New Roman" panose="02020603050405020304" pitchFamily="18" charset="0"/>
              </a:rPr>
              <a:t>In dieser Abbildung (Ausschnitt, reproduziert in</a:t>
            </a:r>
            <a:br>
              <a:rPr lang="de-DE" sz="2000" dirty="0" smtClean="0">
                <a:latin typeface="Times New Roman" panose="02020603050405020304" pitchFamily="18" charset="0"/>
                <a:ea typeface="SimHei" panose="02010609060101010101" pitchFamily="49" charset="-122"/>
                <a:cs typeface="Times New Roman" panose="02020603050405020304" pitchFamily="18" charset="0"/>
              </a:rPr>
            </a:br>
            <a:r>
              <a:rPr lang="de-DE" sz="2000" dirty="0" smtClean="0">
                <a:latin typeface="Times New Roman" panose="02020603050405020304" pitchFamily="18" charset="0"/>
                <a:ea typeface="SimHei" panose="02010609060101010101" pitchFamily="49" charset="-122"/>
                <a:cs typeface="Times New Roman" panose="02020603050405020304" pitchFamily="18" charset="0"/>
              </a:rPr>
              <a:t>Hofstadters Buch) von Scott E. Kim (1975) sind</a:t>
            </a:r>
            <a:br>
              <a:rPr lang="de-DE" sz="2000" dirty="0" smtClean="0">
                <a:latin typeface="Times New Roman" panose="02020603050405020304" pitchFamily="18" charset="0"/>
                <a:ea typeface="SimHei" panose="02010609060101010101" pitchFamily="49" charset="-122"/>
                <a:cs typeface="Times New Roman" panose="02020603050405020304" pitchFamily="18" charset="0"/>
              </a:rPr>
            </a:br>
            <a:r>
              <a:rPr lang="de-DE" sz="2000" dirty="0" smtClean="0">
                <a:latin typeface="Times New Roman" panose="02020603050405020304" pitchFamily="18" charset="0"/>
                <a:ea typeface="SimHei" panose="02010609060101010101" pitchFamily="49" charset="-122"/>
                <a:cs typeface="Times New Roman" panose="02020603050405020304" pitchFamily="18" charset="0"/>
              </a:rPr>
              <a:t>Hintergrund und Vordergrund so verwoben und</a:t>
            </a:r>
            <a:br>
              <a:rPr lang="de-DE" sz="2000" dirty="0" smtClean="0">
                <a:latin typeface="Times New Roman" panose="02020603050405020304" pitchFamily="18" charset="0"/>
                <a:ea typeface="SimHei" panose="02010609060101010101" pitchFamily="49" charset="-122"/>
                <a:cs typeface="Times New Roman" panose="02020603050405020304" pitchFamily="18" charset="0"/>
              </a:rPr>
            </a:br>
            <a:r>
              <a:rPr lang="de-DE" sz="2000" dirty="0" smtClean="0">
                <a:latin typeface="Times New Roman" panose="02020603050405020304" pitchFamily="18" charset="0"/>
                <a:ea typeface="SimHei" panose="02010609060101010101" pitchFamily="49" charset="-122"/>
                <a:cs typeface="Times New Roman" panose="02020603050405020304" pitchFamily="18" charset="0"/>
              </a:rPr>
              <a:t>identisch, dass man nicht sagen kann, welches</a:t>
            </a:r>
            <a:br>
              <a:rPr lang="de-DE" sz="2000" dirty="0" smtClean="0">
                <a:latin typeface="Times New Roman" panose="02020603050405020304" pitchFamily="18" charset="0"/>
                <a:ea typeface="SimHei" panose="02010609060101010101" pitchFamily="49" charset="-122"/>
                <a:cs typeface="Times New Roman" panose="02020603050405020304" pitchFamily="18" charset="0"/>
              </a:rPr>
            </a:br>
            <a:r>
              <a:rPr lang="de-DE" sz="2000" dirty="0" smtClean="0">
                <a:latin typeface="Times New Roman" panose="02020603050405020304" pitchFamily="18" charset="0"/>
                <a:ea typeface="SimHei" panose="02010609060101010101" pitchFamily="49" charset="-122"/>
                <a:cs typeface="Times New Roman" panose="02020603050405020304" pitchFamily="18" charset="0"/>
              </a:rPr>
              <a:t>welcher sei.</a:t>
            </a:r>
            <a:endParaRPr lang="de-DE" sz="2000" dirty="0">
              <a:latin typeface="Times New Roman" panose="02020603050405020304" pitchFamily="18" charset="0"/>
              <a:ea typeface="SimHei" panose="02010609060101010101" pitchFamily="49" charset="-122"/>
              <a:cs typeface="Times New Roman" panose="02020603050405020304" pitchFamily="18"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414</a:t>
            </a:fld>
            <a:endParaRPr lang="de-DE" dirty="0"/>
          </a:p>
        </p:txBody>
      </p:sp>
      <p:sp>
        <p:nvSpPr>
          <p:cNvPr id="7" name="Textfeld 6"/>
          <p:cNvSpPr txBox="1"/>
          <p:nvPr/>
        </p:nvSpPr>
        <p:spPr>
          <a:xfrm>
            <a:off x="6912695" y="3573016"/>
            <a:ext cx="1152128"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Kode</a:t>
            </a:r>
            <a:endParaRPr lang="de-DE" altLang="de-DE" sz="1600" dirty="0">
              <a:solidFill>
                <a:schemeClr val="accent2"/>
              </a:solidFill>
            </a:endParaRPr>
          </a:p>
        </p:txBody>
      </p:sp>
      <p:pic>
        <p:nvPicPr>
          <p:cNvPr id="8" name="Grafik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4567189"/>
            <a:ext cx="1305107" cy="1486107"/>
          </a:xfrm>
          <a:prstGeom prst="rect">
            <a:avLst/>
          </a:prstGeom>
        </p:spPr>
      </p:pic>
    </p:spTree>
    <p:extLst>
      <p:ext uri="{BB962C8B-B14F-4D97-AF65-F5344CB8AC3E}">
        <p14:creationId xmlns:p14="http://schemas.microsoft.com/office/powerpoint/2010/main" val="739107562"/>
      </p:ext>
    </p:extLst>
  </p:cSld>
  <p:clrMapOvr>
    <a:masterClrMapping/>
  </p:clrMapOvr>
  <p:timing>
    <p:tnLst>
      <p:par>
        <p:cTn id="1" dur="indefinite" restart="never" nodeType="tmRoot"/>
      </p:par>
    </p:tn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solidFill>
            <a:srgbClr val="FF0000"/>
          </a:solidFill>
        </p:spPr>
        <p:txBody>
          <a:bodyPr/>
          <a:lstStyle/>
          <a:p>
            <a:r>
              <a:rPr lang="de-DE" sz="8000" dirty="0" smtClean="0"/>
              <a:t>Lösungen</a:t>
            </a:r>
            <a:endParaRPr lang="de-DE" sz="8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6A7BC4DC-A12A-4763-B677-CCF5762EE09E}" type="slidenum">
              <a:rPr lang="de-DE" smtClean="0"/>
              <a:pPr>
                <a:defRPr/>
              </a:pPr>
              <a:t>415</a:t>
            </a:fld>
            <a:endParaRPr lang="de-DE" dirty="0"/>
          </a:p>
        </p:txBody>
      </p:sp>
    </p:spTree>
    <p:extLst>
      <p:ext uri="{BB962C8B-B14F-4D97-AF65-F5344CB8AC3E}">
        <p14:creationId xmlns:p14="http://schemas.microsoft.com/office/powerpoint/2010/main" val="4263181247"/>
      </p:ext>
    </p:extLst>
  </p:cSld>
  <p:clrMapOvr>
    <a:masterClrMapping/>
  </p:clrMapOvr>
  <p:timing>
    <p:tnLst>
      <p:par>
        <p:cTn id="1" dur="indefinite" restart="never" nodeType="tmRoot"/>
      </p:par>
    </p:tn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Lösung von Folie 41</a:t>
            </a:r>
          </a:p>
        </p:txBody>
      </p:sp>
      <p:sp>
        <p:nvSpPr>
          <p:cNvPr id="40963" name="Rectangle 2"/>
          <p:cNvSpPr>
            <a:spLocks noGrp="1" noChangeArrowheads="1"/>
          </p:cNvSpPr>
          <p:nvPr>
            <p:ph idx="1"/>
          </p:nvPr>
        </p:nvSpPr>
        <p:spPr>
          <a:xfrm>
            <a:off x="698946" y="1716515"/>
            <a:ext cx="7767638" cy="4520797"/>
          </a:xfrm>
        </p:spPr>
        <p:txBody>
          <a:bodyPr/>
          <a:lstStyle/>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Definieren Sie eine Temperaturskala für ein Haus-thermometer. Es habe einen Messbereich von -</a:t>
            </a:r>
            <a:r>
              <a:rPr lang="de-DE" altLang="de-DE" sz="2400" dirty="0"/>
              <a:t>3</a:t>
            </a:r>
            <a:r>
              <a:rPr lang="de-DE" altLang="de-DE" sz="2400" dirty="0" smtClean="0"/>
              <a:t>0 bis +40 °C.</a:t>
            </a:r>
          </a:p>
          <a:p>
            <a:pPr marL="0" lvl="0" indent="0"/>
            <a:r>
              <a:rPr lang="de-DE" sz="1800" b="1" dirty="0" smtClean="0">
                <a:solidFill>
                  <a:schemeClr val="accent2"/>
                </a:solidFill>
                <a:latin typeface="Courier New" panose="02070309020205020404" pitchFamily="49" charset="0"/>
                <a:cs typeface="Courier New" panose="02070309020205020404" pitchFamily="49" charset="0"/>
              </a:rPr>
              <a:t>  type</a:t>
            </a:r>
            <a:r>
              <a:rPr lang="de-DE" sz="1800" dirty="0" smtClean="0">
                <a:solidFill>
                  <a:schemeClr val="accent2"/>
                </a:solidFill>
                <a:latin typeface="Courier New" panose="02070309020205020404" pitchFamily="49" charset="0"/>
                <a:cs typeface="Courier New" panose="02070309020205020404" pitchFamily="49" charset="0"/>
              </a:rPr>
              <a:t> </a:t>
            </a:r>
            <a:r>
              <a:rPr lang="de-DE" sz="1800" dirty="0">
                <a:solidFill>
                  <a:schemeClr val="accent2"/>
                </a:solidFill>
                <a:latin typeface="Courier New" panose="02070309020205020404" pitchFamily="49" charset="0"/>
                <a:cs typeface="Courier New" panose="02070309020205020404" pitchFamily="49" charset="0"/>
              </a:rPr>
              <a:t>Außentemperatur </a:t>
            </a:r>
            <a:r>
              <a:rPr lang="de-DE" sz="1800" b="1" dirty="0">
                <a:solidFill>
                  <a:schemeClr val="accent2"/>
                </a:solidFill>
                <a:latin typeface="Courier New" panose="02070309020205020404" pitchFamily="49" charset="0"/>
                <a:cs typeface="Courier New" panose="02070309020205020404" pitchFamily="49" charset="0"/>
              </a:rPr>
              <a:t>is range </a:t>
            </a:r>
            <a:r>
              <a:rPr lang="de-DE" sz="1800" dirty="0">
                <a:solidFill>
                  <a:schemeClr val="accent2"/>
                </a:solidFill>
                <a:latin typeface="Courier New" panose="02070309020205020404" pitchFamily="49" charset="0"/>
                <a:cs typeface="Courier New" panose="02070309020205020404" pitchFamily="49" charset="0"/>
              </a:rPr>
              <a:t>-30 .. 40</a:t>
            </a:r>
            <a:r>
              <a:rPr lang="de-DE" sz="1800" dirty="0" smtClean="0">
                <a:solidFill>
                  <a:schemeClr val="accent2"/>
                </a:solidFill>
                <a:latin typeface="Courier New" panose="02070309020205020404" pitchFamily="49" charset="0"/>
                <a:cs typeface="Courier New" panose="02070309020205020404" pitchFamily="49" charset="0"/>
              </a:rPr>
              <a:t>;</a:t>
            </a:r>
            <a:endParaRPr lang="de-DE" sz="1800" i="1" dirty="0">
              <a:solidFill>
                <a:srgbClr val="FF3399"/>
              </a:solidFill>
              <a:latin typeface="Courier New" panose="02070309020205020404" pitchFamily="49" charset="0"/>
              <a:cs typeface="Courier New" panose="02070309020205020404" pitchFamily="49" charset="0"/>
            </a:endParaRPr>
          </a:p>
          <a:p>
            <a:pPr lvl="0" algn="ctr"/>
            <a:r>
              <a:rPr lang="de-DE" sz="2400" dirty="0">
                <a:solidFill>
                  <a:schemeClr val="accent2"/>
                </a:solidFill>
                <a:cs typeface="Courier New" panose="02070309020205020404" pitchFamily="49" charset="0"/>
              </a:rPr>
              <a:t>Sie können höchstens ganze Grade ablesen:</a:t>
            </a:r>
            <a:br>
              <a:rPr lang="de-DE" sz="2400" dirty="0">
                <a:solidFill>
                  <a:schemeClr val="accent2"/>
                </a:solidFill>
                <a:cs typeface="Courier New" panose="02070309020205020404" pitchFamily="49" charset="0"/>
              </a:rPr>
            </a:br>
            <a:r>
              <a:rPr lang="de-DE" sz="2400" dirty="0">
                <a:solidFill>
                  <a:schemeClr val="accent2"/>
                </a:solidFill>
                <a:cs typeface="Courier New" panose="02070309020205020404" pitchFamily="49" charset="0"/>
              </a:rPr>
              <a:t>Ganze Zahl.</a:t>
            </a:r>
          </a:p>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Definieren Sie einen Typ für Werte, die Sie von einem zusammenfaltbaren Meterstab ablesen können (0 bis 2 m).</a:t>
            </a:r>
          </a:p>
          <a:p>
            <a:pPr marL="0" lvl="0" indent="0"/>
            <a:r>
              <a:rPr lang="de-DE" sz="1800" b="1" dirty="0" smtClean="0">
                <a:solidFill>
                  <a:schemeClr val="accent2"/>
                </a:solidFill>
                <a:latin typeface="Courier New" panose="02070309020205020404" pitchFamily="49" charset="0"/>
                <a:cs typeface="Courier New" panose="02070309020205020404" pitchFamily="49" charset="0"/>
              </a:rPr>
              <a:t> type</a:t>
            </a:r>
            <a:r>
              <a:rPr lang="de-DE" sz="1800" dirty="0" smtClean="0">
                <a:solidFill>
                  <a:schemeClr val="accent2"/>
                </a:solidFill>
                <a:latin typeface="Courier New" panose="02070309020205020404" pitchFamily="49" charset="0"/>
                <a:cs typeface="Courier New" panose="02070309020205020404" pitchFamily="49" charset="0"/>
              </a:rPr>
              <a:t> </a:t>
            </a:r>
            <a:r>
              <a:rPr lang="de-DE" sz="1800" dirty="0">
                <a:solidFill>
                  <a:schemeClr val="accent2"/>
                </a:solidFill>
                <a:latin typeface="Courier New" panose="02070309020205020404" pitchFamily="49" charset="0"/>
                <a:cs typeface="Courier New" panose="02070309020205020404" pitchFamily="49" charset="0"/>
              </a:rPr>
              <a:t>Länge </a:t>
            </a:r>
            <a:r>
              <a:rPr lang="de-DE" sz="1800" b="1" dirty="0">
                <a:solidFill>
                  <a:schemeClr val="accent2"/>
                </a:solidFill>
                <a:latin typeface="Courier New" panose="02070309020205020404" pitchFamily="49" charset="0"/>
                <a:cs typeface="Courier New" panose="02070309020205020404" pitchFamily="49" charset="0"/>
              </a:rPr>
              <a:t>is digits </a:t>
            </a:r>
            <a:r>
              <a:rPr lang="de-DE" sz="1800" b="1" dirty="0" smtClean="0">
                <a:solidFill>
                  <a:schemeClr val="accent2"/>
                </a:solidFill>
                <a:latin typeface="Courier New" panose="02070309020205020404" pitchFamily="49" charset="0"/>
                <a:cs typeface="Courier New" panose="02070309020205020404" pitchFamily="49" charset="0"/>
              </a:rPr>
              <a:t> </a:t>
            </a:r>
            <a:r>
              <a:rPr lang="de-DE" sz="1800" dirty="0" smtClean="0">
                <a:solidFill>
                  <a:schemeClr val="accent2"/>
                </a:solidFill>
                <a:latin typeface="Courier New" panose="02070309020205020404" pitchFamily="49" charset="0"/>
                <a:cs typeface="Courier New" panose="02070309020205020404" pitchFamily="49" charset="0"/>
              </a:rPr>
              <a:t>4   </a:t>
            </a:r>
            <a:r>
              <a:rPr lang="de-DE" sz="1800" b="1" dirty="0" smtClean="0">
                <a:solidFill>
                  <a:schemeClr val="accent2"/>
                </a:solidFill>
                <a:latin typeface="Courier New" panose="02070309020205020404" pitchFamily="49" charset="0"/>
                <a:cs typeface="Courier New" panose="02070309020205020404" pitchFamily="49" charset="0"/>
              </a:rPr>
              <a:t>range</a:t>
            </a:r>
            <a:r>
              <a:rPr lang="de-DE" sz="1800" dirty="0" smtClean="0">
                <a:solidFill>
                  <a:schemeClr val="accent2"/>
                </a:solidFill>
                <a:latin typeface="Courier New" panose="02070309020205020404" pitchFamily="49" charset="0"/>
                <a:cs typeface="Courier New" panose="02070309020205020404" pitchFamily="49" charset="0"/>
              </a:rPr>
              <a:t> </a:t>
            </a:r>
            <a:r>
              <a:rPr lang="de-DE" sz="1800" dirty="0">
                <a:solidFill>
                  <a:schemeClr val="accent2"/>
                </a:solidFill>
                <a:latin typeface="Courier New" panose="02070309020205020404" pitchFamily="49" charset="0"/>
                <a:cs typeface="Courier New" panose="02070309020205020404" pitchFamily="49" charset="0"/>
              </a:rPr>
              <a:t>0.0 .. 2.000</a:t>
            </a:r>
            <a:r>
              <a:rPr lang="de-DE" sz="1800" dirty="0" smtClean="0">
                <a:solidFill>
                  <a:schemeClr val="accent2"/>
                </a:solidFill>
                <a:latin typeface="Courier New" panose="02070309020205020404" pitchFamily="49" charset="0"/>
                <a:cs typeface="Courier New" panose="02070309020205020404" pitchFamily="49" charset="0"/>
              </a:rPr>
              <a:t>;</a:t>
            </a:r>
            <a:r>
              <a:rPr lang="de-DE" sz="1800" i="1" dirty="0" smtClean="0">
                <a:solidFill>
                  <a:schemeClr val="accent2"/>
                </a:solidFill>
                <a:latin typeface="Courier New" panose="02070309020205020404" pitchFamily="49" charset="0"/>
                <a:cs typeface="Courier New" panose="02070309020205020404" pitchFamily="49" charset="0"/>
              </a:rPr>
              <a:t/>
            </a:r>
            <a:br>
              <a:rPr lang="de-DE" sz="1800" i="1" dirty="0" smtClean="0">
                <a:solidFill>
                  <a:schemeClr val="accent2"/>
                </a:solidFill>
                <a:latin typeface="Courier New" panose="02070309020205020404" pitchFamily="49" charset="0"/>
                <a:cs typeface="Courier New" panose="02070309020205020404" pitchFamily="49" charset="0"/>
              </a:rPr>
            </a:br>
            <a:r>
              <a:rPr lang="de-DE" sz="1800" i="1" dirty="0" smtClean="0">
                <a:solidFill>
                  <a:schemeClr val="accent2"/>
                </a:solidFill>
                <a:latin typeface="Courier New" panose="02070309020205020404" pitchFamily="49" charset="0"/>
                <a:cs typeface="Courier New" panose="02070309020205020404" pitchFamily="49" charset="0"/>
              </a:rPr>
              <a:t> </a:t>
            </a:r>
            <a:r>
              <a:rPr lang="de-DE" altLang="de-DE" sz="1800" b="1" dirty="0" smtClean="0">
                <a:solidFill>
                  <a:schemeClr val="accent2"/>
                </a:solidFill>
                <a:latin typeface="Courier New" pitchFamily="49" charset="0"/>
              </a:rPr>
              <a:t>type</a:t>
            </a:r>
            <a:r>
              <a:rPr lang="de-DE" altLang="de-DE" sz="1800" dirty="0" smtClean="0">
                <a:solidFill>
                  <a:schemeClr val="accent2"/>
                </a:solidFill>
                <a:latin typeface="Courier New" pitchFamily="49" charset="0"/>
              </a:rPr>
              <a:t> Länge </a:t>
            </a:r>
            <a:r>
              <a:rPr lang="de-DE" altLang="de-DE" sz="1800" b="1" dirty="0" smtClean="0">
                <a:solidFill>
                  <a:schemeClr val="accent2"/>
                </a:solidFill>
                <a:latin typeface="Courier New" pitchFamily="49" charset="0"/>
              </a:rPr>
              <a:t>is </a:t>
            </a:r>
            <a:r>
              <a:rPr lang="de-DE" altLang="de-DE" sz="1800" b="1" dirty="0">
                <a:solidFill>
                  <a:schemeClr val="accent2"/>
                </a:solidFill>
                <a:latin typeface="Courier New" pitchFamily="49" charset="0"/>
              </a:rPr>
              <a:t>delta </a:t>
            </a:r>
            <a:r>
              <a:rPr lang="de-DE" altLang="de-DE" sz="1800" dirty="0" smtClean="0">
                <a:solidFill>
                  <a:schemeClr val="accent2"/>
                </a:solidFill>
                <a:latin typeface="Courier New" pitchFamily="49" charset="0"/>
              </a:rPr>
              <a:t>0.001 </a:t>
            </a:r>
            <a:r>
              <a:rPr lang="de-DE" altLang="de-DE" sz="1800" b="1" dirty="0" smtClean="0">
                <a:solidFill>
                  <a:schemeClr val="accent2"/>
                </a:solidFill>
                <a:latin typeface="Courier New" pitchFamily="49" charset="0"/>
              </a:rPr>
              <a:t>range</a:t>
            </a:r>
            <a:r>
              <a:rPr lang="de-DE" altLang="de-DE" sz="1800" dirty="0" smtClean="0">
                <a:solidFill>
                  <a:schemeClr val="accent2"/>
                </a:solidFill>
                <a:latin typeface="Courier New" pitchFamily="49" charset="0"/>
              </a:rPr>
              <a:t> 0.0 .. 2.000;</a:t>
            </a:r>
            <a:endParaRPr lang="de-DE" sz="1800" i="1" dirty="0">
              <a:solidFill>
                <a:schemeClr val="accent2"/>
              </a:solidFill>
              <a:latin typeface="Courier New" panose="02070309020205020404" pitchFamily="49" charset="0"/>
              <a:cs typeface="Courier New" panose="02070309020205020404" pitchFamily="49" charset="0"/>
            </a:endParaRPr>
          </a:p>
          <a:p>
            <a:pPr lvl="0" algn="ctr"/>
            <a:r>
              <a:rPr lang="de-DE" sz="2400" dirty="0">
                <a:solidFill>
                  <a:schemeClr val="accent2"/>
                </a:solidFill>
                <a:cs typeface="Courier New" panose="02070309020205020404" pitchFamily="49" charset="0"/>
              </a:rPr>
              <a:t>Ein Meterstab erlaubt Millimeter als Genauigkeit:</a:t>
            </a:r>
            <a:br>
              <a:rPr lang="de-DE" sz="2400" dirty="0">
                <a:solidFill>
                  <a:schemeClr val="accent2"/>
                </a:solidFill>
                <a:cs typeface="Courier New" panose="02070309020205020404" pitchFamily="49" charset="0"/>
              </a:rPr>
            </a:br>
            <a:r>
              <a:rPr lang="de-DE" sz="2400" dirty="0">
                <a:solidFill>
                  <a:schemeClr val="accent2"/>
                </a:solidFill>
                <a:cs typeface="Courier New" panose="02070309020205020404" pitchFamily="49" charset="0"/>
              </a:rPr>
              <a:t>Gleitpunktzahl </a:t>
            </a:r>
            <a:r>
              <a:rPr lang="de-DE" sz="2400" dirty="0" smtClean="0">
                <a:solidFill>
                  <a:schemeClr val="accent2"/>
                </a:solidFill>
                <a:cs typeface="Courier New" panose="02070309020205020404" pitchFamily="49" charset="0"/>
              </a:rPr>
              <a:t>oder Fixpunktzahl.</a:t>
            </a:r>
            <a:endParaRPr lang="de-DE" sz="2400" dirty="0">
              <a:solidFill>
                <a:schemeClr val="accent2"/>
              </a:solidFill>
              <a:cs typeface="Courier New" panose="02070309020205020404" pitchFamily="49" charset="0"/>
            </a:endParaRPr>
          </a:p>
          <a:p>
            <a:pPr lvl="0" algn="ctr"/>
            <a:r>
              <a:rPr lang="de-DE" sz="2400" dirty="0">
                <a:solidFill>
                  <a:srgbClr val="FF3399"/>
                </a:solidFill>
                <a:cs typeface="Courier New" panose="02070309020205020404" pitchFamily="49" charset="0"/>
              </a:rPr>
              <a:t>Vergessen Sie nicht, die Maßeinheit anzugeben</a:t>
            </a:r>
            <a:r>
              <a:rPr lang="de-DE" sz="2400" dirty="0" smtClean="0">
                <a:solidFill>
                  <a:srgbClr val="FF3399"/>
                </a:solidFill>
                <a:cs typeface="Courier New" panose="02070309020205020404" pitchFamily="49" charset="0"/>
              </a:rPr>
              <a:t>!</a:t>
            </a:r>
            <a:endParaRPr lang="de-DE" sz="2400" dirty="0">
              <a:solidFill>
                <a:srgbClr val="FF3399"/>
              </a:solidFill>
              <a:cs typeface="Courier New" panose="02070309020205020404" pitchFamily="49" charset="0"/>
            </a:endParaRPr>
          </a:p>
        </p:txBody>
      </p:sp>
      <p:sp>
        <p:nvSpPr>
          <p:cNvPr id="4096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4096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9783CC1-B064-4677-83B4-F043DA079CF1}" type="slidenum">
              <a:rPr lang="de-DE" altLang="de-DE" sz="2400" smtClean="0"/>
              <a:pPr eaLnBrk="1" hangingPunct="1">
                <a:spcBef>
                  <a:spcPct val="0"/>
                </a:spcBef>
              </a:pPr>
              <a:t>416</a:t>
            </a:fld>
            <a:endParaRPr lang="de-DE" altLang="de-DE" sz="2400" dirty="0" smtClean="0"/>
          </a:p>
        </p:txBody>
      </p:sp>
      <p:sp>
        <p:nvSpPr>
          <p:cNvPr id="7" name="Textfeld 6"/>
          <p:cNvSpPr txBox="1"/>
          <p:nvPr/>
        </p:nvSpPr>
        <p:spPr>
          <a:xfrm>
            <a:off x="6660232" y="2411596"/>
            <a:ext cx="1656184" cy="369332"/>
          </a:xfrm>
          <a:prstGeom prst="rect">
            <a:avLst/>
          </a:prstGeom>
          <a:noFill/>
        </p:spPr>
        <p:txBody>
          <a:bodyPr wrap="square" rtlCol="0">
            <a:spAutoFit/>
          </a:bodyPr>
          <a:lstStyle/>
          <a:p>
            <a:r>
              <a:rPr lang="en-US" sz="1800" kern="0" dirty="0">
                <a:solidFill>
                  <a:srgbClr val="FF3399"/>
                </a:solidFill>
                <a:latin typeface="Courier New" panose="02070309020205020404" pitchFamily="49" charset="0"/>
                <a:cs typeface="Courier New" panose="02070309020205020404" pitchFamily="49" charset="0"/>
              </a:rPr>
              <a:t>-- </a:t>
            </a:r>
            <a:r>
              <a:rPr lang="en-US" sz="1800" i="1" kern="0" dirty="0">
                <a:solidFill>
                  <a:srgbClr val="FF3399"/>
                </a:solidFill>
                <a:latin typeface="Courier New" panose="02070309020205020404" pitchFamily="49" charset="0"/>
                <a:cs typeface="Courier New" panose="02070309020205020404" pitchFamily="49" charset="0"/>
              </a:rPr>
              <a:t>Celsius</a:t>
            </a:r>
            <a:endParaRPr lang="de-DE" dirty="0"/>
          </a:p>
        </p:txBody>
      </p:sp>
      <p:sp>
        <p:nvSpPr>
          <p:cNvPr id="8" name="Textfeld 7"/>
          <p:cNvSpPr txBox="1"/>
          <p:nvPr/>
        </p:nvSpPr>
        <p:spPr>
          <a:xfrm>
            <a:off x="7236296" y="4283804"/>
            <a:ext cx="1368152" cy="369332"/>
          </a:xfrm>
          <a:prstGeom prst="rect">
            <a:avLst/>
          </a:prstGeom>
          <a:noFill/>
        </p:spPr>
        <p:txBody>
          <a:bodyPr wrap="square" rtlCol="0">
            <a:spAutoFit/>
          </a:bodyPr>
          <a:lstStyle/>
          <a:p>
            <a:r>
              <a:rPr lang="en-US" sz="1800" kern="0" dirty="0">
                <a:solidFill>
                  <a:srgbClr val="FF3399"/>
                </a:solidFill>
                <a:latin typeface="Courier New" panose="02070309020205020404" pitchFamily="49" charset="0"/>
                <a:cs typeface="Courier New" panose="02070309020205020404" pitchFamily="49" charset="0"/>
              </a:rPr>
              <a:t>-- </a:t>
            </a:r>
            <a:r>
              <a:rPr lang="en-US" sz="1800" i="1" kern="0" dirty="0">
                <a:solidFill>
                  <a:srgbClr val="FF3399"/>
                </a:solidFill>
                <a:latin typeface="Courier New" panose="02070309020205020404" pitchFamily="49" charset="0"/>
                <a:cs typeface="Courier New" panose="02070309020205020404" pitchFamily="49" charset="0"/>
              </a:rPr>
              <a:t>Meter</a:t>
            </a:r>
            <a:endParaRPr lang="de-DE" dirty="0"/>
          </a:p>
        </p:txBody>
      </p:sp>
    </p:spTree>
    <p:extLst>
      <p:ext uri="{BB962C8B-B14F-4D97-AF65-F5344CB8AC3E}">
        <p14:creationId xmlns:p14="http://schemas.microsoft.com/office/powerpoint/2010/main" val="34579879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96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96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96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Genauigkeit von</a:t>
            </a:r>
            <a:br>
              <a:rPr lang="de-DE" dirty="0" smtClean="0"/>
            </a:br>
            <a:r>
              <a:rPr lang="de-DE" dirty="0" smtClean="0"/>
              <a:t>Gleitpunkttypen</a:t>
            </a:r>
            <a:endParaRPr lang="de-DE" dirty="0"/>
          </a:p>
        </p:txBody>
      </p:sp>
      <p:sp>
        <p:nvSpPr>
          <p:cNvPr id="3" name="Inhaltsplatzhalter 2"/>
          <p:cNvSpPr>
            <a:spLocks noGrp="1"/>
          </p:cNvSpPr>
          <p:nvPr>
            <p:ph idx="1"/>
          </p:nvPr>
        </p:nvSpPr>
        <p:spPr>
          <a:xfrm>
            <a:off x="685800" y="2009193"/>
            <a:ext cx="7739063" cy="3600400"/>
          </a:xfrm>
        </p:spPr>
        <p:txBody>
          <a:bodyPr/>
          <a:lstStyle/>
          <a:p>
            <a:pPr marL="0" indent="0"/>
            <a:r>
              <a:rPr lang="de-DE" dirty="0" smtClean="0">
                <a:solidFill>
                  <a:schemeClr val="tx1"/>
                </a:solidFill>
                <a:cs typeface="Courier New" panose="02070309020205020404" pitchFamily="49" charset="0"/>
              </a:rPr>
              <a:t>Gegeben diese Typen:</a:t>
            </a:r>
          </a:p>
          <a:p>
            <a:pPr marL="633413" indent="0"/>
            <a:r>
              <a:rPr lang="de-DE" sz="2400" b="1" dirty="0">
                <a:solidFill>
                  <a:schemeClr val="tx1"/>
                </a:solidFill>
                <a:latin typeface="Courier New" panose="02070309020205020404" pitchFamily="49" charset="0"/>
                <a:cs typeface="Courier New" panose="02070309020205020404" pitchFamily="49" charset="0"/>
              </a:rPr>
              <a:t>type</a:t>
            </a:r>
            <a:r>
              <a:rPr lang="de-DE" sz="2400" dirty="0">
                <a:solidFill>
                  <a:schemeClr val="tx1"/>
                </a:solidFill>
                <a:latin typeface="Courier New" panose="02070309020205020404" pitchFamily="49" charset="0"/>
                <a:cs typeface="Courier New" panose="02070309020205020404" pitchFamily="49" charset="0"/>
              </a:rPr>
              <a:t> T4 </a:t>
            </a:r>
            <a:r>
              <a:rPr lang="de-DE" sz="2400" b="1" dirty="0">
                <a:solidFill>
                  <a:schemeClr val="tx1"/>
                </a:solidFill>
                <a:latin typeface="Courier New" panose="02070309020205020404" pitchFamily="49" charset="0"/>
                <a:cs typeface="Courier New" panose="02070309020205020404" pitchFamily="49" charset="0"/>
              </a:rPr>
              <a:t>is digits </a:t>
            </a:r>
            <a:r>
              <a:rPr lang="de-DE" sz="2400" dirty="0">
                <a:solidFill>
                  <a:schemeClr val="tx1"/>
                </a:solidFill>
                <a:latin typeface="Courier New" panose="02070309020205020404" pitchFamily="49" charset="0"/>
                <a:cs typeface="Courier New" panose="02070309020205020404" pitchFamily="49" charset="0"/>
              </a:rPr>
              <a:t>4;</a:t>
            </a:r>
          </a:p>
          <a:p>
            <a:pPr marL="633413" indent="0"/>
            <a:r>
              <a:rPr lang="de-DE" sz="2400" b="1" dirty="0">
                <a:solidFill>
                  <a:schemeClr val="tx1"/>
                </a:solidFill>
                <a:latin typeface="Courier New" panose="02070309020205020404" pitchFamily="49" charset="0"/>
                <a:cs typeface="Courier New" panose="02070309020205020404" pitchFamily="49" charset="0"/>
              </a:rPr>
              <a:t>type</a:t>
            </a:r>
            <a:r>
              <a:rPr lang="de-DE" sz="2400" dirty="0">
                <a:solidFill>
                  <a:schemeClr val="tx1"/>
                </a:solidFill>
                <a:latin typeface="Courier New" panose="02070309020205020404" pitchFamily="49" charset="0"/>
                <a:cs typeface="Courier New" panose="02070309020205020404" pitchFamily="49" charset="0"/>
              </a:rPr>
              <a:t> T6 </a:t>
            </a:r>
            <a:r>
              <a:rPr lang="de-DE" sz="2400" b="1" dirty="0">
                <a:solidFill>
                  <a:schemeClr val="tx1"/>
                </a:solidFill>
                <a:latin typeface="Courier New" panose="02070309020205020404" pitchFamily="49" charset="0"/>
                <a:cs typeface="Courier New" panose="02070309020205020404" pitchFamily="49" charset="0"/>
              </a:rPr>
              <a:t>is digits</a:t>
            </a:r>
            <a:r>
              <a:rPr lang="de-DE" sz="2400" dirty="0">
                <a:solidFill>
                  <a:schemeClr val="tx1"/>
                </a:solidFill>
                <a:latin typeface="Courier New" panose="02070309020205020404" pitchFamily="49" charset="0"/>
                <a:cs typeface="Courier New" panose="02070309020205020404" pitchFamily="49" charset="0"/>
              </a:rPr>
              <a:t> 6;</a:t>
            </a:r>
          </a:p>
          <a:p>
            <a:pPr marL="633413" indent="0"/>
            <a:r>
              <a:rPr lang="de-DE" sz="2400" dirty="0" smtClean="0">
                <a:solidFill>
                  <a:schemeClr val="tx1"/>
                </a:solidFill>
                <a:latin typeface="Courier New" panose="02070309020205020404" pitchFamily="49" charset="0"/>
                <a:cs typeface="Courier New" panose="02070309020205020404" pitchFamily="49" charset="0"/>
              </a:rPr>
              <a:t>Wenig: </a:t>
            </a:r>
            <a:r>
              <a:rPr lang="de-DE" sz="2400" b="1" dirty="0">
                <a:solidFill>
                  <a:schemeClr val="tx1"/>
                </a:solidFill>
                <a:latin typeface="Courier New" panose="02070309020205020404" pitchFamily="49" charset="0"/>
                <a:cs typeface="Courier New" panose="02070309020205020404" pitchFamily="49" charset="0"/>
              </a:rPr>
              <a:t>constant</a:t>
            </a:r>
            <a:r>
              <a:rPr lang="de-DE" sz="2400" dirty="0">
                <a:solidFill>
                  <a:schemeClr val="tx1"/>
                </a:solidFill>
                <a:latin typeface="Courier New" panose="02070309020205020404" pitchFamily="49" charset="0"/>
                <a:cs typeface="Courier New" panose="02070309020205020404" pitchFamily="49" charset="0"/>
              </a:rPr>
              <a:t> := 1.0E-5;</a:t>
            </a:r>
          </a:p>
          <a:p>
            <a:pPr marL="0" indent="0"/>
            <a:r>
              <a:rPr lang="de-DE" dirty="0" smtClean="0">
                <a:solidFill>
                  <a:schemeClr val="tx1"/>
                </a:solidFill>
                <a:cs typeface="Courier New" panose="02070309020205020404" pitchFamily="49" charset="0"/>
              </a:rPr>
              <a:t>Was ist das Ergebnis?</a:t>
            </a:r>
          </a:p>
          <a:p>
            <a:pPr marL="633413" indent="0"/>
            <a:r>
              <a:rPr lang="de-DE" sz="2400" dirty="0" smtClean="0">
                <a:solidFill>
                  <a:schemeClr val="tx1"/>
                </a:solidFill>
                <a:latin typeface="Courier New" panose="02070309020205020404" pitchFamily="49" charset="0"/>
                <a:cs typeface="Courier New" panose="02070309020205020404" pitchFamily="49" charset="0"/>
              </a:rPr>
              <a:t>V4: T4 := 1.0 + Wenig;</a:t>
            </a:r>
          </a:p>
          <a:p>
            <a:pPr marL="633413" indent="0"/>
            <a:r>
              <a:rPr lang="de-DE" sz="2400" dirty="0" smtClean="0">
                <a:solidFill>
                  <a:schemeClr val="tx1"/>
                </a:solidFill>
                <a:latin typeface="Courier New" panose="02070309020205020404" pitchFamily="49" charset="0"/>
                <a:cs typeface="Courier New" panose="02070309020205020404" pitchFamily="49" charset="0"/>
              </a:rPr>
              <a:t>V6: T6 := 1.0 + Wenig;</a:t>
            </a:r>
            <a:endParaRPr lang="de-DE" sz="2400" dirty="0">
              <a:solidFill>
                <a:schemeClr val="tx1"/>
              </a:solidFill>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417</a:t>
            </a:fld>
            <a:endParaRPr lang="de-DE" dirty="0"/>
          </a:p>
        </p:txBody>
      </p:sp>
      <p:sp>
        <p:nvSpPr>
          <p:cNvPr id="7" name="Rechteck 6"/>
          <p:cNvSpPr/>
          <p:nvPr/>
        </p:nvSpPr>
        <p:spPr>
          <a:xfrm>
            <a:off x="755576" y="5634636"/>
            <a:ext cx="7742825" cy="461665"/>
          </a:xfrm>
          <a:prstGeom prst="rect">
            <a:avLst/>
          </a:prstGeom>
        </p:spPr>
        <p:txBody>
          <a:bodyPr wrap="none">
            <a:spAutoFit/>
          </a:bodyPr>
          <a:lstStyle/>
          <a:p>
            <a:r>
              <a:rPr lang="de-DE" dirty="0">
                <a:solidFill>
                  <a:srgbClr val="C00000"/>
                </a:solidFill>
                <a:latin typeface="Courier New" panose="02070309020205020404" pitchFamily="49" charset="0"/>
                <a:cs typeface="Courier New" panose="02070309020205020404" pitchFamily="49" charset="0"/>
              </a:rPr>
              <a:t>Put_Line </a:t>
            </a:r>
            <a:r>
              <a:rPr lang="de-DE" dirty="0" smtClean="0">
                <a:solidFill>
                  <a:srgbClr val="C00000"/>
                </a:solidFill>
                <a:latin typeface="Courier New" panose="02070309020205020404" pitchFamily="49" charset="0"/>
                <a:cs typeface="Courier New" panose="02070309020205020404" pitchFamily="49" charset="0"/>
              </a:rPr>
              <a:t>(T4'Image (</a:t>
            </a:r>
            <a:r>
              <a:rPr lang="de-DE" dirty="0">
                <a:solidFill>
                  <a:srgbClr val="C00000"/>
                </a:solidFill>
                <a:latin typeface="Courier New" panose="02070309020205020404" pitchFamily="49" charset="0"/>
                <a:cs typeface="Courier New" panose="02070309020205020404" pitchFamily="49" charset="0"/>
              </a:rPr>
              <a:t>V4</a:t>
            </a:r>
            <a:r>
              <a:rPr lang="de-DE" dirty="0" smtClean="0">
                <a:solidFill>
                  <a:srgbClr val="C00000"/>
                </a:solidFill>
                <a:latin typeface="Courier New" panose="02070309020205020404" pitchFamily="49" charset="0"/>
                <a:cs typeface="Courier New" panose="02070309020205020404" pitchFamily="49" charset="0"/>
              </a:rPr>
              <a:t>) </a:t>
            </a:r>
            <a:r>
              <a:rPr lang="de-DE" dirty="0">
                <a:solidFill>
                  <a:srgbClr val="C00000"/>
                </a:solidFill>
                <a:latin typeface="Courier New" panose="02070309020205020404" pitchFamily="49" charset="0"/>
                <a:cs typeface="Courier New" panose="02070309020205020404" pitchFamily="49" charset="0"/>
              </a:rPr>
              <a:t>&amp; </a:t>
            </a:r>
            <a:r>
              <a:rPr lang="de-DE" dirty="0" smtClean="0">
                <a:solidFill>
                  <a:srgbClr val="C00000"/>
                </a:solidFill>
                <a:latin typeface="Courier New" panose="02070309020205020404" pitchFamily="49" charset="0"/>
                <a:cs typeface="Courier New" panose="02070309020205020404" pitchFamily="49" charset="0"/>
              </a:rPr>
              <a:t>T6'Image (</a:t>
            </a:r>
            <a:r>
              <a:rPr lang="de-DE" dirty="0">
                <a:solidFill>
                  <a:srgbClr val="C00000"/>
                </a:solidFill>
                <a:latin typeface="Courier New" panose="02070309020205020404" pitchFamily="49" charset="0"/>
                <a:cs typeface="Courier New" panose="02070309020205020404" pitchFamily="49" charset="0"/>
              </a:rPr>
              <a:t>V6</a:t>
            </a:r>
            <a:r>
              <a:rPr lang="de-DE" dirty="0" smtClean="0">
                <a:solidFill>
                  <a:srgbClr val="C00000"/>
                </a:solidFill>
                <a:latin typeface="Courier New" panose="02070309020205020404" pitchFamily="49" charset="0"/>
                <a:cs typeface="Courier New" panose="02070309020205020404" pitchFamily="49" charset="0"/>
              </a:rPr>
              <a:t>));</a:t>
            </a:r>
            <a:endParaRPr lang="de-DE" dirty="0">
              <a:solidFill>
                <a:srgbClr val="C00000"/>
              </a:solidFill>
              <a:latin typeface="Courier New" panose="02070309020205020404" pitchFamily="49" charset="0"/>
              <a:cs typeface="Courier New" panose="02070309020205020404" pitchFamily="49" charset="0"/>
            </a:endParaRPr>
          </a:p>
        </p:txBody>
      </p:sp>
      <p:sp>
        <p:nvSpPr>
          <p:cNvPr id="9" name="Rechteckige Legende 8"/>
          <p:cNvSpPr/>
          <p:nvPr/>
        </p:nvSpPr>
        <p:spPr bwMode="auto">
          <a:xfrm>
            <a:off x="6372200" y="3068960"/>
            <a:ext cx="1728192" cy="432048"/>
          </a:xfrm>
          <a:prstGeom prst="wedgeRectCallout">
            <a:avLst>
              <a:gd name="adj1" fmla="val -59689"/>
              <a:gd name="adj2" fmla="val 112104"/>
            </a:avLst>
          </a:prstGeom>
          <a:solidFill>
            <a:srgbClr val="FFB64B"/>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2000" b="0" i="0" u="none" strike="noStrike" cap="none" normalizeH="0" baseline="0" dirty="0" smtClean="0">
                <a:ln>
                  <a:noFill/>
                </a:ln>
                <a:solidFill>
                  <a:srgbClr val="C00000"/>
                </a:solidFill>
                <a:effectLst/>
                <a:latin typeface="Times New Roman" pitchFamily="18" charset="0"/>
              </a:rPr>
              <a:t>Siehe Folie 45.</a:t>
            </a:r>
          </a:p>
        </p:txBody>
      </p:sp>
      <p:sp>
        <p:nvSpPr>
          <p:cNvPr id="10" name="Interaktive Schaltfläche: Zurückkehren 9">
            <a:hlinkClick r:id="rId2" action="ppaction://hlinksldjump" highlightClick="1"/>
          </p:cNvPr>
          <p:cNvSpPr/>
          <p:nvPr/>
        </p:nvSpPr>
        <p:spPr bwMode="auto">
          <a:xfrm>
            <a:off x="7740352" y="1124744"/>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1043258640"/>
      </p:ext>
    </p:extLst>
  </p:cSld>
  <p:clrMapOvr>
    <a:masterClrMapping/>
  </p:clrMapOvr>
  <p:timing>
    <p:tnLst>
      <p:par>
        <p:cTn id="1" dur="indefinite" restart="never" nodeType="tmRoot"/>
      </p:par>
    </p:tn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Mögliche Lösung von Folie 62</a:t>
            </a:r>
          </a:p>
        </p:txBody>
      </p:sp>
      <p:sp>
        <p:nvSpPr>
          <p:cNvPr id="43011" name="Rectangle 2"/>
          <p:cNvSpPr>
            <a:spLocks noGrp="1" noChangeArrowheads="1"/>
          </p:cNvSpPr>
          <p:nvPr>
            <p:ph idx="1"/>
          </p:nvPr>
        </p:nvSpPr>
        <p:spPr>
          <a:xfrm>
            <a:off x="685800" y="1772816"/>
            <a:ext cx="7767638" cy="4320480"/>
          </a:xfrm>
        </p:spPr>
        <p:txBody>
          <a:bodyPr/>
          <a:lstStyle/>
          <a:p>
            <a:pPr marL="2414588" lvl="1" indent="-2414588" eaLnBrk="1" hangingPunct="1">
              <a:lnSpc>
                <a:spcPct val="80000"/>
              </a:lnSpc>
              <a:buSzPct val="45000"/>
              <a:buNone/>
              <a:tabLst>
                <a:tab pos="0" algn="l"/>
                <a:tab pos="452438" algn="l"/>
                <a:tab pos="554038" algn="l"/>
                <a:tab pos="1452563" algn="l"/>
                <a:tab pos="1901825" algn="l"/>
                <a:tab pos="2328863"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a:t>Ihr Temperaturbereich der Messungen ist </a:t>
            </a:r>
            <a:r>
              <a:rPr lang="de-DE" altLang="de-DE" sz="2400" dirty="0" smtClean="0"/>
              <a:t>normalerweise</a:t>
            </a:r>
            <a:br>
              <a:rPr lang="de-DE" altLang="de-DE" sz="2400" dirty="0" smtClean="0"/>
            </a:br>
            <a:r>
              <a:rPr lang="de-DE" altLang="de-DE" sz="2400" dirty="0" smtClean="0"/>
              <a:t>-</a:t>
            </a:r>
            <a:r>
              <a:rPr lang="de-DE" altLang="de-DE" sz="2400" dirty="0"/>
              <a:t>10 .. + 20 °</a:t>
            </a:r>
            <a:r>
              <a:rPr lang="de-DE" altLang="de-DE" sz="2400" dirty="0" smtClean="0"/>
              <a:t>C</a:t>
            </a:r>
          </a:p>
          <a:p>
            <a:pPr marL="2414588" lvl="1" indent="-2414588" eaLnBrk="1" hangingPunct="1">
              <a:lnSpc>
                <a:spcPct val="80000"/>
              </a:lnSpc>
              <a:buSzPct val="45000"/>
              <a:buNone/>
              <a:tabLst>
                <a:tab pos="0" algn="l"/>
                <a:tab pos="452438" algn="l"/>
                <a:tab pos="554038" algn="l"/>
                <a:tab pos="1452563" algn="l"/>
                <a:tab pos="1901825" algn="l"/>
                <a:tab pos="2328863"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00" dirty="0"/>
          </a:p>
          <a:p>
            <a:pPr marL="442913" lvl="1" indent="0" eaLnBrk="1" hangingPunct="1">
              <a:lnSpc>
                <a:spcPct val="80000"/>
              </a:lnSpc>
              <a:buSzPct val="45000"/>
              <a:buNone/>
              <a:tabLst>
                <a:tab pos="0" algn="l"/>
                <a:tab pos="452438" algn="l"/>
                <a:tab pos="554038" algn="l"/>
                <a:tab pos="1257300" algn="l"/>
                <a:tab pos="1452563" algn="l"/>
                <a:tab pos="1901825"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b="1" dirty="0">
                <a:latin typeface="Courier New" pitchFamily="49" charset="0"/>
              </a:rPr>
              <a:t>type</a:t>
            </a:r>
            <a:r>
              <a:rPr lang="de-DE" altLang="de-DE" sz="2000" dirty="0">
                <a:latin typeface="Courier New" pitchFamily="49" charset="0"/>
              </a:rPr>
              <a:t> Temperaturbereich </a:t>
            </a:r>
            <a:r>
              <a:rPr lang="de-DE" altLang="de-DE" sz="2000" b="1" dirty="0">
                <a:latin typeface="Courier New" pitchFamily="49" charset="0"/>
              </a:rPr>
              <a:t>is range</a:t>
            </a:r>
            <a:r>
              <a:rPr lang="de-DE" altLang="de-DE" sz="2000" dirty="0">
                <a:latin typeface="Courier New" pitchFamily="49" charset="0"/>
              </a:rPr>
              <a:t> -10 .. +20</a:t>
            </a:r>
            <a:r>
              <a:rPr lang="de-DE" altLang="de-DE" sz="2000" dirty="0" smtClean="0">
                <a:latin typeface="Courier New" pitchFamily="49" charset="0"/>
              </a:rPr>
              <a:t>;</a:t>
            </a:r>
          </a:p>
          <a:p>
            <a:pPr marL="2414588" lvl="1" indent="-2414588" eaLnBrk="1" hangingPunct="1">
              <a:lnSpc>
                <a:spcPct val="80000"/>
              </a:lnSpc>
              <a:buSzPct val="45000"/>
              <a:buNone/>
              <a:tabLst>
                <a:tab pos="0" algn="l"/>
                <a:tab pos="452438" algn="l"/>
                <a:tab pos="554038" algn="l"/>
                <a:tab pos="1257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000" dirty="0">
              <a:latin typeface="Courier New" pitchFamily="49" charset="0"/>
            </a:endParaRPr>
          </a:p>
          <a:p>
            <a:pPr marL="2414588" lvl="1" indent="-2414588" eaLnBrk="1" hangingPunct="1">
              <a:lnSpc>
                <a:spcPct val="80000"/>
              </a:lnSpc>
              <a:buSzPct val="45000"/>
              <a:buNone/>
              <a:tabLst>
                <a:tab pos="0" algn="l"/>
                <a:tab pos="452438" algn="l"/>
                <a:tab pos="554038" algn="l"/>
                <a:tab pos="1257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Ihr </a:t>
            </a:r>
            <a:r>
              <a:rPr lang="de-DE" altLang="de-DE" sz="2400" dirty="0"/>
              <a:t>jetzige Messung deckt allerdings nur den </a:t>
            </a:r>
            <a:r>
              <a:rPr lang="de-DE" altLang="de-DE" sz="2400" dirty="0" smtClean="0"/>
              <a:t>Teilbereich ab</a:t>
            </a:r>
            <a:br>
              <a:rPr lang="de-DE" altLang="de-DE" sz="2400" dirty="0" smtClean="0"/>
            </a:br>
            <a:r>
              <a:rPr lang="de-DE" altLang="de-DE" sz="2400" dirty="0" smtClean="0"/>
              <a:t>-5 </a:t>
            </a:r>
            <a:r>
              <a:rPr lang="de-DE" altLang="de-DE" sz="2400" dirty="0"/>
              <a:t>.. +5 °</a:t>
            </a:r>
            <a:r>
              <a:rPr lang="de-DE" altLang="de-DE" sz="2400" dirty="0" smtClean="0"/>
              <a:t>C</a:t>
            </a:r>
          </a:p>
          <a:p>
            <a:pPr marL="2414588" lvl="1" indent="-2414588" eaLnBrk="1" hangingPunct="1">
              <a:lnSpc>
                <a:spcPct val="80000"/>
              </a:lnSpc>
              <a:buSzPct val="45000"/>
              <a:buNone/>
              <a:tabLst>
                <a:tab pos="0" algn="l"/>
                <a:tab pos="452438" algn="l"/>
                <a:tab pos="554038" algn="l"/>
                <a:tab pos="1257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00" b="1" dirty="0" smtClean="0">
              <a:latin typeface="Courier New" pitchFamily="49" charset="0"/>
            </a:endParaRP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b="1" dirty="0" smtClean="0">
                <a:latin typeface="Courier New" pitchFamily="49" charset="0"/>
              </a:rPr>
              <a:t>type</a:t>
            </a:r>
            <a:r>
              <a:rPr lang="de-DE" altLang="de-DE" sz="2000" dirty="0" smtClean="0">
                <a:latin typeface="Courier New" pitchFamily="49" charset="0"/>
              </a:rPr>
              <a:t> Messung </a:t>
            </a:r>
            <a:r>
              <a:rPr lang="de-DE" altLang="de-DE" sz="2000" b="1" dirty="0" smtClean="0">
                <a:latin typeface="Courier New" pitchFamily="49" charset="0"/>
              </a:rPr>
              <a:t>is array</a:t>
            </a:r>
            <a:br>
              <a:rPr lang="de-DE" altLang="de-DE" sz="2000" b="1" dirty="0" smtClean="0">
                <a:latin typeface="Courier New" pitchFamily="49" charset="0"/>
              </a:rPr>
            </a:br>
            <a:r>
              <a:rPr lang="de-DE" altLang="de-DE" sz="2000" b="1" dirty="0" smtClean="0">
                <a:latin typeface="Courier New" pitchFamily="49" charset="0"/>
              </a:rPr>
              <a:t> </a:t>
            </a:r>
            <a:r>
              <a:rPr lang="de-DE" altLang="de-DE" sz="2000" dirty="0" smtClean="0">
                <a:latin typeface="Courier New" pitchFamily="49" charset="0"/>
              </a:rPr>
              <a:t> (Temperaturbereich </a:t>
            </a:r>
            <a:r>
              <a:rPr lang="de-DE" altLang="de-DE" sz="2000" b="1" dirty="0" smtClean="0">
                <a:latin typeface="Courier New" pitchFamily="49" charset="0"/>
              </a:rPr>
              <a:t>range</a:t>
            </a:r>
            <a:r>
              <a:rPr lang="de-DE" altLang="de-DE" sz="2000" dirty="0" smtClean="0">
                <a:latin typeface="Courier New" pitchFamily="49" charset="0"/>
              </a:rPr>
              <a:t> &lt;&gt;) </a:t>
            </a:r>
            <a:r>
              <a:rPr lang="de-DE" altLang="de-DE" sz="2000" b="1" dirty="0" smtClean="0">
                <a:latin typeface="Courier New" pitchFamily="49" charset="0"/>
              </a:rPr>
              <a:t>of</a:t>
            </a:r>
            <a:r>
              <a:rPr lang="de-DE" altLang="de-DE" sz="2000" dirty="0" smtClean="0">
                <a:latin typeface="Courier New" pitchFamily="49" charset="0"/>
              </a:rPr>
              <a:t> </a:t>
            </a:r>
            <a:r>
              <a:rPr lang="de-DE" altLang="de-DE" sz="2000" dirty="0" smtClean="0">
                <a:solidFill>
                  <a:srgbClr val="FF3399"/>
                </a:solidFill>
                <a:latin typeface="Courier New" pitchFamily="49" charset="0"/>
              </a:rPr>
              <a:t>Float</a:t>
            </a:r>
            <a:r>
              <a:rPr lang="de-DE" altLang="de-DE" sz="2000" dirty="0" smtClean="0">
                <a:latin typeface="Courier New" pitchFamily="49" charset="0"/>
              </a:rPr>
              <a:t>;</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Meine_Werte: Messung (-5 .. +5);</a:t>
            </a:r>
          </a:p>
          <a:p>
            <a:pPr marL="0" indent="0" algn="ctr"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600" dirty="0" smtClean="0">
                <a:solidFill>
                  <a:srgbClr val="FF3399"/>
                </a:solidFill>
              </a:rPr>
              <a:t>Sollten Sie nicht einen besseren Typ als Float verwenden?</a:t>
            </a:r>
          </a:p>
        </p:txBody>
      </p:sp>
      <p:sp>
        <p:nvSpPr>
          <p:cNvPr id="4301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4301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15C1896-FD49-4A6E-8EB8-C734528EB3D9}" type="slidenum">
              <a:rPr lang="de-DE" altLang="de-DE" sz="2400" smtClean="0"/>
              <a:pPr eaLnBrk="1" hangingPunct="1">
                <a:spcBef>
                  <a:spcPct val="0"/>
                </a:spcBef>
              </a:pPr>
              <a:t>418</a:t>
            </a:fld>
            <a:endParaRPr lang="de-DE" altLang="de-DE" sz="2400" dirty="0" smtClean="0"/>
          </a:p>
        </p:txBody>
      </p:sp>
      <p:sp>
        <p:nvSpPr>
          <p:cNvPr id="2" name="Textfeld 1"/>
          <p:cNvSpPr txBox="1"/>
          <p:nvPr/>
        </p:nvSpPr>
        <p:spPr>
          <a:xfrm>
            <a:off x="7812360" y="2492896"/>
            <a:ext cx="1087114" cy="400110"/>
          </a:xfrm>
          <a:prstGeom prst="rect">
            <a:avLst/>
          </a:prstGeom>
          <a:noFill/>
        </p:spPr>
        <p:txBody>
          <a:bodyPr wrap="square" rtlCol="0">
            <a:spAutoFit/>
          </a:bodyPr>
          <a:lstStyle/>
          <a:p>
            <a:r>
              <a:rPr lang="de-DE" sz="2000" dirty="0" smtClean="0">
                <a:solidFill>
                  <a:srgbClr val="FF0000"/>
                </a:solidFill>
              </a:rPr>
              <a:t>Einheit?</a:t>
            </a:r>
            <a:endParaRPr lang="de-DE" sz="2000" dirty="0">
              <a:solidFill>
                <a:srgbClr val="FF0000"/>
              </a:solidFill>
            </a:endParaRPr>
          </a:p>
        </p:txBody>
      </p:sp>
      <p:sp>
        <p:nvSpPr>
          <p:cNvPr id="8" name="Interaktive Schaltfläche: Zurückkehren 7">
            <a:hlinkClick r:id="rId3" action="ppaction://hlinksldjump" highlightClick="1"/>
          </p:cNvPr>
          <p:cNvSpPr/>
          <p:nvPr/>
        </p:nvSpPr>
        <p:spPr bwMode="auto">
          <a:xfrm>
            <a:off x="8168898" y="933388"/>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011">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011">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3011">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1"/>
          <p:cNvSpPr>
            <a:spLocks noGrp="1" noChangeArrowheads="1"/>
          </p:cNvSpPr>
          <p:nvPr>
            <p:ph type="title"/>
          </p:nvPr>
        </p:nvSpPr>
        <p:spPr>
          <a:xfrm>
            <a:off x="685800" y="271463"/>
            <a:ext cx="7751763" cy="1312862"/>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4000" dirty="0" smtClean="0"/>
              <a:t>Reihungsaggregate und Scheiben (Slices) Folie 65</a:t>
            </a:r>
          </a:p>
        </p:txBody>
      </p:sp>
      <p:sp>
        <p:nvSpPr>
          <p:cNvPr id="46085" name="Rectangle 2"/>
          <p:cNvSpPr>
            <a:spLocks noGrp="1" noChangeArrowheads="1"/>
          </p:cNvSpPr>
          <p:nvPr>
            <p:ph sz="half" idx="1"/>
          </p:nvPr>
        </p:nvSpPr>
        <p:spPr>
          <a:xfrm>
            <a:off x="685800" y="1619250"/>
            <a:ext cx="3783013" cy="4862513"/>
          </a:xfrm>
        </p:spPr>
        <p:txBody>
          <a:bodyPr/>
          <a:lstStyle/>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 </a:t>
            </a:r>
            <a:r>
              <a:rPr lang="de-DE" altLang="de-DE" sz="2000" dirty="0" smtClean="0">
                <a:solidFill>
                  <a:srgbClr val="0000FF"/>
                </a:solidFill>
              </a:rPr>
              <a:t>Ada95 neue Regel: Aggregate mit</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Was ist hier legal und was sind die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b="1" dirty="0" smtClean="0">
                <a:latin typeface="Courier New" pitchFamily="49" charset="0"/>
              </a:rPr>
              <a:t>declare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t>
            </a:r>
            <a:r>
              <a:rPr lang="de-DE" altLang="de-DE" sz="1300" b="1" dirty="0" smtClean="0">
                <a:latin typeface="Courier New" pitchFamily="49" charset="0"/>
              </a:rPr>
              <a:t>type</a:t>
            </a:r>
            <a:r>
              <a:rPr lang="de-DE" altLang="de-DE" sz="1300" dirty="0" smtClean="0">
                <a:latin typeface="Courier New" pitchFamily="49" charset="0"/>
              </a:rPr>
              <a:t> T </a:t>
            </a:r>
            <a:r>
              <a:rPr lang="de-DE" altLang="de-DE" sz="1300" b="1" dirty="0" smtClean="0">
                <a:latin typeface="Courier New" pitchFamily="49" charset="0"/>
              </a:rPr>
              <a:t>is array</a:t>
            </a:r>
            <a:r>
              <a:rPr lang="de-DE" altLang="de-DE" sz="1300" dirty="0" smtClean="0">
                <a:latin typeface="Courier New" pitchFamily="49" charset="0"/>
              </a:rPr>
              <a:t> (Integer </a:t>
            </a:r>
            <a:r>
              <a:rPr lang="de-DE" altLang="de-DE" sz="1300" b="1" dirty="0" smtClean="0">
                <a:latin typeface="Courier New" pitchFamily="49" charset="0"/>
              </a:rPr>
              <a:t>range</a:t>
            </a:r>
            <a:r>
              <a:rPr lang="de-DE" altLang="de-DE" sz="1300" dirty="0" smtClean="0">
                <a:latin typeface="Courier New" pitchFamily="49" charset="0"/>
              </a:rPr>
              <a:t> &lt;&gt;)</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t>
            </a:r>
            <a:r>
              <a:rPr lang="de-DE" altLang="de-DE" sz="1300" dirty="0" smtClean="0">
                <a:solidFill>
                  <a:srgbClr val="663300"/>
                </a:solidFill>
                <a:latin typeface="Courier New" pitchFamily="49" charset="0"/>
              </a:rPr>
              <a:t>A: </a:t>
            </a:r>
            <a:r>
              <a:rPr lang="de-DE" altLang="de-DE" sz="1300" b="1" dirty="0" smtClean="0">
                <a:solidFill>
                  <a:srgbClr val="663300"/>
                </a:solidFill>
                <a:latin typeface="Courier New" pitchFamily="49" charset="0"/>
              </a:rPr>
              <a:t>array</a:t>
            </a:r>
            <a:r>
              <a:rPr lang="de-DE" altLang="de-DE" sz="1300" dirty="0" smtClean="0">
                <a:solidFill>
                  <a:srgbClr val="663300"/>
                </a:solidFill>
                <a:latin typeface="Courier New" pitchFamily="49" charset="0"/>
              </a:rPr>
              <a:t> (1..3) </a:t>
            </a:r>
            <a:r>
              <a:rPr lang="de-DE" altLang="de-DE" sz="1300" b="1" dirty="0" smtClean="0">
                <a:solidFill>
                  <a:srgbClr val="663300"/>
                </a:solidFill>
                <a:latin typeface="Courier New" pitchFamily="49" charset="0"/>
              </a:rPr>
              <a:t>of</a:t>
            </a:r>
            <a:r>
              <a:rPr lang="de-DE" altLang="de-DE" sz="1300" dirty="0" smtClean="0">
                <a:solidFill>
                  <a:srgbClr val="663300"/>
                </a:solidFill>
                <a:latin typeface="Courier New" pitchFamily="49" charset="0"/>
              </a:rPr>
              <a:t> …; -- </a:t>
            </a:r>
            <a:r>
              <a:rPr lang="de-DE" altLang="de-DE" sz="1300" b="1" i="1" dirty="0" smtClean="0">
                <a:solidFill>
                  <a:srgbClr val="663300"/>
                </a:solidFill>
                <a:latin typeface="Courier New" pitchFamily="49" charset="0"/>
              </a:rPr>
              <a:t>anon. Typ</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B: T     (1..3);</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b="1" dirty="0" smtClean="0">
                <a:latin typeface="Courier New" pitchFamily="49" charset="0"/>
              </a:rPr>
              <a:t>begin</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(1 =&gt; x, 2 .. 3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(1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B := (1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(0 =&gt; x, 1 .. 2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B := (0 =&gt; x, 1 .. 2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(3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(1..2) := (3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(1 =&gt; x, 2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(1..2) := (2 =&gt; x, 3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(1..2) := (1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(1..2) := (2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(x, </a:t>
            </a:r>
            <a:r>
              <a:rPr lang="de-DE" altLang="de-DE" sz="1300" b="1" dirty="0" smtClean="0">
                <a:latin typeface="Courier New" pitchFamily="49" charset="0"/>
              </a:rPr>
              <a:t>others</a:t>
            </a:r>
            <a:r>
              <a:rPr lang="de-DE" altLang="de-DE" sz="130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(1..2) := (x, </a:t>
            </a:r>
            <a:r>
              <a:rPr lang="de-DE" altLang="de-DE" sz="1300" b="1" dirty="0" smtClean="0">
                <a:latin typeface="Courier New" pitchFamily="49" charset="0"/>
              </a:rPr>
              <a:t>others</a:t>
            </a:r>
            <a:r>
              <a:rPr lang="de-DE" altLang="de-DE" sz="130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A (2..3) &amp; A (1);</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B := B (2..3) &amp; B (1);</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b="1" dirty="0" smtClean="0">
                <a:latin typeface="Courier New" pitchFamily="49" charset="0"/>
              </a:rPr>
              <a:t>end</a:t>
            </a:r>
            <a:r>
              <a:rPr lang="de-DE" altLang="de-DE" sz="1300" dirty="0" smtClean="0">
                <a:latin typeface="Courier New" pitchFamily="49" charset="0"/>
              </a:rPr>
              <a:t>;</a:t>
            </a:r>
          </a:p>
        </p:txBody>
      </p:sp>
      <p:sp>
        <p:nvSpPr>
          <p:cNvPr id="22531" name="Rectangle 3"/>
          <p:cNvSpPr>
            <a:spLocks noGrp="1" noChangeArrowheads="1"/>
          </p:cNvSpPr>
          <p:nvPr>
            <p:ph sz="half" idx="2"/>
          </p:nvPr>
        </p:nvSpPr>
        <p:spPr>
          <a:xfrm>
            <a:off x="4340225" y="1619250"/>
            <a:ext cx="4119563" cy="4664075"/>
          </a:xfrm>
        </p:spPr>
        <p:txBody>
          <a:bodyPr/>
          <a:lstStyle/>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solidFill>
                  <a:srgbClr val="0000FF"/>
                </a:solidFill>
                <a:latin typeface="Courier New" pitchFamily="49" charset="0"/>
              </a:rPr>
              <a:t>others</a:t>
            </a:r>
            <a:r>
              <a:rPr lang="de-DE" altLang="de-DE" sz="2000" dirty="0" smtClean="0">
                <a:solidFill>
                  <a:srgbClr val="0000FF"/>
                </a:solidFill>
              </a:rPr>
              <a:t> gleiten nie!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Grenzen der Aggregate?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300"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b="1" dirty="0" smtClean="0">
                <a:latin typeface="Courier New" pitchFamily="49" charset="0"/>
              </a:rPr>
              <a:t>of</a:t>
            </a:r>
            <a:r>
              <a:rPr lang="de-DE" altLang="de-DE" sz="1300" dirty="0" smtClean="0">
                <a:latin typeface="Courier New" pitchFamily="49" charset="0"/>
              </a:rPr>
              <a:t> …;  -- </a:t>
            </a:r>
            <a:r>
              <a:rPr lang="de-DE" altLang="de-DE" sz="1300" i="1" dirty="0" smtClean="0">
                <a:latin typeface="Courier New" pitchFamily="49" charset="0"/>
              </a:rPr>
              <a:t>Elementtyp ist irrelevant.</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300" i="1"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300" i="1"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b="1" i="1" dirty="0" smtClean="0">
                <a:latin typeface="Courier New" pitchFamily="49" charset="0"/>
              </a:rPr>
              <a:t>Ada 83   Ada 95</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00AE00"/>
                </a:solidFill>
                <a:latin typeface="Courier New" pitchFamily="49" charset="0"/>
              </a:rPr>
              <a:t>OK</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FF0000"/>
                </a:solidFill>
                <a:latin typeface="Courier New" pitchFamily="49" charset="0"/>
              </a:rPr>
              <a:t>illegal</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a:t>
            </a:r>
            <a:r>
              <a:rPr lang="de-DE" altLang="de-DE" sz="1300" i="1" dirty="0" smtClean="0">
                <a:latin typeface="Courier New" pitchFamily="49" charset="0"/>
              </a:rPr>
              <a:t>  </a:t>
            </a:r>
            <a:r>
              <a:rPr lang="de-DE" altLang="de-DE" sz="1300" i="1" dirty="0" smtClean="0">
                <a:solidFill>
                  <a:srgbClr val="0000FF"/>
                </a:solidFill>
                <a:latin typeface="Courier New" pitchFamily="49" charset="0"/>
              </a:rPr>
              <a:t>Neue Regel</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FF0000"/>
                </a:solidFill>
                <a:latin typeface="Courier New" pitchFamily="49" charset="0"/>
              </a:rPr>
              <a:t>illegal </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a:t>
            </a:r>
            <a:r>
              <a:rPr lang="de-DE" altLang="de-DE" sz="1300" i="1" dirty="0" smtClean="0">
                <a:latin typeface="Courier New" pitchFamily="49" charset="0"/>
              </a:rPr>
              <a:t>  </a:t>
            </a:r>
            <a:r>
              <a:rPr lang="de-DE" altLang="de-DE" sz="1300" i="1" dirty="0" smtClean="0">
                <a:solidFill>
                  <a:srgbClr val="0000FF"/>
                </a:solidFill>
                <a:latin typeface="Courier New" pitchFamily="49" charset="0"/>
              </a:rPr>
              <a:t>Neue Regel</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FF00FF"/>
                </a:solidFill>
                <a:latin typeface="Courier New" pitchFamily="49" charset="0"/>
              </a:rPr>
              <a:t>CE</a:t>
            </a:r>
            <a:r>
              <a:rPr lang="de-DE" altLang="de-DE" sz="1300" i="1" dirty="0" smtClean="0">
                <a:latin typeface="Courier New" pitchFamily="49" charset="0"/>
              </a:rPr>
              <a:t>       </a:t>
            </a:r>
            <a:r>
              <a:rPr lang="de-DE" altLang="de-DE" sz="1300" i="1" dirty="0" smtClean="0">
                <a:solidFill>
                  <a:srgbClr val="FF00FF"/>
                </a:solidFill>
                <a:latin typeface="Courier New" pitchFamily="49" charset="0"/>
              </a:rPr>
              <a:t>CE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00AE00"/>
                </a:solidFill>
                <a:latin typeface="Courier New" pitchFamily="49" charset="0"/>
              </a:rPr>
              <a:t>OK</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FF0000"/>
                </a:solidFill>
                <a:latin typeface="Courier New" pitchFamily="49" charset="0"/>
              </a:rPr>
              <a:t>illegal</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  </a:t>
            </a:r>
            <a:r>
              <a:rPr lang="de-DE" altLang="de-DE" sz="1300" i="1" dirty="0" smtClean="0">
                <a:solidFill>
                  <a:srgbClr val="0000FF"/>
                </a:solidFill>
                <a:latin typeface="Courier New" pitchFamily="49" charset="0"/>
              </a:rPr>
              <a:t>Neue Regel</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FF0000"/>
                </a:solidFill>
                <a:latin typeface="Courier New" pitchFamily="49" charset="0"/>
              </a:rPr>
              <a:t>illegal </a:t>
            </a:r>
            <a:r>
              <a:rPr lang="de-DE" altLang="de-DE" sz="1300" i="1" dirty="0" smtClean="0">
                <a:latin typeface="Courier New" pitchFamily="49" charset="0"/>
              </a:rPr>
              <a:t>   </a:t>
            </a:r>
            <a:r>
              <a:rPr lang="de-DE" altLang="de-DE" sz="1300" i="1" dirty="0" smtClean="0">
                <a:solidFill>
                  <a:srgbClr val="FF00FF"/>
                </a:solidFill>
                <a:latin typeface="Courier New" pitchFamily="49" charset="0"/>
              </a:rPr>
              <a:t>CE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FF00FF"/>
                </a:solidFill>
                <a:latin typeface="Courier New" pitchFamily="49" charset="0"/>
              </a:rPr>
              <a:t>CE</a:t>
            </a:r>
            <a:r>
              <a:rPr lang="de-DE" altLang="de-DE" sz="1300" i="1" dirty="0" smtClean="0">
                <a:latin typeface="Courier New" pitchFamily="49" charset="0"/>
              </a:rPr>
              <a:t>       </a:t>
            </a:r>
            <a:r>
              <a:rPr lang="de-DE" altLang="de-DE" sz="1300" i="1" dirty="0" smtClean="0">
                <a:solidFill>
                  <a:srgbClr val="FF00FF"/>
                </a:solidFill>
                <a:latin typeface="Courier New" pitchFamily="49" charset="0"/>
              </a:rPr>
              <a:t>CE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00AE00"/>
                </a:solidFill>
                <a:latin typeface="Courier New" pitchFamily="49" charset="0"/>
              </a:rPr>
              <a:t>OK</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FF0000"/>
                </a:solidFill>
                <a:latin typeface="Courier New" pitchFamily="49" charset="0"/>
              </a:rPr>
              <a:t>illegal</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FF0000"/>
                </a:solidFill>
                <a:latin typeface="Courier New" pitchFamily="49" charset="0"/>
              </a:rPr>
              <a:t>illegal </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00AE00"/>
                </a:solidFill>
                <a:latin typeface="Courier New" pitchFamily="49" charset="0"/>
              </a:rPr>
              <a:t>OK</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00AE00"/>
                </a:solidFill>
                <a:latin typeface="Courier New" pitchFamily="49" charset="0"/>
              </a:rPr>
              <a:t>OK</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FF00FF"/>
                </a:solidFill>
                <a:latin typeface="Courier New" pitchFamily="49" charset="0"/>
              </a:rPr>
              <a:t>CE</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a:t>
            </a:r>
            <a:r>
              <a:rPr lang="de-DE" altLang="de-DE" sz="1300" i="1" dirty="0" smtClean="0">
                <a:latin typeface="Courier New" pitchFamily="49" charset="0"/>
              </a:rPr>
              <a:t>  </a:t>
            </a:r>
            <a:r>
              <a:rPr lang="de-DE" altLang="de-DE" sz="1300" i="1" dirty="0" smtClean="0">
                <a:solidFill>
                  <a:srgbClr val="0000FF"/>
                </a:solidFill>
                <a:latin typeface="Courier New" pitchFamily="49" charset="0"/>
              </a:rPr>
              <a:t>Weitere neue Regel</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i="1" dirty="0" smtClean="0">
                <a:solidFill>
                  <a:srgbClr val="00AE00"/>
                </a:solidFill>
                <a:latin typeface="Courier New" pitchFamily="49" charset="0"/>
              </a:rPr>
              <a:t>OK</a:t>
            </a:r>
            <a:r>
              <a:rPr lang="de-DE" altLang="de-DE" sz="1300" i="1" dirty="0" smtClean="0">
                <a:latin typeface="Courier New" pitchFamily="49" charset="0"/>
              </a:rPr>
              <a:t>       </a:t>
            </a:r>
            <a:r>
              <a:rPr lang="de-DE" altLang="de-DE" sz="1300" i="1" dirty="0" smtClean="0">
                <a:solidFill>
                  <a:srgbClr val="00AE00"/>
                </a:solidFill>
                <a:latin typeface="Courier New" pitchFamily="49" charset="0"/>
              </a:rPr>
              <a:t>OK</a:t>
            </a:r>
          </a:p>
        </p:txBody>
      </p:sp>
      <p:sp>
        <p:nvSpPr>
          <p:cNvPr id="46082"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46083"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60EAC9C-0BBC-415F-8031-7484F8B7E4C3}" type="slidenum">
              <a:rPr lang="de-DE" altLang="de-DE" sz="2400" smtClean="0"/>
              <a:pPr eaLnBrk="1" hangingPunct="1">
                <a:spcBef>
                  <a:spcPct val="0"/>
                </a:spcBef>
              </a:pPr>
              <a:t>419</a:t>
            </a:fld>
            <a:endParaRPr lang="de-DE" altLang="de-DE" sz="2400" dirty="0" smtClean="0"/>
          </a:p>
        </p:txBody>
      </p:sp>
      <p:sp>
        <p:nvSpPr>
          <p:cNvPr id="8" name="Rechteckige Legende 7"/>
          <p:cNvSpPr/>
          <p:nvPr/>
        </p:nvSpPr>
        <p:spPr bwMode="auto">
          <a:xfrm>
            <a:off x="6876256" y="5373216"/>
            <a:ext cx="1704182" cy="252608"/>
          </a:xfrm>
          <a:prstGeom prst="wedgeRectCallout">
            <a:avLst>
              <a:gd name="adj1" fmla="val -34247"/>
              <a:gd name="adj2" fmla="val 130372"/>
            </a:avLst>
          </a:prstGeom>
          <a:solidFill>
            <a:srgbClr val="00B8FF"/>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200" b="0" i="0" u="none" strike="noStrike" cap="none" normalizeH="0" baseline="0" dirty="0" smtClean="0">
                <a:ln>
                  <a:noFill/>
                </a:ln>
                <a:solidFill>
                  <a:schemeClr val="accent2"/>
                </a:solidFill>
                <a:effectLst/>
                <a:latin typeface="Times New Roman" pitchFamily="18" charset="0"/>
              </a:rPr>
              <a:t>AARM 4.5.3(14.a..14.c)</a:t>
            </a:r>
          </a:p>
        </p:txBody>
      </p:sp>
      <p:sp>
        <p:nvSpPr>
          <p:cNvPr id="9" name="Interaktive Schaltfläche: Zurückkehren 8">
            <a:hlinkClick r:id="rId3" action="ppaction://hlinksldjump" highlightClick="1"/>
          </p:cNvPr>
          <p:cNvSpPr/>
          <p:nvPr/>
        </p:nvSpPr>
        <p:spPr bwMode="auto">
          <a:xfrm>
            <a:off x="6948264" y="1087375"/>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24856458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22531">
                                            <p:txEl>
                                              <p:pRg st="7" end="7"/>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22531">
                                            <p:txEl>
                                              <p:pRg st="8" end="8"/>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fill="hold" nodeType="clickEffect">
                                  <p:stCondLst>
                                    <p:cond delay="0"/>
                                  </p:stCondLst>
                                  <p:childTnLst>
                                    <p:set>
                                      <p:cBhvr additive="repl">
                                        <p:cTn id="14" dur="1" fill="hold">
                                          <p:stCondLst>
                                            <p:cond delay="0"/>
                                          </p:stCondLst>
                                        </p:cTn>
                                        <p:tgtEl>
                                          <p:spTgt spid="22531">
                                            <p:txEl>
                                              <p:pRg st="9" end="9"/>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fill="hold" nodeType="clickEffect">
                                  <p:stCondLst>
                                    <p:cond delay="0"/>
                                  </p:stCondLst>
                                  <p:childTnLst>
                                    <p:set>
                                      <p:cBhvr additive="repl">
                                        <p:cTn id="18" dur="1" fill="hold">
                                          <p:stCondLst>
                                            <p:cond delay="0"/>
                                          </p:stCondLst>
                                        </p:cTn>
                                        <p:tgtEl>
                                          <p:spTgt spid="22531">
                                            <p:txEl>
                                              <p:pRg st="10" end="1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fill="hold" nodeType="clickEffect">
                                  <p:stCondLst>
                                    <p:cond delay="0"/>
                                  </p:stCondLst>
                                  <p:childTnLst>
                                    <p:set>
                                      <p:cBhvr additive="repl">
                                        <p:cTn id="22" dur="1" fill="hold">
                                          <p:stCondLst>
                                            <p:cond delay="0"/>
                                          </p:stCondLst>
                                        </p:cTn>
                                        <p:tgtEl>
                                          <p:spTgt spid="22531">
                                            <p:txEl>
                                              <p:pRg st="11" end="11"/>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fill="hold" nodeType="clickEffect">
                                  <p:stCondLst>
                                    <p:cond delay="0"/>
                                  </p:stCondLst>
                                  <p:childTnLst>
                                    <p:set>
                                      <p:cBhvr additive="repl">
                                        <p:cTn id="26" dur="1" fill="hold">
                                          <p:stCondLst>
                                            <p:cond delay="0"/>
                                          </p:stCondLst>
                                        </p:cTn>
                                        <p:tgtEl>
                                          <p:spTgt spid="22531">
                                            <p:txEl>
                                              <p:pRg st="12" end="12"/>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fill="hold" nodeType="clickEffect">
                                  <p:stCondLst>
                                    <p:cond delay="0"/>
                                  </p:stCondLst>
                                  <p:childTnLst>
                                    <p:set>
                                      <p:cBhvr additive="repl">
                                        <p:cTn id="30" dur="1" fill="hold">
                                          <p:stCondLst>
                                            <p:cond delay="0"/>
                                          </p:stCondLst>
                                        </p:cTn>
                                        <p:tgtEl>
                                          <p:spTgt spid="22531">
                                            <p:txEl>
                                              <p:pRg st="13" end="13"/>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fill="hold" nodeType="clickEffect">
                                  <p:stCondLst>
                                    <p:cond delay="0"/>
                                  </p:stCondLst>
                                  <p:childTnLst>
                                    <p:set>
                                      <p:cBhvr additive="repl">
                                        <p:cTn id="34" dur="1" fill="hold">
                                          <p:stCondLst>
                                            <p:cond delay="0"/>
                                          </p:stCondLst>
                                        </p:cTn>
                                        <p:tgtEl>
                                          <p:spTgt spid="22531">
                                            <p:txEl>
                                              <p:pRg st="14" end="14"/>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fill="hold" nodeType="clickEffect">
                                  <p:stCondLst>
                                    <p:cond delay="0"/>
                                  </p:stCondLst>
                                  <p:childTnLst>
                                    <p:set>
                                      <p:cBhvr additive="repl">
                                        <p:cTn id="38" dur="1" fill="hold">
                                          <p:stCondLst>
                                            <p:cond delay="0"/>
                                          </p:stCondLst>
                                        </p:cTn>
                                        <p:tgtEl>
                                          <p:spTgt spid="22531">
                                            <p:txEl>
                                              <p:pRg st="15" end="15"/>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fill="hold" nodeType="clickEffect">
                                  <p:stCondLst>
                                    <p:cond delay="0"/>
                                  </p:stCondLst>
                                  <p:childTnLst>
                                    <p:set>
                                      <p:cBhvr additive="repl">
                                        <p:cTn id="42" dur="1" fill="hold">
                                          <p:stCondLst>
                                            <p:cond delay="0"/>
                                          </p:stCondLst>
                                        </p:cTn>
                                        <p:tgtEl>
                                          <p:spTgt spid="22531">
                                            <p:txEl>
                                              <p:pRg st="16" end="16"/>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fill="hold" nodeType="clickEffect">
                                  <p:stCondLst>
                                    <p:cond delay="0"/>
                                  </p:stCondLst>
                                  <p:childTnLst>
                                    <p:set>
                                      <p:cBhvr additive="repl">
                                        <p:cTn id="46" dur="1" fill="hold">
                                          <p:stCondLst>
                                            <p:cond delay="0"/>
                                          </p:stCondLst>
                                        </p:cTn>
                                        <p:tgtEl>
                                          <p:spTgt spid="22531">
                                            <p:txEl>
                                              <p:pRg st="17" end="17"/>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fill="hold" nodeType="clickEffect">
                                  <p:stCondLst>
                                    <p:cond delay="0"/>
                                  </p:stCondLst>
                                  <p:childTnLst>
                                    <p:set>
                                      <p:cBhvr additive="repl">
                                        <p:cTn id="50" dur="1" fill="hold">
                                          <p:stCondLst>
                                            <p:cond delay="0"/>
                                          </p:stCondLst>
                                        </p:cTn>
                                        <p:tgtEl>
                                          <p:spTgt spid="22531">
                                            <p:txEl>
                                              <p:pRg st="18" end="18"/>
                                            </p:txEl>
                                          </p:spTgt>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fill="hold" nodeType="clickEffect">
                                  <p:stCondLst>
                                    <p:cond delay="0"/>
                                  </p:stCondLst>
                                  <p:childTnLst>
                                    <p:set>
                                      <p:cBhvr additive="repl">
                                        <p:cTn id="54" dur="1" fill="hold">
                                          <p:stCondLst>
                                            <p:cond delay="0"/>
                                          </p:stCondLst>
                                        </p:cTn>
                                        <p:tgtEl>
                                          <p:spTgt spid="22531">
                                            <p:txEl>
                                              <p:pRg st="19" end="19"/>
                                            </p:txEl>
                                          </p:spTgt>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fill="hold" nodeType="clickEffect">
                                  <p:stCondLst>
                                    <p:cond delay="0"/>
                                  </p:stCondLst>
                                  <p:childTnLst>
                                    <p:set>
                                      <p:cBhvr additive="repl">
                                        <p:cTn id="58" dur="1" fill="hold">
                                          <p:stCondLst>
                                            <p:cond delay="0"/>
                                          </p:stCondLst>
                                        </p:cTn>
                                        <p:tgtEl>
                                          <p:spTgt spid="22531">
                                            <p:txEl>
                                              <p:pRg st="20" end="20"/>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fill="hold" nodeType="clickEffect">
                                  <p:stCondLst>
                                    <p:cond delay="0"/>
                                  </p:stCondLst>
                                  <p:childTnLst>
                                    <p:set>
                                      <p:cBhvr additive="repl">
                                        <p:cTn id="64" dur="1" fill="hold">
                                          <p:stCondLst>
                                            <p:cond delay="0"/>
                                          </p:stCondLst>
                                        </p:cTn>
                                        <p:tgtEl>
                                          <p:spTgt spid="22531">
                                            <p:txEl>
                                              <p:pRg st="21" end="21"/>
                                            </p:txEl>
                                          </p:spTgt>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el 1"/>
          <p:cNvSpPr>
            <a:spLocks noGrp="1"/>
          </p:cNvSpPr>
          <p:nvPr>
            <p:ph type="title"/>
          </p:nvPr>
        </p:nvSpPr>
        <p:spPr/>
        <p:txBody>
          <a:bodyPr/>
          <a:lstStyle/>
          <a:p>
            <a:r>
              <a:rPr lang="de-DE" altLang="de-DE" dirty="0" smtClean="0"/>
              <a:t>Warum </a:t>
            </a:r>
            <a:r>
              <a:rPr lang="de-DE" altLang="de-DE" dirty="0" smtClean="0">
                <a:latin typeface="Courier New" pitchFamily="49" charset="0"/>
                <a:cs typeface="Courier New" pitchFamily="49" charset="0"/>
              </a:rPr>
              <a:t>T'Base?</a:t>
            </a:r>
          </a:p>
        </p:txBody>
      </p:sp>
      <p:sp>
        <p:nvSpPr>
          <p:cNvPr id="3" name="Inhaltsplatzhalter 2"/>
          <p:cNvSpPr>
            <a:spLocks noGrp="1"/>
          </p:cNvSpPr>
          <p:nvPr>
            <p:ph idx="1"/>
          </p:nvPr>
        </p:nvSpPr>
        <p:spPr/>
        <p:txBody>
          <a:bodyPr/>
          <a:lstStyle/>
          <a:p>
            <a:pPr>
              <a:buFont typeface="Times New Roman" pitchFamily="16" charset="0"/>
              <a:buNone/>
              <a:defRPr/>
            </a:pPr>
            <a:r>
              <a:rPr lang="de-DE" sz="2000" b="1" dirty="0" smtClean="0">
                <a:latin typeface="Courier New" pitchFamily="49" charset="0"/>
              </a:rPr>
              <a:t>type</a:t>
            </a:r>
            <a:r>
              <a:rPr lang="de-DE" sz="2000" dirty="0" smtClean="0">
                <a:latin typeface="Courier New" pitchFamily="49" charset="0"/>
              </a:rPr>
              <a:t> My_Integer </a:t>
            </a:r>
            <a:r>
              <a:rPr lang="de-DE" sz="2000" b="1" dirty="0" smtClean="0">
                <a:latin typeface="Courier New" pitchFamily="49" charset="0"/>
              </a:rPr>
              <a:t>is range </a:t>
            </a:r>
            <a:r>
              <a:rPr lang="de-DE" sz="2000" dirty="0" smtClean="0">
                <a:latin typeface="Courier New" pitchFamily="49" charset="0"/>
              </a:rPr>
              <a:t>-10 .. 10;</a:t>
            </a:r>
          </a:p>
          <a:p>
            <a:pPr>
              <a:buFont typeface="Times New Roman" pitchFamily="16" charset="0"/>
              <a:buNone/>
              <a:defRPr/>
            </a:pPr>
            <a:r>
              <a:rPr lang="de-DE" sz="2000" b="1" dirty="0" smtClean="0">
                <a:latin typeface="Courier New" pitchFamily="49" charset="0"/>
              </a:rPr>
              <a:t>function</a:t>
            </a:r>
            <a:r>
              <a:rPr lang="de-DE" sz="2000" dirty="0" smtClean="0">
                <a:latin typeface="Courier New" pitchFamily="49" charset="0"/>
              </a:rPr>
              <a:t> "+"</a:t>
            </a:r>
            <a:r>
              <a:rPr lang="de-DE" sz="2000" dirty="0" smtClean="0">
                <a:latin typeface="Courier New" pitchFamily="49" charset="0"/>
                <a:cs typeface="Courier New" pitchFamily="49" charset="0"/>
              </a:rPr>
              <a:t> (Left, Right: My_Integer</a:t>
            </a:r>
            <a:r>
              <a:rPr lang="de-DE" sz="2000" dirty="0" smtClean="0">
                <a:solidFill>
                  <a:schemeClr val="accent2"/>
                </a:solidFill>
                <a:latin typeface="Courier New" pitchFamily="49" charset="0"/>
                <a:cs typeface="Courier New" pitchFamily="49" charset="0"/>
              </a:rPr>
              <a:t>'Base</a:t>
            </a:r>
            <a:r>
              <a:rPr lang="de-DE" sz="2000" dirty="0" smtClean="0">
                <a:latin typeface="Courier New" pitchFamily="49" charset="0"/>
                <a:cs typeface="Courier New" pitchFamily="49" charset="0"/>
              </a:rPr>
              <a:t>)</a:t>
            </a:r>
            <a:br>
              <a:rPr lang="de-DE" sz="2000" dirty="0" smtClean="0">
                <a:latin typeface="Courier New" pitchFamily="49" charset="0"/>
                <a:cs typeface="Courier New" pitchFamily="49" charset="0"/>
              </a:rPr>
            </a:br>
            <a:r>
              <a:rPr lang="de-DE" sz="2000" b="1" dirty="0" smtClean="0">
                <a:latin typeface="Courier New" pitchFamily="49" charset="0"/>
                <a:cs typeface="Courier New" pitchFamily="49" charset="0"/>
              </a:rPr>
              <a:t>return</a:t>
            </a:r>
            <a:r>
              <a:rPr lang="de-DE" sz="2000" dirty="0" smtClean="0">
                <a:latin typeface="Courier New" pitchFamily="49" charset="0"/>
                <a:cs typeface="Courier New" pitchFamily="49" charset="0"/>
              </a:rPr>
              <a:t> My_Integer</a:t>
            </a:r>
            <a:r>
              <a:rPr lang="de-DE" sz="2000" dirty="0" smtClean="0">
                <a:solidFill>
                  <a:schemeClr val="accent2"/>
                </a:solidFill>
                <a:latin typeface="Courier New" pitchFamily="49" charset="0"/>
                <a:cs typeface="Courier New" pitchFamily="49" charset="0"/>
              </a:rPr>
              <a:t>'Base</a:t>
            </a:r>
            <a:r>
              <a:rPr lang="de-DE" sz="2000" dirty="0" smtClean="0">
                <a:latin typeface="Courier New" pitchFamily="49" charset="0"/>
                <a:cs typeface="Courier New" pitchFamily="49" charset="0"/>
              </a:rPr>
              <a:t>;</a:t>
            </a:r>
            <a:endParaRPr lang="de-DE" sz="2000" dirty="0" smtClean="0">
              <a:latin typeface="Courier New" pitchFamily="49" charset="0"/>
            </a:endParaRPr>
          </a:p>
          <a:p>
            <a:pPr marL="0" indent="0">
              <a:buFont typeface="Times New Roman" pitchFamily="16" charset="0"/>
              <a:buNone/>
              <a:defRPr/>
            </a:pPr>
            <a:r>
              <a:rPr lang="de-DE" sz="2400" dirty="0" smtClean="0"/>
              <a:t>Der Übersetzer wird hardware-abhängig einen Typ wählen, der den geforderten Bereich enthält. Berechnungen werden in diesem Typ, dem Basistyp, durchgeführt.</a:t>
            </a:r>
          </a:p>
          <a:p>
            <a:pPr marL="0" indent="0">
              <a:buFont typeface="Times New Roman" pitchFamily="16" charset="0"/>
              <a:buNone/>
              <a:defRPr/>
            </a:pPr>
            <a:r>
              <a:rPr lang="de-DE" sz="2000" dirty="0" smtClean="0">
                <a:latin typeface="Courier New" pitchFamily="49" charset="0"/>
                <a:cs typeface="Courier New" pitchFamily="49" charset="0"/>
              </a:rPr>
              <a:t>X, Y, Z: My_Integer;</a:t>
            </a:r>
            <a:br>
              <a:rPr lang="de-DE" sz="2000" dirty="0" smtClean="0">
                <a:latin typeface="Courier New" pitchFamily="49" charset="0"/>
                <a:cs typeface="Courier New" pitchFamily="49" charset="0"/>
              </a:rPr>
            </a:br>
            <a:r>
              <a:rPr lang="de-DE" sz="2000" dirty="0" smtClean="0">
                <a:latin typeface="Courier New" pitchFamily="49" charset="0"/>
                <a:cs typeface="Courier New" pitchFamily="49" charset="0"/>
              </a:rPr>
              <a:t>X := 10;  Y :=  5;</a:t>
            </a:r>
            <a:br>
              <a:rPr lang="de-DE" sz="2000" dirty="0" smtClean="0">
                <a:latin typeface="Courier New" pitchFamily="49" charset="0"/>
                <a:cs typeface="Courier New" pitchFamily="49" charset="0"/>
              </a:rPr>
            </a:br>
            <a:r>
              <a:rPr lang="de-DE" sz="2000" dirty="0" smtClean="0">
                <a:solidFill>
                  <a:srgbClr val="FF0000"/>
                </a:solidFill>
                <a:latin typeface="Courier New" pitchFamily="49" charset="0"/>
                <a:cs typeface="Courier New" pitchFamily="49" charset="0"/>
              </a:rPr>
              <a:t>Z := X + Y;       -- </a:t>
            </a:r>
            <a:r>
              <a:rPr lang="de-DE" sz="2000" i="1" dirty="0" smtClean="0">
                <a:solidFill>
                  <a:srgbClr val="FF0000"/>
                </a:solidFill>
                <a:latin typeface="Courier New" pitchFamily="49" charset="0"/>
                <a:cs typeface="Courier New" pitchFamily="49" charset="0"/>
              </a:rPr>
              <a:t>Constraint_Error</a:t>
            </a:r>
            <a:r>
              <a:rPr lang="de-DE" sz="2000" dirty="0" smtClean="0">
                <a:latin typeface="Courier New" pitchFamily="49" charset="0"/>
                <a:cs typeface="Courier New" pitchFamily="49" charset="0"/>
              </a:rPr>
              <a:t/>
            </a:r>
            <a:br>
              <a:rPr lang="de-DE" sz="2000" dirty="0" smtClean="0">
                <a:latin typeface="Courier New" pitchFamily="49" charset="0"/>
                <a:cs typeface="Courier New" pitchFamily="49" charset="0"/>
              </a:rPr>
            </a:br>
            <a:r>
              <a:rPr lang="de-DE" sz="2000" dirty="0" smtClean="0">
                <a:latin typeface="Courier New" pitchFamily="49" charset="0"/>
                <a:cs typeface="Courier New" pitchFamily="49" charset="0"/>
              </a:rPr>
              <a:t>Z := </a:t>
            </a:r>
            <a:r>
              <a:rPr lang="de-DE" sz="2000" dirty="0" smtClean="0">
                <a:solidFill>
                  <a:srgbClr val="FF3399"/>
                </a:solidFill>
                <a:latin typeface="Courier New" pitchFamily="49" charset="0"/>
                <a:cs typeface="Courier New" pitchFamily="49" charset="0"/>
              </a:rPr>
              <a:t>X + Y </a:t>
            </a:r>
            <a:r>
              <a:rPr lang="de-DE" sz="2000" dirty="0" smtClean="0">
                <a:solidFill>
                  <a:schemeClr val="accent2"/>
                </a:solidFill>
                <a:latin typeface="Courier New" pitchFamily="49" charset="0"/>
                <a:cs typeface="Courier New" pitchFamily="49" charset="0"/>
              </a:rPr>
              <a:t>– 12</a:t>
            </a:r>
            <a:r>
              <a:rPr lang="de-DE" sz="2000" dirty="0" smtClean="0">
                <a:latin typeface="Courier New" pitchFamily="49" charset="0"/>
                <a:cs typeface="Courier New" pitchFamily="49" charset="0"/>
              </a:rPr>
              <a:t>;  -- </a:t>
            </a:r>
            <a:r>
              <a:rPr lang="de-DE" sz="2000" i="1" dirty="0" smtClean="0">
                <a:solidFill>
                  <a:schemeClr val="accent2"/>
                </a:solidFill>
                <a:latin typeface="Courier New" pitchFamily="49" charset="0"/>
                <a:cs typeface="Courier New" pitchFamily="49" charset="0"/>
              </a:rPr>
              <a:t>OK</a:t>
            </a:r>
          </a:p>
          <a:p>
            <a:pPr marL="0" indent="0">
              <a:buFont typeface="Times New Roman" pitchFamily="16" charset="0"/>
              <a:buNone/>
              <a:defRPr/>
            </a:pPr>
            <a:r>
              <a:rPr lang="de-DE" sz="2400" dirty="0" smtClean="0">
                <a:cs typeface="Courier New" pitchFamily="49" charset="0"/>
              </a:rPr>
              <a:t>Zwischenergebnis außerhalb des Bereichs ist zulässig.</a:t>
            </a:r>
          </a:p>
          <a:p>
            <a:pPr>
              <a:buFont typeface="Times New Roman" pitchFamily="16" charset="0"/>
              <a:buNone/>
              <a:defRPr/>
            </a:pPr>
            <a:endParaRPr lang="de-DE" dirty="0"/>
          </a:p>
        </p:txBody>
      </p:sp>
      <p:sp>
        <p:nvSpPr>
          <p:cNvPr id="23556"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3557"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3AAB71C-A31C-4665-917D-A1F13284FF54}" type="slidenum">
              <a:rPr lang="de-DE" altLang="de-DE" sz="2400" smtClean="0"/>
              <a:pPr eaLnBrk="1" hangingPunct="1">
                <a:spcBef>
                  <a:spcPct val="0"/>
                </a:spcBef>
              </a:pPr>
              <a:t>42</a:t>
            </a:fld>
            <a:endParaRPr lang="de-DE" altLang="de-DE" sz="2400" dirty="0" smtClean="0"/>
          </a:p>
        </p:txBody>
      </p:sp>
      <p:sp>
        <p:nvSpPr>
          <p:cNvPr id="2" name="Abgerundete rechteckige Legende 1"/>
          <p:cNvSpPr/>
          <p:nvPr/>
        </p:nvSpPr>
        <p:spPr bwMode="auto">
          <a:xfrm>
            <a:off x="7164288" y="1860487"/>
            <a:ext cx="1008112" cy="432048"/>
          </a:xfrm>
          <a:prstGeom prst="wedgeRoundRectCallout">
            <a:avLst>
              <a:gd name="adj1" fmla="val -92820"/>
              <a:gd name="adj2" fmla="val 82656"/>
              <a:gd name="adj3" fmla="val 16667"/>
            </a:avLst>
          </a:prstGeom>
          <a:solidFill>
            <a:srgbClr val="00B0F0"/>
          </a:solidFill>
          <a:ln w="1905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Attribut</a:t>
            </a:r>
          </a:p>
        </p:txBody>
      </p:sp>
    </p:spTree>
  </p:cSld>
  <p:clrMapOvr>
    <a:masterClrMapping/>
  </p:clrMapOvr>
  <p:timing>
    <p:tnLst>
      <p:par>
        <p:cTn id="1" dur="indefinite" restart="never" nodeType="tmRoot"/>
      </p:par>
    </p:tn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el 5"/>
          <p:cNvSpPr>
            <a:spLocks noGrp="1"/>
          </p:cNvSpPr>
          <p:nvPr>
            <p:ph type="title"/>
          </p:nvPr>
        </p:nvSpPr>
        <p:spPr/>
        <p:txBody>
          <a:bodyPr/>
          <a:lstStyle/>
          <a:p>
            <a:r>
              <a:rPr lang="de-DE" altLang="de-DE" dirty="0" smtClean="0"/>
              <a:t>Lösung: Namentliche Notation</a:t>
            </a:r>
            <a:br>
              <a:rPr lang="de-DE" altLang="de-DE" dirty="0" smtClean="0"/>
            </a:br>
            <a:r>
              <a:rPr lang="de-DE" altLang="de-DE" dirty="0" smtClean="0"/>
              <a:t>Folie 68</a:t>
            </a:r>
          </a:p>
        </p:txBody>
      </p:sp>
      <p:sp>
        <p:nvSpPr>
          <p:cNvPr id="7" name="Inhaltsplatzhalter 6"/>
          <p:cNvSpPr>
            <a:spLocks noGrp="1"/>
          </p:cNvSpPr>
          <p:nvPr>
            <p:ph idx="1"/>
          </p:nvPr>
        </p:nvSpPr>
        <p:spPr/>
        <p:txBody>
          <a:bodyPr/>
          <a:lstStyle/>
          <a:p>
            <a:pPr marL="0" indent="0"/>
            <a:r>
              <a:rPr lang="de-DE" altLang="de-DE" sz="1800" dirty="0" smtClean="0">
                <a:cs typeface="Courier New" pitchFamily="49" charset="0"/>
              </a:rPr>
              <a:t>Schreiben Sie das Aggregate in namentlicher Notation:</a:t>
            </a:r>
          </a:p>
          <a:p>
            <a:pPr marL="0" indent="0"/>
            <a:r>
              <a:rPr lang="de-DE" altLang="de-DE" sz="1600" dirty="0" smtClean="0">
                <a:latin typeface="Courier New" pitchFamily="49" charset="0"/>
                <a:cs typeface="Courier New" pitchFamily="49" charset="0"/>
              </a:rPr>
              <a:t>Var := ((</a:t>
            </a:r>
            <a:r>
              <a:rPr lang="de-DE" altLang="de-DE" sz="1600" dirty="0" smtClean="0">
                <a:solidFill>
                  <a:srgbClr val="CC3300"/>
                </a:solidFill>
                <a:latin typeface="Courier New" pitchFamily="49" charset="0"/>
                <a:cs typeface="Courier New" pitchFamily="49" charset="0"/>
              </a:rPr>
              <a:t>10.0</a:t>
            </a:r>
            <a:r>
              <a:rPr lang="de-DE" altLang="de-DE" sz="1600" dirty="0" smtClean="0">
                <a:latin typeface="Courier New" pitchFamily="49" charset="0"/>
                <a:cs typeface="Courier New" pitchFamily="49" charset="0"/>
              </a:rPr>
              <a:t>, 20.0),  -- </a:t>
            </a:r>
            <a:r>
              <a:rPr lang="de-DE" altLang="de-DE" sz="1600" i="1" dirty="0" smtClean="0">
                <a:solidFill>
                  <a:srgbClr val="CC3300"/>
                </a:solidFill>
                <a:latin typeface="Courier New" pitchFamily="49" charset="0"/>
                <a:cs typeface="Courier New" pitchFamily="49" charset="0"/>
              </a:rPr>
              <a:t>Index -10 und False</a:t>
            </a:r>
            <a:r>
              <a:rPr lang="de-DE" altLang="de-DE" sz="1600" dirty="0" smtClean="0">
                <a:latin typeface="Courier New" pitchFamily="49" charset="0"/>
                <a:cs typeface="Courier New" pitchFamily="49" charset="0"/>
              </a:rPr>
              <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(41.0,  </a:t>
            </a:r>
            <a:r>
              <a:rPr lang="de-DE" altLang="de-DE" sz="1600" dirty="0" smtClean="0">
                <a:solidFill>
                  <a:srgbClr val="CC3300"/>
                </a:solidFill>
                <a:latin typeface="Courier New" pitchFamily="49" charset="0"/>
                <a:cs typeface="Courier New" pitchFamily="49" charset="0"/>
              </a:rPr>
              <a:t>0.0</a:t>
            </a:r>
            <a:r>
              <a:rPr lang="de-DE" altLang="de-DE" sz="1600" dirty="0" smtClean="0">
                <a:latin typeface="Courier New" pitchFamily="49" charset="0"/>
                <a:cs typeface="Courier New" pitchFamily="49" charset="0"/>
              </a:rPr>
              <a:t>),  -- </a:t>
            </a:r>
            <a:r>
              <a:rPr lang="de-DE" altLang="de-DE" sz="1600" i="1" dirty="0" smtClean="0">
                <a:solidFill>
                  <a:srgbClr val="CC3300"/>
                </a:solidFill>
                <a:latin typeface="Courier New" pitchFamily="49" charset="0"/>
                <a:cs typeface="Courier New" pitchFamily="49" charset="0"/>
              </a:rPr>
              <a:t>Index  -9 und True</a:t>
            </a:r>
            <a:r>
              <a:rPr lang="de-DE" altLang="de-DE" sz="1600" dirty="0" smtClean="0">
                <a:latin typeface="Courier New" pitchFamily="49" charset="0"/>
                <a:cs typeface="Courier New" pitchFamily="49" charset="0"/>
              </a:rPr>
              <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a:t>
            </a:r>
          </a:p>
          <a:p>
            <a:pPr marL="0" indent="0"/>
            <a:r>
              <a:rPr lang="de-DE" altLang="de-DE" sz="1800" dirty="0" smtClean="0">
                <a:cs typeface="Courier New" pitchFamily="49" charset="0"/>
              </a:rPr>
              <a:t>Bedenken Sie, dass bei namentlicher Notation die Reihenfolge keine Rolle spielt.</a:t>
            </a:r>
          </a:p>
          <a:p>
            <a:pPr marL="0" indent="0"/>
            <a:r>
              <a:rPr lang="de-DE" altLang="de-DE" sz="1600" dirty="0" smtClean="0">
                <a:latin typeface="Courier New" pitchFamily="49" charset="0"/>
                <a:cs typeface="Courier New" pitchFamily="49" charset="0"/>
              </a:rPr>
              <a:t>Var := ( -9 =&gt; (True  =&gt;  </a:t>
            </a:r>
            <a:r>
              <a:rPr lang="de-DE" altLang="de-DE" sz="1600" dirty="0" smtClean="0">
                <a:solidFill>
                  <a:srgbClr val="FF0000"/>
                </a:solidFill>
                <a:latin typeface="Courier New" pitchFamily="49" charset="0"/>
                <a:cs typeface="Courier New" pitchFamily="49" charset="0"/>
              </a:rPr>
              <a:t>0.0</a:t>
            </a:r>
            <a:r>
              <a:rPr lang="de-DE" altLang="de-DE" sz="1600" dirty="0" smtClean="0">
                <a:latin typeface="Courier New" pitchFamily="49" charset="0"/>
                <a:cs typeface="Courier New" pitchFamily="49" charset="0"/>
              </a:rPr>
              <a:t>, False =&gt; 41.0),</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-10 =&gt; (False =&gt; </a:t>
            </a:r>
            <a:r>
              <a:rPr lang="de-DE" altLang="de-DE" sz="1600" dirty="0" smtClean="0">
                <a:solidFill>
                  <a:srgbClr val="FF0000"/>
                </a:solidFill>
                <a:latin typeface="Courier New" pitchFamily="49" charset="0"/>
                <a:cs typeface="Courier New" pitchFamily="49" charset="0"/>
              </a:rPr>
              <a:t>10.0</a:t>
            </a:r>
            <a:r>
              <a:rPr lang="de-DE" altLang="de-DE" sz="1600" dirty="0" smtClean="0">
                <a:latin typeface="Courier New" pitchFamily="49" charset="0"/>
                <a:cs typeface="Courier New" pitchFamily="49" charset="0"/>
              </a:rPr>
              <a:t>, True  =&gt; 20.0),</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a:t>
            </a:r>
          </a:p>
          <a:p>
            <a:pPr marL="0" indent="0" algn="ctr"/>
            <a:r>
              <a:rPr lang="de-DE" altLang="de-DE" sz="1800" dirty="0" smtClean="0">
                <a:solidFill>
                  <a:srgbClr val="FF3399"/>
                </a:solidFill>
                <a:cs typeface="Courier New" pitchFamily="49" charset="0"/>
              </a:rPr>
              <a:t>Gemischte Notation (positionell und namentlich) gibt es nur für Verbunde.</a:t>
            </a:r>
            <a:br>
              <a:rPr lang="de-DE" altLang="de-DE" sz="1800" dirty="0" smtClean="0">
                <a:solidFill>
                  <a:srgbClr val="FF3399"/>
                </a:solidFill>
                <a:cs typeface="Courier New" pitchFamily="49" charset="0"/>
              </a:rPr>
            </a:br>
            <a:r>
              <a:rPr lang="de-DE" altLang="de-DE" sz="1800" b="1" dirty="0" smtClean="0">
                <a:solidFill>
                  <a:srgbClr val="FF3399"/>
                </a:solidFill>
                <a:cs typeface="Courier New" pitchFamily="49" charset="0"/>
              </a:rPr>
              <a:t>Das folgende ist illegal!</a:t>
            </a:r>
          </a:p>
          <a:p>
            <a:pPr marL="0" indent="0"/>
            <a:r>
              <a:rPr lang="de-DE" altLang="de-DE" sz="1800" dirty="0" smtClean="0">
                <a:solidFill>
                  <a:srgbClr val="FF3399"/>
                </a:solidFill>
                <a:latin typeface="Courier New" pitchFamily="49" charset="0"/>
                <a:cs typeface="Courier New" pitchFamily="49" charset="0"/>
              </a:rPr>
              <a:t>Var := (      (         </a:t>
            </a:r>
            <a:r>
              <a:rPr lang="de-DE" altLang="de-DE" sz="1800" dirty="0" smtClean="0">
                <a:solidFill>
                  <a:srgbClr val="FF0000"/>
                </a:solidFill>
                <a:latin typeface="Courier New" pitchFamily="49" charset="0"/>
                <a:cs typeface="Courier New" pitchFamily="49" charset="0"/>
              </a:rPr>
              <a:t>10.0</a:t>
            </a:r>
            <a:r>
              <a:rPr lang="de-DE" altLang="de-DE" sz="1800" dirty="0" smtClean="0">
                <a:solidFill>
                  <a:srgbClr val="FF3399"/>
                </a:solidFill>
                <a:latin typeface="Courier New" pitchFamily="49" charset="0"/>
                <a:cs typeface="Courier New" pitchFamily="49" charset="0"/>
              </a:rPr>
              <a:t>, True  =&gt; 20.0),</a:t>
            </a:r>
            <a:br>
              <a:rPr lang="de-DE" altLang="de-DE" sz="1800" dirty="0" smtClean="0">
                <a:solidFill>
                  <a:srgbClr val="FF3399"/>
                </a:solidFill>
                <a:latin typeface="Courier New" pitchFamily="49" charset="0"/>
                <a:cs typeface="Courier New" pitchFamily="49" charset="0"/>
              </a:rPr>
            </a:br>
            <a:r>
              <a:rPr lang="de-DE" altLang="de-DE" sz="1800" dirty="0" smtClean="0">
                <a:solidFill>
                  <a:srgbClr val="FF3399"/>
                </a:solidFill>
                <a:latin typeface="Courier New" pitchFamily="49" charset="0"/>
                <a:cs typeface="Courier New" pitchFamily="49" charset="0"/>
              </a:rPr>
              <a:t>        -9 =&gt; (True  =&gt;  </a:t>
            </a:r>
            <a:r>
              <a:rPr lang="de-DE" altLang="de-DE" sz="1800" dirty="0" smtClean="0">
                <a:solidFill>
                  <a:srgbClr val="FF0000"/>
                </a:solidFill>
                <a:latin typeface="Courier New" pitchFamily="49" charset="0"/>
                <a:cs typeface="Courier New" pitchFamily="49" charset="0"/>
              </a:rPr>
              <a:t>0.0</a:t>
            </a:r>
            <a:r>
              <a:rPr lang="de-DE" altLang="de-DE" sz="1800" dirty="0" smtClean="0">
                <a:solidFill>
                  <a:srgbClr val="FF3399"/>
                </a:solidFill>
                <a:latin typeface="Courier New" pitchFamily="49" charset="0"/>
                <a:cs typeface="Courier New" pitchFamily="49" charset="0"/>
              </a:rPr>
              <a:t>, False =&gt; 41.0),</a:t>
            </a:r>
            <a:br>
              <a:rPr lang="de-DE" altLang="de-DE" sz="1800" dirty="0" smtClean="0">
                <a:solidFill>
                  <a:srgbClr val="FF3399"/>
                </a:solidFill>
                <a:latin typeface="Courier New" pitchFamily="49" charset="0"/>
                <a:cs typeface="Courier New" pitchFamily="49" charset="0"/>
              </a:rPr>
            </a:br>
            <a:r>
              <a:rPr lang="de-DE" altLang="de-DE" sz="1800" dirty="0" smtClean="0">
                <a:solidFill>
                  <a:srgbClr val="FF3399"/>
                </a:solidFill>
                <a:latin typeface="Courier New" pitchFamily="49" charset="0"/>
                <a:cs typeface="Courier New" pitchFamily="49" charset="0"/>
              </a:rPr>
              <a:t>         …);</a:t>
            </a:r>
          </a:p>
          <a:p>
            <a:pPr marL="0" indent="0"/>
            <a:endParaRPr lang="de-DE" altLang="de-DE" sz="2000" dirty="0" smtClean="0">
              <a:cs typeface="Courier New" pitchFamily="49" charset="0"/>
            </a:endParaRPr>
          </a:p>
        </p:txBody>
      </p:sp>
      <p:sp>
        <p:nvSpPr>
          <p:cNvPr id="49156" name="Fußzeilenplatzhalter 3"/>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de-DE" altLang="de-DE" dirty="0" smtClean="0">
                <a:solidFill>
                  <a:srgbClr val="000000"/>
                </a:solidFill>
              </a:rPr>
              <a:t>Ada-Basiskurs © 2024 Grein</a:t>
            </a:r>
            <a:endParaRPr lang="de-DE" altLang="de-DE" dirty="0">
              <a:solidFill>
                <a:srgbClr val="000000"/>
              </a:solidFill>
            </a:endParaRPr>
          </a:p>
        </p:txBody>
      </p:sp>
      <p:sp>
        <p:nvSpPr>
          <p:cNvPr id="49157" name="Foliennummernplatzhalter 4"/>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78585C1D-7FCF-4DBD-9100-890EB8C522FC}" type="slidenum">
              <a:rPr lang="de-DE" altLang="de-DE" smtClean="0">
                <a:solidFill>
                  <a:srgbClr val="000000"/>
                </a:solidFill>
              </a:rPr>
              <a:pPr eaLnBrk="1" hangingPunct="1"/>
              <a:t>420</a:t>
            </a:fld>
            <a:endParaRPr lang="de-DE" altLang="de-DE" dirty="0" smtClean="0">
              <a:solidFill>
                <a:srgbClr val="000000"/>
              </a:solidFill>
            </a:endParaRPr>
          </a:p>
        </p:txBody>
      </p:sp>
      <p:sp>
        <p:nvSpPr>
          <p:cNvPr id="8" name="Interaktive Schaltfläche: Zurückkehren 7">
            <a:hlinkClick r:id="rId2" action="ppaction://hlinksldjump" highlightClick="1"/>
          </p:cNvPr>
          <p:cNvSpPr/>
          <p:nvPr/>
        </p:nvSpPr>
        <p:spPr bwMode="auto">
          <a:xfrm>
            <a:off x="6372200" y="1412776"/>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0987565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Lösung von Folie 88</a:t>
            </a:r>
          </a:p>
        </p:txBody>
      </p:sp>
      <p:sp>
        <p:nvSpPr>
          <p:cNvPr id="16387" name="Rectangle 2"/>
          <p:cNvSpPr>
            <a:spLocks noGrp="1" noChangeArrowheads="1"/>
          </p:cNvSpPr>
          <p:nvPr>
            <p:ph idx="1"/>
          </p:nvPr>
        </p:nvSpPr>
        <p:spPr>
          <a:xfrm>
            <a:off x="539750" y="1981200"/>
            <a:ext cx="8064500" cy="4217988"/>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Times New Roman" pitchFamily="18" charset="0"/>
              </a:rPr>
              <a:t>Motto: </a:t>
            </a:r>
            <a:r>
              <a:rPr lang="de-DE" altLang="de-DE" sz="1800" b="1" dirty="0" smtClean="0">
                <a:latin typeface="Courier New" pitchFamily="49" charset="0"/>
                <a:cs typeface="Times New Roman" pitchFamily="18" charset="0"/>
              </a:rPr>
              <a:t>constant</a:t>
            </a:r>
            <a:r>
              <a:rPr lang="de-DE" altLang="de-DE" sz="1800" dirty="0" smtClean="0">
                <a:latin typeface="Courier New" pitchFamily="49" charset="0"/>
                <a:cs typeface="Times New Roman" pitchFamily="18" charset="0"/>
              </a:rPr>
              <a:t> String :=</a:t>
            </a:r>
            <a:br>
              <a:rPr lang="de-DE" altLang="de-DE" sz="1800" dirty="0" smtClean="0">
                <a:latin typeface="Courier New" pitchFamily="49" charset="0"/>
                <a:cs typeface="Times New Roman" pitchFamily="18" charset="0"/>
              </a:rPr>
            </a:br>
            <a:r>
              <a:rPr lang="de-DE" altLang="de-DE" sz="1800" dirty="0" smtClean="0">
                <a:latin typeface="Courier New" pitchFamily="49" charset="0"/>
                <a:cs typeface="Times New Roman" pitchFamily="18" charset="0"/>
              </a:rPr>
              <a:t>         </a:t>
            </a:r>
            <a:r>
              <a:rPr lang="de-DE" altLang="de-DE" sz="1800" dirty="0" smtClean="0">
                <a:solidFill>
                  <a:srgbClr val="CC3300"/>
                </a:solidFill>
                <a:latin typeface="Courier New" pitchFamily="49" charset="0"/>
              </a:rPr>
              <a:t>"IN GIRUM IMUS NOCTE ET CONSUMIMUR IGNI"</a:t>
            </a:r>
            <a:r>
              <a:rPr lang="de-DE" altLang="de-DE" sz="1800" dirty="0" smtClean="0">
                <a:latin typeface="Courier New" pitchFamily="49" charset="0"/>
                <a:cs typeface="Times New Roman" pitchFamily="18"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800" dirty="0" smtClean="0">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cs typeface="Times New Roman" pitchFamily="18" charset="0"/>
              </a:rPr>
              <a:t>Schreiben Sie eine Schleife zum Ausgeben des obigen Mottos unter Auslassung der Leerzeichen; dann eine zweite Schleife zur Ausgabe in umgekehrter Reihenfolge.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Courier New" pitchFamily="49" charset="0"/>
              </a:rPr>
              <a:t>for</a:t>
            </a:r>
            <a:r>
              <a:rPr lang="de-DE" altLang="de-DE" sz="1800" dirty="0" smtClean="0">
                <a:latin typeface="Courier New" pitchFamily="49" charset="0"/>
                <a:cs typeface="Courier New" pitchFamily="49" charset="0"/>
              </a:rPr>
              <a:t> M </a:t>
            </a:r>
            <a:r>
              <a:rPr lang="de-DE" altLang="de-DE" sz="1800" b="1" dirty="0" smtClean="0">
                <a:latin typeface="Courier New" pitchFamily="49" charset="0"/>
                <a:cs typeface="Courier New" pitchFamily="49" charset="0"/>
              </a:rPr>
              <a:t>in reverse </a:t>
            </a:r>
            <a:r>
              <a:rPr lang="de-DE" altLang="de-DE" sz="1800" dirty="0" smtClean="0">
                <a:latin typeface="Courier New" pitchFamily="49" charset="0"/>
                <a:cs typeface="Courier New" pitchFamily="49" charset="0"/>
              </a:rPr>
              <a:t>Motto'</a:t>
            </a:r>
            <a:r>
              <a:rPr lang="de-DE" altLang="de-DE" sz="1800" b="1" dirty="0" smtClean="0">
                <a:latin typeface="Courier New" pitchFamily="49" charset="0"/>
                <a:cs typeface="Courier New" pitchFamily="49" charset="0"/>
              </a:rPr>
              <a:t>Range</a:t>
            </a: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loop</a:t>
            </a:r>
            <a:br>
              <a:rPr lang="de-DE" altLang="de-DE" sz="1800" b="1"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  if </a:t>
            </a:r>
            <a:r>
              <a:rPr lang="de-DE" altLang="de-DE" sz="1800" dirty="0" smtClean="0">
                <a:latin typeface="Courier New" pitchFamily="49" charset="0"/>
                <a:cs typeface="Courier New" pitchFamily="49" charset="0"/>
              </a:rPr>
              <a:t>Motto (M) /= ' ' </a:t>
            </a:r>
            <a:r>
              <a:rPr lang="de-DE" altLang="de-DE" sz="1800" b="1" dirty="0" smtClean="0">
                <a:latin typeface="Courier New" pitchFamily="49" charset="0"/>
                <a:cs typeface="Courier New" pitchFamily="49" charset="0"/>
              </a:rPr>
              <a:t>then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Courier New" pitchFamily="49" charset="0"/>
              </a:rPr>
              <a:t>    </a:t>
            </a:r>
            <a:r>
              <a:rPr lang="de-DE" altLang="de-DE" sz="1800" dirty="0" smtClean="0">
                <a:latin typeface="Courier New" pitchFamily="49" charset="0"/>
                <a:cs typeface="Courier New" pitchFamily="49" charset="0"/>
              </a:rPr>
              <a:t>Ada.Text_IO.Put (Motto (M));  -- </a:t>
            </a:r>
            <a:r>
              <a:rPr lang="de-DE" altLang="de-DE" sz="1800" i="1" dirty="0" smtClean="0">
                <a:latin typeface="Courier New" pitchFamily="49" charset="0"/>
                <a:cs typeface="Courier New" pitchFamily="49" charset="0"/>
              </a:rPr>
              <a:t>gibt ein Zeichen aus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end if</a:t>
            </a:r>
            <a:r>
              <a:rPr lang="de-DE" altLang="de-DE" sz="1800" dirty="0" smtClean="0">
                <a:latin typeface="Courier New" pitchFamily="49" charset="0"/>
                <a:cs typeface="Courier New" pitchFamily="49" charset="0"/>
              </a:rPr>
              <a:t>;</a:t>
            </a:r>
            <a:br>
              <a:rPr lang="de-DE" altLang="de-DE" sz="1800"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end loop</a:t>
            </a:r>
            <a:r>
              <a:rPr lang="de-DE" altLang="de-DE" sz="1800" dirty="0" smtClean="0">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Ada.Text_IO.New_Line;  -- </a:t>
            </a:r>
            <a:r>
              <a:rPr lang="de-DE" altLang="de-DE" sz="1800" i="1" dirty="0" smtClean="0">
                <a:latin typeface="Courier New" pitchFamily="49" charset="0"/>
                <a:cs typeface="Courier New" pitchFamily="49" charset="0"/>
              </a:rPr>
              <a:t>Zeilenvorschub</a:t>
            </a:r>
          </a:p>
        </p:txBody>
      </p:sp>
      <p:sp>
        <p:nvSpPr>
          <p:cNvPr id="6451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451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259164F-30D0-4665-8C7E-152A952ABCC8}" type="slidenum">
              <a:rPr lang="de-DE" altLang="de-DE" sz="2400" smtClean="0"/>
              <a:pPr eaLnBrk="1" hangingPunct="1">
                <a:spcBef>
                  <a:spcPct val="0"/>
                </a:spcBef>
              </a:pPr>
              <a:t>421</a:t>
            </a:fld>
            <a:endParaRPr lang="de-DE" altLang="de-DE" sz="2400" dirty="0" smtClean="0"/>
          </a:p>
        </p:txBody>
      </p:sp>
    </p:spTree>
    <p:extLst>
      <p:ext uri="{BB962C8B-B14F-4D97-AF65-F5344CB8AC3E}">
        <p14:creationId xmlns:p14="http://schemas.microsoft.com/office/powerpoint/2010/main" val="251628929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ige Legende 6"/>
          <p:cNvSpPr/>
          <p:nvPr/>
        </p:nvSpPr>
        <p:spPr bwMode="auto">
          <a:xfrm>
            <a:off x="1907704" y="5877272"/>
            <a:ext cx="2894095" cy="375789"/>
          </a:xfrm>
          <a:prstGeom prst="wedgeRectCallout">
            <a:avLst>
              <a:gd name="adj1" fmla="val -64117"/>
              <a:gd name="adj2" fmla="val -183374"/>
            </a:avLst>
          </a:prstGeom>
          <a:solidFill>
            <a:srgbClr val="00B8FF"/>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r>
              <a:rPr kumimoji="0" lang="de-DE" sz="1600" b="0" i="0" u="none" strike="noStrike" cap="none" normalizeH="0" baseline="0" dirty="0" smtClean="0">
                <a:ln>
                  <a:noFill/>
                </a:ln>
                <a:solidFill>
                  <a:schemeClr val="bg1"/>
                </a:solidFill>
                <a:effectLst/>
                <a:latin typeface="Times New Roman" pitchFamily="18" charset="0"/>
              </a:rPr>
              <a:t>Verlust der P</a:t>
            </a:r>
            <a:r>
              <a:rPr lang="de-DE" sz="1600" dirty="0" smtClean="0"/>
              <a:t>ositionsinformation</a:t>
            </a:r>
            <a:endParaRPr kumimoji="0" lang="de-DE" sz="1600" b="0" i="0" u="none" strike="noStrike" cap="none" normalizeH="0" baseline="0" dirty="0" smtClean="0">
              <a:ln>
                <a:noFill/>
              </a:ln>
              <a:solidFill>
                <a:schemeClr val="bg1"/>
              </a:solidFill>
              <a:effectLst/>
              <a:latin typeface="Times New Roman" pitchFamily="18" charset="0"/>
            </a:endParaRPr>
          </a:p>
        </p:txBody>
      </p:sp>
      <p:sp>
        <p:nvSpPr>
          <p:cNvPr id="2" name="Textfeld 1"/>
          <p:cNvSpPr txBox="1"/>
          <p:nvPr/>
        </p:nvSpPr>
        <p:spPr>
          <a:xfrm>
            <a:off x="539750" y="3573016"/>
            <a:ext cx="4320282" cy="2811026"/>
          </a:xfrm>
          <a:prstGeom prst="rect">
            <a:avLst/>
          </a:prstGeom>
          <a:noFill/>
        </p:spPr>
        <p:txBody>
          <a:bodyPr wrap="square" rtlCol="0">
            <a:spAutoFit/>
          </a:bodyPr>
          <a:lstStyle/>
          <a:p>
            <a:pPr lvl="0">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b="1" kern="0" dirty="0">
                <a:solidFill>
                  <a:srgbClr val="3333CC"/>
                </a:solidFill>
                <a:latin typeface="Times New Roman"/>
                <a:cs typeface="Courier New" pitchFamily="49" charset="0"/>
              </a:rPr>
              <a:t>Ab Ada </a:t>
            </a:r>
            <a:r>
              <a:rPr lang="de-DE" altLang="de-DE" sz="2000" b="1" kern="0" dirty="0" smtClean="0">
                <a:solidFill>
                  <a:srgbClr val="3333CC"/>
                </a:solidFill>
                <a:latin typeface="Times New Roman"/>
                <a:cs typeface="Courier New" pitchFamily="49" charset="0"/>
              </a:rPr>
              <a:t>2012 zusätzlich:</a:t>
            </a:r>
            <a:r>
              <a:rPr lang="de-DE" altLang="de-DE" sz="2000" b="1" kern="0" dirty="0">
                <a:solidFill>
                  <a:srgbClr val="3333CC"/>
                </a:solidFill>
                <a:latin typeface="Times New Roman"/>
                <a:cs typeface="Courier New" pitchFamily="49" charset="0"/>
              </a:rPr>
              <a:t/>
            </a:r>
            <a:br>
              <a:rPr lang="de-DE" altLang="de-DE" sz="2000" b="1" kern="0" dirty="0">
                <a:solidFill>
                  <a:srgbClr val="3333CC"/>
                </a:solidFill>
                <a:latin typeface="Times New Roman"/>
                <a:cs typeface="Courier New" pitchFamily="49" charset="0"/>
              </a:rPr>
            </a:br>
            <a:r>
              <a:rPr lang="de-DE" altLang="de-DE" sz="2000" kern="0" dirty="0">
                <a:solidFill>
                  <a:srgbClr val="000000"/>
                </a:solidFill>
                <a:latin typeface="Times New Roman"/>
                <a:cs typeface="Courier New" pitchFamily="49" charset="0"/>
              </a:rPr>
              <a:t>Jetzt ist </a:t>
            </a:r>
            <a:r>
              <a:rPr lang="de-DE" altLang="de-DE" sz="2000" kern="0" dirty="0">
                <a:solidFill>
                  <a:srgbClr val="000000"/>
                </a:solidFill>
                <a:latin typeface="Courier New" panose="02070309020205020404" pitchFamily="49" charset="0"/>
                <a:cs typeface="Courier New" panose="02070309020205020404" pitchFamily="49" charset="0"/>
              </a:rPr>
              <a:t>M</a:t>
            </a:r>
            <a:r>
              <a:rPr lang="de-DE" altLang="de-DE" sz="2000" kern="0" dirty="0">
                <a:solidFill>
                  <a:srgbClr val="000000"/>
                </a:solidFill>
                <a:latin typeface="Times New Roman"/>
                <a:cs typeface="Courier New" pitchFamily="49" charset="0"/>
              </a:rPr>
              <a:t> nicht mehr ein Index in die Reihung </a:t>
            </a:r>
            <a:r>
              <a:rPr lang="de-DE" altLang="de-DE" sz="2000" kern="0" dirty="0">
                <a:solidFill>
                  <a:srgbClr val="000000"/>
                </a:solidFill>
                <a:latin typeface="Courier New" panose="02070309020205020404" pitchFamily="49" charset="0"/>
                <a:cs typeface="Courier New" panose="02070309020205020404" pitchFamily="49" charset="0"/>
              </a:rPr>
              <a:t>Motto</a:t>
            </a:r>
            <a:r>
              <a:rPr lang="de-DE" altLang="de-DE" sz="2000" kern="0" dirty="0">
                <a:solidFill>
                  <a:srgbClr val="000000"/>
                </a:solidFill>
                <a:latin typeface="Times New Roman"/>
                <a:cs typeface="Courier New" pitchFamily="49" charset="0"/>
              </a:rPr>
              <a:t>, sondern ein Element davon (in der kanonischen Reihenfolge).</a:t>
            </a:r>
          </a:p>
          <a:p>
            <a:pPr lvl="0">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kern="0" dirty="0">
                <a:solidFill>
                  <a:srgbClr val="000000"/>
                </a:solidFill>
                <a:latin typeface="Courier New" pitchFamily="49" charset="0"/>
                <a:cs typeface="Courier New" pitchFamily="49" charset="0"/>
              </a:rPr>
              <a:t>for</a:t>
            </a:r>
            <a:r>
              <a:rPr lang="de-DE" altLang="de-DE" sz="1800" kern="0" dirty="0">
                <a:solidFill>
                  <a:srgbClr val="000000"/>
                </a:solidFill>
                <a:latin typeface="Courier New" pitchFamily="49" charset="0"/>
                <a:cs typeface="Courier New" pitchFamily="49" charset="0"/>
              </a:rPr>
              <a:t> M </a:t>
            </a:r>
            <a:r>
              <a:rPr lang="de-DE" altLang="de-DE" sz="1800" b="1" kern="0" dirty="0">
                <a:solidFill>
                  <a:srgbClr val="FF3399"/>
                </a:solidFill>
                <a:latin typeface="Courier New" pitchFamily="49" charset="0"/>
                <a:cs typeface="Courier New" pitchFamily="49" charset="0"/>
              </a:rPr>
              <a:t>of </a:t>
            </a:r>
            <a:r>
              <a:rPr lang="de-DE" altLang="de-DE" sz="1800" b="1" kern="0" dirty="0">
                <a:solidFill>
                  <a:srgbClr val="000000"/>
                </a:solidFill>
                <a:latin typeface="Courier New" pitchFamily="49" charset="0"/>
                <a:cs typeface="Courier New" pitchFamily="49" charset="0"/>
              </a:rPr>
              <a:t>reverse </a:t>
            </a:r>
            <a:r>
              <a:rPr lang="de-DE" altLang="de-DE" sz="1800" kern="0" dirty="0">
                <a:solidFill>
                  <a:srgbClr val="FF3399"/>
                </a:solidFill>
                <a:latin typeface="Courier New" pitchFamily="49" charset="0"/>
                <a:cs typeface="Courier New" pitchFamily="49" charset="0"/>
              </a:rPr>
              <a:t>Motto</a:t>
            </a:r>
            <a:r>
              <a:rPr lang="de-DE" altLang="de-DE" sz="1800" kern="0" dirty="0">
                <a:solidFill>
                  <a:srgbClr val="000000"/>
                </a:solidFill>
                <a:latin typeface="Courier New" pitchFamily="49" charset="0"/>
                <a:cs typeface="Courier New" pitchFamily="49" charset="0"/>
              </a:rPr>
              <a:t> </a:t>
            </a:r>
            <a:r>
              <a:rPr lang="de-DE" altLang="de-DE" sz="1800" b="1" kern="0" dirty="0">
                <a:solidFill>
                  <a:srgbClr val="000000"/>
                </a:solidFill>
                <a:latin typeface="Courier New" pitchFamily="49" charset="0"/>
                <a:cs typeface="Courier New" pitchFamily="49" charset="0"/>
              </a:rPr>
              <a:t>loop</a:t>
            </a:r>
            <a:br>
              <a:rPr lang="de-DE" altLang="de-DE" sz="1800" b="1" kern="0" dirty="0">
                <a:solidFill>
                  <a:srgbClr val="000000"/>
                </a:solidFill>
                <a:latin typeface="Courier New" pitchFamily="49" charset="0"/>
                <a:cs typeface="Courier New" pitchFamily="49" charset="0"/>
              </a:rPr>
            </a:br>
            <a:r>
              <a:rPr lang="de-DE" altLang="de-DE" sz="1800" b="1" kern="0" dirty="0">
                <a:solidFill>
                  <a:srgbClr val="000000"/>
                </a:solidFill>
                <a:latin typeface="Courier New" pitchFamily="49" charset="0"/>
                <a:cs typeface="Courier New" pitchFamily="49" charset="0"/>
              </a:rPr>
              <a:t>  if </a:t>
            </a:r>
            <a:r>
              <a:rPr lang="de-DE" altLang="de-DE" sz="1800" kern="0" dirty="0">
                <a:solidFill>
                  <a:srgbClr val="000000"/>
                </a:solidFill>
                <a:latin typeface="Courier New" pitchFamily="49" charset="0"/>
                <a:cs typeface="Courier New" pitchFamily="49" charset="0"/>
              </a:rPr>
              <a:t>M /= ' ' </a:t>
            </a:r>
            <a:r>
              <a:rPr lang="de-DE" altLang="de-DE" sz="1800" b="1" kern="0" dirty="0">
                <a:solidFill>
                  <a:srgbClr val="000000"/>
                </a:solidFill>
                <a:latin typeface="Courier New" pitchFamily="49" charset="0"/>
                <a:cs typeface="Courier New" pitchFamily="49" charset="0"/>
              </a:rPr>
              <a:t>then</a:t>
            </a:r>
            <a:br>
              <a:rPr lang="de-DE" altLang="de-DE" sz="1800" b="1" kern="0" dirty="0">
                <a:solidFill>
                  <a:srgbClr val="000000"/>
                </a:solidFill>
                <a:latin typeface="Courier New" pitchFamily="49" charset="0"/>
                <a:cs typeface="Courier New" pitchFamily="49" charset="0"/>
              </a:rPr>
            </a:br>
            <a:r>
              <a:rPr lang="de-DE" altLang="de-DE" sz="1800" b="1" kern="0" dirty="0">
                <a:solidFill>
                  <a:srgbClr val="000000"/>
                </a:solidFill>
                <a:latin typeface="Courier New" pitchFamily="49" charset="0"/>
                <a:cs typeface="Courier New" pitchFamily="49" charset="0"/>
              </a:rPr>
              <a:t>    </a:t>
            </a:r>
            <a:r>
              <a:rPr lang="de-DE" altLang="de-DE" sz="1800" kern="0" dirty="0">
                <a:solidFill>
                  <a:srgbClr val="000000"/>
                </a:solidFill>
                <a:latin typeface="Courier New" pitchFamily="49" charset="0"/>
                <a:cs typeface="Courier New" pitchFamily="49" charset="0"/>
              </a:rPr>
              <a:t>Ada.Text_IO.Put (M</a:t>
            </a:r>
            <a:r>
              <a:rPr lang="de-DE" altLang="de-DE" sz="1800" kern="0" dirty="0" smtClean="0">
                <a:solidFill>
                  <a:srgbClr val="000000"/>
                </a:solidFill>
                <a:latin typeface="Courier New" pitchFamily="49" charset="0"/>
                <a:cs typeface="Courier New" pitchFamily="49" charset="0"/>
              </a:rPr>
              <a:t>);</a:t>
            </a:r>
            <a:r>
              <a:rPr lang="de-DE" altLang="de-DE" sz="1800" i="1" kern="0" dirty="0">
                <a:solidFill>
                  <a:srgbClr val="000000"/>
                </a:solidFill>
                <a:latin typeface="Courier New" pitchFamily="49" charset="0"/>
                <a:cs typeface="Courier New" pitchFamily="49" charset="0"/>
              </a:rPr>
              <a:t/>
            </a:r>
            <a:br>
              <a:rPr lang="de-DE" altLang="de-DE" sz="1800" i="1" kern="0" dirty="0">
                <a:solidFill>
                  <a:srgbClr val="000000"/>
                </a:solidFill>
                <a:latin typeface="Courier New" pitchFamily="49" charset="0"/>
                <a:cs typeface="Courier New" pitchFamily="49" charset="0"/>
              </a:rPr>
            </a:br>
            <a:r>
              <a:rPr lang="de-DE" altLang="de-DE" sz="1800" kern="0" dirty="0">
                <a:solidFill>
                  <a:srgbClr val="000000"/>
                </a:solidFill>
                <a:latin typeface="Courier New" pitchFamily="49" charset="0"/>
                <a:cs typeface="Courier New" pitchFamily="49" charset="0"/>
              </a:rPr>
              <a:t>  </a:t>
            </a:r>
            <a:r>
              <a:rPr lang="de-DE" altLang="de-DE" sz="1800" b="1" kern="0" dirty="0">
                <a:solidFill>
                  <a:srgbClr val="000000"/>
                </a:solidFill>
                <a:latin typeface="Courier New" pitchFamily="49" charset="0"/>
                <a:cs typeface="Courier New" pitchFamily="49" charset="0"/>
              </a:rPr>
              <a:t>end if</a:t>
            </a:r>
            <a:r>
              <a:rPr lang="de-DE" altLang="de-DE" sz="1800" kern="0" dirty="0">
                <a:solidFill>
                  <a:srgbClr val="000000"/>
                </a:solidFill>
                <a:latin typeface="Courier New" pitchFamily="49" charset="0"/>
                <a:cs typeface="Courier New" pitchFamily="49" charset="0"/>
              </a:rPr>
              <a:t>;</a:t>
            </a:r>
            <a:br>
              <a:rPr lang="de-DE" altLang="de-DE" sz="1800" kern="0" dirty="0">
                <a:solidFill>
                  <a:srgbClr val="000000"/>
                </a:solidFill>
                <a:latin typeface="Courier New" pitchFamily="49" charset="0"/>
                <a:cs typeface="Courier New" pitchFamily="49" charset="0"/>
              </a:rPr>
            </a:br>
            <a:r>
              <a:rPr lang="de-DE" altLang="de-DE" sz="1800" b="1" kern="0" dirty="0">
                <a:solidFill>
                  <a:srgbClr val="000000"/>
                </a:solidFill>
                <a:latin typeface="Courier New" pitchFamily="49" charset="0"/>
                <a:cs typeface="Courier New" pitchFamily="49" charset="0"/>
              </a:rPr>
              <a:t>end loop</a:t>
            </a:r>
            <a:r>
              <a:rPr lang="de-DE" altLang="de-DE" sz="1800" kern="0" dirty="0" smtClean="0">
                <a:solidFill>
                  <a:srgbClr val="000000"/>
                </a:solidFill>
                <a:latin typeface="Courier New" pitchFamily="49" charset="0"/>
                <a:cs typeface="Courier New" pitchFamily="49" charset="0"/>
              </a:rPr>
              <a:t>;</a:t>
            </a:r>
            <a:endParaRPr lang="de-DE" altLang="de-DE" sz="1800" kern="0" dirty="0">
              <a:solidFill>
                <a:srgbClr val="000000"/>
              </a:solidFill>
              <a:latin typeface="Courier New" pitchFamily="49" charset="0"/>
              <a:cs typeface="Courier New" pitchFamily="49" charset="0"/>
            </a:endParaRPr>
          </a:p>
        </p:txBody>
      </p:sp>
      <p:sp>
        <p:nvSpPr>
          <p:cNvPr id="64514" name="Rectangle 1"/>
          <p:cNvSpPr>
            <a:spLocks noGrp="1" noChangeArrowheads="1"/>
          </p:cNvSpPr>
          <p:nvPr>
            <p:ph type="title"/>
          </p:nvPr>
        </p:nvSpPr>
        <p:spPr>
          <a:xfrm>
            <a:off x="685800" y="404664"/>
            <a:ext cx="7772400" cy="138330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Lösung</a:t>
            </a:r>
            <a:br>
              <a:rPr lang="de-DE" altLang="de-DE" dirty="0" smtClean="0"/>
            </a:br>
            <a:r>
              <a:rPr lang="de-DE" altLang="de-DE" dirty="0" smtClean="0"/>
              <a:t>Ada 2012, 2022</a:t>
            </a:r>
          </a:p>
        </p:txBody>
      </p:sp>
      <p:sp>
        <p:nvSpPr>
          <p:cNvPr id="16387" name="Rectangle 2"/>
          <p:cNvSpPr>
            <a:spLocks noGrp="1" noChangeArrowheads="1"/>
          </p:cNvSpPr>
          <p:nvPr>
            <p:ph idx="1"/>
          </p:nvPr>
        </p:nvSpPr>
        <p:spPr>
          <a:xfrm>
            <a:off x="539750" y="1772816"/>
            <a:ext cx="8064500" cy="1890936"/>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b="1" dirty="0" smtClean="0">
                <a:solidFill>
                  <a:schemeClr val="accent2"/>
                </a:solidFill>
                <a:cs typeface="Courier New" pitchFamily="49" charset="0"/>
              </a:rPr>
              <a:t>Bis Ada 2005 nur:</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Courier New" pitchFamily="49" charset="0"/>
              </a:rPr>
              <a:t>for</a:t>
            </a:r>
            <a:r>
              <a:rPr lang="de-DE" altLang="de-DE" sz="1800" dirty="0" smtClean="0">
                <a:latin typeface="Courier New" pitchFamily="49" charset="0"/>
                <a:cs typeface="Courier New" pitchFamily="49" charset="0"/>
              </a:rPr>
              <a:t> M </a:t>
            </a:r>
            <a:r>
              <a:rPr lang="de-DE" altLang="de-DE" sz="1800" b="1" dirty="0" smtClean="0">
                <a:solidFill>
                  <a:srgbClr val="FF3399"/>
                </a:solidFill>
                <a:latin typeface="Courier New" pitchFamily="49" charset="0"/>
                <a:cs typeface="Courier New" pitchFamily="49" charset="0"/>
              </a:rPr>
              <a:t>in</a:t>
            </a:r>
            <a:r>
              <a:rPr lang="de-DE" altLang="de-DE" sz="1800" b="1" dirty="0" smtClean="0">
                <a:latin typeface="Courier New" pitchFamily="49" charset="0"/>
                <a:cs typeface="Courier New" pitchFamily="49" charset="0"/>
              </a:rPr>
              <a:t> reverse </a:t>
            </a:r>
            <a:r>
              <a:rPr lang="de-DE" altLang="de-DE" sz="1800" dirty="0" smtClean="0">
                <a:solidFill>
                  <a:srgbClr val="FF3399"/>
                </a:solidFill>
                <a:latin typeface="Courier New" pitchFamily="49" charset="0"/>
                <a:cs typeface="Courier New" pitchFamily="49" charset="0"/>
              </a:rPr>
              <a:t>Motto'</a:t>
            </a:r>
            <a:r>
              <a:rPr lang="de-DE" altLang="de-DE" sz="1800" b="1" dirty="0" smtClean="0">
                <a:solidFill>
                  <a:srgbClr val="FF3399"/>
                </a:solidFill>
                <a:latin typeface="Courier New" pitchFamily="49" charset="0"/>
                <a:cs typeface="Courier New" pitchFamily="49" charset="0"/>
              </a:rPr>
              <a:t>Range</a:t>
            </a: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loop</a:t>
            </a:r>
            <a:br>
              <a:rPr lang="de-DE" altLang="de-DE" sz="1800" b="1"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  if </a:t>
            </a:r>
            <a:r>
              <a:rPr lang="de-DE" altLang="de-DE" sz="1800" dirty="0" smtClean="0">
                <a:latin typeface="Courier New" pitchFamily="49" charset="0"/>
                <a:cs typeface="Courier New" pitchFamily="49" charset="0"/>
              </a:rPr>
              <a:t>Motto (M) /= ' ' </a:t>
            </a:r>
            <a:r>
              <a:rPr lang="de-DE" altLang="de-DE" sz="1800" b="1" dirty="0" smtClean="0">
                <a:latin typeface="Courier New" pitchFamily="49" charset="0"/>
                <a:cs typeface="Courier New" pitchFamily="49" charset="0"/>
              </a:rPr>
              <a:t>then</a:t>
            </a:r>
            <a:br>
              <a:rPr lang="de-DE" altLang="de-DE" sz="1800" b="1"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    </a:t>
            </a:r>
            <a:r>
              <a:rPr lang="de-DE" altLang="de-DE" sz="1800" dirty="0" smtClean="0">
                <a:latin typeface="Courier New" pitchFamily="49" charset="0"/>
                <a:cs typeface="Courier New" pitchFamily="49" charset="0"/>
              </a:rPr>
              <a:t>Ada.Text_IO.Put (Motto (M));  -- </a:t>
            </a:r>
            <a:r>
              <a:rPr lang="de-DE" altLang="de-DE" sz="1800" i="1" dirty="0" smtClean="0">
                <a:latin typeface="Courier New" pitchFamily="49" charset="0"/>
                <a:cs typeface="Courier New" pitchFamily="49" charset="0"/>
              </a:rPr>
              <a:t>gibt ein Zeichen aus</a:t>
            </a:r>
            <a:br>
              <a:rPr lang="de-DE" altLang="de-DE" sz="1800" i="1"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end if</a:t>
            </a:r>
            <a:r>
              <a:rPr lang="de-DE" altLang="de-DE" sz="1800" dirty="0" smtClean="0">
                <a:latin typeface="Courier New" pitchFamily="49" charset="0"/>
                <a:cs typeface="Courier New" pitchFamily="49" charset="0"/>
              </a:rPr>
              <a:t>;</a:t>
            </a:r>
            <a:br>
              <a:rPr lang="de-DE" altLang="de-DE" sz="1800" dirty="0" smtClean="0">
                <a:latin typeface="Courier New" pitchFamily="49" charset="0"/>
                <a:cs typeface="Courier New" pitchFamily="49" charset="0"/>
              </a:rPr>
            </a:br>
            <a:r>
              <a:rPr lang="de-DE" altLang="de-DE" sz="1800" b="1" dirty="0" smtClean="0">
                <a:latin typeface="Courier New" pitchFamily="49" charset="0"/>
                <a:cs typeface="Courier New" pitchFamily="49" charset="0"/>
              </a:rPr>
              <a:t>end loop</a:t>
            </a:r>
            <a:r>
              <a:rPr lang="de-DE" altLang="de-DE" sz="1800" dirty="0" smtClean="0">
                <a:latin typeface="Courier New" pitchFamily="49" charset="0"/>
                <a:cs typeface="Courier New" pitchFamily="49" charset="0"/>
              </a:rPr>
              <a:t>;</a:t>
            </a:r>
          </a:p>
        </p:txBody>
      </p:sp>
      <p:sp>
        <p:nvSpPr>
          <p:cNvPr id="6451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451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259164F-30D0-4665-8C7E-152A952ABCC8}" type="slidenum">
              <a:rPr lang="de-DE" altLang="de-DE" sz="2400" smtClean="0"/>
              <a:pPr eaLnBrk="1" hangingPunct="1">
                <a:spcBef>
                  <a:spcPct val="0"/>
                </a:spcBef>
              </a:pPr>
              <a:t>422</a:t>
            </a:fld>
            <a:endParaRPr lang="de-DE" altLang="de-DE" sz="2400" dirty="0" smtClean="0"/>
          </a:p>
        </p:txBody>
      </p:sp>
      <p:sp>
        <p:nvSpPr>
          <p:cNvPr id="8" name="Interaktive Schaltfläche: Zurückkehren 7">
            <a:hlinkClick r:id="rId3" action="ppaction://hlinksldjump" highlightClick="1"/>
          </p:cNvPr>
          <p:cNvSpPr/>
          <p:nvPr/>
        </p:nvSpPr>
        <p:spPr bwMode="auto">
          <a:xfrm>
            <a:off x="7250669" y="1096318"/>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10" name="Textfeld 9"/>
          <p:cNvSpPr txBox="1"/>
          <p:nvPr/>
        </p:nvSpPr>
        <p:spPr>
          <a:xfrm>
            <a:off x="4933437" y="3622903"/>
            <a:ext cx="3491880" cy="2513509"/>
          </a:xfrm>
          <a:prstGeom prst="rect">
            <a:avLst/>
          </a:prstGeom>
          <a:noFill/>
        </p:spPr>
        <p:txBody>
          <a:bodyPr wrap="square" rtlCol="0">
            <a:spAutoFit/>
          </a:bodyPr>
          <a:lstStyle/>
          <a:p>
            <a:pPr lvl="0">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b="1" kern="0" dirty="0">
                <a:solidFill>
                  <a:srgbClr val="3333CC"/>
                </a:solidFill>
                <a:latin typeface="Times New Roman"/>
                <a:cs typeface="Courier New" pitchFamily="49" charset="0"/>
              </a:rPr>
              <a:t>Ab Ada </a:t>
            </a:r>
            <a:r>
              <a:rPr lang="de-DE" altLang="de-DE" sz="2000" b="1" kern="0" dirty="0" smtClean="0">
                <a:solidFill>
                  <a:srgbClr val="3333CC"/>
                </a:solidFill>
                <a:latin typeface="Times New Roman"/>
                <a:cs typeface="Courier New" pitchFamily="49" charset="0"/>
              </a:rPr>
              <a:t>2022:</a:t>
            </a:r>
            <a:br>
              <a:rPr lang="de-DE" altLang="de-DE" sz="2000" b="1" kern="0" dirty="0" smtClean="0">
                <a:solidFill>
                  <a:srgbClr val="3333CC"/>
                </a:solidFill>
                <a:latin typeface="Times New Roman"/>
                <a:cs typeface="Courier New" pitchFamily="49" charset="0"/>
              </a:rPr>
            </a:br>
            <a:r>
              <a:rPr lang="de-DE" altLang="de-DE" sz="2000" kern="0" dirty="0" smtClean="0">
                <a:solidFill>
                  <a:srgbClr val="000000"/>
                </a:solidFill>
                <a:latin typeface="Times New Roman"/>
                <a:cs typeface="Courier New" pitchFamily="49" charset="0"/>
              </a:rPr>
              <a:t>Ein Iterationsfilter schränkt die Auswahl der Elemente ein.</a:t>
            </a:r>
          </a:p>
          <a:p>
            <a:pPr lvl="0">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900" kern="0" dirty="0">
              <a:solidFill>
                <a:srgbClr val="000000"/>
              </a:solidFill>
              <a:latin typeface="Times New Roman"/>
              <a:cs typeface="Courier New" pitchFamily="49" charset="0"/>
            </a:endParaRPr>
          </a:p>
          <a:p>
            <a:pPr lvl="0">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kern="0" dirty="0">
                <a:solidFill>
                  <a:srgbClr val="000000"/>
                </a:solidFill>
                <a:latin typeface="Courier New" pitchFamily="49" charset="0"/>
                <a:cs typeface="Courier New" pitchFamily="49" charset="0"/>
              </a:rPr>
              <a:t>for</a:t>
            </a:r>
            <a:r>
              <a:rPr lang="de-DE" altLang="de-DE" sz="1800" kern="0" dirty="0">
                <a:solidFill>
                  <a:srgbClr val="000000"/>
                </a:solidFill>
                <a:latin typeface="Courier New" pitchFamily="49" charset="0"/>
                <a:cs typeface="Courier New" pitchFamily="49" charset="0"/>
              </a:rPr>
              <a:t> M </a:t>
            </a:r>
            <a:r>
              <a:rPr lang="de-DE" altLang="de-DE" sz="1800" b="1" kern="0" dirty="0">
                <a:solidFill>
                  <a:schemeClr val="tx1"/>
                </a:solidFill>
                <a:latin typeface="Courier New" pitchFamily="49" charset="0"/>
                <a:cs typeface="Courier New" pitchFamily="49" charset="0"/>
              </a:rPr>
              <a:t>of </a:t>
            </a:r>
            <a:r>
              <a:rPr lang="de-DE" altLang="de-DE" sz="1800" b="1" kern="0" dirty="0">
                <a:solidFill>
                  <a:srgbClr val="000000"/>
                </a:solidFill>
                <a:latin typeface="Courier New" pitchFamily="49" charset="0"/>
                <a:cs typeface="Courier New" pitchFamily="49" charset="0"/>
              </a:rPr>
              <a:t>reverse </a:t>
            </a:r>
            <a:r>
              <a:rPr lang="de-DE" altLang="de-DE" sz="1800" kern="0" dirty="0" smtClean="0">
                <a:solidFill>
                  <a:schemeClr val="tx1"/>
                </a:solidFill>
                <a:latin typeface="Courier New" pitchFamily="49" charset="0"/>
                <a:cs typeface="Courier New" pitchFamily="49" charset="0"/>
              </a:rPr>
              <a:t>Motto</a:t>
            </a:r>
            <a:r>
              <a:rPr lang="de-DE" altLang="de-DE" sz="1800" b="1" kern="0" dirty="0">
                <a:solidFill>
                  <a:srgbClr val="000000"/>
                </a:solidFill>
                <a:latin typeface="Courier New" pitchFamily="49" charset="0"/>
                <a:cs typeface="Courier New" pitchFamily="49" charset="0"/>
              </a:rPr>
              <a:t/>
            </a:r>
            <a:br>
              <a:rPr lang="de-DE" altLang="de-DE" sz="1800" b="1" kern="0" dirty="0">
                <a:solidFill>
                  <a:srgbClr val="000000"/>
                </a:solidFill>
                <a:latin typeface="Courier New" pitchFamily="49" charset="0"/>
                <a:cs typeface="Courier New" pitchFamily="49" charset="0"/>
              </a:rPr>
            </a:br>
            <a:r>
              <a:rPr lang="de-DE" altLang="de-DE" sz="1800" b="1" kern="0" dirty="0">
                <a:solidFill>
                  <a:srgbClr val="000000"/>
                </a:solidFill>
                <a:latin typeface="Courier New" pitchFamily="49" charset="0"/>
                <a:cs typeface="Courier New" pitchFamily="49" charset="0"/>
              </a:rPr>
              <a:t>  </a:t>
            </a:r>
            <a:r>
              <a:rPr lang="de-DE" altLang="de-DE" sz="1800" b="1" kern="0" dirty="0" smtClean="0">
                <a:solidFill>
                  <a:srgbClr val="FF3399"/>
                </a:solidFill>
                <a:latin typeface="Courier New" pitchFamily="49" charset="0"/>
                <a:cs typeface="Courier New" pitchFamily="49" charset="0"/>
              </a:rPr>
              <a:t>when </a:t>
            </a:r>
            <a:r>
              <a:rPr lang="de-DE" altLang="de-DE" sz="1800" kern="0" dirty="0">
                <a:solidFill>
                  <a:srgbClr val="FF3399"/>
                </a:solidFill>
                <a:latin typeface="Courier New" pitchFamily="49" charset="0"/>
                <a:cs typeface="Courier New" pitchFamily="49" charset="0"/>
              </a:rPr>
              <a:t>M /= ' ' </a:t>
            </a:r>
            <a:r>
              <a:rPr lang="de-DE" altLang="de-DE" sz="1800" b="1" kern="0" dirty="0" smtClean="0">
                <a:solidFill>
                  <a:srgbClr val="000000"/>
                </a:solidFill>
                <a:latin typeface="Courier New" pitchFamily="49" charset="0"/>
                <a:cs typeface="Courier New" pitchFamily="49" charset="0"/>
              </a:rPr>
              <a:t>loop</a:t>
            </a:r>
            <a:r>
              <a:rPr lang="de-DE" altLang="de-DE" sz="1800" b="1" kern="0" dirty="0">
                <a:solidFill>
                  <a:srgbClr val="000000"/>
                </a:solidFill>
                <a:latin typeface="Courier New" pitchFamily="49" charset="0"/>
                <a:cs typeface="Courier New" pitchFamily="49" charset="0"/>
              </a:rPr>
              <a:t/>
            </a:r>
            <a:br>
              <a:rPr lang="de-DE" altLang="de-DE" sz="1800" b="1" kern="0" dirty="0">
                <a:solidFill>
                  <a:srgbClr val="000000"/>
                </a:solidFill>
                <a:latin typeface="Courier New" pitchFamily="49" charset="0"/>
                <a:cs typeface="Courier New" pitchFamily="49" charset="0"/>
              </a:rPr>
            </a:br>
            <a:r>
              <a:rPr lang="de-DE" altLang="de-DE" sz="1800" b="1" kern="0" dirty="0">
                <a:solidFill>
                  <a:srgbClr val="000000"/>
                </a:solidFill>
                <a:latin typeface="Courier New" pitchFamily="49" charset="0"/>
                <a:cs typeface="Courier New" pitchFamily="49" charset="0"/>
              </a:rPr>
              <a:t>    </a:t>
            </a:r>
            <a:r>
              <a:rPr lang="de-DE" altLang="de-DE" sz="1800" kern="0" dirty="0">
                <a:solidFill>
                  <a:srgbClr val="000000"/>
                </a:solidFill>
                <a:latin typeface="Courier New" pitchFamily="49" charset="0"/>
                <a:cs typeface="Courier New" pitchFamily="49" charset="0"/>
              </a:rPr>
              <a:t>Ada.Text_IO.Put (M</a:t>
            </a:r>
            <a:r>
              <a:rPr lang="de-DE" altLang="de-DE" sz="1800" kern="0" dirty="0" smtClean="0">
                <a:solidFill>
                  <a:srgbClr val="000000"/>
                </a:solidFill>
                <a:latin typeface="Courier New" pitchFamily="49" charset="0"/>
                <a:cs typeface="Courier New" pitchFamily="49" charset="0"/>
              </a:rPr>
              <a:t>);</a:t>
            </a:r>
            <a:r>
              <a:rPr lang="de-DE" altLang="de-DE" sz="1800" kern="0" dirty="0">
                <a:solidFill>
                  <a:srgbClr val="000000"/>
                </a:solidFill>
                <a:latin typeface="Courier New" pitchFamily="49" charset="0"/>
                <a:cs typeface="Courier New" pitchFamily="49" charset="0"/>
              </a:rPr>
              <a:t/>
            </a:r>
            <a:br>
              <a:rPr lang="de-DE" altLang="de-DE" sz="1800" kern="0" dirty="0">
                <a:solidFill>
                  <a:srgbClr val="000000"/>
                </a:solidFill>
                <a:latin typeface="Courier New" pitchFamily="49" charset="0"/>
                <a:cs typeface="Courier New" pitchFamily="49" charset="0"/>
              </a:rPr>
            </a:br>
            <a:r>
              <a:rPr lang="de-DE" altLang="de-DE" sz="1800" b="1" kern="0" dirty="0">
                <a:solidFill>
                  <a:srgbClr val="000000"/>
                </a:solidFill>
                <a:latin typeface="Courier New" pitchFamily="49" charset="0"/>
                <a:cs typeface="Courier New" pitchFamily="49" charset="0"/>
              </a:rPr>
              <a:t>end loop</a:t>
            </a:r>
            <a:r>
              <a:rPr lang="de-DE" altLang="de-DE" sz="1800" kern="0" dirty="0" smtClean="0">
                <a:solidFill>
                  <a:srgbClr val="000000"/>
                </a:solidFill>
                <a:latin typeface="Courier New" pitchFamily="49" charset="0"/>
                <a:cs typeface="Courier New" pitchFamily="49" charset="0"/>
              </a:rPr>
              <a:t>;</a:t>
            </a:r>
            <a:endParaRPr lang="de-DE" altLang="de-DE" sz="1800" kern="0" dirty="0">
              <a:solidFill>
                <a:srgbClr val="000000"/>
              </a:solidFill>
              <a:latin typeface="Courier New" pitchFamily="49" charset="0"/>
              <a:cs typeface="Courier New" pitchFamily="49" charset="0"/>
            </a:endParaRPr>
          </a:p>
        </p:txBody>
      </p:sp>
      <p:cxnSp>
        <p:nvCxnSpPr>
          <p:cNvPr id="4" name="Gerader Verbinder 3"/>
          <p:cNvCxnSpPr/>
          <p:nvPr/>
        </p:nvCxnSpPr>
        <p:spPr bwMode="auto">
          <a:xfrm>
            <a:off x="4860032" y="3663752"/>
            <a:ext cx="0" cy="247266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1431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8" grpId="0" animBg="1"/>
      <p:bldP spid="10" grpId="0"/>
    </p:bld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Ackermann-Funktion</a:t>
            </a:r>
            <a:br>
              <a:rPr lang="de-DE" altLang="de-DE" dirty="0" smtClean="0"/>
            </a:br>
            <a:r>
              <a:rPr lang="de-DE" altLang="de-DE" dirty="0" smtClean="0"/>
              <a:t>von Folie 110</a:t>
            </a:r>
          </a:p>
        </p:txBody>
      </p:sp>
      <p:sp>
        <p:nvSpPr>
          <p:cNvPr id="16387" name="Rectangle 2"/>
          <p:cNvSpPr>
            <a:spLocks noGrp="1" noChangeArrowheads="1"/>
          </p:cNvSpPr>
          <p:nvPr>
            <p:ph idx="1"/>
          </p:nvPr>
        </p:nvSpPr>
        <p:spPr>
          <a:xfrm>
            <a:off x="685800" y="1981201"/>
            <a:ext cx="7772400" cy="4040087"/>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900" b="1" dirty="0" smtClean="0">
                <a:latin typeface="Courier New" pitchFamily="49" charset="0"/>
                <a:cs typeface="Times New Roman" pitchFamily="18" charset="0"/>
              </a:rPr>
              <a:t>function</a:t>
            </a:r>
            <a:r>
              <a:rPr lang="de-DE" altLang="de-DE" sz="1900" dirty="0" smtClean="0">
                <a:latin typeface="Courier New" pitchFamily="49" charset="0"/>
                <a:cs typeface="Times New Roman" pitchFamily="18" charset="0"/>
              </a:rPr>
              <a:t> Ackermann (M, N: </a:t>
            </a:r>
            <a:r>
              <a:rPr lang="de-DE" altLang="de-DE" sz="1900" dirty="0" smtClean="0">
                <a:solidFill>
                  <a:schemeClr val="accent2"/>
                </a:solidFill>
                <a:latin typeface="Courier New" pitchFamily="49" charset="0"/>
                <a:cs typeface="Times New Roman" pitchFamily="18" charset="0"/>
              </a:rPr>
              <a:t>Natural</a:t>
            </a:r>
            <a:r>
              <a:rPr lang="de-DE" altLang="de-DE" sz="1900" dirty="0" smtClean="0">
                <a:latin typeface="Courier New" pitchFamily="49" charset="0"/>
                <a:cs typeface="Times New Roman" pitchFamily="18" charset="0"/>
              </a:rPr>
              <a:t>) </a:t>
            </a:r>
            <a:r>
              <a:rPr lang="de-DE" altLang="de-DE" sz="1900" b="1" dirty="0" smtClean="0">
                <a:latin typeface="Courier New" pitchFamily="49" charset="0"/>
                <a:cs typeface="Times New Roman" pitchFamily="18" charset="0"/>
              </a:rPr>
              <a:t>return</a:t>
            </a:r>
            <a:r>
              <a:rPr lang="de-DE" altLang="de-DE" sz="1900" dirty="0" smtClean="0">
                <a:latin typeface="Courier New" pitchFamily="49" charset="0"/>
                <a:cs typeface="Times New Roman" pitchFamily="18" charset="0"/>
              </a:rPr>
              <a:t> </a:t>
            </a:r>
            <a:r>
              <a:rPr lang="de-DE" altLang="de-DE" sz="1900" dirty="0" smtClean="0">
                <a:solidFill>
                  <a:schemeClr val="accent2"/>
                </a:solidFill>
                <a:latin typeface="Courier New" pitchFamily="49" charset="0"/>
                <a:cs typeface="Times New Roman" pitchFamily="18" charset="0"/>
              </a:rPr>
              <a:t>Natural</a:t>
            </a:r>
            <a:r>
              <a:rPr lang="de-DE" altLang="de-DE" sz="1900" dirty="0" smtClean="0">
                <a:latin typeface="Courier New" pitchFamily="49" charset="0"/>
                <a:cs typeface="Times New Roman" pitchFamily="18" charset="0"/>
              </a:rPr>
              <a:t> </a:t>
            </a:r>
            <a:r>
              <a:rPr lang="de-DE" altLang="de-DE" sz="1900" b="1" dirty="0" smtClean="0">
                <a:latin typeface="Courier New" pitchFamily="49" charset="0"/>
                <a:cs typeface="Times New Roman" pitchFamily="18" charset="0"/>
              </a:rPr>
              <a:t>is</a:t>
            </a:r>
            <a:br>
              <a:rPr lang="de-DE" altLang="de-DE" sz="1900" b="1" dirty="0" smtClean="0">
                <a:latin typeface="Courier New" pitchFamily="49" charset="0"/>
                <a:cs typeface="Times New Roman" pitchFamily="18" charset="0"/>
              </a:rPr>
            </a:br>
            <a:r>
              <a:rPr lang="de-DE" altLang="de-DE" sz="1900" b="1" dirty="0" smtClean="0">
                <a:latin typeface="Courier New" pitchFamily="49" charset="0"/>
                <a:cs typeface="Times New Roman" pitchFamily="18" charset="0"/>
              </a:rPr>
              <a:t>begin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900" b="1" dirty="0" smtClean="0">
                <a:latin typeface="Courier New" pitchFamily="49" charset="0"/>
                <a:cs typeface="Times New Roman" pitchFamily="18" charset="0"/>
              </a:rPr>
              <a:t>  if</a:t>
            </a:r>
            <a:r>
              <a:rPr lang="de-DE" altLang="de-DE" sz="1900" dirty="0" smtClean="0">
                <a:latin typeface="Courier New" pitchFamily="49" charset="0"/>
                <a:cs typeface="Times New Roman" pitchFamily="18" charset="0"/>
              </a:rPr>
              <a:t> M = 0 </a:t>
            </a:r>
            <a:r>
              <a:rPr lang="de-DE" altLang="de-DE" sz="1900" b="1" dirty="0" smtClean="0">
                <a:latin typeface="Courier New" pitchFamily="49" charset="0"/>
                <a:cs typeface="Times New Roman" pitchFamily="18" charset="0"/>
              </a:rPr>
              <a:t>then</a:t>
            </a:r>
            <a:br>
              <a:rPr lang="de-DE" altLang="de-DE" sz="1900" b="1" dirty="0" smtClean="0">
                <a:latin typeface="Courier New" pitchFamily="49" charset="0"/>
                <a:cs typeface="Times New Roman" pitchFamily="18" charset="0"/>
              </a:rPr>
            </a:br>
            <a:r>
              <a:rPr lang="de-DE" altLang="de-DE" sz="1900" dirty="0" smtClean="0">
                <a:latin typeface="Courier New" pitchFamily="49" charset="0"/>
                <a:cs typeface="Times New Roman" pitchFamily="18" charset="0"/>
              </a:rPr>
              <a:t>    </a:t>
            </a:r>
            <a:r>
              <a:rPr lang="de-DE" altLang="de-DE" sz="1900" b="1" dirty="0" smtClean="0">
                <a:latin typeface="Courier New" pitchFamily="49" charset="0"/>
                <a:cs typeface="Times New Roman" pitchFamily="18" charset="0"/>
              </a:rPr>
              <a:t>return</a:t>
            </a:r>
            <a:r>
              <a:rPr lang="de-DE" altLang="de-DE" sz="1900" dirty="0" smtClean="0">
                <a:latin typeface="Courier New" pitchFamily="49" charset="0"/>
                <a:cs typeface="Times New Roman" pitchFamily="18" charset="0"/>
              </a:rPr>
              <a:t> N + 1;</a:t>
            </a:r>
            <a:br>
              <a:rPr lang="de-DE" altLang="de-DE" sz="1900" dirty="0" smtClean="0">
                <a:latin typeface="Courier New" pitchFamily="49" charset="0"/>
                <a:cs typeface="Times New Roman" pitchFamily="18" charset="0"/>
              </a:rPr>
            </a:br>
            <a:r>
              <a:rPr lang="de-DE" altLang="de-DE" sz="1900" dirty="0" smtClean="0">
                <a:latin typeface="Courier New" pitchFamily="49" charset="0"/>
                <a:cs typeface="Times New Roman" pitchFamily="18" charset="0"/>
              </a:rPr>
              <a:t>  </a:t>
            </a:r>
            <a:r>
              <a:rPr lang="de-DE" altLang="de-DE" sz="1900" b="1" dirty="0" smtClean="0">
                <a:latin typeface="Courier New" pitchFamily="49" charset="0"/>
                <a:cs typeface="Times New Roman" pitchFamily="18" charset="0"/>
              </a:rPr>
              <a:t>elsif</a:t>
            </a:r>
            <a:r>
              <a:rPr lang="de-DE" altLang="de-DE" sz="1900" dirty="0" smtClean="0">
                <a:latin typeface="Courier New" pitchFamily="49" charset="0"/>
                <a:cs typeface="Times New Roman" pitchFamily="18" charset="0"/>
              </a:rPr>
              <a:t> N = 0 </a:t>
            </a:r>
            <a:r>
              <a:rPr lang="de-DE" altLang="de-DE" sz="1900" b="1" dirty="0" smtClean="0">
                <a:latin typeface="Courier New" pitchFamily="49" charset="0"/>
                <a:cs typeface="Times New Roman" pitchFamily="18" charset="0"/>
              </a:rPr>
              <a:t>then</a:t>
            </a:r>
            <a:br>
              <a:rPr lang="de-DE" altLang="de-DE" sz="1900" b="1" dirty="0" smtClean="0">
                <a:latin typeface="Courier New" pitchFamily="49" charset="0"/>
                <a:cs typeface="Times New Roman" pitchFamily="18" charset="0"/>
              </a:rPr>
            </a:br>
            <a:r>
              <a:rPr lang="de-DE" altLang="de-DE" sz="1900" dirty="0" smtClean="0">
                <a:latin typeface="Courier New" pitchFamily="49" charset="0"/>
                <a:cs typeface="Times New Roman" pitchFamily="18" charset="0"/>
              </a:rPr>
              <a:t>    </a:t>
            </a:r>
            <a:r>
              <a:rPr lang="de-DE" altLang="de-DE" sz="1900" b="1" dirty="0" smtClean="0">
                <a:latin typeface="Courier New" pitchFamily="49" charset="0"/>
                <a:cs typeface="Times New Roman" pitchFamily="18" charset="0"/>
              </a:rPr>
              <a:t>return</a:t>
            </a:r>
            <a:r>
              <a:rPr lang="de-DE" altLang="de-DE" sz="1900" dirty="0" smtClean="0">
                <a:latin typeface="Courier New" pitchFamily="49" charset="0"/>
                <a:cs typeface="Times New Roman" pitchFamily="18" charset="0"/>
              </a:rPr>
              <a:t> Ackermann (M – 1, 1);</a:t>
            </a:r>
            <a:br>
              <a:rPr lang="de-DE" altLang="de-DE" sz="1900" dirty="0" smtClean="0">
                <a:latin typeface="Courier New" pitchFamily="49" charset="0"/>
                <a:cs typeface="Times New Roman" pitchFamily="18" charset="0"/>
              </a:rPr>
            </a:br>
            <a:r>
              <a:rPr lang="de-DE" altLang="de-DE" sz="1900" dirty="0" smtClean="0">
                <a:latin typeface="Courier New" pitchFamily="49" charset="0"/>
                <a:cs typeface="Times New Roman" pitchFamily="18" charset="0"/>
              </a:rPr>
              <a:t>  </a:t>
            </a:r>
            <a:r>
              <a:rPr lang="de-DE" altLang="de-DE" sz="1900" b="1" dirty="0" smtClean="0">
                <a:latin typeface="Courier New" pitchFamily="49" charset="0"/>
                <a:cs typeface="Times New Roman" pitchFamily="18" charset="0"/>
              </a:rPr>
              <a:t>else</a:t>
            </a:r>
            <a:br>
              <a:rPr lang="de-DE" altLang="de-DE" sz="1900" b="1" dirty="0" smtClean="0">
                <a:latin typeface="Courier New" pitchFamily="49" charset="0"/>
                <a:cs typeface="Times New Roman" pitchFamily="18" charset="0"/>
              </a:rPr>
            </a:br>
            <a:r>
              <a:rPr lang="de-DE" altLang="de-DE" sz="1900" dirty="0" smtClean="0">
                <a:latin typeface="Courier New" pitchFamily="49" charset="0"/>
                <a:cs typeface="Times New Roman" pitchFamily="18" charset="0"/>
              </a:rPr>
              <a:t>    </a:t>
            </a:r>
            <a:r>
              <a:rPr lang="de-DE" altLang="de-DE" sz="1900" b="1" dirty="0" smtClean="0">
                <a:latin typeface="Courier New" pitchFamily="49" charset="0"/>
                <a:cs typeface="Times New Roman" pitchFamily="18" charset="0"/>
              </a:rPr>
              <a:t>return</a:t>
            </a:r>
            <a:r>
              <a:rPr lang="de-DE" altLang="de-DE" sz="1900" dirty="0" smtClean="0">
                <a:latin typeface="Courier New" pitchFamily="49" charset="0"/>
                <a:cs typeface="Times New Roman" pitchFamily="18" charset="0"/>
              </a:rPr>
              <a:t> Ackermann (M – 1, Ackermann (M, N – 1));</a:t>
            </a:r>
            <a:br>
              <a:rPr lang="de-DE" altLang="de-DE" sz="1900" dirty="0" smtClean="0">
                <a:latin typeface="Courier New" pitchFamily="49" charset="0"/>
                <a:cs typeface="Times New Roman" pitchFamily="18" charset="0"/>
              </a:rPr>
            </a:br>
            <a:r>
              <a:rPr lang="de-DE" altLang="de-DE" sz="1900" dirty="0" smtClean="0">
                <a:latin typeface="Courier New" pitchFamily="49" charset="0"/>
                <a:cs typeface="Times New Roman" pitchFamily="18" charset="0"/>
              </a:rPr>
              <a:t>  </a:t>
            </a:r>
            <a:r>
              <a:rPr lang="de-DE" altLang="de-DE" sz="1900" b="1" dirty="0" smtClean="0">
                <a:latin typeface="Courier New" pitchFamily="49" charset="0"/>
                <a:cs typeface="Times New Roman" pitchFamily="18" charset="0"/>
              </a:rPr>
              <a:t>end if</a:t>
            </a:r>
            <a:r>
              <a:rPr lang="de-DE" altLang="de-DE" sz="1900" dirty="0" smtClean="0">
                <a:latin typeface="Courier New" pitchFamily="49" charset="0"/>
                <a:cs typeface="Times New Roman" pitchFamily="18"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900" b="1" dirty="0" smtClean="0">
                <a:latin typeface="Courier New" pitchFamily="49" charset="0"/>
                <a:cs typeface="Times New Roman" pitchFamily="18" charset="0"/>
              </a:rPr>
              <a:t>end</a:t>
            </a:r>
            <a:r>
              <a:rPr lang="de-DE" altLang="de-DE" sz="1900" dirty="0" smtClean="0">
                <a:latin typeface="Courier New" pitchFamily="49" charset="0"/>
                <a:cs typeface="Times New Roman" pitchFamily="18" charset="0"/>
              </a:rPr>
              <a:t> Ackermann;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900" dirty="0" smtClean="0">
              <a:latin typeface="Courier New" pitchFamily="49" charset="0"/>
              <a:cs typeface="Times New Roman" pitchFamily="18" charset="0"/>
            </a:endParaRPr>
          </a:p>
          <a:p>
            <a:pPr marL="0" lvl="0" indent="0" algn="ctr" eaLnBrk="1" hangingPunct="1">
              <a:lnSpc>
                <a:spcPct val="9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600" dirty="0">
                <a:solidFill>
                  <a:srgbClr val="FF3399"/>
                </a:solidFill>
              </a:rPr>
              <a:t>Achtung vor zu großem ersten Argument!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900" dirty="0" smtClean="0">
              <a:latin typeface="Courier New" pitchFamily="49" charset="0"/>
              <a:cs typeface="Times New Roman" pitchFamily="18" charset="0"/>
            </a:endParaRPr>
          </a:p>
        </p:txBody>
      </p:sp>
      <p:sp>
        <p:nvSpPr>
          <p:cNvPr id="8192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8192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5368199-1E43-4B95-947B-FE4895DDA174}" type="slidenum">
              <a:rPr lang="de-DE" altLang="de-DE" sz="2400" smtClean="0"/>
              <a:pPr eaLnBrk="1" hangingPunct="1">
                <a:spcBef>
                  <a:spcPct val="0"/>
                </a:spcBef>
              </a:pPr>
              <a:t>423</a:t>
            </a:fld>
            <a:endParaRPr lang="de-DE" altLang="de-DE" sz="2400" dirty="0" smtClean="0"/>
          </a:p>
        </p:txBody>
      </p:sp>
      <p:sp>
        <p:nvSpPr>
          <p:cNvPr id="2" name="Abgerundete rechteckige Legende 1"/>
          <p:cNvSpPr/>
          <p:nvPr/>
        </p:nvSpPr>
        <p:spPr bwMode="auto">
          <a:xfrm>
            <a:off x="5868144" y="2708920"/>
            <a:ext cx="2448272" cy="1224136"/>
          </a:xfrm>
          <a:prstGeom prst="wedgeRoundRectCallout">
            <a:avLst>
              <a:gd name="adj1" fmla="val -62456"/>
              <a:gd name="adj2" fmla="val -82471"/>
              <a:gd name="adj3" fmla="val 16667"/>
            </a:avLst>
          </a:prstGeom>
          <a:solidFill>
            <a:srgbClr val="FF6600"/>
          </a:solid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800" dirty="0" smtClean="0">
                <a:solidFill>
                  <a:schemeClr val="tx1"/>
                </a:solidFill>
              </a:rPr>
              <a:t>Ei der Daus!</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800" dirty="0" smtClean="0">
                <a:solidFill>
                  <a:schemeClr val="tx1"/>
                </a:solidFill>
              </a:rPr>
              <a:t>H</a:t>
            </a:r>
            <a:r>
              <a:rPr kumimoji="0" lang="de-DE" sz="1800" b="0" i="0" u="none" strike="noStrike" cap="none" normalizeH="0" baseline="0" dirty="0" smtClean="0">
                <a:ln>
                  <a:noFill/>
                </a:ln>
                <a:solidFill>
                  <a:schemeClr val="tx1"/>
                </a:solidFill>
                <a:effectLst/>
              </a:rPr>
              <a:t>at hier wer etwa </a:t>
            </a:r>
            <a:r>
              <a:rPr kumimoji="0" 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Integer</a:t>
            </a:r>
            <a:r>
              <a:rPr kumimoji="0" lang="de-DE" sz="1800" b="0" i="0" u="none" strike="noStrike" cap="none" normalizeH="0" baseline="0" dirty="0" smtClean="0">
                <a:ln>
                  <a:noFill/>
                </a:ln>
                <a:solidFill>
                  <a:schemeClr val="tx1"/>
                </a:solidFill>
                <a:effectLst/>
                <a:latin typeface="Times New Roman" pitchFamily="18" charset="0"/>
              </a:rPr>
              <a:t> geschrieben? Pfui!</a:t>
            </a:r>
          </a:p>
        </p:txBody>
      </p:sp>
      <p:sp>
        <p:nvSpPr>
          <p:cNvPr id="3" name="Abgerundetes Rechteck 2"/>
          <p:cNvSpPr/>
          <p:nvPr/>
        </p:nvSpPr>
        <p:spPr bwMode="auto">
          <a:xfrm>
            <a:off x="5687689" y="4653136"/>
            <a:ext cx="2484711" cy="720080"/>
          </a:xfrm>
          <a:prstGeom prst="roundRect">
            <a:avLst/>
          </a:prstGeom>
          <a:solidFill>
            <a:srgbClr val="FF66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Was würde für negative Argumente passieren?</a:t>
            </a:r>
          </a:p>
        </p:txBody>
      </p:sp>
      <p:sp>
        <p:nvSpPr>
          <p:cNvPr id="9" name="Interaktive Schaltfläche: Zurückkehren 8">
            <a:hlinkClick r:id="rId3" action="ppaction://hlinksldjump" highlightClick="1"/>
          </p:cNvPr>
          <p:cNvSpPr/>
          <p:nvPr/>
        </p:nvSpPr>
        <p:spPr bwMode="auto">
          <a:xfrm>
            <a:off x="6765528" y="1369133"/>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09792267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
          <p:cNvSpPr>
            <a:spLocks noGrp="1" noChangeArrowheads="1"/>
          </p:cNvSpPr>
          <p:nvPr>
            <p:ph type="title"/>
          </p:nvPr>
        </p:nvSpPr>
        <p:spPr>
          <a:xfrm>
            <a:off x="685800" y="476672"/>
            <a:ext cx="7772400" cy="127592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Ackermann-Funktion</a:t>
            </a:r>
            <a:br>
              <a:rPr lang="de-DE" altLang="de-DE" dirty="0" smtClean="0"/>
            </a:br>
            <a:r>
              <a:rPr lang="de-DE" altLang="de-DE" dirty="0" smtClean="0"/>
              <a:t>mit Rekursionstiefe – Folie 111</a:t>
            </a:r>
          </a:p>
        </p:txBody>
      </p:sp>
      <p:sp>
        <p:nvSpPr>
          <p:cNvPr id="16387" name="Rectangle 2"/>
          <p:cNvSpPr>
            <a:spLocks noGrp="1" noChangeArrowheads="1"/>
          </p:cNvSpPr>
          <p:nvPr>
            <p:ph idx="1"/>
          </p:nvPr>
        </p:nvSpPr>
        <p:spPr>
          <a:xfrm>
            <a:off x="685800" y="1772816"/>
            <a:ext cx="7772400" cy="4464496"/>
          </a:xfrm>
        </p:spPr>
        <p:txBody>
          <a:bodyPr/>
          <a:lstStyle/>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t>Ändern Sie den Kode so, dass die Rekursionstiefe abgefragt werden kann:</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Put_Line (Integer'Image (Ack (2, 3)) &amp;</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Integer'Image (</a:t>
            </a:r>
            <a:r>
              <a:rPr lang="de-DE" altLang="de-DE" sz="1800" dirty="0" smtClean="0">
                <a:solidFill>
                  <a:srgbClr val="FF3399"/>
                </a:solidFill>
                <a:latin typeface="Courier New" pitchFamily="49" charset="0"/>
              </a:rPr>
              <a:t>Rekursionstiefe</a:t>
            </a:r>
            <a:r>
              <a:rPr lang="de-DE" altLang="de-DE" sz="1800" dirty="0" smtClean="0">
                <a:latin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000" dirty="0" smtClean="0">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solidFill>
                  <a:srgbClr val="FF3399"/>
                </a:solidFill>
                <a:latin typeface="Courier New" pitchFamily="49" charset="0"/>
                <a:cs typeface="Times New Roman" pitchFamily="18" charset="0"/>
              </a:rPr>
              <a:t>Rekursionstiefe</a:t>
            </a:r>
            <a:r>
              <a:rPr lang="de-DE" altLang="de-DE" sz="1600" dirty="0" smtClean="0">
                <a:latin typeface="Courier New" pitchFamily="49" charset="0"/>
                <a:cs typeface="Times New Roman" pitchFamily="18" charset="0"/>
              </a:rPr>
              <a:t>: Natural := 0;</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cs typeface="Times New Roman" pitchFamily="18" charset="0"/>
              </a:rPr>
              <a:t>function</a:t>
            </a:r>
            <a:r>
              <a:rPr lang="de-DE" altLang="de-DE" sz="1600" dirty="0" smtClean="0">
                <a:latin typeface="Courier New" pitchFamily="49" charset="0"/>
                <a:cs typeface="Times New Roman" pitchFamily="18" charset="0"/>
              </a:rPr>
              <a:t> Ackermann (M, N: Natural) </a:t>
            </a:r>
            <a:r>
              <a:rPr lang="de-DE" altLang="de-DE" sz="1600" b="1" dirty="0" smtClean="0">
                <a:latin typeface="Courier New" pitchFamily="49" charset="0"/>
                <a:cs typeface="Times New Roman" pitchFamily="18" charset="0"/>
              </a:rPr>
              <a:t>return</a:t>
            </a:r>
            <a:r>
              <a:rPr lang="de-DE" altLang="de-DE" sz="1600" dirty="0" smtClean="0">
                <a:latin typeface="Courier New" pitchFamily="49" charset="0"/>
                <a:cs typeface="Times New Roman" pitchFamily="18" charset="0"/>
              </a:rPr>
              <a:t> Natural </a:t>
            </a:r>
            <a:r>
              <a:rPr lang="de-DE" altLang="de-DE" sz="1600" b="1" dirty="0" smtClean="0">
                <a:latin typeface="Courier New" pitchFamily="49" charset="0"/>
                <a:cs typeface="Times New Roman" pitchFamily="18" charset="0"/>
              </a:rPr>
              <a:t>is</a:t>
            </a:r>
            <a:br>
              <a:rPr lang="de-DE" altLang="de-DE" sz="1600" b="1" dirty="0" smtClean="0">
                <a:latin typeface="Courier New" pitchFamily="49" charset="0"/>
                <a:cs typeface="Times New Roman" pitchFamily="18" charset="0"/>
              </a:rPr>
            </a:br>
            <a:r>
              <a:rPr lang="de-DE" altLang="de-DE" sz="1600" b="1" dirty="0" smtClean="0">
                <a:latin typeface="Courier New" pitchFamily="49" charset="0"/>
                <a:cs typeface="Times New Roman" pitchFamily="18" charset="0"/>
              </a:rPr>
              <a:t>begin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solidFill>
                  <a:srgbClr val="FF3399"/>
                </a:solidFill>
                <a:latin typeface="Courier New" pitchFamily="49" charset="0"/>
                <a:cs typeface="Times New Roman" pitchFamily="18" charset="0"/>
              </a:rPr>
              <a:t>  Rekursionstiefe </a:t>
            </a:r>
            <a:r>
              <a:rPr lang="de-DE" altLang="de-DE" sz="1600" dirty="0">
                <a:solidFill>
                  <a:srgbClr val="FF3399"/>
                </a:solidFill>
                <a:latin typeface="Courier New" pitchFamily="49" charset="0"/>
                <a:cs typeface="Times New Roman" pitchFamily="18" charset="0"/>
              </a:rPr>
              <a:t>:= Rekursionstiefe + </a:t>
            </a:r>
            <a:r>
              <a:rPr lang="de-DE" altLang="de-DE" sz="1600" dirty="0" smtClean="0">
                <a:solidFill>
                  <a:srgbClr val="FF3399"/>
                </a:solidFill>
                <a:latin typeface="Courier New" pitchFamily="49" charset="0"/>
                <a:cs typeface="Times New Roman" pitchFamily="18" charset="0"/>
              </a:rPr>
              <a:t>1;</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latin typeface="Courier New" pitchFamily="49" charset="0"/>
                <a:cs typeface="Times New Roman" pitchFamily="18" charset="0"/>
              </a:rPr>
              <a:t>  </a:t>
            </a:r>
            <a:r>
              <a:rPr lang="de-DE" altLang="de-DE" sz="1600" b="1" dirty="0" smtClean="0">
                <a:latin typeface="Courier New" pitchFamily="49" charset="0"/>
                <a:cs typeface="Times New Roman" pitchFamily="18" charset="0"/>
              </a:rPr>
              <a:t>if</a:t>
            </a:r>
            <a:r>
              <a:rPr lang="de-DE" altLang="de-DE" sz="1600" dirty="0" smtClean="0">
                <a:latin typeface="Courier New" pitchFamily="49" charset="0"/>
                <a:cs typeface="Times New Roman" pitchFamily="18" charset="0"/>
              </a:rPr>
              <a:t> M = 0 </a:t>
            </a:r>
            <a:r>
              <a:rPr lang="de-DE" altLang="de-DE" sz="1600" b="1" dirty="0" smtClean="0">
                <a:latin typeface="Courier New" pitchFamily="49" charset="0"/>
                <a:cs typeface="Times New Roman" pitchFamily="18" charset="0"/>
              </a:rPr>
              <a:t>then</a:t>
            </a:r>
            <a:br>
              <a:rPr lang="de-DE" altLang="de-DE" sz="1600" b="1"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a:t>
            </a:r>
            <a:r>
              <a:rPr lang="de-DE" altLang="de-DE" sz="1600" b="1" dirty="0" smtClean="0">
                <a:latin typeface="Courier New" pitchFamily="49" charset="0"/>
                <a:cs typeface="Times New Roman" pitchFamily="18" charset="0"/>
              </a:rPr>
              <a:t>return</a:t>
            </a:r>
            <a:r>
              <a:rPr lang="de-DE" altLang="de-DE" sz="1600" dirty="0" smtClean="0">
                <a:latin typeface="Courier New" pitchFamily="49" charset="0"/>
                <a:cs typeface="Times New Roman" pitchFamily="18" charset="0"/>
              </a:rPr>
              <a:t> N + 1;</a:t>
            </a:r>
            <a:br>
              <a:rPr lang="de-DE" altLang="de-DE" sz="1600"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a:t>
            </a:r>
            <a:r>
              <a:rPr lang="de-DE" altLang="de-DE" sz="1600" b="1" dirty="0" smtClean="0">
                <a:latin typeface="Courier New" pitchFamily="49" charset="0"/>
                <a:cs typeface="Times New Roman" pitchFamily="18" charset="0"/>
              </a:rPr>
              <a:t>elsif</a:t>
            </a:r>
            <a:r>
              <a:rPr lang="de-DE" altLang="de-DE" sz="1600" dirty="0" smtClean="0">
                <a:latin typeface="Courier New" pitchFamily="49" charset="0"/>
                <a:cs typeface="Times New Roman" pitchFamily="18" charset="0"/>
              </a:rPr>
              <a:t> N = 0 </a:t>
            </a:r>
            <a:r>
              <a:rPr lang="de-DE" altLang="de-DE" sz="1600" b="1" dirty="0" smtClean="0">
                <a:latin typeface="Courier New" pitchFamily="49" charset="0"/>
                <a:cs typeface="Times New Roman" pitchFamily="18" charset="0"/>
              </a:rPr>
              <a:t>then</a:t>
            </a:r>
            <a:br>
              <a:rPr lang="de-DE" altLang="de-DE" sz="1600" b="1"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a:t>
            </a:r>
            <a:r>
              <a:rPr lang="de-DE" altLang="de-DE" sz="1600" b="1" dirty="0" smtClean="0">
                <a:latin typeface="Courier New" pitchFamily="49" charset="0"/>
                <a:cs typeface="Times New Roman" pitchFamily="18" charset="0"/>
              </a:rPr>
              <a:t>return</a:t>
            </a:r>
            <a:r>
              <a:rPr lang="de-DE" altLang="de-DE" sz="1600" dirty="0" smtClean="0">
                <a:latin typeface="Courier New" pitchFamily="49" charset="0"/>
                <a:cs typeface="Times New Roman" pitchFamily="18" charset="0"/>
              </a:rPr>
              <a:t> Ackermann (M – 1, 1);</a:t>
            </a:r>
            <a:br>
              <a:rPr lang="de-DE" altLang="de-DE" sz="1600"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a:t>
            </a:r>
            <a:r>
              <a:rPr lang="de-DE" altLang="de-DE" sz="1600" b="1" dirty="0" smtClean="0">
                <a:latin typeface="Courier New" pitchFamily="49" charset="0"/>
                <a:cs typeface="Times New Roman" pitchFamily="18" charset="0"/>
              </a:rPr>
              <a:t>else</a:t>
            </a:r>
            <a:br>
              <a:rPr lang="de-DE" altLang="de-DE" sz="1600" b="1"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a:t>
            </a:r>
            <a:r>
              <a:rPr lang="de-DE" altLang="de-DE" sz="1600" b="1" dirty="0" smtClean="0">
                <a:latin typeface="Courier New" pitchFamily="49" charset="0"/>
                <a:cs typeface="Times New Roman" pitchFamily="18" charset="0"/>
              </a:rPr>
              <a:t>return</a:t>
            </a:r>
            <a:r>
              <a:rPr lang="de-DE" altLang="de-DE" sz="1600" dirty="0" smtClean="0">
                <a:latin typeface="Courier New" pitchFamily="49" charset="0"/>
                <a:cs typeface="Times New Roman" pitchFamily="18" charset="0"/>
              </a:rPr>
              <a:t> Ackermann (M – 1, Ackermann (M, N – 1));</a:t>
            </a:r>
            <a:br>
              <a:rPr lang="de-DE" altLang="de-DE" sz="1600"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a:t>
            </a:r>
            <a:r>
              <a:rPr lang="de-DE" altLang="de-DE" sz="1600" b="1" dirty="0" smtClean="0">
                <a:latin typeface="Courier New" pitchFamily="49" charset="0"/>
                <a:cs typeface="Times New Roman" pitchFamily="18" charset="0"/>
              </a:rPr>
              <a:t>end if</a:t>
            </a:r>
            <a:r>
              <a:rPr lang="de-DE" altLang="de-DE" sz="1600" dirty="0" smtClean="0">
                <a:latin typeface="Courier New" pitchFamily="49" charset="0"/>
                <a:cs typeface="Times New Roman" pitchFamily="18" charset="0"/>
              </a:rPr>
              <a:t>;</a:t>
            </a:r>
            <a:br>
              <a:rPr lang="de-DE" altLang="de-DE" sz="1600" dirty="0" smtClean="0">
                <a:latin typeface="Courier New" pitchFamily="49" charset="0"/>
                <a:cs typeface="Times New Roman" pitchFamily="18" charset="0"/>
              </a:rPr>
            </a:br>
            <a:r>
              <a:rPr lang="de-DE" altLang="de-DE" sz="1800" b="1" dirty="0" smtClean="0">
                <a:latin typeface="Courier New" pitchFamily="49" charset="0"/>
                <a:cs typeface="Times New Roman" pitchFamily="18" charset="0"/>
              </a:rPr>
              <a:t>end</a:t>
            </a:r>
            <a:r>
              <a:rPr lang="de-DE" altLang="de-DE" sz="1800" dirty="0" smtClean="0">
                <a:latin typeface="Courier New" pitchFamily="49" charset="0"/>
                <a:cs typeface="Times New Roman" pitchFamily="18" charset="0"/>
              </a:rPr>
              <a:t> Ackermann;</a:t>
            </a:r>
          </a:p>
        </p:txBody>
      </p:sp>
      <p:sp>
        <p:nvSpPr>
          <p:cNvPr id="8192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8192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5368199-1E43-4B95-947B-FE4895DDA174}" type="slidenum">
              <a:rPr lang="de-DE" altLang="de-DE" sz="2400" smtClean="0"/>
              <a:pPr eaLnBrk="1" hangingPunct="1">
                <a:spcBef>
                  <a:spcPct val="0"/>
                </a:spcBef>
              </a:pPr>
              <a:t>424</a:t>
            </a:fld>
            <a:endParaRPr lang="de-DE" altLang="de-DE" sz="2400" dirty="0" smtClean="0"/>
          </a:p>
        </p:txBody>
      </p:sp>
      <p:cxnSp>
        <p:nvCxnSpPr>
          <p:cNvPr id="3" name="Gerade Verbindung 2"/>
          <p:cNvCxnSpPr/>
          <p:nvPr/>
        </p:nvCxnSpPr>
        <p:spPr bwMode="auto">
          <a:xfrm>
            <a:off x="827584" y="2852936"/>
            <a:ext cx="7344816"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Abgerundete rechteckige Legende 3"/>
          <p:cNvSpPr/>
          <p:nvPr/>
        </p:nvSpPr>
        <p:spPr bwMode="auto">
          <a:xfrm>
            <a:off x="7237030" y="2145499"/>
            <a:ext cx="1511434" cy="1211493"/>
          </a:xfrm>
          <a:prstGeom prst="wedgeRoundRectCallout">
            <a:avLst>
              <a:gd name="adj1" fmla="val -73837"/>
              <a:gd name="adj2" fmla="val -15098"/>
              <a:gd name="adj3" fmla="val 16667"/>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600" dirty="0" smtClean="0">
                <a:solidFill>
                  <a:schemeClr val="tx1"/>
                </a:solidFill>
              </a:rPr>
              <a:t>W</a:t>
            </a:r>
            <a:r>
              <a:rPr kumimoji="0" lang="de-DE" sz="1600" b="0" i="0" u="none" strike="noStrike" cap="none" normalizeH="0" baseline="0" dirty="0" smtClean="0">
                <a:ln>
                  <a:noFill/>
                </a:ln>
                <a:solidFill>
                  <a:schemeClr val="tx1"/>
                </a:solidFill>
                <a:effectLst/>
              </a:rPr>
              <a:t>as ist problematisch an diesem Aufruf?</a:t>
            </a:r>
          </a:p>
        </p:txBody>
      </p:sp>
      <p:sp>
        <p:nvSpPr>
          <p:cNvPr id="2" name="Abgerundetes Rechteck 1"/>
          <p:cNvSpPr/>
          <p:nvPr/>
        </p:nvSpPr>
        <p:spPr bwMode="auto">
          <a:xfrm>
            <a:off x="5796136" y="4385345"/>
            <a:ext cx="2556651" cy="843855"/>
          </a:xfrm>
          <a:prstGeom prst="roundRect">
            <a:avLst/>
          </a:prstGeom>
          <a:solidFill>
            <a:srgbClr val="FF99CC"/>
          </a:solidFill>
          <a:ln w="9525" cap="flat" cmpd="sng" algn="ctr">
            <a:solidFill>
              <a:srgbClr val="FF3399"/>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800" dirty="0" smtClean="0">
                <a:solidFill>
                  <a:schemeClr val="tx1"/>
                </a:solidFill>
              </a:rPr>
              <a:t>Ada legt die</a:t>
            </a:r>
            <a:r>
              <a:rPr kumimoji="0" lang="de-DE" sz="1800" b="0" i="0" u="none" strike="noStrike" cap="none" normalizeH="0" baseline="0" dirty="0" smtClean="0">
                <a:ln>
                  <a:noFill/>
                </a:ln>
                <a:solidFill>
                  <a:schemeClr val="tx1"/>
                </a:solidFill>
                <a:effectLst/>
                <a:latin typeface="Times New Roman" pitchFamily="18" charset="0"/>
              </a:rPr>
              <a:t> Auswertungsreihenfolge der Parameter nicht fest!</a:t>
            </a:r>
          </a:p>
        </p:txBody>
      </p:sp>
      <p:sp>
        <p:nvSpPr>
          <p:cNvPr id="10" name="Interaktive Schaltfläche: Zurückkehren 9">
            <a:hlinkClick r:id="rId3" action="ppaction://hlinksldjump" highlightClick="1"/>
          </p:cNvPr>
          <p:cNvSpPr/>
          <p:nvPr/>
        </p:nvSpPr>
        <p:spPr bwMode="auto">
          <a:xfrm>
            <a:off x="7451725" y="695632"/>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7590429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7">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10" grpId="0" animBg="1"/>
    </p:bld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Lösung von Folie 118/119</a:t>
            </a:r>
          </a:p>
        </p:txBody>
      </p:sp>
      <p:sp>
        <p:nvSpPr>
          <p:cNvPr id="89091" name="Rectangle 2"/>
          <p:cNvSpPr>
            <a:spLocks noGrp="1" noChangeArrowheads="1"/>
          </p:cNvSpPr>
          <p:nvPr>
            <p:ph idx="1"/>
          </p:nvPr>
        </p:nvSpPr>
        <p:spPr>
          <a:xfrm>
            <a:off x="577280" y="1752600"/>
            <a:ext cx="7955160" cy="4412704"/>
          </a:xfrm>
        </p:spPr>
        <p:txBody>
          <a:bodyPr/>
          <a:lstStyle/>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Times New Roman" pitchFamily="18" charset="0"/>
              </a:rPr>
              <a:t>function</a:t>
            </a:r>
            <a:r>
              <a:rPr lang="de-DE" altLang="de-DE" sz="1800" dirty="0" smtClean="0">
                <a:latin typeface="Courier New" pitchFamily="49" charset="0"/>
                <a:cs typeface="Times New Roman" pitchFamily="18" charset="0"/>
              </a:rPr>
              <a:t> Min (X: Messung) </a:t>
            </a:r>
            <a:r>
              <a:rPr lang="de-DE" altLang="de-DE" sz="1800" b="1" dirty="0" smtClean="0">
                <a:latin typeface="Courier New" pitchFamily="49" charset="0"/>
                <a:cs typeface="Times New Roman" pitchFamily="18" charset="0"/>
              </a:rPr>
              <a:t>return</a:t>
            </a:r>
            <a:r>
              <a:rPr lang="de-DE" altLang="de-DE" sz="1800" dirty="0" smtClean="0">
                <a:latin typeface="Courier New" pitchFamily="49" charset="0"/>
                <a:cs typeface="Times New Roman" pitchFamily="18" charset="0"/>
              </a:rPr>
              <a:t> Float </a:t>
            </a:r>
            <a:r>
              <a:rPr lang="de-DE" altLang="de-DE" sz="1800" b="1" dirty="0" smtClean="0">
                <a:latin typeface="Courier New" pitchFamily="49" charset="0"/>
                <a:cs typeface="Times New Roman" pitchFamily="18" charset="0"/>
              </a:rPr>
              <a:t>is</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Times New Roman" pitchFamily="18" charset="0"/>
              </a:rPr>
              <a:t>  Result: Float := X (X</a:t>
            </a:r>
            <a:r>
              <a:rPr lang="de-DE" altLang="de-DE" sz="1800" dirty="0" smtClean="0">
                <a:solidFill>
                  <a:schemeClr val="accent2"/>
                </a:solidFill>
                <a:latin typeface="Courier New" pitchFamily="49" charset="0"/>
                <a:cs typeface="Times New Roman" pitchFamily="18" charset="0"/>
              </a:rPr>
              <a:t>'First</a:t>
            </a:r>
            <a:r>
              <a:rPr lang="de-DE" altLang="de-DE" sz="1800" dirty="0" smtClean="0">
                <a:latin typeface="Courier New" pitchFamily="49" charset="0"/>
                <a:cs typeface="Times New Roman" pitchFamily="18" charset="0"/>
              </a:rPr>
              <a:t>);</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Times New Roman" pitchFamily="18" charset="0"/>
              </a:rPr>
              <a:t>begin</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Times New Roman" pitchFamily="18" charset="0"/>
              </a:rPr>
              <a:t>  </a:t>
            </a:r>
            <a:r>
              <a:rPr lang="de-DE" altLang="de-DE" sz="1800" b="1" dirty="0" smtClean="0">
                <a:latin typeface="Courier New" pitchFamily="49" charset="0"/>
                <a:cs typeface="Times New Roman" pitchFamily="18" charset="0"/>
              </a:rPr>
              <a:t>for</a:t>
            </a:r>
            <a:r>
              <a:rPr lang="de-DE" altLang="de-DE" sz="1800" dirty="0" smtClean="0">
                <a:latin typeface="Courier New" pitchFamily="49" charset="0"/>
                <a:cs typeface="Times New Roman" pitchFamily="18" charset="0"/>
              </a:rPr>
              <a:t> I </a:t>
            </a:r>
            <a:r>
              <a:rPr lang="de-DE" altLang="de-DE" sz="1800" b="1" dirty="0" smtClean="0">
                <a:latin typeface="Courier New" pitchFamily="49" charset="0"/>
                <a:cs typeface="Times New Roman" pitchFamily="18" charset="0"/>
              </a:rPr>
              <a:t>in</a:t>
            </a:r>
            <a:r>
              <a:rPr lang="de-DE" altLang="de-DE" sz="1800" dirty="0" smtClean="0">
                <a:latin typeface="Courier New" pitchFamily="49" charset="0"/>
                <a:cs typeface="Times New Roman" pitchFamily="18" charset="0"/>
              </a:rPr>
              <a:t> X</a:t>
            </a:r>
            <a:r>
              <a:rPr lang="de-DE" altLang="de-DE" sz="1800" dirty="0" smtClean="0">
                <a:solidFill>
                  <a:schemeClr val="accent2"/>
                </a:solidFill>
                <a:latin typeface="Courier New" pitchFamily="49" charset="0"/>
                <a:cs typeface="Times New Roman" pitchFamily="18" charset="0"/>
              </a:rPr>
              <a:t>'Range</a:t>
            </a:r>
            <a:r>
              <a:rPr lang="de-DE" altLang="de-DE" sz="1800" dirty="0" smtClean="0">
                <a:latin typeface="Courier New" pitchFamily="49" charset="0"/>
                <a:cs typeface="Times New Roman" pitchFamily="18" charset="0"/>
              </a:rPr>
              <a:t> </a:t>
            </a:r>
            <a:r>
              <a:rPr lang="de-DE" altLang="de-DE" sz="1800" b="1" dirty="0" smtClean="0">
                <a:latin typeface="Courier New" pitchFamily="49" charset="0"/>
                <a:cs typeface="Times New Roman" pitchFamily="18" charset="0"/>
              </a:rPr>
              <a:t>loop</a:t>
            </a:r>
            <a:br>
              <a:rPr lang="de-DE" altLang="de-DE" sz="1800" b="1" dirty="0" smtClean="0">
                <a:latin typeface="Courier New" pitchFamily="49" charset="0"/>
                <a:cs typeface="Times New Roman" pitchFamily="18" charset="0"/>
              </a:rPr>
            </a:br>
            <a:r>
              <a:rPr lang="de-DE" altLang="de-DE" sz="1800" dirty="0" smtClean="0">
                <a:latin typeface="Courier New" pitchFamily="49" charset="0"/>
                <a:cs typeface="Times New Roman" pitchFamily="18" charset="0"/>
              </a:rPr>
              <a:t>    Result := Float</a:t>
            </a:r>
            <a:r>
              <a:rPr lang="de-DE" altLang="de-DE" sz="1800" dirty="0" smtClean="0">
                <a:solidFill>
                  <a:schemeClr val="accent2"/>
                </a:solidFill>
                <a:latin typeface="Courier New" pitchFamily="49" charset="0"/>
                <a:cs typeface="Times New Roman" pitchFamily="18" charset="0"/>
              </a:rPr>
              <a:t>'Min</a:t>
            </a:r>
            <a:r>
              <a:rPr lang="de-DE" altLang="de-DE" sz="1800" dirty="0" smtClean="0">
                <a:latin typeface="Courier New" pitchFamily="49" charset="0"/>
                <a:cs typeface="Times New Roman" pitchFamily="18" charset="0"/>
              </a:rPr>
              <a:t> (Result, X (I));</a:t>
            </a:r>
            <a:br>
              <a:rPr lang="de-DE" altLang="de-DE" sz="1800" dirty="0" smtClean="0">
                <a:latin typeface="Courier New" pitchFamily="49" charset="0"/>
                <a:cs typeface="Times New Roman" pitchFamily="18" charset="0"/>
              </a:rPr>
            </a:br>
            <a:r>
              <a:rPr lang="de-DE" altLang="de-DE" sz="1800" dirty="0" smtClean="0">
                <a:latin typeface="Courier New" pitchFamily="49" charset="0"/>
                <a:cs typeface="Times New Roman" pitchFamily="18" charset="0"/>
              </a:rPr>
              <a:t>  </a:t>
            </a:r>
            <a:r>
              <a:rPr lang="de-DE" altLang="de-DE" sz="1800" b="1" dirty="0" smtClean="0">
                <a:latin typeface="Courier New" pitchFamily="49" charset="0"/>
                <a:cs typeface="Times New Roman" pitchFamily="18" charset="0"/>
              </a:rPr>
              <a:t>end loop</a:t>
            </a:r>
            <a:r>
              <a:rPr lang="de-DE" altLang="de-DE" sz="1800" dirty="0" smtClean="0">
                <a:latin typeface="Courier New" pitchFamily="49" charset="0"/>
                <a:cs typeface="Times New Roman" pitchFamily="18" charset="0"/>
              </a:rPr>
              <a:t>;</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Times New Roman" pitchFamily="18" charset="0"/>
              </a:rPr>
              <a:t>  </a:t>
            </a:r>
            <a:r>
              <a:rPr lang="de-DE" altLang="de-DE" sz="1800" b="1" dirty="0" smtClean="0">
                <a:latin typeface="Courier New" pitchFamily="49" charset="0"/>
                <a:cs typeface="Times New Roman" pitchFamily="18" charset="0"/>
              </a:rPr>
              <a:t>return</a:t>
            </a:r>
            <a:r>
              <a:rPr lang="de-DE" altLang="de-DE" sz="1800" dirty="0" smtClean="0">
                <a:latin typeface="Courier New" pitchFamily="49" charset="0"/>
                <a:cs typeface="Times New Roman" pitchFamily="18" charset="0"/>
              </a:rPr>
              <a:t> Result;</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Times New Roman" pitchFamily="18" charset="0"/>
              </a:rPr>
              <a:t>end</a:t>
            </a:r>
            <a:r>
              <a:rPr lang="de-DE" altLang="de-DE" sz="1800" dirty="0" smtClean="0">
                <a:latin typeface="Courier New" pitchFamily="49" charset="0"/>
                <a:cs typeface="Times New Roman" pitchFamily="18" charset="0"/>
              </a:rPr>
              <a:t> Min;</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Times New Roman" pitchFamily="18" charset="0"/>
              </a:rPr>
              <a:t>Minimum := Min (Meine_Werte);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cs typeface="Times New Roman" pitchFamily="18" charset="0"/>
              </a:rPr>
              <a:t>Maximum entsprechend</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200" b="1" dirty="0" smtClean="0">
                <a:solidFill>
                  <a:srgbClr val="C00000"/>
                </a:solidFill>
                <a:cs typeface="Times New Roman" pitchFamily="18" charset="0"/>
              </a:rPr>
              <a:t>Ada 2022</a:t>
            </a:r>
            <a:r>
              <a:rPr lang="de-DE" altLang="de-DE" sz="2200" dirty="0" smtClean="0">
                <a:solidFill>
                  <a:srgbClr val="C00000"/>
                </a:solidFill>
                <a:cs typeface="Times New Roman" pitchFamily="18" charset="0"/>
              </a:rPr>
              <a:t> mit neuem Attribut (RM_2022 4.5.10)</a:t>
            </a:r>
            <a:r>
              <a:rPr lang="de-DE" altLang="de-DE" sz="2200" b="1" dirty="0" smtClean="0">
                <a:solidFill>
                  <a:srgbClr val="C00000"/>
                </a:solidFill>
                <a:cs typeface="Times New Roman" pitchFamily="18" charset="0"/>
              </a:rPr>
              <a:t>:</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anose="02070309020205020404" pitchFamily="49" charset="0"/>
                <a:cs typeface="Courier New" panose="02070309020205020404" pitchFamily="49" charset="0"/>
              </a:rPr>
              <a:t>Minimum := Meine_Werte</a:t>
            </a:r>
            <a:r>
              <a:rPr lang="de-DE" altLang="de-DE" sz="1800" dirty="0" smtClean="0">
                <a:solidFill>
                  <a:schemeClr val="accent2"/>
                </a:solidFill>
                <a:latin typeface="Courier New" panose="02070309020205020404" pitchFamily="49" charset="0"/>
                <a:cs typeface="Courier New" panose="02070309020205020404" pitchFamily="49" charset="0"/>
              </a:rPr>
              <a:t>'Reduce</a:t>
            </a:r>
            <a:r>
              <a:rPr lang="de-DE" altLang="de-DE" sz="1800" dirty="0" smtClean="0">
                <a:latin typeface="Courier New" panose="02070309020205020404" pitchFamily="49" charset="0"/>
                <a:cs typeface="Courier New" panose="02070309020205020404" pitchFamily="49" charset="0"/>
              </a:rPr>
              <a:t>(Float'Min</a:t>
            </a:r>
            <a:r>
              <a:rPr lang="de-DE" altLang="de-DE" sz="1800" dirty="0">
                <a:latin typeface="Courier New" panose="02070309020205020404" pitchFamily="49" charset="0"/>
                <a:cs typeface="Courier New" panose="02070309020205020404" pitchFamily="49" charset="0"/>
              </a:rPr>
              <a:t>, Float'Last</a:t>
            </a:r>
            <a:r>
              <a:rPr lang="de-DE" altLang="de-DE" sz="1800" dirty="0" smtClean="0">
                <a:latin typeface="Courier New" panose="02070309020205020404" pitchFamily="49" charset="0"/>
                <a:cs typeface="Courier New" panose="02070309020205020404" pitchFamily="49" charset="0"/>
              </a:rPr>
              <a:t>);</a:t>
            </a:r>
          </a:p>
        </p:txBody>
      </p:sp>
      <p:sp>
        <p:nvSpPr>
          <p:cNvPr id="8909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8909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5ADF892-148B-4407-8193-531CB234E061}" type="slidenum">
              <a:rPr lang="de-DE" altLang="de-DE" sz="2400" smtClean="0"/>
              <a:pPr eaLnBrk="1" hangingPunct="1">
                <a:spcBef>
                  <a:spcPct val="0"/>
                </a:spcBef>
              </a:pPr>
              <a:t>425</a:t>
            </a:fld>
            <a:endParaRPr lang="de-DE" altLang="de-DE" sz="2400" dirty="0" smtClean="0"/>
          </a:p>
        </p:txBody>
      </p:sp>
      <p:sp>
        <p:nvSpPr>
          <p:cNvPr id="7" name="Interaktive Schaltfläche: Zurückkehren 6">
            <a:hlinkClick r:id="rId3" action="ppaction://hlinksldjump" highlightClick="1"/>
          </p:cNvPr>
          <p:cNvSpPr/>
          <p:nvPr/>
        </p:nvSpPr>
        <p:spPr bwMode="auto">
          <a:xfrm>
            <a:off x="7846926" y="1073088"/>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460501298"/>
      </p:ext>
    </p:extLst>
  </p:cSld>
  <p:clrMapOvr>
    <a:masterClrMapping/>
  </p:clrMapOvr>
  <p:transition spd="med"/>
  <p:timing>
    <p:tnLst>
      <p:par>
        <p:cTn id="1" dur="indefinite" restart="never" nodeType="tmRoot"/>
      </p:par>
    </p:tn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1"/>
          <p:cNvSpPr>
            <a:spLocks noGrp="1" noChangeArrowheads="1"/>
          </p:cNvSpPr>
          <p:nvPr>
            <p:ph type="title"/>
          </p:nvPr>
        </p:nvSpPr>
        <p:spPr>
          <a:xfrm>
            <a:off x="685800" y="609600"/>
            <a:ext cx="7772400" cy="13716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Lösung von Folie 192:</a:t>
            </a:r>
            <a:br>
              <a:rPr lang="de-DE" altLang="de-DE" dirty="0" smtClean="0"/>
            </a:br>
            <a:r>
              <a:rPr lang="de-DE" altLang="de-DE" dirty="0" smtClean="0"/>
              <a:t>Wiederholt Stückeln</a:t>
            </a:r>
          </a:p>
        </p:txBody>
      </p:sp>
      <p:sp>
        <p:nvSpPr>
          <p:cNvPr id="106499" name="Rectangle 2"/>
          <p:cNvSpPr>
            <a:spLocks noGrp="1" noChangeArrowheads="1"/>
          </p:cNvSpPr>
          <p:nvPr>
            <p:ph idx="1"/>
          </p:nvPr>
        </p:nvSpPr>
        <p:spPr>
          <a:xfrm>
            <a:off x="652463" y="2122488"/>
            <a:ext cx="7772400" cy="4114800"/>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Verbessern Sie das obige Programm zum Stückeln von Geld so, dass Sie wiederholt einen beliebigen Betrag eingeben können, der dann gestückelt ausgegeben wird.</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solidFill>
                  <a:schemeClr val="accent2"/>
                </a:solidFill>
              </a:rPr>
              <a:t>Wie definieren Sie Ihr Abbruchkriterium?</a:t>
            </a:r>
          </a:p>
          <a:p>
            <a:pPr marL="54927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Courier New" pitchFamily="49" charset="0"/>
              </a:rPr>
              <a:t>loop</a:t>
            </a:r>
          </a:p>
          <a:p>
            <a:pPr marL="54927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Ada.Text_IO.Put ("Eingabe Betrag &gt; ");</a:t>
            </a:r>
          </a:p>
          <a:p>
            <a:pPr marL="54927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Integer_Text_IO.Get (Betrag);</a:t>
            </a:r>
          </a:p>
          <a:p>
            <a:pPr marL="54927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a:t>
            </a:r>
            <a:r>
              <a:rPr lang="de-DE" altLang="de-DE" sz="1800" b="1" dirty="0" smtClean="0">
                <a:solidFill>
                  <a:schemeClr val="accent2"/>
                </a:solidFill>
                <a:latin typeface="Courier New" pitchFamily="49" charset="0"/>
                <a:cs typeface="Courier New" pitchFamily="49" charset="0"/>
              </a:rPr>
              <a:t>exit when </a:t>
            </a:r>
            <a:r>
              <a:rPr lang="de-DE" altLang="de-DE" sz="1800" dirty="0" smtClean="0">
                <a:solidFill>
                  <a:schemeClr val="accent2"/>
                </a:solidFill>
                <a:latin typeface="Courier New" pitchFamily="49" charset="0"/>
                <a:cs typeface="Courier New" pitchFamily="49" charset="0"/>
              </a:rPr>
              <a:t>Betrag = 0;</a:t>
            </a:r>
          </a:p>
          <a:p>
            <a:pPr marL="54927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Ergebnis := Stückle (Betrag);</a:t>
            </a:r>
          </a:p>
          <a:p>
            <a:pPr marL="54927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Courier New" pitchFamily="49" charset="0"/>
              </a:rPr>
              <a:t>end</a:t>
            </a:r>
            <a:r>
              <a:rPr lang="de-DE" altLang="de-DE" sz="1800" dirty="0" smtClean="0">
                <a:latin typeface="Courier New" pitchFamily="49" charset="0"/>
                <a:cs typeface="Courier New" pitchFamily="49" charset="0"/>
              </a:rPr>
              <a:t> loop;</a:t>
            </a:r>
          </a:p>
        </p:txBody>
      </p:sp>
      <p:sp>
        <p:nvSpPr>
          <p:cNvPr id="12698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2698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8F24FE3-0297-4E1C-B422-934A2A28E4A3}" type="slidenum">
              <a:rPr lang="de-DE" altLang="de-DE" sz="2400" smtClean="0"/>
              <a:pPr eaLnBrk="1" hangingPunct="1">
                <a:spcBef>
                  <a:spcPct val="0"/>
                </a:spcBef>
              </a:pPr>
              <a:t>426</a:t>
            </a:fld>
            <a:endParaRPr lang="de-DE" altLang="de-DE" sz="2400" dirty="0" smtClean="0"/>
          </a:p>
        </p:txBody>
      </p:sp>
      <p:sp>
        <p:nvSpPr>
          <p:cNvPr id="7" name="Interaktive Schaltfläche: Zurückkehren 6">
            <a:hlinkClick r:id="rId3" action="ppaction://hlinksldjump" highlightClick="1"/>
          </p:cNvPr>
          <p:cNvSpPr/>
          <p:nvPr/>
        </p:nvSpPr>
        <p:spPr bwMode="auto">
          <a:xfrm>
            <a:off x="7724798" y="1187388"/>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111192107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649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649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649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649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6499">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6499">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1"/>
          <p:cNvSpPr>
            <a:spLocks noGrp="1" noChangeArrowheads="1"/>
          </p:cNvSpPr>
          <p:nvPr>
            <p:ph type="title"/>
          </p:nvPr>
        </p:nvSpPr>
        <p:spPr>
          <a:xfrm>
            <a:off x="685800" y="609600"/>
            <a:ext cx="7846640" cy="10192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Physikalische Einheiten Folie 202</a:t>
            </a:r>
          </a:p>
        </p:txBody>
      </p:sp>
      <p:sp>
        <p:nvSpPr>
          <p:cNvPr id="113667" name="Rectangle 2"/>
          <p:cNvSpPr>
            <a:spLocks noGrp="1" noChangeArrowheads="1"/>
          </p:cNvSpPr>
          <p:nvPr>
            <p:ph idx="1"/>
          </p:nvPr>
        </p:nvSpPr>
        <p:spPr>
          <a:xfrm>
            <a:off x="685800" y="1628800"/>
            <a:ext cx="7772400" cy="4608512"/>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2000" dirty="0" smtClean="0"/>
              <a:t>Versuchen Sie, physikalische Einheiten (Meter, Sekunde, Meter pro Sekunde) durch strenge Typbindung darzustellen.</a:t>
            </a:r>
            <a:br>
              <a:rPr lang="de-DE" sz="2000" dirty="0" smtClean="0"/>
            </a:br>
            <a:r>
              <a:rPr lang="de-DE" sz="1600" dirty="0" smtClean="0"/>
              <a:t>          X := V * T + A/2.0 * T**2;</a:t>
            </a:r>
            <a:br>
              <a:rPr lang="de-DE" sz="1600" dirty="0" smtClean="0"/>
            </a:br>
            <a:r>
              <a:rPr lang="de-DE" sz="1600" dirty="0" smtClean="0"/>
              <a:t>          T := -V/A + SQRT ((V/A)**2 + 2*X/A);</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b="1" dirty="0" smtClean="0">
                <a:latin typeface="Courier New" panose="02070309020205020404" pitchFamily="49" charset="0"/>
                <a:cs typeface="Courier New" pitchFamily="49" charset="0"/>
              </a:rPr>
              <a:t>  type</a:t>
            </a:r>
            <a:r>
              <a:rPr lang="de-DE" sz="1800" dirty="0" smtClean="0">
                <a:latin typeface="Courier New" pitchFamily="49" charset="0"/>
                <a:cs typeface="Courier New" pitchFamily="49" charset="0"/>
              </a:rPr>
              <a:t> </a:t>
            </a:r>
            <a:r>
              <a:rPr lang="de-DE" sz="1800" dirty="0">
                <a:solidFill>
                  <a:schemeClr val="accent2"/>
                </a:solidFill>
                <a:latin typeface="Courier New" pitchFamily="49" charset="0"/>
                <a:cs typeface="Courier New" pitchFamily="49" charset="0"/>
              </a:rPr>
              <a:t>Meter</a:t>
            </a:r>
            <a:r>
              <a:rPr lang="de-DE" sz="1800" dirty="0">
                <a:latin typeface="Courier New" pitchFamily="49" charset="0"/>
                <a:cs typeface="Courier New" pitchFamily="49" charset="0"/>
              </a:rPr>
              <a:t>   </a:t>
            </a:r>
            <a:r>
              <a:rPr lang="de-DE" sz="1800" b="1" dirty="0" smtClean="0">
                <a:latin typeface="Courier New" pitchFamily="49" charset="0"/>
                <a:cs typeface="Courier New" pitchFamily="49" charset="0"/>
              </a:rPr>
              <a:t>is </a:t>
            </a:r>
            <a:r>
              <a:rPr lang="de-DE" sz="1800" b="1" dirty="0">
                <a:latin typeface="Courier New" pitchFamily="49" charset="0"/>
                <a:cs typeface="Courier New" pitchFamily="49" charset="0"/>
              </a:rPr>
              <a:t>new </a:t>
            </a:r>
            <a:r>
              <a:rPr lang="de-DE" sz="1800" dirty="0" smtClean="0">
                <a:latin typeface="Courier New" pitchFamily="49" charset="0"/>
                <a:cs typeface="Courier New" pitchFamily="49" charset="0"/>
              </a:rPr>
              <a:t>Float;</a:t>
            </a:r>
            <a:br>
              <a:rPr lang="de-DE" sz="1800" dirty="0" smtClean="0">
                <a:latin typeface="Courier New" pitchFamily="49" charset="0"/>
                <a:cs typeface="Courier New" pitchFamily="49" charset="0"/>
              </a:rPr>
            </a:br>
            <a:r>
              <a:rPr lang="de-DE" sz="1800" dirty="0" smtClean="0">
                <a:latin typeface="Courier New" pitchFamily="49" charset="0"/>
                <a:cs typeface="Courier New" pitchFamily="49" charset="0"/>
              </a:rPr>
              <a:t>  </a:t>
            </a:r>
            <a:r>
              <a:rPr lang="de-DE" sz="1800" b="1" dirty="0">
                <a:latin typeface="Courier New" pitchFamily="49" charset="0"/>
                <a:cs typeface="Courier New" pitchFamily="49" charset="0"/>
              </a:rPr>
              <a:t>type</a:t>
            </a:r>
            <a:r>
              <a:rPr lang="de-DE" sz="1800" dirty="0">
                <a:latin typeface="Courier New" pitchFamily="49" charset="0"/>
                <a:cs typeface="Courier New" pitchFamily="49" charset="0"/>
              </a:rPr>
              <a:t> </a:t>
            </a:r>
            <a:r>
              <a:rPr lang="de-DE" sz="1800" dirty="0">
                <a:solidFill>
                  <a:srgbClr val="CC3300"/>
                </a:solidFill>
                <a:latin typeface="Courier New" pitchFamily="49" charset="0"/>
                <a:cs typeface="Courier New" pitchFamily="49" charset="0"/>
              </a:rPr>
              <a:t>Sekunde</a:t>
            </a:r>
            <a:r>
              <a:rPr lang="de-DE" sz="1800" dirty="0">
                <a:solidFill>
                  <a:srgbClr val="FFC000"/>
                </a:solidFill>
                <a:latin typeface="Courier New" pitchFamily="49" charset="0"/>
                <a:cs typeface="Courier New" pitchFamily="49" charset="0"/>
              </a:rPr>
              <a:t> </a:t>
            </a:r>
            <a:r>
              <a:rPr lang="de-DE" sz="1800" b="1" dirty="0" smtClean="0">
                <a:latin typeface="Courier New" pitchFamily="49" charset="0"/>
                <a:cs typeface="Courier New" pitchFamily="49" charset="0"/>
              </a:rPr>
              <a:t>is </a:t>
            </a:r>
            <a:r>
              <a:rPr lang="de-DE" sz="1800" b="1" dirty="0">
                <a:latin typeface="Courier New" pitchFamily="49" charset="0"/>
                <a:cs typeface="Courier New" pitchFamily="49" charset="0"/>
              </a:rPr>
              <a:t>new </a:t>
            </a:r>
            <a:r>
              <a:rPr lang="de-DE" sz="1800" dirty="0" smtClean="0">
                <a:latin typeface="Courier New" pitchFamily="49" charset="0"/>
                <a:cs typeface="Courier New" pitchFamily="49" charset="0"/>
              </a:rPr>
              <a:t>Float;</a:t>
            </a:r>
            <a:br>
              <a:rPr lang="de-DE" sz="1800" dirty="0" smtClean="0">
                <a:latin typeface="Courier New" pitchFamily="49" charset="0"/>
                <a:cs typeface="Courier New" pitchFamily="49" charset="0"/>
              </a:rPr>
            </a:br>
            <a:r>
              <a:rPr lang="de-DE" sz="1800" dirty="0" smtClean="0">
                <a:latin typeface="Courier New" pitchFamily="49" charset="0"/>
                <a:cs typeface="Courier New" pitchFamily="49" charset="0"/>
              </a:rPr>
              <a:t>  </a:t>
            </a:r>
            <a:r>
              <a:rPr lang="en-US" sz="1800" b="1" dirty="0" smtClean="0">
                <a:latin typeface="Courier New" pitchFamily="49" charset="0"/>
                <a:cs typeface="Courier New" pitchFamily="49" charset="0"/>
              </a:rPr>
              <a:t>function</a:t>
            </a:r>
            <a:r>
              <a:rPr lang="en-US" sz="1800" dirty="0" smtClean="0">
                <a:latin typeface="Courier New" pitchFamily="49" charset="0"/>
                <a:cs typeface="Courier New" pitchFamily="49" charset="0"/>
              </a:rPr>
              <a:t> </a:t>
            </a:r>
            <a:r>
              <a:rPr lang="en-US" sz="1800" dirty="0">
                <a:latin typeface="Courier New" pitchFamily="49" charset="0"/>
                <a:cs typeface="Courier New" pitchFamily="49" charset="0"/>
              </a:rPr>
              <a:t>"</a:t>
            </a:r>
            <a:r>
              <a:rPr lang="en-US" sz="1800" dirty="0" smtClean="0">
                <a:latin typeface="Courier New" pitchFamily="49" charset="0"/>
                <a:cs typeface="Courier New" pitchFamily="49" charset="0"/>
              </a:rPr>
              <a:t>/" </a:t>
            </a:r>
            <a:r>
              <a:rPr lang="en-US" sz="1800" dirty="0">
                <a:latin typeface="Courier New" pitchFamily="49" charset="0"/>
                <a:cs typeface="Courier New" pitchFamily="49" charset="0"/>
              </a:rPr>
              <a:t>(</a:t>
            </a:r>
            <a:r>
              <a:rPr lang="en-US" sz="1800" dirty="0">
                <a:solidFill>
                  <a:schemeClr val="accent2"/>
                </a:solidFill>
                <a:latin typeface="Courier New" pitchFamily="49" charset="0"/>
                <a:cs typeface="Courier New" pitchFamily="49" charset="0"/>
              </a:rPr>
              <a:t>Left: </a:t>
            </a:r>
            <a:r>
              <a:rPr lang="en-US" sz="1800" dirty="0" smtClean="0">
                <a:solidFill>
                  <a:schemeClr val="accent2"/>
                </a:solidFill>
                <a:latin typeface="Courier New" pitchFamily="49" charset="0"/>
                <a:cs typeface="Courier New" pitchFamily="49" charset="0"/>
              </a:rPr>
              <a:t>Meter</a:t>
            </a:r>
            <a:r>
              <a:rPr lang="en-US" sz="1800" dirty="0" smtClean="0">
                <a:latin typeface="Courier New" pitchFamily="49" charset="0"/>
                <a:cs typeface="Courier New" pitchFamily="49" charset="0"/>
              </a:rPr>
              <a:t>; </a:t>
            </a:r>
            <a:r>
              <a:rPr lang="en-US" sz="1800" dirty="0">
                <a:solidFill>
                  <a:srgbClr val="CC3300"/>
                </a:solidFill>
                <a:latin typeface="Courier New" pitchFamily="49" charset="0"/>
                <a:cs typeface="Courier New" pitchFamily="49" charset="0"/>
              </a:rPr>
              <a:t>Right: </a:t>
            </a:r>
            <a:r>
              <a:rPr lang="en-US" sz="1800" dirty="0" smtClean="0">
                <a:solidFill>
                  <a:srgbClr val="CC3300"/>
                </a:solidFill>
                <a:latin typeface="Courier New" pitchFamily="49" charset="0"/>
                <a:cs typeface="Courier New" pitchFamily="49" charset="0"/>
              </a:rPr>
              <a:t>Sekunde</a:t>
            </a:r>
            <a:r>
              <a:rPr lang="en-US" sz="1800" dirty="0" smtClean="0">
                <a:latin typeface="Courier New" pitchFamily="49" charset="0"/>
                <a:cs typeface="Courier New" pitchFamily="49" charset="0"/>
              </a:rPr>
              <a:t>)</a:t>
            </a:r>
            <a:br>
              <a:rPr lang="en-US" sz="1800" dirty="0" smtClean="0">
                <a:latin typeface="Courier New" pitchFamily="49" charset="0"/>
                <a:cs typeface="Courier New" pitchFamily="49" charset="0"/>
              </a:rPr>
            </a:br>
            <a:r>
              <a:rPr lang="en-US" sz="1800" dirty="0" smtClean="0">
                <a:latin typeface="Courier New" pitchFamily="49" charset="0"/>
                <a:cs typeface="Courier New" pitchFamily="49" charset="0"/>
              </a:rPr>
              <a:t>    </a:t>
            </a:r>
            <a:r>
              <a:rPr lang="en-US" sz="1800" b="1" dirty="0">
                <a:latin typeface="Courier New" pitchFamily="49" charset="0"/>
                <a:cs typeface="Courier New" pitchFamily="49" charset="0"/>
              </a:rPr>
              <a:t>return</a:t>
            </a:r>
            <a:r>
              <a:rPr lang="en-US" sz="1800" dirty="0">
                <a:latin typeface="Courier New" pitchFamily="49" charset="0"/>
                <a:cs typeface="Courier New" pitchFamily="49" charset="0"/>
              </a:rPr>
              <a:t> </a:t>
            </a:r>
            <a:r>
              <a:rPr lang="en-US" sz="1800" dirty="0" smtClean="0">
                <a:solidFill>
                  <a:srgbClr val="FF3399"/>
                </a:solidFill>
                <a:latin typeface="Courier New" pitchFamily="49" charset="0"/>
                <a:cs typeface="Courier New" pitchFamily="49" charset="0"/>
              </a:rPr>
              <a:t>Meter_pro_Sekunde</a:t>
            </a:r>
            <a:r>
              <a:rPr lang="en-US" sz="1800" dirty="0" smtClean="0">
                <a:latin typeface="Courier New" pitchFamily="49" charset="0"/>
                <a:cs typeface="Courier New" pitchFamily="49" charset="0"/>
              </a:rPr>
              <a:t>;</a:t>
            </a:r>
            <a:endParaRPr lang="de-DE" sz="1800" dirty="0" smtClean="0">
              <a:latin typeface="Courier New" panose="02070309020205020404" pitchFamily="49" charset="0"/>
              <a:cs typeface="Courier New" panose="02070309020205020404" pitchFamily="49" charset="0"/>
            </a:endParaRPr>
          </a:p>
          <a:p>
            <a:pPr marL="309563" indent="-309563" eaLnBrk="1" hangingPunct="1">
              <a:lnSpc>
                <a:spcPct val="90000"/>
              </a:lnSpc>
              <a:buFont typeface="Times New Roman" pitchFamily="16"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000" dirty="0" smtClean="0"/>
              <a:t>Was glauben Sie? Ist diese Methode geeignet zum Rechnen mit Einheiten?</a:t>
            </a:r>
          </a:p>
          <a:p>
            <a:pPr marL="309563" indent="-309563" eaLnBrk="1" hangingPunct="1">
              <a:lnSpc>
                <a:spcPct val="90000"/>
              </a:lnSpc>
              <a:buFont typeface="Times New Roman" pitchFamily="16"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000" dirty="0" smtClean="0"/>
              <a:t>Wie viele überladene Operatoren benötigen Sie? Zur Berechnung des Betrags eines Beschleunigungsvektors brauchen Sie die Zeit in der 4. Potenz im Nenner.</a:t>
            </a:r>
          </a:p>
          <a:p>
            <a:pPr marL="309563" indent="-309563" eaLnBrk="1" hangingPunct="1">
              <a:lnSpc>
                <a:spcPct val="90000"/>
              </a:lnSpc>
              <a:buFont typeface="Times New Roman" pitchFamily="16"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000" dirty="0" smtClean="0"/>
              <a:t>Was tun Sie mit falschen Operatoren?</a:t>
            </a:r>
          </a:p>
          <a:p>
            <a:pPr marL="0" indent="0" eaLnBrk="1" hangingPunct="1">
              <a:lnSpc>
                <a:spcPct val="90000"/>
              </a:lnSpc>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1800" b="1" dirty="0" smtClean="0">
                <a:solidFill>
                  <a:srgbClr val="FF0000"/>
                </a:solidFill>
                <a:latin typeface="Courier New" pitchFamily="49" charset="0"/>
              </a:rPr>
              <a:t>     function</a:t>
            </a:r>
            <a:r>
              <a:rPr lang="de-DE" sz="1800" dirty="0" smtClean="0">
                <a:solidFill>
                  <a:srgbClr val="FF0000"/>
                </a:solidFill>
                <a:latin typeface="Courier New" pitchFamily="49" charset="0"/>
              </a:rPr>
              <a:t> </a:t>
            </a:r>
            <a:r>
              <a:rPr lang="de-DE" sz="1800" dirty="0" smtClean="0">
                <a:solidFill>
                  <a:srgbClr val="FF0000"/>
                </a:solidFill>
                <a:latin typeface="Courier New" pitchFamily="49" charset="0"/>
                <a:cs typeface="Times New Roman" pitchFamily="16" charset="0"/>
              </a:rPr>
              <a:t>"*"</a:t>
            </a:r>
            <a:r>
              <a:rPr lang="de-DE" sz="1800" dirty="0" smtClean="0">
                <a:solidFill>
                  <a:srgbClr val="FF0000"/>
                </a:solidFill>
                <a:latin typeface="Courier New" pitchFamily="49" charset="0"/>
              </a:rPr>
              <a:t>(X, Y: Meter) </a:t>
            </a:r>
            <a:r>
              <a:rPr lang="de-DE" sz="1800" b="1" dirty="0" smtClean="0">
                <a:solidFill>
                  <a:srgbClr val="FF0000"/>
                </a:solidFill>
                <a:latin typeface="Courier New" pitchFamily="49" charset="0"/>
              </a:rPr>
              <a:t>return</a:t>
            </a:r>
            <a:r>
              <a:rPr lang="de-DE" sz="1800" dirty="0" smtClean="0">
                <a:solidFill>
                  <a:srgbClr val="FF0000"/>
                </a:solidFill>
                <a:latin typeface="Courier New" pitchFamily="49" charset="0"/>
              </a:rPr>
              <a:t> Meter;</a:t>
            </a:r>
          </a:p>
        </p:txBody>
      </p:sp>
      <p:sp>
        <p:nvSpPr>
          <p:cNvPr id="13312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3312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E5942B0-A60D-4420-BEC8-C449262A03E8}" type="slidenum">
              <a:rPr lang="de-DE" altLang="de-DE" sz="2400" smtClean="0"/>
              <a:pPr eaLnBrk="1" hangingPunct="1">
                <a:spcBef>
                  <a:spcPct val="0"/>
                </a:spcBef>
              </a:pPr>
              <a:t>427</a:t>
            </a:fld>
            <a:endParaRPr lang="de-DE" altLang="de-DE" sz="2400" dirty="0" smtClean="0"/>
          </a:p>
        </p:txBody>
      </p:sp>
      <p:sp>
        <p:nvSpPr>
          <p:cNvPr id="7" name="Interaktive Schaltfläche: Zurückkehren 6">
            <a:hlinkClick r:id="rId3" action="ppaction://hlinksldjump" highlightClick="1"/>
          </p:cNvPr>
          <p:cNvSpPr/>
          <p:nvPr/>
        </p:nvSpPr>
        <p:spPr bwMode="auto">
          <a:xfrm>
            <a:off x="8349704" y="1412776"/>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1013084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36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66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366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366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366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
          <p:cNvSpPr>
            <a:spLocks noGrp="1" noChangeArrowheads="1"/>
          </p:cNvSpPr>
          <p:nvPr>
            <p:ph type="title"/>
          </p:nvPr>
        </p:nvSpPr>
        <p:spPr>
          <a:xfrm>
            <a:off x="685800" y="476672"/>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Lösung Mengenpaket Folie 248</a:t>
            </a:r>
          </a:p>
        </p:txBody>
      </p:sp>
      <p:sp>
        <p:nvSpPr>
          <p:cNvPr id="156675" name="Rectangle 2"/>
          <p:cNvSpPr>
            <a:spLocks noGrp="1" noChangeArrowheads="1"/>
          </p:cNvSpPr>
          <p:nvPr>
            <p:ph idx="1"/>
          </p:nvPr>
        </p:nvSpPr>
        <p:spPr>
          <a:xfrm>
            <a:off x="685800" y="1619672"/>
            <a:ext cx="7772400" cy="4579516"/>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cs typeface="Times New Roman" pitchFamily="18" charset="0"/>
              </a:rPr>
              <a:t>Definieren Sie ein generisches Paket zur Behandlung von Mengen diskreter Typen.</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cs typeface="Courier New" pitchFamily="49" charset="0"/>
              </a:rPr>
              <a:t>generic</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cs typeface="Courier New" pitchFamily="49" charset="0"/>
              </a:rPr>
              <a:t>  type </a:t>
            </a:r>
            <a:r>
              <a:rPr lang="de-DE" altLang="de-DE" sz="1600" dirty="0" smtClean="0">
                <a:latin typeface="Courier New" pitchFamily="49" charset="0"/>
                <a:cs typeface="Courier New" pitchFamily="49" charset="0"/>
              </a:rPr>
              <a:t>Element</a:t>
            </a:r>
            <a:r>
              <a:rPr lang="de-DE" altLang="de-DE" sz="1600" b="1" dirty="0" smtClean="0">
                <a:latin typeface="Courier New" pitchFamily="49" charset="0"/>
                <a:cs typeface="Courier New" pitchFamily="49" charset="0"/>
              </a:rPr>
              <a:t> is </a:t>
            </a:r>
            <a:r>
              <a:rPr lang="de-DE" altLang="de-DE" sz="1600" dirty="0" smtClean="0">
                <a:latin typeface="Courier New" pitchFamily="49" charset="0"/>
                <a:cs typeface="Courier New" pitchFamily="49" charset="0"/>
              </a:rPr>
              <a:t>(&lt;&gt;);</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latin typeface="Courier New" pitchFamily="49" charset="0"/>
                <a:cs typeface="Courier New" pitchFamily="49" charset="0"/>
              </a:rPr>
              <a:t>package</a:t>
            </a:r>
            <a:r>
              <a:rPr lang="de-DE" altLang="de-DE" sz="1600" dirty="0" smtClean="0">
                <a:latin typeface="Courier New" pitchFamily="49" charset="0"/>
                <a:cs typeface="Courier New" pitchFamily="49" charset="0"/>
              </a:rPr>
              <a:t> Sets </a:t>
            </a:r>
            <a:r>
              <a:rPr lang="de-DE" altLang="de-DE" sz="1600" b="1" dirty="0" smtClean="0">
                <a:latin typeface="Courier New" pitchFamily="49" charset="0"/>
                <a:cs typeface="Courier New" pitchFamily="49" charset="0"/>
              </a:rPr>
              <a:t>is</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type</a:t>
            </a:r>
            <a:r>
              <a:rPr lang="de-DE" altLang="de-DE" sz="1600" dirty="0" smtClean="0">
                <a:latin typeface="Courier New" pitchFamily="49" charset="0"/>
                <a:cs typeface="Courier New" pitchFamily="49" charset="0"/>
              </a:rPr>
              <a:t> Set </a:t>
            </a:r>
            <a:r>
              <a:rPr lang="de-DE" altLang="de-DE" sz="1600" b="1" dirty="0" smtClean="0">
                <a:latin typeface="Courier New" pitchFamily="49" charset="0"/>
                <a:cs typeface="Courier New" pitchFamily="49" charset="0"/>
              </a:rPr>
              <a:t>is private</a:t>
            </a:r>
            <a:r>
              <a:rPr lang="de-DE" altLang="de-DE" sz="1600" dirty="0" smtClean="0">
                <a:latin typeface="Courier New" pitchFamily="49" charset="0"/>
                <a:cs typeface="Courier New" pitchFamily="49" charset="0"/>
              </a:rPr>
              <a:t>;</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function</a:t>
            </a:r>
            <a:r>
              <a:rPr lang="de-DE" altLang="de-DE" sz="1600" dirty="0" smtClean="0">
                <a:latin typeface="Courier New" pitchFamily="49" charset="0"/>
                <a:cs typeface="Courier New" pitchFamily="49" charset="0"/>
              </a:rPr>
              <a:t> Intersection (…) </a:t>
            </a:r>
            <a:r>
              <a:rPr lang="de-DE" altLang="de-DE" sz="1600" b="1" dirty="0" smtClean="0">
                <a:latin typeface="Courier New" pitchFamily="49" charset="0"/>
                <a:cs typeface="Courier New" pitchFamily="49" charset="0"/>
              </a:rPr>
              <a:t>return</a:t>
            </a:r>
            <a:r>
              <a:rPr lang="de-DE" altLang="de-DE" sz="1600" dirty="0" smtClean="0">
                <a:latin typeface="Courier New" pitchFamily="49" charset="0"/>
                <a:cs typeface="Courier New" pitchFamily="49" charset="0"/>
              </a:rPr>
              <a:t> Set;  -- </a:t>
            </a:r>
            <a:r>
              <a:rPr lang="de-DE" altLang="de-DE" sz="1600" i="1" dirty="0" smtClean="0">
                <a:latin typeface="Courier New" pitchFamily="49" charset="0"/>
                <a:cs typeface="Courier New" pitchFamily="49" charset="0"/>
              </a:rPr>
              <a:t>Durchschnitt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cs typeface="Courier New" pitchFamily="49" charset="0"/>
              </a:rPr>
              <a:t>Was bietet sich als Implementierung einer Menge an?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u="sng" dirty="0" smtClean="0">
                <a:cs typeface="Courier New" pitchFamily="49" charset="0"/>
              </a:rPr>
              <a:t>Hinweis:</a:t>
            </a:r>
          </a:p>
          <a:p>
            <a:pPr marL="0" indent="0" algn="ctr" eaLnBrk="1" hangingPunct="1">
              <a:buClrTx/>
              <a:buFontTx/>
              <a:buNone/>
              <a:tabLst>
                <a:tab pos="104775" algn="l"/>
                <a:tab pos="442913"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solidFill>
                  <a:schemeClr val="tx1"/>
                </a:solidFill>
                <a:cs typeface="Courier New" pitchFamily="49" charset="0"/>
              </a:rPr>
              <a:t>Für jedes Element lautet die Entscheidung „Mitglied“</a:t>
            </a:r>
            <a:br>
              <a:rPr lang="de-DE" altLang="de-DE" sz="2000" dirty="0" smtClean="0">
                <a:solidFill>
                  <a:schemeClr val="tx1"/>
                </a:solidFill>
                <a:cs typeface="Courier New" pitchFamily="49" charset="0"/>
              </a:rPr>
            </a:br>
            <a:r>
              <a:rPr lang="de-DE" altLang="de-DE" sz="2000" dirty="0" smtClean="0">
                <a:solidFill>
                  <a:schemeClr val="tx1"/>
                </a:solidFill>
                <a:cs typeface="Courier New" pitchFamily="49" charset="0"/>
              </a:rPr>
              <a:t>entweder </a:t>
            </a:r>
            <a:r>
              <a:rPr lang="de-DE" altLang="de-DE" sz="2000" i="1" dirty="0" smtClean="0">
                <a:solidFill>
                  <a:schemeClr val="tx1"/>
                </a:solidFill>
                <a:cs typeface="Courier New" pitchFamily="49" charset="0"/>
              </a:rPr>
              <a:t>ja</a:t>
            </a:r>
            <a:r>
              <a:rPr lang="de-DE" altLang="de-DE" sz="2000" dirty="0" smtClean="0">
                <a:solidFill>
                  <a:schemeClr val="tx1"/>
                </a:solidFill>
                <a:cs typeface="Courier New" pitchFamily="49" charset="0"/>
              </a:rPr>
              <a:t> oder </a:t>
            </a:r>
            <a:r>
              <a:rPr lang="de-DE" altLang="de-DE" sz="2000" i="1" dirty="0" smtClean="0">
                <a:solidFill>
                  <a:schemeClr val="tx1"/>
                </a:solidFill>
                <a:cs typeface="Courier New" pitchFamily="49" charset="0"/>
              </a:rPr>
              <a:t>nein</a:t>
            </a:r>
            <a:r>
              <a:rPr lang="de-DE" altLang="de-DE" sz="2000" dirty="0" smtClean="0">
                <a:solidFill>
                  <a:schemeClr val="tx1"/>
                </a:solidFill>
                <a:cs typeface="Courier New" pitchFamily="49" charset="0"/>
              </a:rPr>
              <a:t>.</a:t>
            </a:r>
          </a:p>
          <a:p>
            <a:pPr marL="185738" indent="0" eaLnBrk="1" hangingPunct="1">
              <a:buClrTx/>
              <a:tabLst>
                <a:tab pos="104775" algn="l"/>
                <a:tab pos="442913"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a:solidFill>
                  <a:schemeClr val="accent2"/>
                </a:solidFill>
                <a:latin typeface="Courier New" pitchFamily="49" charset="0"/>
                <a:cs typeface="Courier New" pitchFamily="49" charset="0"/>
              </a:rPr>
              <a:t>type</a:t>
            </a:r>
            <a:r>
              <a:rPr lang="de-DE" altLang="de-DE" sz="1600" dirty="0">
                <a:solidFill>
                  <a:schemeClr val="accent2"/>
                </a:solidFill>
                <a:latin typeface="Courier New" pitchFamily="49" charset="0"/>
                <a:cs typeface="Courier New" pitchFamily="49" charset="0"/>
              </a:rPr>
              <a:t> Set </a:t>
            </a:r>
            <a:r>
              <a:rPr lang="de-DE" altLang="de-DE" sz="1600" b="1" dirty="0">
                <a:solidFill>
                  <a:schemeClr val="accent2"/>
                </a:solidFill>
                <a:latin typeface="Courier New" pitchFamily="49" charset="0"/>
                <a:cs typeface="Courier New" pitchFamily="49" charset="0"/>
              </a:rPr>
              <a:t>is </a:t>
            </a:r>
            <a:r>
              <a:rPr lang="de-DE" altLang="de-DE" sz="1600" b="1" dirty="0" smtClean="0">
                <a:solidFill>
                  <a:schemeClr val="accent2"/>
                </a:solidFill>
                <a:latin typeface="Courier New" pitchFamily="49" charset="0"/>
                <a:cs typeface="Courier New" pitchFamily="49" charset="0"/>
              </a:rPr>
              <a:t>array </a:t>
            </a:r>
            <a:r>
              <a:rPr lang="de-DE" altLang="de-DE" sz="1600" dirty="0" smtClean="0">
                <a:solidFill>
                  <a:schemeClr val="accent2"/>
                </a:solidFill>
                <a:latin typeface="Courier New" pitchFamily="49" charset="0"/>
                <a:cs typeface="Courier New" pitchFamily="49" charset="0"/>
              </a:rPr>
              <a:t>(Element)</a:t>
            </a:r>
            <a:r>
              <a:rPr lang="de-DE" altLang="de-DE" sz="1600" b="1" dirty="0" smtClean="0">
                <a:solidFill>
                  <a:schemeClr val="accent2"/>
                </a:solidFill>
                <a:latin typeface="Courier New" pitchFamily="49" charset="0"/>
                <a:cs typeface="Courier New" pitchFamily="49" charset="0"/>
              </a:rPr>
              <a:t> of </a:t>
            </a:r>
            <a:r>
              <a:rPr lang="de-DE" altLang="de-DE" sz="1600" dirty="0" smtClean="0">
                <a:solidFill>
                  <a:schemeClr val="accent2"/>
                </a:solidFill>
                <a:latin typeface="Courier New" pitchFamily="49" charset="0"/>
                <a:cs typeface="Courier New" pitchFamily="49" charset="0"/>
              </a:rPr>
              <a:t>Boolean;</a:t>
            </a:r>
            <a:endParaRPr lang="de-DE" altLang="de-DE" sz="1600" dirty="0">
              <a:solidFill>
                <a:schemeClr val="accent2"/>
              </a:solidFill>
              <a:latin typeface="Courier New" pitchFamily="49" charset="0"/>
              <a:cs typeface="Courier New" pitchFamily="49" charset="0"/>
            </a:endParaRPr>
          </a:p>
          <a:p>
            <a:pPr marL="185738" indent="0" eaLnBrk="1" hangingPunct="1">
              <a:buClrTx/>
              <a:buFontTx/>
              <a:buNone/>
              <a:tabLst>
                <a:tab pos="104775" algn="l"/>
                <a:tab pos="442913"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600" b="1" dirty="0" smtClean="0">
                <a:solidFill>
                  <a:schemeClr val="accent2"/>
                </a:solidFill>
                <a:latin typeface="Courier New" panose="02070309020205020404" pitchFamily="49" charset="0"/>
                <a:cs typeface="Courier New" panose="02070309020205020404" pitchFamily="49" charset="0"/>
              </a:rPr>
              <a:t>pragma</a:t>
            </a:r>
            <a:r>
              <a:rPr lang="de-DE" altLang="de-DE" sz="1600" dirty="0" smtClean="0">
                <a:solidFill>
                  <a:schemeClr val="accent2"/>
                </a:solidFill>
                <a:latin typeface="Courier New" panose="02070309020205020404" pitchFamily="49" charset="0"/>
                <a:cs typeface="Courier New" panose="02070309020205020404" pitchFamily="49" charset="0"/>
              </a:rPr>
              <a:t> Pack (Set);</a:t>
            </a:r>
            <a:endParaRPr lang="de-DE" altLang="de-DE" sz="1800" dirty="0" smtClean="0">
              <a:solidFill>
                <a:schemeClr val="accent2"/>
              </a:solidFill>
              <a:latin typeface="Courier New" panose="02070309020205020404" pitchFamily="49" charset="0"/>
              <a:cs typeface="Courier New" panose="02070309020205020404" pitchFamily="49" charset="0"/>
            </a:endParaRPr>
          </a:p>
        </p:txBody>
      </p:sp>
      <p:sp>
        <p:nvSpPr>
          <p:cNvPr id="15667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5667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FA6D445-9A01-4E74-A760-AB0D14E7794E}" type="slidenum">
              <a:rPr lang="de-DE" altLang="de-DE" sz="2400" smtClean="0"/>
              <a:pPr eaLnBrk="1" hangingPunct="1">
                <a:spcBef>
                  <a:spcPct val="0"/>
                </a:spcBef>
              </a:pPr>
              <a:t>428</a:t>
            </a:fld>
            <a:endParaRPr lang="de-DE" altLang="de-DE" sz="2400" dirty="0" smtClean="0"/>
          </a:p>
        </p:txBody>
      </p:sp>
      <p:sp>
        <p:nvSpPr>
          <p:cNvPr id="7" name="Textfeld 6"/>
          <p:cNvSpPr txBox="1"/>
          <p:nvPr/>
        </p:nvSpPr>
        <p:spPr>
          <a:xfrm>
            <a:off x="5436096" y="2204864"/>
            <a:ext cx="3384375" cy="1200329"/>
          </a:xfrm>
          <a:prstGeom prst="rect">
            <a:avLst/>
          </a:prstGeom>
          <a:noFill/>
          <a:ln>
            <a:solidFill>
              <a:schemeClr val="tx1"/>
            </a:solidFill>
          </a:ln>
        </p:spPr>
        <p:txBody>
          <a:bodyPr wrap="square" rtlCol="0">
            <a:spAutoFit/>
          </a:bodyPr>
          <a:lstStyle/>
          <a:p>
            <a:pPr algn="ctr"/>
            <a:r>
              <a:rPr lang="de-DE" dirty="0" smtClean="0">
                <a:solidFill>
                  <a:schemeClr val="tx1"/>
                </a:solidFill>
              </a:rPr>
              <a:t>Vervollständigen Sie die Spezifikation und schreiben Sie den Rumpf.</a:t>
            </a:r>
            <a:endParaRPr lang="de-DE" dirty="0">
              <a:solidFill>
                <a:schemeClr val="tx1"/>
              </a:solidFill>
            </a:endParaRPr>
          </a:p>
        </p:txBody>
      </p:sp>
      <p:sp>
        <p:nvSpPr>
          <p:cNvPr id="8" name="Textfeld 7"/>
          <p:cNvSpPr txBox="1"/>
          <p:nvPr/>
        </p:nvSpPr>
        <p:spPr>
          <a:xfrm>
            <a:off x="5975040" y="5485130"/>
            <a:ext cx="2664296" cy="738664"/>
          </a:xfrm>
          <a:prstGeom prst="rect">
            <a:avLst/>
          </a:prstGeom>
          <a:noFill/>
          <a:ln>
            <a:solidFill>
              <a:schemeClr val="tx1"/>
            </a:solidFill>
          </a:ln>
        </p:spPr>
        <p:txBody>
          <a:bodyPr wrap="square" rtlCol="0">
            <a:spAutoFit/>
          </a:bodyPr>
          <a:lstStyle/>
          <a:p>
            <a:r>
              <a:rPr lang="de-DE" sz="1400" dirty="0" smtClean="0">
                <a:solidFill>
                  <a:schemeClr val="tx1"/>
                </a:solidFill>
              </a:rPr>
              <a:t>Ein Byte für entweder True oder False ist eine Verschwendung </a:t>
            </a:r>
            <a:r>
              <a:rPr lang="de-DE" sz="1400" dirty="0">
                <a:solidFill>
                  <a:schemeClr val="tx1"/>
                </a:solidFill>
              </a:rPr>
              <a:t>v</a:t>
            </a:r>
            <a:r>
              <a:rPr lang="de-DE" sz="1400" dirty="0" smtClean="0">
                <a:solidFill>
                  <a:schemeClr val="tx1"/>
                </a:solidFill>
              </a:rPr>
              <a:t>on Speicherplatz. Was ist zu tun?</a:t>
            </a:r>
            <a:endParaRPr lang="de-DE" sz="1400" dirty="0">
              <a:solidFill>
                <a:schemeClr val="tx1"/>
              </a:solidFill>
            </a:endParaRPr>
          </a:p>
        </p:txBody>
      </p:sp>
      <p:sp>
        <p:nvSpPr>
          <p:cNvPr id="9" name="Textfeld 8"/>
          <p:cNvSpPr txBox="1"/>
          <p:nvPr/>
        </p:nvSpPr>
        <p:spPr>
          <a:xfrm>
            <a:off x="6661150" y="4078813"/>
            <a:ext cx="1871290" cy="646331"/>
          </a:xfrm>
          <a:prstGeom prst="rect">
            <a:avLst/>
          </a:prstGeom>
          <a:solidFill>
            <a:schemeClr val="accent2">
              <a:lumMod val="20000"/>
              <a:lumOff val="80000"/>
            </a:schemeClr>
          </a:solidFill>
          <a:ln>
            <a:solidFill>
              <a:schemeClr val="accent2"/>
            </a:solidFill>
          </a:ln>
        </p:spPr>
        <p:txBody>
          <a:bodyPr wrap="square" rtlCol="0">
            <a:spAutoFit/>
          </a:bodyPr>
          <a:lstStyle/>
          <a:p>
            <a:pPr algn="ctr"/>
            <a:r>
              <a:rPr lang="de-DE" sz="1800" dirty="0" smtClean="0">
                <a:solidFill>
                  <a:schemeClr val="accent2"/>
                </a:solidFill>
              </a:rPr>
              <a:t>Zum Packen siehe Folien 321 ff.</a:t>
            </a:r>
            <a:endParaRPr lang="de-DE" sz="1800" dirty="0">
              <a:solidFill>
                <a:schemeClr val="accent2"/>
              </a:solidFill>
            </a:endParaRPr>
          </a:p>
        </p:txBody>
      </p:sp>
      <p:sp>
        <p:nvSpPr>
          <p:cNvPr id="10" name="Interaktive Schaltfläche: Zurückkehren 9">
            <a:hlinkClick r:id="rId3" action="ppaction://hlinksldjump" highlightClick="1"/>
          </p:cNvPr>
          <p:cNvSpPr/>
          <p:nvPr/>
        </p:nvSpPr>
        <p:spPr bwMode="auto">
          <a:xfrm>
            <a:off x="8242127" y="999842"/>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6878211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6675">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6675">
                                            <p:txEl>
                                              <p:pRg st="10" end="1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
          <p:cNvSpPr>
            <a:spLocks noGrp="1" noChangeArrowheads="1"/>
          </p:cNvSpPr>
          <p:nvPr>
            <p:ph type="title"/>
          </p:nvPr>
        </p:nvSpPr>
        <p:spPr>
          <a:xfrm>
            <a:off x="685800" y="476672"/>
            <a:ext cx="7772400" cy="127592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Ausgeben mit Aufräumen</a:t>
            </a:r>
            <a:br>
              <a:rPr lang="de-DE" altLang="de-DE" dirty="0" smtClean="0"/>
            </a:br>
            <a:r>
              <a:rPr lang="de-DE" altLang="de-DE" dirty="0" smtClean="0"/>
              <a:t>Folie 295</a:t>
            </a:r>
          </a:p>
        </p:txBody>
      </p:sp>
      <p:sp>
        <p:nvSpPr>
          <p:cNvPr id="191491" name="Rectangle 2"/>
          <p:cNvSpPr>
            <a:spLocks noGrp="1" noChangeArrowheads="1"/>
          </p:cNvSpPr>
          <p:nvPr>
            <p:ph idx="1"/>
          </p:nvPr>
        </p:nvSpPr>
        <p:spPr>
          <a:xfrm>
            <a:off x="685800" y="1772816"/>
            <a:ext cx="7772400" cy="4464496"/>
          </a:xfrm>
        </p:spPr>
        <p:txBody>
          <a:bodyPr/>
          <a:lstStyle/>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Wenn das Programm </a:t>
            </a:r>
            <a:r>
              <a:rPr lang="de-DE" altLang="de-DE" sz="2000" dirty="0" smtClean="0">
                <a:latin typeface="Courier New" panose="02070309020205020404" pitchFamily="49" charset="0"/>
                <a:cs typeface="Courier New" panose="02070309020205020404" pitchFamily="49" charset="0"/>
              </a:rPr>
              <a:t>Ordne_Text</a:t>
            </a:r>
            <a:r>
              <a:rPr lang="de-DE" altLang="de-DE" sz="2000" dirty="0" smtClean="0"/>
              <a:t> beendet ist, erleiden wir einen Speicherplatzverlust (</a:t>
            </a:r>
            <a:r>
              <a:rPr lang="de-DE" altLang="de-DE" sz="2000" i="1" dirty="0" smtClean="0"/>
              <a:t>storage leak</a:t>
            </a:r>
            <a:r>
              <a:rPr lang="de-DE" altLang="de-DE" sz="2000" dirty="0" smtClean="0"/>
              <a:t>). Ändern Sie </a:t>
            </a:r>
            <a:r>
              <a:rPr lang="de-DE" altLang="de-DE" sz="2000" dirty="0">
                <a:latin typeface="Courier New" pitchFamily="49" charset="0"/>
              </a:rPr>
              <a:t>Ausgeben</a:t>
            </a:r>
            <a:r>
              <a:rPr lang="de-DE" altLang="de-DE" sz="2000" dirty="0" smtClean="0"/>
              <a:t> so, dass am Ende aller Speicherplatz wieder freigegeben ist.</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solidFill>
                  <a:schemeClr val="accent2"/>
                </a:solidFill>
                <a:latin typeface="Courier New" panose="02070309020205020404" pitchFamily="49" charset="0"/>
                <a:cs typeface="Courier New" panose="02070309020205020404" pitchFamily="49" charset="0"/>
              </a:rPr>
              <a:t>with</a:t>
            </a:r>
            <a:r>
              <a:rPr lang="de-DE" altLang="de-DE" sz="1400" b="1" dirty="0" smtClean="0">
                <a:solidFill>
                  <a:schemeClr val="accent2"/>
                </a:solidFill>
                <a:latin typeface="Courier New" pitchFamily="49" charset="0"/>
                <a:cs typeface="Courier New" panose="02070309020205020404" pitchFamily="49" charset="0"/>
              </a:rPr>
              <a:t> </a:t>
            </a:r>
            <a:r>
              <a:rPr lang="de-DE" altLang="de-DE" sz="1600" dirty="0" smtClean="0">
                <a:solidFill>
                  <a:schemeClr val="accent2"/>
                </a:solidFill>
                <a:latin typeface="Courier New" pitchFamily="49" charset="0"/>
              </a:rPr>
              <a:t>Ada.Unchecked_Deallocation;</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separate </a:t>
            </a:r>
            <a:r>
              <a:rPr lang="de-DE" altLang="de-DE" sz="1600" dirty="0" smtClean="0">
                <a:latin typeface="Courier New" pitchFamily="49" charset="0"/>
              </a:rPr>
              <a:t>(Text_Baum)</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procedure</a:t>
            </a:r>
            <a:r>
              <a:rPr lang="de-DE" altLang="de-DE" sz="1600" dirty="0" smtClean="0">
                <a:latin typeface="Courier New" pitchFamily="49" charset="0"/>
              </a:rPr>
              <a:t> Ausgeben (B: </a:t>
            </a:r>
            <a:r>
              <a:rPr lang="de-DE" altLang="de-DE" sz="1600" b="1" dirty="0" smtClean="0">
                <a:latin typeface="Courier New" pitchFamily="49" charset="0"/>
              </a:rPr>
              <a:t>in</a:t>
            </a:r>
            <a:r>
              <a:rPr lang="de-DE" altLang="de-DE" sz="1600" dirty="0" smtClean="0">
                <a:latin typeface="Courier New" pitchFamily="49" charset="0"/>
              </a:rPr>
              <a:t> Baum) </a:t>
            </a:r>
            <a:r>
              <a:rPr lang="de-DE" altLang="de-DE" sz="1600" b="1" dirty="0" smtClean="0">
                <a:latin typeface="Courier New" pitchFamily="49" charset="0"/>
              </a:rPr>
              <a:t>is</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a:t>
            </a:r>
            <a:r>
              <a:rPr lang="de-DE" altLang="de-DE" sz="1600" b="1" dirty="0">
                <a:solidFill>
                  <a:schemeClr val="accent2"/>
                </a:solidFill>
                <a:latin typeface="Courier New" pitchFamily="49" charset="0"/>
              </a:rPr>
              <a:t>procedure </a:t>
            </a:r>
            <a:r>
              <a:rPr lang="de-DE" altLang="de-DE" sz="1600" dirty="0">
                <a:solidFill>
                  <a:schemeClr val="accent2"/>
                </a:solidFill>
                <a:latin typeface="Courier New" pitchFamily="49" charset="0"/>
              </a:rPr>
              <a:t>Free</a:t>
            </a:r>
            <a:r>
              <a:rPr lang="de-DE" altLang="de-DE" sz="1600" b="1" dirty="0">
                <a:solidFill>
                  <a:schemeClr val="accent2"/>
                </a:solidFill>
                <a:latin typeface="Courier New" pitchFamily="49" charset="0"/>
              </a:rPr>
              <a:t> is new </a:t>
            </a:r>
            <a:r>
              <a:rPr lang="de-DE" altLang="de-DE" sz="1600" dirty="0" smtClean="0">
                <a:solidFill>
                  <a:schemeClr val="accent2"/>
                </a:solidFill>
                <a:latin typeface="Courier New" pitchFamily="49" charset="0"/>
              </a:rPr>
              <a:t>Ada.Unchecked_Deallocation (Text);</a:t>
            </a:r>
            <a:br>
              <a:rPr lang="de-DE" altLang="de-DE" sz="1600" dirty="0" smtClean="0">
                <a:solidFill>
                  <a:schemeClr val="accent2"/>
                </a:solidFill>
                <a:latin typeface="Courier New" pitchFamily="49" charset="0"/>
              </a:rPr>
            </a:br>
            <a:r>
              <a:rPr lang="de-DE" altLang="de-DE" sz="1600" dirty="0" smtClean="0">
                <a:solidFill>
                  <a:schemeClr val="accent2"/>
                </a:solidFill>
                <a:latin typeface="Courier New" pitchFamily="49" charset="0"/>
              </a:rPr>
              <a:t> </a:t>
            </a:r>
            <a:r>
              <a:rPr lang="de-DE" altLang="de-DE" sz="1600" b="1" dirty="0" smtClean="0">
                <a:solidFill>
                  <a:schemeClr val="accent2"/>
                </a:solidFill>
                <a:latin typeface="Courier New" pitchFamily="49" charset="0"/>
              </a:rPr>
              <a:t> procedure </a:t>
            </a:r>
            <a:r>
              <a:rPr lang="de-DE" altLang="de-DE" sz="1600" dirty="0">
                <a:solidFill>
                  <a:schemeClr val="accent2"/>
                </a:solidFill>
                <a:latin typeface="Courier New" pitchFamily="49" charset="0"/>
              </a:rPr>
              <a:t>Free</a:t>
            </a:r>
            <a:r>
              <a:rPr lang="de-DE" altLang="de-DE" sz="1600" b="1" dirty="0">
                <a:solidFill>
                  <a:schemeClr val="accent2"/>
                </a:solidFill>
                <a:latin typeface="Courier New" pitchFamily="49" charset="0"/>
              </a:rPr>
              <a:t> is new </a:t>
            </a:r>
            <a:r>
              <a:rPr lang="de-DE" altLang="de-DE" sz="1600" dirty="0" smtClean="0">
                <a:solidFill>
                  <a:schemeClr val="accent2"/>
                </a:solidFill>
                <a:latin typeface="Courier New" pitchFamily="49" charset="0"/>
              </a:rPr>
              <a:t>Ada.Unchecked_Deallocation (Baum);</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begin</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if</a:t>
            </a:r>
            <a:r>
              <a:rPr lang="de-DE" altLang="de-DE" sz="1600" dirty="0" smtClean="0">
                <a:latin typeface="Courier New" pitchFamily="49" charset="0"/>
              </a:rPr>
              <a:t> B = </a:t>
            </a:r>
            <a:r>
              <a:rPr lang="de-DE" altLang="de-DE" sz="1600" b="1" dirty="0" smtClean="0">
                <a:latin typeface="Courier New" pitchFamily="49" charset="0"/>
              </a:rPr>
              <a:t>null then</a:t>
            </a:r>
            <a:br>
              <a:rPr lang="de-DE" altLang="de-DE" sz="1600" b="1" dirty="0" smtClean="0">
                <a:latin typeface="Courier New" pitchFamily="49" charset="0"/>
              </a:rPr>
            </a:br>
            <a:r>
              <a:rPr lang="de-DE" altLang="de-DE" sz="1600" b="1" dirty="0" smtClean="0">
                <a:latin typeface="Courier New" pitchFamily="49" charset="0"/>
              </a:rPr>
              <a:t>    return;</a:t>
            </a:r>
            <a:br>
              <a:rPr lang="de-DE" altLang="de-DE" sz="1600" b="1" dirty="0" smtClean="0">
                <a:latin typeface="Courier New" pitchFamily="49" charset="0"/>
              </a:rPr>
            </a:br>
            <a:r>
              <a:rPr lang="de-DE" altLang="de-DE" sz="1600" b="1" dirty="0" smtClean="0">
                <a:latin typeface="Courier New" pitchFamily="49" charset="0"/>
              </a:rPr>
              <a:t>  end </a:t>
            </a:r>
            <a:r>
              <a:rPr lang="de-DE" altLang="de-DE" sz="1600" b="1" dirty="0">
                <a:latin typeface="Courier New" pitchFamily="49" charset="0"/>
              </a:rPr>
              <a:t>if;</a:t>
            </a:r>
            <a:endParaRPr lang="de-DE" altLang="de-DE" sz="1600" b="1" dirty="0" smtClean="0">
              <a:latin typeface="Courier New" pitchFamily="49" charset="0"/>
            </a:endParaRP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  </a:t>
            </a:r>
            <a:r>
              <a:rPr lang="de-DE" altLang="de-DE" sz="1600" dirty="0" smtClean="0">
                <a:latin typeface="Courier New" pitchFamily="49" charset="0"/>
              </a:rPr>
              <a:t>Ausgeben (B.Links );  Ada.Text_IO.Put_Line (B.Text.</a:t>
            </a:r>
            <a:r>
              <a:rPr lang="de-DE" altLang="de-DE" sz="1600" b="1" dirty="0" smtClean="0">
                <a:latin typeface="Courier New" pitchFamily="49" charset="0"/>
              </a:rPr>
              <a:t>all</a:t>
            </a:r>
            <a:r>
              <a:rPr lang="de-DE" altLang="de-DE" sz="1600" dirty="0" smtClean="0">
                <a:latin typeface="Courier New" pitchFamily="49" charset="0"/>
              </a:rPr>
              <a:t>);</a:t>
            </a:r>
            <a:br>
              <a:rPr lang="de-DE" altLang="de-DE" sz="1600" dirty="0" smtClean="0">
                <a:latin typeface="Courier New" pitchFamily="49" charset="0"/>
              </a:rPr>
            </a:br>
            <a:r>
              <a:rPr lang="de-DE" altLang="de-DE" sz="1600" dirty="0" smtClean="0">
                <a:latin typeface="Courier New" pitchFamily="49" charset="0"/>
              </a:rPr>
              <a:t>  Ausgeben (B.Rechts);</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a:solidFill>
                  <a:schemeClr val="accent2"/>
                </a:solidFill>
                <a:latin typeface="Courier New" pitchFamily="49" charset="0"/>
              </a:rPr>
              <a:t> </a:t>
            </a:r>
            <a:r>
              <a:rPr lang="de-DE" altLang="de-DE" sz="1600" dirty="0" smtClean="0">
                <a:solidFill>
                  <a:schemeClr val="accent2"/>
                </a:solidFill>
                <a:latin typeface="Courier New" pitchFamily="49" charset="0"/>
              </a:rPr>
              <a:t> Free </a:t>
            </a:r>
            <a:r>
              <a:rPr lang="de-DE" altLang="de-DE" sz="1600" dirty="0">
                <a:solidFill>
                  <a:schemeClr val="accent2"/>
                </a:solidFill>
                <a:latin typeface="Courier New" pitchFamily="49" charset="0"/>
              </a:rPr>
              <a:t>(</a:t>
            </a:r>
            <a:r>
              <a:rPr lang="de-DE" altLang="de-DE" sz="1600" dirty="0" smtClean="0">
                <a:solidFill>
                  <a:schemeClr val="accent2"/>
                </a:solidFill>
                <a:latin typeface="Courier New" pitchFamily="49" charset="0"/>
              </a:rPr>
              <a:t>B.Text);</a:t>
            </a:r>
            <a:br>
              <a:rPr lang="de-DE" altLang="de-DE" sz="1600" dirty="0" smtClean="0">
                <a:solidFill>
                  <a:schemeClr val="accent2"/>
                </a:solidFill>
                <a:latin typeface="Courier New" pitchFamily="49" charset="0"/>
              </a:rPr>
            </a:br>
            <a:r>
              <a:rPr lang="de-DE" altLang="de-DE" sz="1600" dirty="0" smtClean="0">
                <a:solidFill>
                  <a:schemeClr val="accent2"/>
                </a:solidFill>
                <a:latin typeface="Courier New" pitchFamily="49" charset="0"/>
              </a:rPr>
              <a:t>  </a:t>
            </a:r>
            <a:r>
              <a:rPr lang="de-DE" altLang="de-DE" sz="1600" dirty="0">
                <a:solidFill>
                  <a:schemeClr val="accent2"/>
                </a:solidFill>
                <a:latin typeface="Courier New" pitchFamily="49" charset="0"/>
              </a:rPr>
              <a:t>Free (B);</a:t>
            </a:r>
            <a:endParaRPr lang="de-DE" altLang="de-DE" sz="1600" dirty="0" smtClean="0">
              <a:solidFill>
                <a:schemeClr val="accent2"/>
              </a:solidFill>
              <a:latin typeface="Courier New" pitchFamily="49" charset="0"/>
            </a:endParaRP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end </a:t>
            </a:r>
            <a:r>
              <a:rPr lang="de-DE" altLang="de-DE" sz="1600" dirty="0" smtClean="0">
                <a:latin typeface="Courier New" pitchFamily="49" charset="0"/>
              </a:rPr>
              <a:t>Ausgeben;</a:t>
            </a:r>
          </a:p>
        </p:txBody>
      </p:sp>
      <p:sp>
        <p:nvSpPr>
          <p:cNvPr id="19149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9149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9F3F66D-8C14-47C9-AF50-9DDA80CAC3D2}" type="slidenum">
              <a:rPr lang="de-DE" altLang="de-DE" sz="2400" smtClean="0"/>
              <a:pPr eaLnBrk="1" hangingPunct="1">
                <a:spcBef>
                  <a:spcPct val="0"/>
                </a:spcBef>
              </a:pPr>
              <a:t>429</a:t>
            </a:fld>
            <a:endParaRPr lang="de-DE" altLang="de-DE" sz="2400" dirty="0" smtClean="0"/>
          </a:p>
        </p:txBody>
      </p:sp>
      <p:sp>
        <p:nvSpPr>
          <p:cNvPr id="2" name="Textfeld 1"/>
          <p:cNvSpPr txBox="1"/>
          <p:nvPr/>
        </p:nvSpPr>
        <p:spPr>
          <a:xfrm>
            <a:off x="5868144" y="2492896"/>
            <a:ext cx="2664296" cy="923330"/>
          </a:xfrm>
          <a:prstGeom prst="rect">
            <a:avLst/>
          </a:prstGeom>
          <a:solidFill>
            <a:srgbClr val="FFCCFF"/>
          </a:solidFill>
          <a:ln w="19050">
            <a:solidFill>
              <a:srgbClr val="FF0000"/>
            </a:solidFill>
          </a:ln>
        </p:spPr>
        <p:txBody>
          <a:bodyPr wrap="square" rtlCol="0">
            <a:spAutoFit/>
          </a:bodyPr>
          <a:lstStyle/>
          <a:p>
            <a:r>
              <a:rPr lang="de-DE" sz="1800" b="1" u="sng" dirty="0" smtClean="0">
                <a:solidFill>
                  <a:srgbClr val="FF0000"/>
                </a:solidFill>
              </a:rPr>
              <a:t>Achtung:</a:t>
            </a:r>
            <a:r>
              <a:rPr lang="de-DE" sz="1800" dirty="0" smtClean="0">
                <a:solidFill>
                  <a:srgbClr val="FF0000"/>
                </a:solidFill>
              </a:rPr>
              <a:t> Das ist nur ein Kode-Fragment! Hier sind Korrekturen zu machen.</a:t>
            </a:r>
            <a:endParaRPr lang="de-DE" sz="1800" dirty="0">
              <a:solidFill>
                <a:srgbClr val="FF0000"/>
              </a:solidFill>
            </a:endParaRPr>
          </a:p>
        </p:txBody>
      </p:sp>
      <p:sp>
        <p:nvSpPr>
          <p:cNvPr id="8" name="Interaktive Schaltfläche: Zurückkehren 7">
            <a:hlinkClick r:id="rId3" action="ppaction://hlinksldjump" highlightClick="1"/>
          </p:cNvPr>
          <p:cNvSpPr/>
          <p:nvPr/>
        </p:nvSpPr>
        <p:spPr bwMode="auto">
          <a:xfrm>
            <a:off x="6228184" y="1304764"/>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123534252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14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149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1491">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bgerundete rechteckige Legende 5"/>
          <p:cNvSpPr/>
          <p:nvPr/>
        </p:nvSpPr>
        <p:spPr bwMode="auto">
          <a:xfrm>
            <a:off x="7413015" y="2491025"/>
            <a:ext cx="1008112" cy="432048"/>
          </a:xfrm>
          <a:prstGeom prst="wedgeRoundRectCallout">
            <a:avLst>
              <a:gd name="adj1" fmla="val -418203"/>
              <a:gd name="adj2" fmla="val 119611"/>
              <a:gd name="adj3" fmla="val 16667"/>
            </a:avLst>
          </a:prstGeom>
          <a:solidFill>
            <a:srgbClr val="00B0F0"/>
          </a:solidFill>
          <a:ln w="1905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Attribut</a:t>
            </a:r>
          </a:p>
        </p:txBody>
      </p:sp>
      <p:sp>
        <p:nvSpPr>
          <p:cNvPr id="24578" name="Rectangle 1"/>
          <p:cNvSpPr>
            <a:spLocks noGrp="1" noChangeArrowheads="1"/>
          </p:cNvSpPr>
          <p:nvPr>
            <p:ph type="title"/>
          </p:nvPr>
        </p:nvSpPr>
        <p:spPr>
          <a:xfrm>
            <a:off x="685800" y="476250"/>
            <a:ext cx="7772400" cy="127635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Ganzzahl-Arithmetik vs. Modulare Arithmetik</a:t>
            </a:r>
          </a:p>
        </p:txBody>
      </p:sp>
      <p:sp>
        <p:nvSpPr>
          <p:cNvPr id="21507" name="Rectangle 2"/>
          <p:cNvSpPr>
            <a:spLocks noGrp="1" noChangeArrowheads="1"/>
          </p:cNvSpPr>
          <p:nvPr>
            <p:ph idx="1"/>
          </p:nvPr>
        </p:nvSpPr>
        <p:spPr>
          <a:xfrm>
            <a:off x="684213" y="1989138"/>
            <a:ext cx="7772400" cy="4103687"/>
          </a:xfrm>
        </p:spPr>
        <p:txBody>
          <a:bodyPr/>
          <a:lstStyle/>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400" dirty="0" smtClean="0">
                <a:solidFill>
                  <a:schemeClr val="accent6"/>
                </a:solidFill>
              </a:rPr>
              <a:t>Ganzzahl-Arithmetik mit Überlauf-Prüfung:</a:t>
            </a: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de-DE" sz="1800" b="1" dirty="0" smtClean="0">
              <a:latin typeface="Courier New" pitchFamily="49" charset="0"/>
            </a:endParaRP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1800" b="1" dirty="0" smtClean="0">
                <a:latin typeface="Courier New" pitchFamily="49" charset="0"/>
              </a:rPr>
              <a:t>  type</a:t>
            </a:r>
            <a:r>
              <a:rPr lang="de-DE" sz="1800" dirty="0" smtClean="0">
                <a:latin typeface="Courier New" pitchFamily="49" charset="0"/>
              </a:rPr>
              <a:t> Ganz </a:t>
            </a:r>
            <a:r>
              <a:rPr lang="de-DE" sz="1800" b="1" dirty="0" smtClean="0">
                <a:latin typeface="Courier New" pitchFamily="49" charset="0"/>
              </a:rPr>
              <a:t>is range </a:t>
            </a:r>
            <a:r>
              <a:rPr lang="de-DE" sz="1800" dirty="0" smtClean="0">
                <a:latin typeface="Courier New" pitchFamily="49" charset="0"/>
              </a:rPr>
              <a:t>-2**15 .. 2**15 - 1;</a:t>
            </a: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de-DE" sz="1800" dirty="0" smtClean="0">
              <a:latin typeface="Courier New" pitchFamily="49" charset="0"/>
            </a:endParaRP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1800" dirty="0" smtClean="0">
                <a:latin typeface="Courier New" pitchFamily="49" charset="0"/>
              </a:rPr>
              <a:t>  X: Ganz := Ganz</a:t>
            </a:r>
            <a:r>
              <a:rPr lang="de-DE" sz="1800" dirty="0" smtClean="0">
                <a:solidFill>
                  <a:schemeClr val="accent2"/>
                </a:solidFill>
                <a:latin typeface="Courier New" pitchFamily="49" charset="0"/>
              </a:rPr>
              <a:t>'Last</a:t>
            </a:r>
            <a:r>
              <a:rPr lang="de-DE" sz="1800" dirty="0" smtClean="0">
                <a:latin typeface="Courier New" pitchFamily="49" charset="0"/>
              </a:rPr>
              <a:t> + 1;  -- </a:t>
            </a:r>
            <a:r>
              <a:rPr lang="de-DE" sz="1800" i="1" dirty="0" smtClean="0">
                <a:solidFill>
                  <a:srgbClr val="FF0000"/>
                </a:solidFill>
                <a:latin typeface="Courier New" pitchFamily="49" charset="0"/>
              </a:rPr>
              <a:t>Constraint_Error</a:t>
            </a: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de-DE" sz="2400" dirty="0" smtClean="0">
              <a:solidFill>
                <a:schemeClr val="accent6"/>
              </a:solidFill>
            </a:endParaRP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2400" dirty="0" smtClean="0">
                <a:solidFill>
                  <a:schemeClr val="accent6"/>
                </a:solidFill>
              </a:rPr>
              <a:t>Modulare Arithmetik ohne Überlauf-Überprüfung:</a:t>
            </a: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de-DE" sz="2400" dirty="0" smtClean="0"/>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1800" b="1" dirty="0" smtClean="0">
                <a:latin typeface="Courier New" pitchFamily="49" charset="0"/>
              </a:rPr>
              <a:t>  type</a:t>
            </a:r>
            <a:r>
              <a:rPr lang="de-DE" sz="1800" dirty="0" smtClean="0">
                <a:latin typeface="Courier New" pitchFamily="49" charset="0"/>
              </a:rPr>
              <a:t> Unsigned </a:t>
            </a:r>
            <a:r>
              <a:rPr lang="de-DE" sz="1800" b="1" dirty="0" smtClean="0">
                <a:latin typeface="Courier New" pitchFamily="49" charset="0"/>
              </a:rPr>
              <a:t>is mod</a:t>
            </a:r>
            <a:r>
              <a:rPr lang="de-DE" sz="1800" dirty="0" smtClean="0">
                <a:latin typeface="Courier New" pitchFamily="49" charset="0"/>
              </a:rPr>
              <a:t> 8;  -- </a:t>
            </a:r>
            <a:r>
              <a:rPr lang="de-DE" sz="1800" i="1" dirty="0" smtClean="0">
                <a:latin typeface="Courier New" pitchFamily="49" charset="0"/>
              </a:rPr>
              <a:t>Wertebereich 0 .. 7</a:t>
            </a:r>
            <a:endParaRPr lang="de-DE" sz="1800" i="1" dirty="0" smtClean="0"/>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de-DE" sz="1800" dirty="0" smtClean="0">
              <a:latin typeface="Courier New" pitchFamily="49" charset="0"/>
            </a:endParaRP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1800" dirty="0" smtClean="0">
                <a:latin typeface="Courier New" pitchFamily="49" charset="0"/>
              </a:rPr>
              <a:t>  X: Unsigned := Unsigned</a:t>
            </a:r>
            <a:r>
              <a:rPr lang="de-DE" sz="1800" dirty="0" smtClean="0">
                <a:solidFill>
                  <a:schemeClr val="accent2"/>
                </a:solidFill>
                <a:latin typeface="Courier New" pitchFamily="49" charset="0"/>
              </a:rPr>
              <a:t>'Last</a:t>
            </a:r>
            <a:r>
              <a:rPr lang="de-DE" sz="1800" dirty="0" smtClean="0">
                <a:latin typeface="Courier New" pitchFamily="49" charset="0"/>
              </a:rPr>
              <a:t>;</a:t>
            </a: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de-DE" sz="1800" dirty="0" smtClean="0">
              <a:latin typeface="Courier New" pitchFamily="49" charset="0"/>
            </a:endParaRP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de-DE" sz="1800" dirty="0" smtClean="0">
                <a:latin typeface="Courier New" pitchFamily="49" charset="0"/>
              </a:rPr>
              <a:t>  Wahr: </a:t>
            </a:r>
            <a:r>
              <a:rPr lang="de-DE" sz="1800" b="1" dirty="0" smtClean="0">
                <a:latin typeface="Courier New" pitchFamily="49" charset="0"/>
              </a:rPr>
              <a:t>constant</a:t>
            </a:r>
            <a:r>
              <a:rPr lang="de-DE" sz="1800" dirty="0" smtClean="0">
                <a:latin typeface="Courier New" pitchFamily="49" charset="0"/>
              </a:rPr>
              <a:t> Boolean := X + 1 = 0;</a:t>
            </a:r>
          </a:p>
        </p:txBody>
      </p:sp>
      <p:sp>
        <p:nvSpPr>
          <p:cNvPr id="2458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458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F916B21-1637-4C0D-A2C9-51E33FE6B6E7}" type="slidenum">
              <a:rPr lang="de-DE" altLang="de-DE" sz="2400" smtClean="0"/>
              <a:pPr eaLnBrk="1" hangingPunct="1">
                <a:spcBef>
                  <a:spcPct val="0"/>
                </a:spcBef>
              </a:pPr>
              <a:t>43</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de-DE" dirty="0" smtClean="0"/>
              <a:t>Lösung Interne Darstellung</a:t>
            </a:r>
            <a:br>
              <a:rPr lang="de-DE" dirty="0" smtClean="0"/>
            </a:br>
            <a:r>
              <a:rPr lang="de-DE" dirty="0" smtClean="0"/>
              <a:t>Folie 325</a:t>
            </a:r>
            <a:endParaRPr lang="de-DE" dirty="0"/>
          </a:p>
        </p:txBody>
      </p:sp>
      <p:sp>
        <p:nvSpPr>
          <p:cNvPr id="3" name="Inhaltsplatzhalter 2"/>
          <p:cNvSpPr>
            <a:spLocks noGrp="1"/>
          </p:cNvSpPr>
          <p:nvPr>
            <p:ph idx="1"/>
          </p:nvPr>
        </p:nvSpPr>
        <p:spPr>
          <a:xfrm>
            <a:off x="685800" y="1772818"/>
            <a:ext cx="7739063" cy="4475582"/>
          </a:xfrm>
        </p:spPr>
        <p:txBody>
          <a:bodyPr/>
          <a:lstStyle/>
          <a:p>
            <a:pPr marL="357188" lvl="0" indent="0"/>
            <a:r>
              <a:rPr lang="en-US" sz="1600" b="1" dirty="0">
                <a:latin typeface="Courier New" panose="02070309020205020404" pitchFamily="49" charset="0"/>
                <a:cs typeface="Courier New" panose="02070309020205020404" pitchFamily="49" charset="0"/>
              </a:rPr>
              <a:t>with</a:t>
            </a:r>
            <a:r>
              <a:rPr lang="en-US" sz="1600" dirty="0">
                <a:latin typeface="Courier New" panose="02070309020205020404" pitchFamily="49" charset="0"/>
                <a:cs typeface="Courier New" panose="02070309020205020404" pitchFamily="49" charset="0"/>
              </a:rPr>
              <a:t> Ada.Unchecked_Conversion;</a:t>
            </a:r>
          </a:p>
          <a:p>
            <a:pPr marL="357188" lvl="0" indent="0"/>
            <a:r>
              <a:rPr lang="en-US" sz="1600" b="1" dirty="0">
                <a:latin typeface="Courier New" panose="02070309020205020404" pitchFamily="49" charset="0"/>
                <a:cs typeface="Courier New" panose="02070309020205020404" pitchFamily="49" charset="0"/>
              </a:rPr>
              <a:t>package</a:t>
            </a:r>
            <a:r>
              <a:rPr lang="en-US" sz="1600" dirty="0">
                <a:latin typeface="Courier New" panose="02070309020205020404" pitchFamily="49" charset="0"/>
                <a:cs typeface="Courier New" panose="02070309020205020404" pitchFamily="49" charset="0"/>
              </a:rPr>
              <a:t> Pack </a:t>
            </a:r>
            <a:r>
              <a:rPr lang="en-US" sz="1600" b="1" dirty="0">
                <a:latin typeface="Courier New" panose="02070309020205020404" pitchFamily="49" charset="0"/>
                <a:cs typeface="Courier New" panose="02070309020205020404" pitchFamily="49" charset="0"/>
              </a:rPr>
              <a:t>is</a:t>
            </a:r>
          </a:p>
          <a:p>
            <a:pPr marL="357188" lvl="0" indent="0"/>
            <a:r>
              <a:rPr lang="en-US" sz="1600" dirty="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type</a:t>
            </a:r>
            <a:r>
              <a:rPr lang="en-US" sz="1600" dirty="0">
                <a:latin typeface="Courier New" panose="02070309020205020404" pitchFamily="49" charset="0"/>
                <a:cs typeface="Courier New" panose="02070309020205020404" pitchFamily="49" charset="0"/>
              </a:rPr>
              <a:t> T </a:t>
            </a:r>
            <a:r>
              <a:rPr lang="en-US" sz="1600" b="1" dirty="0">
                <a:latin typeface="Courier New" panose="02070309020205020404" pitchFamily="49" charset="0"/>
                <a:cs typeface="Courier New" panose="02070309020205020404" pitchFamily="49" charset="0"/>
              </a:rPr>
              <a:t>is</a:t>
            </a:r>
            <a:r>
              <a:rPr lang="en-US" sz="1600" dirty="0">
                <a:latin typeface="Courier New" panose="02070309020205020404" pitchFamily="49" charset="0"/>
                <a:cs typeface="Courier New" panose="02070309020205020404" pitchFamily="49" charset="0"/>
              </a:rPr>
              <a:t> (A, B, C);</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for</a:t>
            </a:r>
            <a:r>
              <a:rPr lang="en-US" sz="1600" dirty="0">
                <a:latin typeface="Courier New" panose="02070309020205020404" pitchFamily="49" charset="0"/>
                <a:cs typeface="Courier New" panose="02070309020205020404" pitchFamily="49" charset="0"/>
              </a:rPr>
              <a:t> T </a:t>
            </a:r>
            <a:r>
              <a:rPr lang="en-US" sz="1600" b="1" dirty="0">
                <a:latin typeface="Courier New" panose="02070309020205020404" pitchFamily="49" charset="0"/>
                <a:cs typeface="Courier New" panose="02070309020205020404" pitchFamily="49" charset="0"/>
              </a:rPr>
              <a:t>use</a:t>
            </a:r>
            <a:r>
              <a:rPr lang="en-US" sz="1600" dirty="0">
                <a:latin typeface="Courier New" panose="02070309020205020404" pitchFamily="49" charset="0"/>
                <a:cs typeface="Courier New" panose="02070309020205020404" pitchFamily="49" charset="0"/>
              </a:rPr>
              <a:t> (A =&gt; </a:t>
            </a:r>
            <a:r>
              <a:rPr lang="en-US" sz="1600" dirty="0">
                <a:solidFill>
                  <a:srgbClr val="FF3399"/>
                </a:solidFill>
                <a:latin typeface="Courier New" panose="02070309020205020404" pitchFamily="49" charset="0"/>
                <a:cs typeface="Courier New" panose="02070309020205020404" pitchFamily="49" charset="0"/>
              </a:rPr>
              <a:t>-5</a:t>
            </a:r>
            <a:r>
              <a:rPr lang="en-US" sz="1600" dirty="0">
                <a:latin typeface="Courier New" panose="02070309020205020404" pitchFamily="49" charset="0"/>
                <a:cs typeface="Courier New" panose="02070309020205020404" pitchFamily="49" charset="0"/>
              </a:rPr>
              <a:t>, B =&gt; 10, C =&gt; </a:t>
            </a:r>
            <a:r>
              <a:rPr lang="en-US" sz="1600" dirty="0">
                <a:solidFill>
                  <a:srgbClr val="C00000"/>
                </a:solidFill>
                <a:latin typeface="Courier New" panose="02070309020205020404" pitchFamily="49" charset="0"/>
                <a:cs typeface="Courier New" panose="02070309020205020404" pitchFamily="49" charset="0"/>
              </a:rPr>
              <a:t>100</a:t>
            </a:r>
            <a:r>
              <a:rPr lang="en-US" sz="1600" dirty="0">
                <a:latin typeface="Courier New" panose="02070309020205020404" pitchFamily="49" charset="0"/>
                <a:cs typeface="Courier New" panose="02070309020205020404" pitchFamily="49" charset="0"/>
              </a:rPr>
              <a:t>);</a:t>
            </a:r>
          </a:p>
          <a:p>
            <a:pPr marL="357188" lvl="0" indent="0"/>
            <a:r>
              <a:rPr lang="en-US" sz="1600" dirty="0">
                <a:latin typeface="Courier New" panose="02070309020205020404" pitchFamily="49" charset="0"/>
                <a:cs typeface="Courier New" panose="02070309020205020404" pitchFamily="49" charset="0"/>
              </a:rPr>
              <a:t>  </a:t>
            </a:r>
            <a:r>
              <a:rPr lang="en-US" sz="1600" b="1" dirty="0">
                <a:solidFill>
                  <a:srgbClr val="FF3399"/>
                </a:solidFill>
                <a:latin typeface="Courier New" panose="02070309020205020404" pitchFamily="49" charset="0"/>
                <a:cs typeface="Courier New" panose="02070309020205020404" pitchFamily="49" charset="0"/>
              </a:rPr>
              <a:t>type</a:t>
            </a:r>
            <a:r>
              <a:rPr lang="en-US" sz="1600" dirty="0">
                <a:solidFill>
                  <a:srgbClr val="FF3399"/>
                </a:solidFill>
                <a:latin typeface="Courier New" panose="02070309020205020404" pitchFamily="49" charset="0"/>
                <a:cs typeface="Courier New" panose="02070309020205020404" pitchFamily="49" charset="0"/>
              </a:rPr>
              <a:t> I </a:t>
            </a:r>
            <a:r>
              <a:rPr lang="en-US" sz="1600" b="1" dirty="0">
                <a:solidFill>
                  <a:srgbClr val="FF3399"/>
                </a:solidFill>
                <a:latin typeface="Courier New" panose="02070309020205020404" pitchFamily="49" charset="0"/>
                <a:cs typeface="Courier New" panose="02070309020205020404" pitchFamily="49" charset="0"/>
              </a:rPr>
              <a:t>is range </a:t>
            </a:r>
            <a:r>
              <a:rPr lang="en-US" sz="1600" dirty="0">
                <a:solidFill>
                  <a:srgbClr val="FF3399"/>
                </a:solidFill>
                <a:latin typeface="Courier New" panose="02070309020205020404" pitchFamily="49" charset="0"/>
                <a:cs typeface="Courier New" panose="02070309020205020404" pitchFamily="49" charset="0"/>
              </a:rPr>
              <a:t>-2**(T'Size-1) .. 2**(T'Size-1) - 1;</a:t>
            </a:r>
            <a:br>
              <a:rPr lang="en-US" sz="1600" dirty="0">
                <a:solidFill>
                  <a:srgbClr val="FF3399"/>
                </a:solidFill>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type</a:t>
            </a:r>
            <a:r>
              <a:rPr lang="en-US" sz="1600" dirty="0">
                <a:latin typeface="Courier New" panose="02070309020205020404" pitchFamily="49" charset="0"/>
                <a:cs typeface="Courier New" panose="02070309020205020404" pitchFamily="49" charset="0"/>
              </a:rPr>
              <a:t> J </a:t>
            </a:r>
            <a:r>
              <a:rPr lang="en-US" sz="1600" b="1" dirty="0">
                <a:latin typeface="Courier New" panose="02070309020205020404" pitchFamily="49" charset="0"/>
                <a:cs typeface="Courier New" panose="02070309020205020404" pitchFamily="49" charset="0"/>
              </a:rPr>
              <a:t>is range  </a:t>
            </a:r>
            <a:r>
              <a:rPr lang="en-US" sz="1600" dirty="0">
                <a:latin typeface="Courier New" panose="02070309020205020404" pitchFamily="49" charset="0"/>
                <a:cs typeface="Courier New" panose="02070309020205020404" pitchFamily="49" charset="0"/>
              </a:rPr>
              <a:t>0             .. 2**T'Size     - 1;</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t>
            </a:r>
            <a:r>
              <a:rPr lang="en-US" sz="1600" b="1" dirty="0">
                <a:solidFill>
                  <a:srgbClr val="3333CC"/>
                </a:solidFill>
                <a:latin typeface="Courier New" panose="02070309020205020404" pitchFamily="49" charset="0"/>
                <a:cs typeface="Courier New" panose="02070309020205020404" pitchFamily="49" charset="0"/>
              </a:rPr>
              <a:t>type</a:t>
            </a:r>
            <a:r>
              <a:rPr lang="en-US" sz="1600" dirty="0">
                <a:solidFill>
                  <a:srgbClr val="3333CC"/>
                </a:solidFill>
                <a:latin typeface="Courier New" panose="02070309020205020404" pitchFamily="49" charset="0"/>
                <a:cs typeface="Courier New" panose="02070309020205020404" pitchFamily="49" charset="0"/>
              </a:rPr>
              <a:t> K is </a:t>
            </a:r>
            <a:r>
              <a:rPr lang="en-US" sz="1600" b="1" dirty="0">
                <a:solidFill>
                  <a:srgbClr val="3333CC"/>
                </a:solidFill>
                <a:latin typeface="Courier New" panose="02070309020205020404" pitchFamily="49" charset="0"/>
                <a:cs typeface="Courier New" panose="02070309020205020404" pitchFamily="49" charset="0"/>
              </a:rPr>
              <a:t>mod</a:t>
            </a:r>
            <a:r>
              <a:rPr lang="en-US" sz="1600" dirty="0">
                <a:solidFill>
                  <a:srgbClr val="3333CC"/>
                </a:solidFill>
                <a:latin typeface="Courier New" panose="02070309020205020404" pitchFamily="49" charset="0"/>
                <a:cs typeface="Courier New" panose="02070309020205020404" pitchFamily="49" charset="0"/>
              </a:rPr>
              <a:t>    2**T'Size;</a:t>
            </a:r>
          </a:p>
          <a:p>
            <a:pPr marL="357188" lvl="0" indent="0"/>
            <a:r>
              <a:rPr lang="en-US" sz="1600" dirty="0">
                <a:latin typeface="Courier New" panose="02070309020205020404" pitchFamily="49" charset="0"/>
                <a:cs typeface="Courier New" panose="02070309020205020404" pitchFamily="49" charset="0"/>
              </a:rPr>
              <a:t>  </a:t>
            </a:r>
            <a:r>
              <a:rPr lang="en-US" sz="1600" b="1" dirty="0">
                <a:solidFill>
                  <a:srgbClr val="FF3399"/>
                </a:solidFill>
                <a:latin typeface="Courier New" panose="02070309020205020404" pitchFamily="49" charset="0"/>
                <a:cs typeface="Courier New" panose="02070309020205020404" pitchFamily="49" charset="0"/>
              </a:rPr>
              <a:t>function</a:t>
            </a:r>
            <a:r>
              <a:rPr lang="en-US" sz="1600" dirty="0">
                <a:solidFill>
                  <a:srgbClr val="FF3399"/>
                </a:solidFill>
                <a:latin typeface="Courier New" panose="02070309020205020404" pitchFamily="49" charset="0"/>
                <a:cs typeface="Courier New" panose="02070309020205020404" pitchFamily="49" charset="0"/>
              </a:rPr>
              <a:t> Convert </a:t>
            </a:r>
            <a:r>
              <a:rPr lang="en-US" sz="1600" b="1" dirty="0">
                <a:solidFill>
                  <a:srgbClr val="FF3399"/>
                </a:solidFill>
                <a:latin typeface="Courier New" panose="02070309020205020404" pitchFamily="49" charset="0"/>
                <a:cs typeface="Courier New" panose="02070309020205020404" pitchFamily="49" charset="0"/>
              </a:rPr>
              <a:t>is new </a:t>
            </a:r>
            <a:r>
              <a:rPr lang="en-US" sz="1600" dirty="0">
                <a:solidFill>
                  <a:srgbClr val="FF3399"/>
                </a:solidFill>
                <a:latin typeface="Courier New" panose="02070309020205020404" pitchFamily="49" charset="0"/>
                <a:cs typeface="Courier New" panose="02070309020205020404" pitchFamily="49" charset="0"/>
              </a:rPr>
              <a:t>Ada.Unchecked_Conversion (T, I);</a:t>
            </a:r>
            <a:br>
              <a:rPr lang="en-US" sz="1600" dirty="0">
                <a:solidFill>
                  <a:srgbClr val="FF3399"/>
                </a:solidFill>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function</a:t>
            </a:r>
            <a:r>
              <a:rPr lang="en-US" sz="1600" dirty="0">
                <a:latin typeface="Courier New" panose="02070309020205020404" pitchFamily="49" charset="0"/>
                <a:cs typeface="Courier New" panose="02070309020205020404" pitchFamily="49" charset="0"/>
              </a:rPr>
              <a:t> Convert </a:t>
            </a:r>
            <a:r>
              <a:rPr lang="en-US" sz="1600" b="1" dirty="0">
                <a:latin typeface="Courier New" panose="02070309020205020404" pitchFamily="49" charset="0"/>
                <a:cs typeface="Courier New" panose="02070309020205020404" pitchFamily="49" charset="0"/>
              </a:rPr>
              <a:t>is new</a:t>
            </a:r>
            <a:r>
              <a:rPr lang="en-US" sz="1600" dirty="0">
                <a:latin typeface="Courier New" panose="02070309020205020404" pitchFamily="49" charset="0"/>
                <a:cs typeface="Courier New" panose="02070309020205020404" pitchFamily="49" charset="0"/>
              </a:rPr>
              <a:t> Ada.Unchecked_Conversion (T, J);</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t>
            </a:r>
            <a:r>
              <a:rPr lang="en-US" sz="1600" b="1" dirty="0">
                <a:solidFill>
                  <a:srgbClr val="3333CC"/>
                </a:solidFill>
                <a:latin typeface="Courier New" panose="02070309020205020404" pitchFamily="49" charset="0"/>
                <a:cs typeface="Courier New" panose="02070309020205020404" pitchFamily="49" charset="0"/>
              </a:rPr>
              <a:t>function</a:t>
            </a:r>
            <a:r>
              <a:rPr lang="en-US" sz="1600" dirty="0">
                <a:solidFill>
                  <a:srgbClr val="3333CC"/>
                </a:solidFill>
                <a:latin typeface="Courier New" panose="02070309020205020404" pitchFamily="49" charset="0"/>
                <a:cs typeface="Courier New" panose="02070309020205020404" pitchFamily="49" charset="0"/>
              </a:rPr>
              <a:t> Convert </a:t>
            </a:r>
            <a:r>
              <a:rPr lang="en-US" sz="1600" b="1" dirty="0">
                <a:solidFill>
                  <a:srgbClr val="3333CC"/>
                </a:solidFill>
                <a:latin typeface="Courier New" panose="02070309020205020404" pitchFamily="49" charset="0"/>
                <a:cs typeface="Courier New" panose="02070309020205020404" pitchFamily="49" charset="0"/>
              </a:rPr>
              <a:t>is new </a:t>
            </a:r>
            <a:r>
              <a:rPr lang="en-US" sz="1600" dirty="0">
                <a:solidFill>
                  <a:srgbClr val="3333CC"/>
                </a:solidFill>
                <a:latin typeface="Courier New" panose="02070309020205020404" pitchFamily="49" charset="0"/>
                <a:cs typeface="Courier New" panose="02070309020205020404" pitchFamily="49" charset="0"/>
              </a:rPr>
              <a:t>Ada.Unchecked_Conversion (T, K);</a:t>
            </a:r>
          </a:p>
          <a:p>
            <a:pPr marL="357188" lvl="0" indent="0"/>
            <a:r>
              <a:rPr lang="en-US" sz="1600" b="1" dirty="0">
                <a:latin typeface="Courier New" panose="02070309020205020404" pitchFamily="49" charset="0"/>
                <a:cs typeface="Courier New" panose="02070309020205020404" pitchFamily="49" charset="0"/>
              </a:rPr>
              <a:t>end</a:t>
            </a:r>
            <a:r>
              <a:rPr lang="en-US" sz="1600" dirty="0">
                <a:latin typeface="Courier New" panose="02070309020205020404" pitchFamily="49" charset="0"/>
                <a:cs typeface="Courier New" panose="02070309020205020404" pitchFamily="49" charset="0"/>
              </a:rPr>
              <a:t> Pack;</a:t>
            </a:r>
          </a:p>
          <a:p>
            <a:pPr marL="357188" lvl="0" indent="0"/>
            <a:r>
              <a:rPr lang="en-US" sz="1600" b="1" dirty="0">
                <a:latin typeface="Courier New" panose="02070309020205020404" pitchFamily="49" charset="0"/>
                <a:cs typeface="Courier New" panose="02070309020205020404" pitchFamily="49" charset="0"/>
              </a:rPr>
              <a:t>for</a:t>
            </a:r>
            <a:r>
              <a:rPr lang="en-US" sz="1600" dirty="0">
                <a:latin typeface="Courier New" panose="02070309020205020404" pitchFamily="49" charset="0"/>
                <a:cs typeface="Courier New" panose="02070309020205020404" pitchFamily="49" charset="0"/>
              </a:rPr>
              <a:t> X </a:t>
            </a:r>
            <a:r>
              <a:rPr lang="en-US" sz="1600" b="1" dirty="0">
                <a:latin typeface="Courier New" panose="02070309020205020404" pitchFamily="49" charset="0"/>
                <a:cs typeface="Courier New" panose="02070309020205020404" pitchFamily="49" charset="0"/>
              </a:rPr>
              <a:t>in</a:t>
            </a:r>
            <a:r>
              <a:rPr lang="en-US" sz="1600" dirty="0">
                <a:latin typeface="Courier New" panose="02070309020205020404" pitchFamily="49" charset="0"/>
                <a:cs typeface="Courier New" panose="02070309020205020404" pitchFamily="49" charset="0"/>
              </a:rPr>
              <a:t> T </a:t>
            </a:r>
            <a:r>
              <a:rPr lang="en-US" sz="1600" b="1" dirty="0">
                <a:latin typeface="Courier New" panose="02070309020205020404" pitchFamily="49" charset="0"/>
                <a:cs typeface="Courier New" panose="02070309020205020404" pitchFamily="49" charset="0"/>
              </a:rPr>
              <a:t>loop</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Put_Line (</a:t>
            </a:r>
            <a:r>
              <a:rPr lang="en-US" sz="1600" dirty="0">
                <a:solidFill>
                  <a:srgbClr val="FF3399"/>
                </a:solidFill>
                <a:latin typeface="Courier New" panose="02070309020205020404" pitchFamily="49" charset="0"/>
                <a:cs typeface="Courier New" panose="02070309020205020404" pitchFamily="49" charset="0"/>
              </a:rPr>
              <a:t>I'Image (Convert (X)) </a:t>
            </a:r>
            <a:r>
              <a:rPr lang="en-US" sz="1600" dirty="0">
                <a:latin typeface="Courier New" panose="02070309020205020404" pitchFamily="49" charset="0"/>
                <a:cs typeface="Courier New" panose="02070309020205020404" pitchFamily="49" charset="0"/>
              </a:rPr>
              <a:t>&amp;</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J'Image (Convert (X)) &amp;</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t>
            </a:r>
            <a:r>
              <a:rPr lang="en-US" sz="1600" dirty="0">
                <a:solidFill>
                  <a:srgbClr val="3333CC"/>
                </a:solidFill>
                <a:latin typeface="Courier New" panose="02070309020205020404" pitchFamily="49" charset="0"/>
                <a:cs typeface="Courier New" panose="02070309020205020404" pitchFamily="49" charset="0"/>
              </a:rPr>
              <a:t>K'Image (Convert (X))</a:t>
            </a:r>
            <a:r>
              <a:rPr lang="en-US" sz="1600" dirty="0">
                <a:latin typeface="Courier New" panose="02070309020205020404" pitchFamily="49" charset="0"/>
                <a:cs typeface="Courier New" panose="02070309020205020404" pitchFamily="49" charset="0"/>
              </a:rPr>
              <a:t>);</a:t>
            </a:r>
            <a:br>
              <a:rPr lang="en-US" sz="1600"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end loop</a:t>
            </a:r>
            <a:r>
              <a:rPr lang="en-US" sz="1600" dirty="0" smtClean="0">
                <a:latin typeface="Courier New" panose="02070309020205020404" pitchFamily="49" charset="0"/>
                <a:cs typeface="Courier New" panose="02070309020205020404" pitchFamily="49" charset="0"/>
              </a:rPr>
              <a:t>;</a:t>
            </a:r>
            <a:endParaRPr lang="de-DE" sz="16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430</a:t>
            </a:fld>
            <a:endParaRPr lang="de-DE" dirty="0"/>
          </a:p>
        </p:txBody>
      </p:sp>
      <p:sp>
        <p:nvSpPr>
          <p:cNvPr id="6" name="Abgerundete rechteckige Legende 5"/>
          <p:cNvSpPr/>
          <p:nvPr/>
        </p:nvSpPr>
        <p:spPr bwMode="auto">
          <a:xfrm>
            <a:off x="4139952" y="2045567"/>
            <a:ext cx="1296144" cy="735361"/>
          </a:xfrm>
          <a:prstGeom prst="wedgeRoundRectCallout">
            <a:avLst>
              <a:gd name="adj1" fmla="val -89544"/>
              <a:gd name="adj2" fmla="val 53121"/>
              <a:gd name="adj3" fmla="val 16667"/>
            </a:avLst>
          </a:prstGeom>
          <a:solidFill>
            <a:srgbClr val="AFE8FF"/>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tx1"/>
                </a:solidFill>
                <a:effectLst/>
                <a:latin typeface="Times New Roman" pitchFamily="18" charset="0"/>
              </a:rPr>
              <a:t>Versuchen</a:t>
            </a:r>
            <a:r>
              <a:rPr kumimoji="0" lang="de-DE" sz="1400" b="0" i="0" u="none" strike="noStrike" cap="none" normalizeH="0" dirty="0" smtClean="0">
                <a:ln>
                  <a:noFill/>
                </a:ln>
                <a:solidFill>
                  <a:schemeClr val="tx1"/>
                </a:solidFill>
                <a:effectLst/>
                <a:latin typeface="Times New Roman" pitchFamily="18" charset="0"/>
              </a:rPr>
              <a:t> Sie dasselbe mit dem Wert +5.</a:t>
            </a:r>
            <a:endParaRPr kumimoji="0" lang="de-DE" sz="1400" b="0" i="0" u="none" strike="noStrike" cap="none" normalizeH="0" baseline="0" dirty="0" smtClean="0">
              <a:ln>
                <a:noFill/>
              </a:ln>
              <a:solidFill>
                <a:schemeClr val="tx1"/>
              </a:solidFill>
              <a:effectLst/>
              <a:latin typeface="Times New Roman" pitchFamily="18" charset="0"/>
            </a:endParaRPr>
          </a:p>
        </p:txBody>
      </p:sp>
      <p:sp>
        <p:nvSpPr>
          <p:cNvPr id="7" name="Abgerundete rechteckige Legende 6"/>
          <p:cNvSpPr/>
          <p:nvPr/>
        </p:nvSpPr>
        <p:spPr bwMode="auto">
          <a:xfrm>
            <a:off x="5940152" y="1909192"/>
            <a:ext cx="2190353" cy="511696"/>
          </a:xfrm>
          <a:prstGeom prst="wedgeRoundRectCallout">
            <a:avLst>
              <a:gd name="adj1" fmla="val -58679"/>
              <a:gd name="adj2" fmla="val 113352"/>
              <a:gd name="adj3" fmla="val 16667"/>
            </a:avLst>
          </a:prstGeom>
          <a:solidFill>
            <a:srgbClr val="AFE8FF"/>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tx1"/>
                </a:solidFill>
                <a:effectLst/>
                <a:latin typeface="Times New Roman" pitchFamily="18" charset="0"/>
              </a:rPr>
              <a:t>Versuchen</a:t>
            </a:r>
            <a:r>
              <a:rPr kumimoji="0" lang="de-DE" sz="1400" b="0" i="0" u="none" strike="noStrike" cap="none" normalizeH="0" dirty="0" smtClean="0">
                <a:ln>
                  <a:noFill/>
                </a:ln>
                <a:solidFill>
                  <a:schemeClr val="tx1"/>
                </a:solidFill>
                <a:effectLst/>
                <a:latin typeface="Times New Roman" pitchFamily="18" charset="0"/>
              </a:rPr>
              <a:t> Sie dasselbe mit den Werten 50 und 200.</a:t>
            </a:r>
            <a:endParaRPr kumimoji="0" lang="de-DE" sz="1400" b="0" i="0" u="none" strike="noStrike" cap="none" normalizeH="0" baseline="0" dirty="0" smtClean="0">
              <a:ln>
                <a:noFill/>
              </a:ln>
              <a:solidFill>
                <a:schemeClr val="tx1"/>
              </a:solidFill>
              <a:effectLst/>
              <a:latin typeface="Times New Roman" pitchFamily="18" charset="0"/>
            </a:endParaRPr>
          </a:p>
        </p:txBody>
      </p:sp>
      <p:sp>
        <p:nvSpPr>
          <p:cNvPr id="8" name="Textfeld 7"/>
          <p:cNvSpPr txBox="1"/>
          <p:nvPr/>
        </p:nvSpPr>
        <p:spPr>
          <a:xfrm>
            <a:off x="3203848" y="2636912"/>
            <a:ext cx="323601" cy="461665"/>
          </a:xfrm>
          <a:prstGeom prst="rect">
            <a:avLst/>
          </a:prstGeom>
          <a:noFill/>
        </p:spPr>
        <p:txBody>
          <a:bodyPr wrap="square" rtlCol="0">
            <a:spAutoFit/>
          </a:bodyPr>
          <a:lstStyle/>
          <a:p>
            <a:r>
              <a:rPr lang="de-DE" dirty="0">
                <a:solidFill>
                  <a:srgbClr val="FF0000"/>
                </a:solidFill>
              </a:rPr>
              <a:t>×</a:t>
            </a:r>
          </a:p>
        </p:txBody>
      </p:sp>
      <p:sp>
        <p:nvSpPr>
          <p:cNvPr id="9" name="Textfeld 8"/>
          <p:cNvSpPr txBox="1"/>
          <p:nvPr/>
        </p:nvSpPr>
        <p:spPr>
          <a:xfrm>
            <a:off x="5724128" y="4953942"/>
            <a:ext cx="1727597" cy="923330"/>
          </a:xfrm>
          <a:prstGeom prst="rect">
            <a:avLst/>
          </a:prstGeom>
          <a:solidFill>
            <a:srgbClr val="FFCCFF"/>
          </a:solidFill>
          <a:ln>
            <a:solidFill>
              <a:srgbClr val="FF3399"/>
            </a:solidFill>
          </a:ln>
        </p:spPr>
        <p:txBody>
          <a:bodyPr wrap="square" rtlCol="0">
            <a:spAutoFit/>
          </a:bodyPr>
          <a:lstStyle/>
          <a:p>
            <a:r>
              <a:rPr lang="de-DE" sz="1800" dirty="0" smtClean="0">
                <a:solidFill>
                  <a:srgbClr val="FF3399"/>
                </a:solidFill>
              </a:rPr>
              <a:t>Negative Zahlen machen hier nur Probleme!</a:t>
            </a:r>
            <a:endParaRPr lang="de-DE" sz="1800" dirty="0">
              <a:solidFill>
                <a:srgbClr val="FF3399"/>
              </a:solidFill>
            </a:endParaRPr>
          </a:p>
        </p:txBody>
      </p:sp>
      <p:cxnSp>
        <p:nvCxnSpPr>
          <p:cNvPr id="10" name="Gerader Verbinder 9"/>
          <p:cNvCxnSpPr/>
          <p:nvPr/>
        </p:nvCxnSpPr>
        <p:spPr bwMode="auto">
          <a:xfrm>
            <a:off x="1403648" y="3212976"/>
            <a:ext cx="6264696"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r Verbinder 10"/>
          <p:cNvCxnSpPr/>
          <p:nvPr/>
        </p:nvCxnSpPr>
        <p:spPr bwMode="auto">
          <a:xfrm>
            <a:off x="1403648" y="4077072"/>
            <a:ext cx="6726857"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r Verbinder 13"/>
          <p:cNvCxnSpPr/>
          <p:nvPr/>
        </p:nvCxnSpPr>
        <p:spPr bwMode="auto">
          <a:xfrm>
            <a:off x="2627883" y="5445224"/>
            <a:ext cx="2880221"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Interaktive Schaltfläche: Zurückkehren 14">
            <a:hlinkClick r:id="rId2" action="ppaction://hlinksldjump" highlightClick="1"/>
          </p:cNvPr>
          <p:cNvSpPr/>
          <p:nvPr/>
        </p:nvSpPr>
        <p:spPr bwMode="auto">
          <a:xfrm>
            <a:off x="6156176" y="132204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215915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5" grpId="0" animBg="1"/>
    </p:bld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chemeClr val="tx1"/>
                </a:solidFill>
                <a:cs typeface="Courier New" panose="02070309020205020404" pitchFamily="49" charset="0"/>
              </a:rPr>
              <a:t>Mehrbeiner</a:t>
            </a:r>
            <a:endParaRPr lang="de-DE" dirty="0">
              <a:solidFill>
                <a:schemeClr val="tx1"/>
              </a:solidFill>
            </a:endParaRPr>
          </a:p>
        </p:txBody>
      </p:sp>
      <p:sp>
        <p:nvSpPr>
          <p:cNvPr id="7" name="Inhaltsplatzhalter 6"/>
          <p:cNvSpPr>
            <a:spLocks noGrp="1"/>
          </p:cNvSpPr>
          <p:nvPr>
            <p:ph sz="half" idx="1"/>
          </p:nvPr>
        </p:nvSpPr>
        <p:spPr>
          <a:xfrm>
            <a:off x="685800" y="2348880"/>
            <a:ext cx="4318248" cy="3866183"/>
          </a:xfrm>
        </p:spPr>
        <p:txBody>
          <a:bodyPr/>
          <a:lstStyle/>
          <a:p>
            <a:pPr marL="0" indent="0"/>
            <a:r>
              <a:rPr lang="de-DE" sz="1800" dirty="0" smtClean="0"/>
              <a:t>Eine einfache, aber kodierte Geschichte, die, wenn erzählt, völlig unverständlich bleibt. </a:t>
            </a:r>
          </a:p>
          <a:p>
            <a:pPr marL="0" indent="0"/>
            <a:endParaRPr lang="de-DE" sz="1800" dirty="0"/>
          </a:p>
          <a:p>
            <a:pPr marL="0" indent="0"/>
            <a:r>
              <a:rPr lang="de-DE" sz="2400" dirty="0" smtClean="0"/>
              <a:t>Zweibein saß mit Einbein auf Dreibein.</a:t>
            </a:r>
          </a:p>
          <a:p>
            <a:pPr marL="0" indent="0"/>
            <a:r>
              <a:rPr lang="de-DE" sz="2400" dirty="0" smtClean="0"/>
              <a:t>Daher kam Vierbein und stahl </a:t>
            </a:r>
            <a:r>
              <a:rPr lang="de-DE" sz="2400" dirty="0"/>
              <a:t>Zweibein </a:t>
            </a:r>
            <a:r>
              <a:rPr lang="de-DE" sz="2400" dirty="0" smtClean="0"/>
              <a:t>Einbein.</a:t>
            </a:r>
          </a:p>
          <a:p>
            <a:pPr marL="0" indent="0"/>
            <a:r>
              <a:rPr lang="de-DE" sz="2400" dirty="0" smtClean="0"/>
              <a:t>Wütend nahm </a:t>
            </a:r>
            <a:r>
              <a:rPr lang="de-DE" sz="2400" dirty="0"/>
              <a:t>Zweibein </a:t>
            </a:r>
            <a:r>
              <a:rPr lang="de-DE" sz="2400" dirty="0" smtClean="0"/>
              <a:t>Dreibein und warf es </a:t>
            </a:r>
            <a:r>
              <a:rPr lang="de-DE" sz="2400" dirty="0"/>
              <a:t>Vierbein </a:t>
            </a:r>
            <a:r>
              <a:rPr lang="de-DE" sz="2400" dirty="0" smtClean="0"/>
              <a:t>hinterher.</a:t>
            </a:r>
            <a:endParaRPr lang="de-DE" sz="2400" dirty="0"/>
          </a:p>
        </p:txBody>
      </p:sp>
      <p:sp>
        <p:nvSpPr>
          <p:cNvPr id="8" name="Inhaltsplatzhalter 7"/>
          <p:cNvSpPr>
            <a:spLocks noGrp="1"/>
          </p:cNvSpPr>
          <p:nvPr>
            <p:ph sz="half" idx="2"/>
          </p:nvPr>
        </p:nvSpPr>
        <p:spPr>
          <a:xfrm>
            <a:off x="5436096" y="2348880"/>
            <a:ext cx="2988767" cy="3866183"/>
          </a:xfrm>
        </p:spPr>
        <p:txBody>
          <a:bodyPr/>
          <a:lstStyle/>
          <a:p>
            <a:pPr marL="0" indent="0"/>
            <a:r>
              <a:rPr lang="de-DE" sz="1800" dirty="0" smtClean="0"/>
              <a:t>Ein einfaches Wörterbuch (ein Kommentar) macht sie sofort verständlich.</a:t>
            </a:r>
          </a:p>
          <a:p>
            <a:pPr marL="0" indent="0"/>
            <a:endParaRPr lang="de-DE" sz="100" dirty="0" smtClean="0"/>
          </a:p>
          <a:p>
            <a:pPr marL="1257300" indent="-1257300"/>
            <a:r>
              <a:rPr lang="de-DE" sz="2400" dirty="0" smtClean="0"/>
              <a:t>Einbein:   </a:t>
            </a:r>
            <a:r>
              <a:rPr lang="de-DE" sz="2000" dirty="0" smtClean="0"/>
              <a:t>Ein gebratenes Hühnerbein</a:t>
            </a:r>
          </a:p>
          <a:p>
            <a:pPr marL="0" indent="0"/>
            <a:r>
              <a:rPr lang="de-DE" sz="2400" dirty="0" smtClean="0"/>
              <a:t>Zweibein: </a:t>
            </a:r>
            <a:r>
              <a:rPr lang="de-DE" sz="2000" dirty="0" smtClean="0"/>
              <a:t>Ein Mensch</a:t>
            </a:r>
            <a:endParaRPr lang="de-DE" sz="2000" dirty="0"/>
          </a:p>
          <a:p>
            <a:pPr marL="0" indent="0"/>
            <a:r>
              <a:rPr lang="de-DE" sz="2400" dirty="0" smtClean="0"/>
              <a:t>Dreibein:  </a:t>
            </a:r>
            <a:r>
              <a:rPr lang="de-DE" sz="2000" dirty="0" smtClean="0"/>
              <a:t>Ein Hocker</a:t>
            </a:r>
            <a:endParaRPr lang="de-DE" sz="2400" dirty="0"/>
          </a:p>
          <a:p>
            <a:pPr marL="0" indent="0"/>
            <a:r>
              <a:rPr lang="de-DE" sz="2400" dirty="0" smtClean="0"/>
              <a:t>Vierbein:  </a:t>
            </a:r>
            <a:r>
              <a:rPr lang="de-DE" sz="2000" dirty="0" smtClean="0"/>
              <a:t>Ein Hund</a:t>
            </a:r>
            <a:endParaRPr lang="de-DE" sz="16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431</a:t>
            </a:fld>
            <a:endParaRPr lang="de-DE" dirty="0"/>
          </a:p>
        </p:txBody>
      </p:sp>
      <p:sp>
        <p:nvSpPr>
          <p:cNvPr id="6" name="Textfeld 5"/>
          <p:cNvSpPr txBox="1"/>
          <p:nvPr/>
        </p:nvSpPr>
        <p:spPr>
          <a:xfrm>
            <a:off x="6372200" y="1412776"/>
            <a:ext cx="2016199" cy="461665"/>
          </a:xfrm>
          <a:prstGeom prst="rect">
            <a:avLst/>
          </a:prstGeom>
          <a:solidFill>
            <a:schemeClr val="accent5">
              <a:lumMod val="75000"/>
            </a:schemeClr>
          </a:solidFill>
        </p:spPr>
        <p:txBody>
          <a:bodyPr wrap="square" rtlCol="0">
            <a:spAutoFit/>
          </a:bodyPr>
          <a:lstStyle/>
          <a:p>
            <a:r>
              <a:rPr lang="de-DE" dirty="0" smtClean="0">
                <a:solidFill>
                  <a:schemeClr val="tx1"/>
                </a:solidFill>
              </a:rPr>
              <a:t>Siehe Folie 23</a:t>
            </a:r>
            <a:endParaRPr lang="de-DE" dirty="0">
              <a:solidFill>
                <a:schemeClr val="tx1"/>
              </a:solidFill>
            </a:endParaRPr>
          </a:p>
        </p:txBody>
      </p:sp>
      <p:cxnSp>
        <p:nvCxnSpPr>
          <p:cNvPr id="10" name="Gerader Verbinder 9"/>
          <p:cNvCxnSpPr/>
          <p:nvPr/>
        </p:nvCxnSpPr>
        <p:spPr bwMode="auto">
          <a:xfrm>
            <a:off x="5148064" y="2348880"/>
            <a:ext cx="0" cy="345638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Interaktive Schaltfläche: Zurückkehren 8">
            <a:hlinkClick r:id="rId2" action="ppaction://hlinksldjump" highlightClick="1"/>
          </p:cNvPr>
          <p:cNvSpPr/>
          <p:nvPr/>
        </p:nvSpPr>
        <p:spPr bwMode="auto">
          <a:xfrm>
            <a:off x="7812360" y="1052736"/>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682029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Lösung Image</a:t>
            </a:r>
            <a:br>
              <a:rPr lang="de-DE" dirty="0" smtClean="0"/>
            </a:br>
            <a:r>
              <a:rPr lang="de-DE" dirty="0" smtClean="0"/>
              <a:t>Folie 367</a:t>
            </a:r>
            <a:endParaRPr lang="de-DE" dirty="0"/>
          </a:p>
        </p:txBody>
      </p:sp>
      <p:sp>
        <p:nvSpPr>
          <p:cNvPr id="3" name="Inhaltsplatzhalter 2"/>
          <p:cNvSpPr>
            <a:spLocks noGrp="1"/>
          </p:cNvSpPr>
          <p:nvPr>
            <p:ph idx="1"/>
          </p:nvPr>
        </p:nvSpPr>
        <p:spPr>
          <a:xfrm>
            <a:off x="685800" y="2060848"/>
            <a:ext cx="7739063" cy="4082207"/>
          </a:xfrm>
        </p:spPr>
        <p:txBody>
          <a:bodyPr/>
          <a:lstStyle/>
          <a:p>
            <a:pPr marL="271463" indent="0"/>
            <a:r>
              <a:rPr lang="de-DE" sz="1400" b="1" dirty="0">
                <a:latin typeface="Courier New" panose="02070309020205020404" pitchFamily="49" charset="0"/>
              </a:rPr>
              <a:t>with</a:t>
            </a:r>
            <a:r>
              <a:rPr lang="de-DE" sz="1400" dirty="0">
                <a:latin typeface="Courier New" panose="02070309020205020404" pitchFamily="49" charset="0"/>
              </a:rPr>
              <a:t> </a:t>
            </a:r>
            <a:r>
              <a:rPr lang="de-DE" sz="1400" dirty="0" smtClean="0">
                <a:latin typeface="Courier New" panose="02070309020205020404" pitchFamily="49" charset="0"/>
              </a:rPr>
              <a:t>Ada.Numerics.Big_Numbers.Big_Integers;</a:t>
            </a:r>
            <a:br>
              <a:rPr lang="de-DE" sz="1400" dirty="0" smtClean="0">
                <a:latin typeface="Courier New" panose="02070309020205020404" pitchFamily="49" charset="0"/>
              </a:rPr>
            </a:br>
            <a:r>
              <a:rPr lang="de-DE" sz="1400" b="1" dirty="0" smtClean="0">
                <a:latin typeface="Courier New" panose="02070309020205020404" pitchFamily="49" charset="0"/>
              </a:rPr>
              <a:t>use</a:t>
            </a:r>
            <a:r>
              <a:rPr lang="de-DE" sz="1400" dirty="0" smtClean="0">
                <a:latin typeface="Courier New" panose="02070309020205020404" pitchFamily="49" charset="0"/>
              </a:rPr>
              <a:t>  </a:t>
            </a:r>
            <a:r>
              <a:rPr lang="de-DE" sz="1400" dirty="0">
                <a:latin typeface="Courier New" panose="02070309020205020404" pitchFamily="49" charset="0"/>
              </a:rPr>
              <a:t>Ada.Numerics.Big_Numbers.Big_Integers;</a:t>
            </a:r>
          </a:p>
          <a:p>
            <a:pPr marL="271463" indent="0"/>
            <a:r>
              <a:rPr lang="en-US" sz="1400" b="1" dirty="0" smtClean="0">
                <a:latin typeface="Courier New" panose="02070309020205020404" pitchFamily="49" charset="0"/>
              </a:rPr>
              <a:t>function</a:t>
            </a:r>
            <a:r>
              <a:rPr lang="en-US" sz="1400" dirty="0" smtClean="0">
                <a:latin typeface="Courier New" panose="02070309020205020404" pitchFamily="49" charset="0"/>
              </a:rPr>
              <a:t> </a:t>
            </a:r>
            <a:r>
              <a:rPr lang="en-US" sz="1400" dirty="0">
                <a:latin typeface="Courier New" panose="02070309020205020404" pitchFamily="49" charset="0"/>
              </a:rPr>
              <a:t>Image (N: </a:t>
            </a:r>
            <a:r>
              <a:rPr lang="en-US" sz="1400" dirty="0">
                <a:solidFill>
                  <a:srgbClr val="C00000"/>
                </a:solidFill>
                <a:latin typeface="Courier New" panose="02070309020205020404" pitchFamily="49" charset="0"/>
              </a:rPr>
              <a:t>Big_Positive</a:t>
            </a:r>
            <a:r>
              <a:rPr lang="en-US" sz="1400" dirty="0">
                <a:latin typeface="Courier New" panose="02070309020205020404" pitchFamily="49" charset="0"/>
              </a:rPr>
              <a:t>) </a:t>
            </a:r>
            <a:r>
              <a:rPr lang="en-US" sz="1400" b="1" dirty="0">
                <a:latin typeface="Courier New" panose="02070309020205020404" pitchFamily="49" charset="0"/>
              </a:rPr>
              <a:t>return</a:t>
            </a:r>
            <a:r>
              <a:rPr lang="en-US" sz="1400" dirty="0">
                <a:latin typeface="Courier New" panose="02070309020205020404" pitchFamily="49" charset="0"/>
              </a:rPr>
              <a:t> String </a:t>
            </a:r>
            <a:r>
              <a:rPr lang="en-US" sz="1400" dirty="0" smtClean="0">
                <a:latin typeface="Courier New" panose="02070309020205020404" pitchFamily="49" charset="0"/>
              </a:rPr>
              <a:t>is</a:t>
            </a:r>
          </a:p>
          <a:p>
            <a:pPr marL="271463" indent="0"/>
            <a:r>
              <a:rPr lang="de-DE" sz="1400" dirty="0" smtClean="0">
                <a:latin typeface="Courier New" panose="02070309020205020404" pitchFamily="49" charset="0"/>
              </a:rPr>
              <a:t>  Im: </a:t>
            </a:r>
            <a:r>
              <a:rPr lang="de-DE" sz="1400" b="1" dirty="0" smtClean="0">
                <a:latin typeface="Courier New" panose="02070309020205020404" pitchFamily="49" charset="0"/>
              </a:rPr>
              <a:t>constant</a:t>
            </a:r>
            <a:r>
              <a:rPr lang="de-DE" sz="1400" dirty="0" smtClean="0">
                <a:latin typeface="Courier New" panose="02070309020205020404" pitchFamily="49" charset="0"/>
              </a:rPr>
              <a:t> String := </a:t>
            </a:r>
            <a:r>
              <a:rPr lang="de-DE" sz="1400" dirty="0" smtClean="0">
                <a:solidFill>
                  <a:srgbClr val="C00000"/>
                </a:solidFill>
                <a:latin typeface="Courier New" panose="02070309020205020404" pitchFamily="49" charset="0"/>
              </a:rPr>
              <a:t>N'Image</a:t>
            </a:r>
            <a:r>
              <a:rPr lang="de-DE" sz="1400" dirty="0" smtClean="0">
                <a:latin typeface="Courier New" panose="02070309020205020404" pitchFamily="49" charset="0"/>
              </a:rPr>
              <a:t>;</a:t>
            </a:r>
          </a:p>
          <a:p>
            <a:pPr marL="271463" indent="0"/>
            <a:r>
              <a:rPr lang="en-US" sz="1400" dirty="0" smtClean="0">
                <a:latin typeface="Courier New" panose="02070309020205020404" pitchFamily="49" charset="0"/>
              </a:rPr>
              <a:t>  </a:t>
            </a:r>
            <a:r>
              <a:rPr lang="en-US" sz="1400" b="1" dirty="0">
                <a:latin typeface="Courier New" panose="02070309020205020404" pitchFamily="49" charset="0"/>
              </a:rPr>
              <a:t>function</a:t>
            </a:r>
            <a:r>
              <a:rPr lang="en-US" sz="1400" dirty="0">
                <a:latin typeface="Courier New" panose="02070309020205020404" pitchFamily="49" charset="0"/>
              </a:rPr>
              <a:t> Group (X: String) </a:t>
            </a:r>
            <a:r>
              <a:rPr lang="en-US" sz="1400" b="1" dirty="0">
                <a:latin typeface="Courier New" panose="02070309020205020404" pitchFamily="49" charset="0"/>
              </a:rPr>
              <a:t>return</a:t>
            </a:r>
            <a:r>
              <a:rPr lang="en-US" sz="1400" dirty="0">
                <a:latin typeface="Courier New" panose="02070309020205020404" pitchFamily="49" charset="0"/>
              </a:rPr>
              <a:t> String </a:t>
            </a:r>
            <a:r>
              <a:rPr lang="en-US" sz="1400" dirty="0" smtClean="0">
                <a:latin typeface="Courier New" panose="02070309020205020404" pitchFamily="49" charset="0"/>
              </a:rPr>
              <a:t>is</a:t>
            </a:r>
            <a:br>
              <a:rPr lang="en-US" sz="1400" dirty="0" smtClean="0">
                <a:latin typeface="Courier New" panose="02070309020205020404" pitchFamily="49" charset="0"/>
              </a:rPr>
            </a:br>
            <a:r>
              <a:rPr lang="de-DE" sz="1400" dirty="0" smtClean="0">
                <a:latin typeface="Courier New" panose="02070309020205020404" pitchFamily="49" charset="0"/>
              </a:rPr>
              <a:t>  </a:t>
            </a:r>
            <a:r>
              <a:rPr lang="de-DE" sz="1400" b="1" dirty="0" smtClean="0">
                <a:latin typeface="Courier New" panose="02070309020205020404" pitchFamily="49" charset="0"/>
              </a:rPr>
              <a:t>begin</a:t>
            </a:r>
            <a:r>
              <a:rPr lang="de-DE" sz="1400" dirty="0" smtClean="0">
                <a:latin typeface="Courier New" panose="02070309020205020404" pitchFamily="49" charset="0"/>
              </a:rPr>
              <a:t/>
            </a:r>
            <a:br>
              <a:rPr lang="de-DE" sz="1400" dirty="0" smtClean="0">
                <a:latin typeface="Courier New" panose="02070309020205020404" pitchFamily="49" charset="0"/>
              </a:rPr>
            </a:br>
            <a:r>
              <a:rPr lang="de-DE" sz="1400" dirty="0" smtClean="0">
                <a:latin typeface="Courier New" panose="02070309020205020404" pitchFamily="49" charset="0"/>
              </a:rPr>
              <a:t>    </a:t>
            </a:r>
            <a:r>
              <a:rPr lang="de-DE" sz="1400" b="1" dirty="0">
                <a:latin typeface="Courier New" panose="02070309020205020404" pitchFamily="49" charset="0"/>
              </a:rPr>
              <a:t>if</a:t>
            </a:r>
            <a:r>
              <a:rPr lang="de-DE" sz="1400" dirty="0">
                <a:latin typeface="Courier New" panose="02070309020205020404" pitchFamily="49" charset="0"/>
              </a:rPr>
              <a:t> X'Length &lt; 5 </a:t>
            </a:r>
            <a:r>
              <a:rPr lang="de-DE" sz="1400" b="1" dirty="0" smtClean="0">
                <a:latin typeface="Courier New" panose="02070309020205020404" pitchFamily="49" charset="0"/>
              </a:rPr>
              <a:t>then</a:t>
            </a:r>
            <a:r>
              <a:rPr lang="de-DE" sz="1400" dirty="0" smtClean="0">
                <a:latin typeface="Courier New" panose="02070309020205020404" pitchFamily="49" charset="0"/>
              </a:rPr>
              <a:t/>
            </a:r>
            <a:br>
              <a:rPr lang="de-DE" sz="1400" dirty="0" smtClean="0">
                <a:latin typeface="Courier New" panose="02070309020205020404" pitchFamily="49" charset="0"/>
              </a:rPr>
            </a:br>
            <a:r>
              <a:rPr lang="de-DE" sz="1400" dirty="0" smtClean="0">
                <a:latin typeface="Courier New" panose="02070309020205020404" pitchFamily="49" charset="0"/>
              </a:rPr>
              <a:t>      </a:t>
            </a:r>
            <a:r>
              <a:rPr lang="de-DE" sz="1400" b="1" dirty="0">
                <a:latin typeface="Courier New" panose="02070309020205020404" pitchFamily="49" charset="0"/>
              </a:rPr>
              <a:t>return</a:t>
            </a:r>
            <a:r>
              <a:rPr lang="de-DE" sz="1400" dirty="0">
                <a:latin typeface="Courier New" panose="02070309020205020404" pitchFamily="49" charset="0"/>
              </a:rPr>
              <a:t> X</a:t>
            </a:r>
            <a:r>
              <a:rPr lang="de-DE" sz="1400" dirty="0" smtClean="0">
                <a:latin typeface="Courier New" panose="02070309020205020404" pitchFamily="49" charset="0"/>
              </a:rPr>
              <a:t>;</a:t>
            </a:r>
            <a:br>
              <a:rPr lang="de-DE" sz="1400" dirty="0" smtClean="0">
                <a:latin typeface="Courier New" panose="02070309020205020404" pitchFamily="49" charset="0"/>
              </a:rPr>
            </a:br>
            <a:r>
              <a:rPr lang="de-DE" sz="1400" dirty="0" smtClean="0">
                <a:latin typeface="Courier New" panose="02070309020205020404" pitchFamily="49" charset="0"/>
              </a:rPr>
              <a:t>    </a:t>
            </a:r>
            <a:r>
              <a:rPr lang="de-DE" sz="1400" b="1" dirty="0" smtClean="0">
                <a:latin typeface="Courier New" panose="02070309020205020404" pitchFamily="49" charset="0"/>
              </a:rPr>
              <a:t>else</a:t>
            </a:r>
            <a:r>
              <a:rPr lang="de-DE" sz="1400" dirty="0" smtClean="0">
                <a:latin typeface="Courier New" panose="02070309020205020404" pitchFamily="49" charset="0"/>
              </a:rPr>
              <a:t/>
            </a:r>
            <a:br>
              <a:rPr lang="de-DE" sz="1400" dirty="0" smtClean="0">
                <a:latin typeface="Courier New" panose="02070309020205020404" pitchFamily="49" charset="0"/>
              </a:rPr>
            </a:br>
            <a:r>
              <a:rPr lang="en-US" sz="1400" dirty="0" smtClean="0">
                <a:latin typeface="Courier New" panose="02070309020205020404" pitchFamily="49" charset="0"/>
              </a:rPr>
              <a:t>      </a:t>
            </a:r>
            <a:r>
              <a:rPr lang="en-US" sz="1400" b="1" dirty="0">
                <a:latin typeface="Courier New" panose="02070309020205020404" pitchFamily="49" charset="0"/>
              </a:rPr>
              <a:t>return</a:t>
            </a:r>
            <a:r>
              <a:rPr lang="en-US" sz="1400" dirty="0">
                <a:latin typeface="Courier New" panose="02070309020205020404" pitchFamily="49" charset="0"/>
              </a:rPr>
              <a:t> Group (X (X'First .. X'Last - 3)) </a:t>
            </a:r>
            <a:r>
              <a:rPr lang="en-US" sz="1400" dirty="0" smtClean="0">
                <a:latin typeface="Courier New" panose="02070309020205020404" pitchFamily="49" charset="0"/>
              </a:rPr>
              <a:t>&amp;</a:t>
            </a:r>
            <a:br>
              <a:rPr lang="en-US" sz="1400" dirty="0" smtClean="0">
                <a:latin typeface="Courier New" panose="02070309020205020404" pitchFamily="49" charset="0"/>
              </a:rPr>
            </a:br>
            <a:r>
              <a:rPr lang="de-DE" sz="1400" dirty="0" smtClean="0">
                <a:latin typeface="Courier New" panose="02070309020205020404" pitchFamily="49" charset="0"/>
              </a:rPr>
              <a:t>             </a:t>
            </a:r>
            <a:r>
              <a:rPr lang="de-DE" sz="1400" dirty="0">
                <a:latin typeface="Courier New" panose="02070309020205020404" pitchFamily="49" charset="0"/>
              </a:rPr>
              <a:t>'_' &amp; X (Integer'Max (X'Last - 2, X'First) .. X'Last</a:t>
            </a:r>
            <a:r>
              <a:rPr lang="de-DE" sz="1400" dirty="0" smtClean="0">
                <a:latin typeface="Courier New" panose="02070309020205020404" pitchFamily="49" charset="0"/>
              </a:rPr>
              <a:t>);</a:t>
            </a:r>
            <a:br>
              <a:rPr lang="de-DE" sz="1400" dirty="0" smtClean="0">
                <a:latin typeface="Courier New" panose="02070309020205020404" pitchFamily="49" charset="0"/>
              </a:rPr>
            </a:br>
            <a:r>
              <a:rPr lang="de-DE" sz="1400" dirty="0" smtClean="0">
                <a:latin typeface="Courier New" panose="02070309020205020404" pitchFamily="49" charset="0"/>
              </a:rPr>
              <a:t>    </a:t>
            </a:r>
            <a:r>
              <a:rPr lang="de-DE" sz="1400" b="1" dirty="0">
                <a:latin typeface="Courier New" panose="02070309020205020404" pitchFamily="49" charset="0"/>
              </a:rPr>
              <a:t>end if</a:t>
            </a:r>
            <a:r>
              <a:rPr lang="de-DE" sz="1400" dirty="0" smtClean="0">
                <a:latin typeface="Courier New" panose="02070309020205020404" pitchFamily="49" charset="0"/>
              </a:rPr>
              <a:t>;</a:t>
            </a:r>
            <a:br>
              <a:rPr lang="de-DE" sz="1400" dirty="0" smtClean="0">
                <a:latin typeface="Courier New" panose="02070309020205020404" pitchFamily="49" charset="0"/>
              </a:rPr>
            </a:br>
            <a:r>
              <a:rPr lang="de-DE" sz="1400" dirty="0" smtClean="0">
                <a:latin typeface="Courier New" panose="02070309020205020404" pitchFamily="49" charset="0"/>
              </a:rPr>
              <a:t>  </a:t>
            </a:r>
            <a:r>
              <a:rPr lang="de-DE" sz="1400" b="1" dirty="0">
                <a:latin typeface="Courier New" panose="02070309020205020404" pitchFamily="49" charset="0"/>
              </a:rPr>
              <a:t>end</a:t>
            </a:r>
            <a:r>
              <a:rPr lang="de-DE" sz="1400" dirty="0">
                <a:latin typeface="Courier New" panose="02070309020205020404" pitchFamily="49" charset="0"/>
              </a:rPr>
              <a:t> Group;</a:t>
            </a:r>
          </a:p>
          <a:p>
            <a:pPr marL="271463" indent="0"/>
            <a:r>
              <a:rPr lang="de-DE" sz="1400" b="1" dirty="0" smtClean="0">
                <a:latin typeface="Courier New" panose="02070309020205020404" pitchFamily="49" charset="0"/>
              </a:rPr>
              <a:t>begin</a:t>
            </a:r>
            <a:endParaRPr lang="de-DE" sz="1400" b="1" dirty="0">
              <a:latin typeface="Courier New" panose="02070309020205020404" pitchFamily="49" charset="0"/>
            </a:endParaRPr>
          </a:p>
          <a:p>
            <a:pPr marL="271463" indent="0"/>
            <a:r>
              <a:rPr lang="de-DE" sz="1400" dirty="0" smtClean="0">
                <a:latin typeface="Courier New" panose="02070309020205020404" pitchFamily="49" charset="0"/>
              </a:rPr>
              <a:t>  </a:t>
            </a:r>
            <a:r>
              <a:rPr lang="de-DE" sz="1400" b="1" dirty="0">
                <a:latin typeface="Courier New" panose="02070309020205020404" pitchFamily="49" charset="0"/>
              </a:rPr>
              <a:t>return</a:t>
            </a:r>
            <a:r>
              <a:rPr lang="de-DE" sz="1400" dirty="0">
                <a:latin typeface="Courier New" panose="02070309020205020404" pitchFamily="49" charset="0"/>
              </a:rPr>
              <a:t> Group (Im);</a:t>
            </a:r>
          </a:p>
          <a:p>
            <a:pPr marL="271463" indent="0"/>
            <a:r>
              <a:rPr lang="de-DE" sz="1400" b="1" dirty="0" smtClean="0">
                <a:latin typeface="Courier New" panose="02070309020205020404" pitchFamily="49" charset="0"/>
              </a:rPr>
              <a:t>end</a:t>
            </a:r>
            <a:r>
              <a:rPr lang="de-DE" sz="1400" dirty="0" smtClean="0">
                <a:latin typeface="Courier New" panose="02070309020205020404" pitchFamily="49" charset="0"/>
              </a:rPr>
              <a:t> </a:t>
            </a:r>
            <a:r>
              <a:rPr lang="de-DE" sz="1400" dirty="0">
                <a:latin typeface="Courier New" panose="02070309020205020404" pitchFamily="49" charset="0"/>
              </a:rPr>
              <a:t>Image</a:t>
            </a:r>
            <a:r>
              <a:rPr lang="de-DE" sz="1400" dirty="0" smtClean="0">
                <a:latin typeface="Courier New" panose="02070309020205020404" pitchFamily="49" charset="0"/>
              </a:rPr>
              <a:t>;</a:t>
            </a:r>
            <a:endParaRPr lang="de-DE" sz="1400" dirty="0">
              <a:latin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432</a:t>
            </a:fld>
            <a:endParaRPr lang="de-DE" dirty="0"/>
          </a:p>
        </p:txBody>
      </p:sp>
      <p:sp>
        <p:nvSpPr>
          <p:cNvPr id="11" name="Textfeld 10"/>
          <p:cNvSpPr txBox="1"/>
          <p:nvPr/>
        </p:nvSpPr>
        <p:spPr>
          <a:xfrm>
            <a:off x="6444208" y="2276872"/>
            <a:ext cx="2376264" cy="1815882"/>
          </a:xfrm>
          <a:prstGeom prst="rect">
            <a:avLst/>
          </a:prstGeom>
          <a:solidFill>
            <a:srgbClr val="FFDAA3"/>
          </a:solidFill>
          <a:ln w="19050">
            <a:solidFill>
              <a:srgbClr val="FF9933"/>
            </a:solidFill>
          </a:ln>
        </p:spPr>
        <p:txBody>
          <a:bodyPr wrap="square" rtlCol="0">
            <a:spAutoFit/>
          </a:bodyPr>
          <a:lstStyle/>
          <a:p>
            <a:r>
              <a:rPr lang="de-DE" sz="1600" dirty="0" smtClean="0">
                <a:solidFill>
                  <a:srgbClr val="FF9900"/>
                </a:solidFill>
              </a:rPr>
              <a:t>Dank </a:t>
            </a:r>
            <a:r>
              <a:rPr lang="de-DE" sz="1600" dirty="0">
                <a:solidFill>
                  <a:srgbClr val="FF9900"/>
                </a:solidFill>
              </a:rPr>
              <a:t>des </a:t>
            </a:r>
            <a:r>
              <a:rPr lang="de-DE" sz="1600" dirty="0" smtClean="0">
                <a:solidFill>
                  <a:srgbClr val="FF9900"/>
                </a:solidFill>
              </a:rPr>
              <a:t>Aspektes </a:t>
            </a:r>
            <a:r>
              <a:rPr lang="de-DE" sz="1400" dirty="0" smtClean="0">
                <a:solidFill>
                  <a:srgbClr val="FF9900"/>
                </a:solidFill>
                <a:latin typeface="Courier New" panose="02070309020205020404" pitchFamily="49" charset="0"/>
                <a:cs typeface="Courier New" panose="02070309020205020404" pitchFamily="49" charset="0"/>
              </a:rPr>
              <a:t>Put_Image</a:t>
            </a:r>
            <a:r>
              <a:rPr lang="de-DE" sz="1600" dirty="0">
                <a:solidFill>
                  <a:srgbClr val="FF9900"/>
                </a:solidFill>
              </a:rPr>
              <a:t> </a:t>
            </a:r>
            <a:r>
              <a:rPr lang="de-DE" sz="1600" dirty="0" smtClean="0">
                <a:solidFill>
                  <a:srgbClr val="FF9900"/>
                </a:solidFill>
              </a:rPr>
              <a:t>unterscheidet sich </a:t>
            </a:r>
            <a:r>
              <a:rPr lang="de-DE" sz="1600" dirty="0">
                <a:solidFill>
                  <a:srgbClr val="FF9900"/>
                </a:solidFill>
              </a:rPr>
              <a:t>der Kode </a:t>
            </a:r>
            <a:r>
              <a:rPr lang="de-DE" sz="1600" dirty="0" smtClean="0">
                <a:solidFill>
                  <a:srgbClr val="FF9900"/>
                </a:solidFill>
              </a:rPr>
              <a:t>nicht im geringsten von dem für numerische Typen, obwohl dieser Typ nicht numerisch ist.</a:t>
            </a:r>
            <a:endParaRPr lang="de-DE" sz="1600" dirty="0">
              <a:solidFill>
                <a:srgbClr val="FF9900"/>
              </a:solidFill>
            </a:endParaRPr>
          </a:p>
        </p:txBody>
      </p:sp>
      <p:sp>
        <p:nvSpPr>
          <p:cNvPr id="12" name="Textfeld 11"/>
          <p:cNvSpPr txBox="1"/>
          <p:nvPr/>
        </p:nvSpPr>
        <p:spPr>
          <a:xfrm>
            <a:off x="4896196" y="4739660"/>
            <a:ext cx="3852268" cy="1569660"/>
          </a:xfrm>
          <a:prstGeom prst="rect">
            <a:avLst/>
          </a:prstGeom>
          <a:solidFill>
            <a:schemeClr val="accent2">
              <a:lumMod val="20000"/>
              <a:lumOff val="80000"/>
            </a:schemeClr>
          </a:solidFill>
          <a:ln w="28575">
            <a:solidFill>
              <a:schemeClr val="accent2"/>
            </a:solidFill>
          </a:ln>
        </p:spPr>
        <p:txBody>
          <a:bodyPr wrap="square" rtlCol="0">
            <a:spAutoFit/>
          </a:bodyPr>
          <a:lstStyle/>
          <a:p>
            <a:r>
              <a:rPr lang="de-DE" sz="1600" dirty="0" smtClean="0">
                <a:solidFill>
                  <a:schemeClr val="accent2"/>
                </a:solidFill>
              </a:rPr>
              <a:t>Machen Sie das Ding generisch und prägen Sie es aus für Big_Positive und Positive.</a:t>
            </a:r>
          </a:p>
          <a:p>
            <a:r>
              <a:rPr lang="de-DE" sz="1600" b="1" dirty="0" smtClean="0">
                <a:solidFill>
                  <a:schemeClr val="accent2"/>
                </a:solidFill>
              </a:rPr>
              <a:t>Big_Integers verhalten sich nahezu exakt wie echte numerische Typen.</a:t>
            </a:r>
          </a:p>
          <a:p>
            <a:r>
              <a:rPr lang="de-DE" sz="1600" dirty="0" smtClean="0">
                <a:solidFill>
                  <a:schemeClr val="accent2"/>
                </a:solidFill>
              </a:rPr>
              <a:t>Ein Unterschied: Die Bereichssyntax wie in Schleifen </a:t>
            </a:r>
            <a:r>
              <a:rPr lang="de-DE" sz="1400" dirty="0" smtClean="0">
                <a:solidFill>
                  <a:schemeClr val="accent2"/>
                </a:solidFill>
                <a:latin typeface="Courier New" panose="02070309020205020404" pitchFamily="49" charset="0"/>
                <a:cs typeface="Courier New" panose="02070309020205020404" pitchFamily="49" charset="0"/>
              </a:rPr>
              <a:t>M .. N</a:t>
            </a:r>
            <a:r>
              <a:rPr lang="de-DE" sz="1600" dirty="0" smtClean="0">
                <a:solidFill>
                  <a:schemeClr val="accent2"/>
                </a:solidFill>
              </a:rPr>
              <a:t> ist illegal.</a:t>
            </a:r>
            <a:endParaRPr lang="de-DE" sz="1600" dirty="0">
              <a:solidFill>
                <a:schemeClr val="accent2"/>
              </a:solidFill>
            </a:endParaRPr>
          </a:p>
        </p:txBody>
      </p:sp>
      <p:sp>
        <p:nvSpPr>
          <p:cNvPr id="13" name="Textfeld 12"/>
          <p:cNvSpPr txBox="1"/>
          <p:nvPr/>
        </p:nvSpPr>
        <p:spPr>
          <a:xfrm>
            <a:off x="7379791" y="461421"/>
            <a:ext cx="1296665" cy="646331"/>
          </a:xfrm>
          <a:prstGeom prst="rect">
            <a:avLst/>
          </a:prstGeom>
          <a:solidFill>
            <a:srgbClr val="C9A6E4"/>
          </a:solidFill>
          <a:ln w="19050">
            <a:solidFill>
              <a:srgbClr val="7030A0"/>
            </a:solidFill>
          </a:ln>
        </p:spPr>
        <p:txBody>
          <a:bodyPr wrap="square" rtlCol="0">
            <a:spAutoFit/>
          </a:bodyPr>
          <a:lstStyle/>
          <a:p>
            <a:pPr algn="ctr"/>
            <a:r>
              <a:rPr lang="de-DE" sz="1800" dirty="0" smtClean="0">
                <a:solidFill>
                  <a:srgbClr val="7030A0"/>
                </a:solidFill>
              </a:rPr>
              <a:t>Siehe Kode Image</a:t>
            </a:r>
            <a:endParaRPr lang="de-DE" sz="1800" dirty="0">
              <a:solidFill>
                <a:srgbClr val="7030A0"/>
              </a:solidFill>
            </a:endParaRPr>
          </a:p>
        </p:txBody>
      </p:sp>
      <p:sp>
        <p:nvSpPr>
          <p:cNvPr id="14" name="Interaktive Schaltfläche: Zurückkehren 13">
            <a:hlinkClick r:id="rId2" action="ppaction://hlinksldjump" highlightClick="1"/>
          </p:cNvPr>
          <p:cNvSpPr/>
          <p:nvPr/>
        </p:nvSpPr>
        <p:spPr bwMode="auto">
          <a:xfrm>
            <a:off x="6891242" y="1285106"/>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4160325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Lösung Controlled Rumpf</a:t>
            </a:r>
            <a:br>
              <a:rPr lang="de-DE" dirty="0" smtClean="0"/>
            </a:br>
            <a:r>
              <a:rPr lang="de-DE" dirty="0" smtClean="0"/>
              <a:t>Folie 387</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433</a:t>
            </a:fld>
            <a:endParaRPr lang="de-DE" dirty="0"/>
          </a:p>
        </p:txBody>
      </p:sp>
      <p:sp>
        <p:nvSpPr>
          <p:cNvPr id="6" name="Textfeld 5"/>
          <p:cNvSpPr txBox="1"/>
          <p:nvPr/>
        </p:nvSpPr>
        <p:spPr>
          <a:xfrm>
            <a:off x="685800" y="1916665"/>
            <a:ext cx="7769225" cy="461665"/>
          </a:xfrm>
          <a:prstGeom prst="rect">
            <a:avLst/>
          </a:prstGeom>
          <a:noFill/>
        </p:spPr>
        <p:txBody>
          <a:bodyPr wrap="square" rtlCol="0">
            <a:spAutoFit/>
          </a:bodyPr>
          <a:lstStyle/>
          <a:p>
            <a:r>
              <a:rPr lang="de-DE" dirty="0" smtClean="0">
                <a:solidFill>
                  <a:srgbClr val="000000"/>
                </a:solidFill>
                <a:cs typeface="Courier New" panose="02070309020205020404" pitchFamily="49" charset="0"/>
              </a:rPr>
              <a:t>Schreiben Sie den Paketrumpf und die Funktion </a:t>
            </a:r>
            <a:r>
              <a:rPr lang="de-DE" sz="2000" dirty="0" smtClean="0">
                <a:solidFill>
                  <a:srgbClr val="000000"/>
                </a:solidFill>
                <a:latin typeface="Courier New" panose="02070309020205020404" pitchFamily="49" charset="0"/>
                <a:cs typeface="Courier New" panose="02070309020205020404" pitchFamily="49" charset="0"/>
              </a:rPr>
              <a:t>Create</a:t>
            </a:r>
            <a:r>
              <a:rPr lang="de-DE" dirty="0" smtClean="0">
                <a:solidFill>
                  <a:srgbClr val="000000"/>
                </a:solidFill>
                <a:cs typeface="Courier New" panose="02070309020205020404" pitchFamily="49" charset="0"/>
              </a:rPr>
              <a:t>.</a:t>
            </a:r>
            <a:endParaRPr lang="de-DE" dirty="0">
              <a:solidFill>
                <a:srgbClr val="000000"/>
              </a:solidFill>
              <a:cs typeface="Courier New" panose="02070309020205020404" pitchFamily="49" charset="0"/>
            </a:endParaRPr>
          </a:p>
        </p:txBody>
      </p:sp>
      <p:sp>
        <p:nvSpPr>
          <p:cNvPr id="7" name="Inhaltsplatzhalter 2"/>
          <p:cNvSpPr txBox="1">
            <a:spLocks/>
          </p:cNvSpPr>
          <p:nvPr/>
        </p:nvSpPr>
        <p:spPr bwMode="auto">
          <a:xfrm>
            <a:off x="683543" y="2594186"/>
            <a:ext cx="4320505" cy="29449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package body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procedure</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Initialize (T: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 out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begin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T := (Ada.Finalization.Controlled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with</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0" i="0" u="none" strike="noStrike" kern="0" cap="none" spc="0" normalizeH="0" baseline="0" noProof="0" dirty="0" smtClean="0">
                <a:ln>
                  <a:noFill/>
                </a:ln>
                <a:solidFill>
                  <a:srgbClr val="3333CC"/>
                </a:solidFill>
                <a:effectLst/>
                <a:uLnTx/>
                <a:uFillTx/>
                <a:latin typeface="Courier New" panose="02070309020205020404" pitchFamily="49" charset="0"/>
                <a:ea typeface="+mn-ea"/>
                <a:cs typeface="Courier New" panose="02070309020205020404" pitchFamily="49" charset="0"/>
              </a:rPr>
              <a:t>Ref =&gt; T'</a:t>
            </a:r>
            <a:r>
              <a:rPr kumimoji="0" lang="en-US" sz="1300" b="0" i="0" u="none" strike="noStrike" kern="0" cap="none" spc="0" normalizeH="0" baseline="0" noProof="0" dirty="0" smtClean="0">
                <a:ln>
                  <a:noFill/>
                </a:ln>
                <a:solidFill>
                  <a:srgbClr val="C00000"/>
                </a:solidFill>
                <a:effectLst/>
                <a:uLnTx/>
                <a:uFillTx/>
                <a:latin typeface="Courier New" panose="02070309020205020404" pitchFamily="49" charset="0"/>
                <a:ea typeface="+mn-ea"/>
                <a:cs typeface="Courier New" panose="02070309020205020404" pitchFamily="49" charset="0"/>
              </a:rPr>
              <a:t>Unchecked</a:t>
            </a:r>
            <a:r>
              <a:rPr kumimoji="0" lang="en-US" sz="1300" b="0" i="0" u="none" strike="noStrike" kern="0" cap="none" spc="0" normalizeH="0" baseline="0" noProof="0" dirty="0" smtClean="0">
                <a:ln>
                  <a:noFill/>
                </a:ln>
                <a:solidFill>
                  <a:srgbClr val="3333CC"/>
                </a:solidFill>
                <a:effectLst/>
                <a:uLnTx/>
                <a:uFillTx/>
                <a:latin typeface="Courier New" panose="02070309020205020404" pitchFamily="49" charset="0"/>
                <a:ea typeface="+mn-ea"/>
                <a:cs typeface="Courier New" panose="02070309020205020404" pitchFamily="49" charset="0"/>
              </a:rPr>
              <a:t>_Access</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I   =&gt; </a:t>
            </a:r>
            <a:r>
              <a:rPr kumimoji="0" lang="en-US" sz="1300" b="0" i="0" u="none" strike="noStrike" kern="0" cap="none" spc="0" normalizeH="0" baseline="0" noProof="0" dirty="0" smtClean="0">
                <a:ln>
                  <a:noFill/>
                </a:ln>
                <a:solidFill>
                  <a:schemeClr val="tx1"/>
                </a:solidFill>
                <a:effectLst/>
                <a:uLnTx/>
                <a:uFillTx/>
                <a:latin typeface="Courier New" panose="02070309020205020404" pitchFamily="49" charset="0"/>
                <a:ea typeface="+mn-ea"/>
                <a:cs typeface="Courier New" panose="02070309020205020404" pitchFamily="49" charset="0"/>
              </a:rPr>
              <a:t>42</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Initialize;</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procedure</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Adjust (T: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 out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begin</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T.Ref := T'Unchecked_Access;</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Adjust;</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a:t>
            </a:r>
          </a:p>
        </p:txBody>
      </p:sp>
      <p:sp>
        <p:nvSpPr>
          <p:cNvPr id="8" name="Textfeld 7"/>
          <p:cNvSpPr txBox="1"/>
          <p:nvPr/>
        </p:nvSpPr>
        <p:spPr>
          <a:xfrm>
            <a:off x="5148064" y="2490281"/>
            <a:ext cx="3816424" cy="938719"/>
          </a:xfrm>
          <a:prstGeom prst="rect">
            <a:avLst/>
          </a:prstGeom>
          <a:solidFill>
            <a:srgbClr val="AAE2CA">
              <a:lumMod val="40000"/>
              <a:lumOff val="60000"/>
            </a:srgbClr>
          </a:solidFill>
          <a:ln>
            <a:solidFill>
              <a:srgbClr val="3333CC"/>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type</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Rec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is new </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Ada.Finalization.Controlled</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with record</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Ref: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access</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Rec;</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I  : Integer;</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end record</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t>
            </a:r>
          </a:p>
        </p:txBody>
      </p:sp>
      <p:cxnSp>
        <p:nvCxnSpPr>
          <p:cNvPr id="9" name="Gewinkelte Verbindung 8"/>
          <p:cNvCxnSpPr/>
          <p:nvPr/>
        </p:nvCxnSpPr>
        <p:spPr bwMode="auto">
          <a:xfrm rot="10800000" flipV="1">
            <a:off x="3752205" y="3717032"/>
            <a:ext cx="2160240" cy="1814115"/>
          </a:xfrm>
          <a:prstGeom prst="bentConnector3">
            <a:avLst>
              <a:gd name="adj1" fmla="val 56614"/>
            </a:avLst>
          </a:prstGeom>
          <a:solidFill>
            <a:srgbClr val="00B8FF"/>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Inhaltsplatzhalter 5"/>
          <p:cNvSpPr txBox="1">
            <a:spLocks/>
          </p:cNvSpPr>
          <p:nvPr/>
        </p:nvSpPr>
        <p:spPr bwMode="auto">
          <a:xfrm>
            <a:off x="4849861" y="3936107"/>
            <a:ext cx="3754587" cy="2013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function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return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X: Pack.Rec;  -- </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Initialize called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begin</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return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X;</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endParaRPr kumimoji="0" lang="en-US" sz="4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Adjust called on </a:t>
            </a:r>
            <a:r>
              <a:rPr kumimoji="0" lang="en-US" sz="1300" b="0" i="1"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assignment</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0" i="1"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operation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Ob: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constant</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Pack.Rec </a:t>
            </a:r>
            <a:r>
              <a:rPr kumimoji="0" lang="en-US" sz="1300" b="0" i="0"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a:t>
            </a:r>
            <a:endParaRPr kumimoji="0" lang="de-DE" sz="1300" b="0"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p:txBody>
      </p:sp>
    </p:spTree>
    <p:extLst>
      <p:ext uri="{BB962C8B-B14F-4D97-AF65-F5344CB8AC3E}">
        <p14:creationId xmlns:p14="http://schemas.microsoft.com/office/powerpoint/2010/main" val="2806974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539552" y="2060848"/>
            <a:ext cx="4164061" cy="1292662"/>
          </a:xfrm>
          <a:prstGeom prst="rect">
            <a:avLst/>
          </a:prstGeom>
          <a:noFill/>
        </p:spPr>
        <p:txBody>
          <a:bodyPr wrap="square" rtlCol="0">
            <a:spAutoFit/>
          </a:bodyPr>
          <a:lstStyle/>
          <a:p>
            <a:pPr lvl="0" eaLnBrk="0" hangingPunct="0">
              <a:spcBef>
                <a:spcPts val="800"/>
              </a:spcBef>
              <a:defRPr/>
            </a:pPr>
            <a:r>
              <a:rPr lang="en-US" sz="1300" b="1" kern="0" dirty="0">
                <a:solidFill>
                  <a:srgbClr val="000000"/>
                </a:solidFill>
                <a:latin typeface="Courier New" panose="02070309020205020404" pitchFamily="49" charset="0"/>
                <a:cs typeface="Courier New" panose="02070309020205020404" pitchFamily="49" charset="0"/>
              </a:rPr>
              <a:t>procedure</a:t>
            </a:r>
            <a:r>
              <a:rPr lang="en-US" sz="1300" kern="0" dirty="0">
                <a:solidFill>
                  <a:srgbClr val="000000"/>
                </a:solidFill>
                <a:latin typeface="Courier New" panose="02070309020205020404" pitchFamily="49" charset="0"/>
                <a:cs typeface="Courier New" panose="02070309020205020404" pitchFamily="49" charset="0"/>
              </a:rPr>
              <a:t> Initialize (T: </a:t>
            </a:r>
            <a:r>
              <a:rPr lang="en-US" sz="1300" b="1" kern="0" dirty="0">
                <a:solidFill>
                  <a:srgbClr val="000000"/>
                </a:solidFill>
                <a:latin typeface="Courier New" panose="02070309020205020404" pitchFamily="49" charset="0"/>
                <a:cs typeface="Courier New" panose="02070309020205020404" pitchFamily="49" charset="0"/>
              </a:rPr>
              <a:t>in out </a:t>
            </a:r>
            <a:r>
              <a:rPr lang="en-US" sz="1300" kern="0" dirty="0">
                <a:solidFill>
                  <a:srgbClr val="000000"/>
                </a:solidFill>
                <a:latin typeface="Courier New" panose="02070309020205020404" pitchFamily="49" charset="0"/>
                <a:cs typeface="Courier New" panose="02070309020205020404" pitchFamily="49" charset="0"/>
              </a:rPr>
              <a:t>Rec) </a:t>
            </a:r>
            <a:r>
              <a:rPr lang="en-US" sz="1300" b="1" kern="0" dirty="0" smtClean="0">
                <a:solidFill>
                  <a:srgbClr val="000000"/>
                </a:solidFill>
                <a:latin typeface="Courier New" panose="02070309020205020404" pitchFamily="49" charset="0"/>
                <a:cs typeface="Courier New" panose="02070309020205020404" pitchFamily="49" charset="0"/>
              </a:rPr>
              <a:t>is</a:t>
            </a:r>
            <a:br>
              <a:rPr lang="en-US" sz="1300" b="1" kern="0" dirty="0" smtClean="0">
                <a:solidFill>
                  <a:srgbClr val="000000"/>
                </a:solidFill>
                <a:latin typeface="Courier New" panose="02070309020205020404" pitchFamily="49" charset="0"/>
                <a:cs typeface="Courier New" panose="02070309020205020404" pitchFamily="49" charset="0"/>
              </a:rPr>
            </a:br>
            <a:r>
              <a:rPr lang="en-US" sz="1300" b="1" kern="0" dirty="0" smtClean="0">
                <a:solidFill>
                  <a:srgbClr val="000000"/>
                </a:solidFill>
                <a:latin typeface="Courier New" panose="02070309020205020404" pitchFamily="49" charset="0"/>
                <a:cs typeface="Courier New" panose="02070309020205020404" pitchFamily="49" charset="0"/>
              </a:rPr>
              <a:t>begin</a:t>
            </a:r>
            <a:r>
              <a:rPr lang="en-US" sz="1300" kern="0" dirty="0">
                <a:solidFill>
                  <a:srgbClr val="000000"/>
                </a:solidFill>
                <a:latin typeface="Courier New" panose="02070309020205020404" pitchFamily="49" charset="0"/>
                <a:cs typeface="Courier New" panose="02070309020205020404" pitchFamily="49" charset="0"/>
              </a:rPr>
              <a:t/>
            </a:r>
            <a:br>
              <a:rPr lang="en-US" sz="1300" kern="0" dirty="0">
                <a:solidFill>
                  <a:srgbClr val="000000"/>
                </a:solidFill>
                <a:latin typeface="Courier New" panose="02070309020205020404" pitchFamily="49" charset="0"/>
                <a:cs typeface="Courier New" panose="02070309020205020404" pitchFamily="49" charset="0"/>
              </a:rPr>
            </a:br>
            <a:r>
              <a:rPr lang="en-US" sz="1300" kern="0" dirty="0" smtClean="0">
                <a:solidFill>
                  <a:srgbClr val="000000"/>
                </a:solidFill>
                <a:latin typeface="Courier New" panose="02070309020205020404" pitchFamily="49" charset="0"/>
                <a:cs typeface="Courier New" panose="02070309020205020404" pitchFamily="49" charset="0"/>
              </a:rPr>
              <a:t>  T </a:t>
            </a:r>
            <a:r>
              <a:rPr lang="en-US" sz="1300" kern="0" dirty="0">
                <a:solidFill>
                  <a:srgbClr val="000000"/>
                </a:solidFill>
                <a:latin typeface="Courier New" panose="02070309020205020404" pitchFamily="49" charset="0"/>
                <a:cs typeface="Courier New" panose="02070309020205020404" pitchFamily="49" charset="0"/>
              </a:rPr>
              <a:t>:= (Ada.Finalization.Controlled </a:t>
            </a:r>
            <a:r>
              <a:rPr lang="en-US" sz="1300" b="1" kern="0" dirty="0">
                <a:solidFill>
                  <a:srgbClr val="000000"/>
                </a:solidFill>
                <a:latin typeface="Courier New" panose="02070309020205020404" pitchFamily="49" charset="0"/>
                <a:cs typeface="Courier New" panose="02070309020205020404" pitchFamily="49" charset="0"/>
              </a:rPr>
              <a:t>with</a:t>
            </a:r>
            <a:r>
              <a:rPr lang="en-US" sz="1300" kern="0" dirty="0">
                <a:solidFill>
                  <a:srgbClr val="000000"/>
                </a:solidFill>
                <a:latin typeface="Courier New" panose="02070309020205020404" pitchFamily="49" charset="0"/>
                <a:cs typeface="Courier New" panose="02070309020205020404" pitchFamily="49" charset="0"/>
              </a:rPr>
              <a:t/>
            </a:r>
            <a:br>
              <a:rPr lang="en-US" sz="1300" kern="0" dirty="0">
                <a:solidFill>
                  <a:srgbClr val="000000"/>
                </a:solidFill>
                <a:latin typeface="Courier New" panose="02070309020205020404" pitchFamily="49" charset="0"/>
                <a:cs typeface="Courier New" panose="02070309020205020404" pitchFamily="49" charset="0"/>
              </a:rPr>
            </a:br>
            <a:r>
              <a:rPr lang="en-US" sz="1300" kern="0" dirty="0" smtClean="0">
                <a:solidFill>
                  <a:srgbClr val="000000"/>
                </a:solidFill>
                <a:latin typeface="Courier New" panose="02070309020205020404" pitchFamily="49" charset="0"/>
                <a:cs typeface="Courier New" panose="02070309020205020404" pitchFamily="49" charset="0"/>
              </a:rPr>
              <a:t>        </a:t>
            </a:r>
            <a:r>
              <a:rPr lang="en-US" sz="1300" kern="0" dirty="0">
                <a:solidFill>
                  <a:srgbClr val="3333CC"/>
                </a:solidFill>
                <a:latin typeface="Courier New" panose="02070309020205020404" pitchFamily="49" charset="0"/>
                <a:cs typeface="Courier New" panose="02070309020205020404" pitchFamily="49" charset="0"/>
              </a:rPr>
              <a:t>Ref =&gt; T'</a:t>
            </a:r>
            <a:r>
              <a:rPr lang="en-US" sz="1300" kern="0" dirty="0">
                <a:solidFill>
                  <a:srgbClr val="C00000"/>
                </a:solidFill>
                <a:latin typeface="Courier New" panose="02070309020205020404" pitchFamily="49" charset="0"/>
                <a:cs typeface="Courier New" panose="02070309020205020404" pitchFamily="49" charset="0"/>
              </a:rPr>
              <a:t>Unchecked</a:t>
            </a:r>
            <a:r>
              <a:rPr lang="en-US" sz="1300" kern="0" dirty="0">
                <a:solidFill>
                  <a:srgbClr val="3333CC"/>
                </a:solidFill>
                <a:latin typeface="Courier New" panose="02070309020205020404" pitchFamily="49" charset="0"/>
                <a:cs typeface="Courier New" panose="02070309020205020404" pitchFamily="49" charset="0"/>
              </a:rPr>
              <a:t>_Access</a:t>
            </a:r>
            <a:r>
              <a:rPr lang="en-US" sz="1300" kern="0" dirty="0">
                <a:solidFill>
                  <a:srgbClr val="000000"/>
                </a:solidFill>
                <a:latin typeface="Courier New" panose="02070309020205020404" pitchFamily="49" charset="0"/>
                <a:cs typeface="Courier New" panose="02070309020205020404" pitchFamily="49" charset="0"/>
              </a:rPr>
              <a:t>,</a:t>
            </a:r>
            <a:br>
              <a:rPr lang="en-US" sz="1300" kern="0" dirty="0">
                <a:solidFill>
                  <a:srgbClr val="000000"/>
                </a:solidFill>
                <a:latin typeface="Courier New" panose="02070309020205020404" pitchFamily="49" charset="0"/>
                <a:cs typeface="Courier New" panose="02070309020205020404" pitchFamily="49" charset="0"/>
              </a:rPr>
            </a:br>
            <a:r>
              <a:rPr lang="en-US" sz="1300" kern="0" dirty="0" smtClean="0">
                <a:solidFill>
                  <a:srgbClr val="000000"/>
                </a:solidFill>
                <a:latin typeface="Courier New" panose="02070309020205020404" pitchFamily="49" charset="0"/>
                <a:cs typeface="Courier New" panose="02070309020205020404" pitchFamily="49" charset="0"/>
              </a:rPr>
              <a:t>        </a:t>
            </a:r>
            <a:r>
              <a:rPr lang="en-US" sz="1300" kern="0" dirty="0">
                <a:solidFill>
                  <a:srgbClr val="000000"/>
                </a:solidFill>
                <a:latin typeface="Courier New" panose="02070309020205020404" pitchFamily="49" charset="0"/>
                <a:cs typeface="Courier New" panose="02070309020205020404" pitchFamily="49" charset="0"/>
              </a:rPr>
              <a:t>I   =&gt; </a:t>
            </a:r>
            <a:r>
              <a:rPr lang="en-US" sz="1300" kern="0" dirty="0">
                <a:solidFill>
                  <a:schemeClr val="tx1"/>
                </a:solidFill>
                <a:latin typeface="Courier New" panose="02070309020205020404" pitchFamily="49" charset="0"/>
                <a:cs typeface="Courier New" panose="02070309020205020404" pitchFamily="49" charset="0"/>
              </a:rPr>
              <a:t>42</a:t>
            </a:r>
            <a:r>
              <a:rPr lang="en-US" sz="1300" kern="0" dirty="0">
                <a:solidFill>
                  <a:srgbClr val="000000"/>
                </a:solidFill>
                <a:latin typeface="Courier New" panose="02070309020205020404" pitchFamily="49" charset="0"/>
                <a:cs typeface="Courier New" panose="02070309020205020404" pitchFamily="49" charset="0"/>
              </a:rPr>
              <a:t>);</a:t>
            </a:r>
            <a:br>
              <a:rPr lang="en-US" sz="1300" kern="0" dirty="0">
                <a:solidFill>
                  <a:srgbClr val="000000"/>
                </a:solidFill>
                <a:latin typeface="Courier New" panose="02070309020205020404" pitchFamily="49" charset="0"/>
                <a:cs typeface="Courier New" panose="02070309020205020404" pitchFamily="49" charset="0"/>
              </a:rPr>
            </a:br>
            <a:r>
              <a:rPr lang="en-US" sz="1300" b="1" kern="0" dirty="0" smtClean="0">
                <a:solidFill>
                  <a:srgbClr val="000000"/>
                </a:solidFill>
                <a:latin typeface="Courier New" panose="02070309020205020404" pitchFamily="49" charset="0"/>
                <a:cs typeface="Courier New" panose="02070309020205020404" pitchFamily="49" charset="0"/>
              </a:rPr>
              <a:t>end</a:t>
            </a:r>
            <a:r>
              <a:rPr lang="en-US" sz="1300" kern="0" dirty="0" smtClean="0">
                <a:solidFill>
                  <a:srgbClr val="000000"/>
                </a:solidFill>
                <a:latin typeface="Courier New" panose="02070309020205020404" pitchFamily="49" charset="0"/>
                <a:cs typeface="Courier New" panose="02070309020205020404" pitchFamily="49" charset="0"/>
              </a:rPr>
              <a:t> </a:t>
            </a:r>
            <a:r>
              <a:rPr lang="en-US" sz="1300" kern="0" dirty="0">
                <a:solidFill>
                  <a:srgbClr val="000000"/>
                </a:solidFill>
                <a:latin typeface="Courier New" panose="02070309020205020404" pitchFamily="49" charset="0"/>
                <a:cs typeface="Courier New" panose="02070309020205020404" pitchFamily="49" charset="0"/>
              </a:rPr>
              <a:t>Initialize;</a:t>
            </a:r>
          </a:p>
        </p:txBody>
      </p:sp>
      <p:sp>
        <p:nvSpPr>
          <p:cNvPr id="2" name="Titel 1"/>
          <p:cNvSpPr>
            <a:spLocks noGrp="1"/>
          </p:cNvSpPr>
          <p:nvPr>
            <p:ph type="title"/>
          </p:nvPr>
        </p:nvSpPr>
        <p:spPr/>
        <p:txBody>
          <a:bodyPr/>
          <a:lstStyle/>
          <a:p>
            <a:r>
              <a:rPr lang="de-DE" dirty="0" smtClean="0"/>
              <a:t>Controlled Rumpf</a:t>
            </a:r>
            <a:br>
              <a:rPr lang="de-DE" dirty="0" smtClean="0"/>
            </a:br>
            <a:r>
              <a:rPr lang="de-DE" dirty="0" smtClean="0"/>
              <a:t>Schritt für Schritt</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434</a:t>
            </a:fld>
            <a:endParaRPr lang="de-DE" dirty="0"/>
          </a:p>
        </p:txBody>
      </p:sp>
      <p:sp>
        <p:nvSpPr>
          <p:cNvPr id="7" name="Inhaltsplatzhalter 2"/>
          <p:cNvSpPr txBox="1">
            <a:spLocks/>
          </p:cNvSpPr>
          <p:nvPr/>
        </p:nvSpPr>
        <p:spPr bwMode="auto">
          <a:xfrm>
            <a:off x="539552" y="5592747"/>
            <a:ext cx="3672407" cy="8605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procedure</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Adjust (T: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 out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begin</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T.</a:t>
            </a:r>
            <a:r>
              <a:rPr kumimoji="0" lang="en-US" sz="1300" b="0" i="0" u="none" strike="noStrike" kern="0" cap="none" spc="0" normalizeH="0" baseline="0" noProof="0" dirty="0" smtClean="0">
                <a:ln>
                  <a:noFill/>
                </a:ln>
                <a:solidFill>
                  <a:schemeClr val="accent2"/>
                </a:solidFill>
                <a:effectLst/>
                <a:uLnTx/>
                <a:uFillTx/>
                <a:latin typeface="Courier New" panose="02070309020205020404" pitchFamily="49" charset="0"/>
                <a:ea typeface="+mn-ea"/>
                <a:cs typeface="Courier New" panose="02070309020205020404" pitchFamily="49" charset="0"/>
              </a:rPr>
              <a:t>Ref</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 </a:t>
            </a:r>
            <a:r>
              <a:rPr kumimoji="0" lang="en-US" sz="1300" b="0" i="0" u="none" strike="noStrike" kern="0" cap="none" spc="0" normalizeH="0" baseline="0" noProof="0" dirty="0" smtClean="0">
                <a:ln>
                  <a:noFill/>
                </a:ln>
                <a:solidFill>
                  <a:schemeClr val="accent2"/>
                </a:solidFill>
                <a:effectLst/>
                <a:uLnTx/>
                <a:uFillTx/>
                <a:latin typeface="Courier New" panose="02070309020205020404" pitchFamily="49" charset="0"/>
                <a:ea typeface="+mn-ea"/>
                <a:cs typeface="Courier New" panose="02070309020205020404" pitchFamily="49" charset="0"/>
              </a:rPr>
              <a:t>T'</a:t>
            </a:r>
            <a:r>
              <a:rPr kumimoji="0" lang="en-US" sz="1300" b="0" i="0" u="none" strike="noStrike" kern="0" cap="none" spc="0" normalizeH="0" baseline="0" noProof="0" dirty="0" smtClean="0">
                <a:ln>
                  <a:noFill/>
                </a:ln>
                <a:solidFill>
                  <a:srgbClr val="C00000"/>
                </a:solidFill>
                <a:effectLst/>
                <a:uLnTx/>
                <a:uFillTx/>
                <a:latin typeface="Courier New" panose="02070309020205020404" pitchFamily="49" charset="0"/>
                <a:ea typeface="+mn-ea"/>
                <a:cs typeface="Courier New" panose="02070309020205020404" pitchFamily="49" charset="0"/>
              </a:rPr>
              <a:t>Unchecked</a:t>
            </a:r>
            <a:r>
              <a:rPr kumimoji="0" lang="en-US" sz="1300" b="0" i="0" u="none" strike="noStrike" kern="0" cap="none" spc="0" normalizeH="0" baseline="0" noProof="0" dirty="0" smtClean="0">
                <a:ln>
                  <a:noFill/>
                </a:ln>
                <a:solidFill>
                  <a:schemeClr val="accent2"/>
                </a:solidFill>
                <a:effectLst/>
                <a:uLnTx/>
                <a:uFillTx/>
                <a:latin typeface="Courier New" panose="02070309020205020404" pitchFamily="49" charset="0"/>
                <a:ea typeface="+mn-ea"/>
                <a:cs typeface="Courier New" panose="02070309020205020404" pitchFamily="49" charset="0"/>
              </a:rPr>
              <a:t>_Access</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Adjust;</a:t>
            </a:r>
          </a:p>
        </p:txBody>
      </p:sp>
      <p:sp>
        <p:nvSpPr>
          <p:cNvPr id="10" name="Inhaltsplatzhalter 5"/>
          <p:cNvSpPr txBox="1">
            <a:spLocks/>
          </p:cNvSpPr>
          <p:nvPr/>
        </p:nvSpPr>
        <p:spPr bwMode="auto">
          <a:xfrm>
            <a:off x="536008" y="3504059"/>
            <a:ext cx="3754587" cy="2013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function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return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X: Pack.Rec;  -- </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Initialize called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begin</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return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X;</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endParaRPr kumimoji="0" lang="en-US" sz="4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Adjust called on </a:t>
            </a:r>
            <a:r>
              <a:rPr kumimoji="0" lang="en-US" sz="1300" b="0" i="1"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assignment</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0" i="1"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operation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Ob: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constant</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Pack.Rec </a:t>
            </a:r>
            <a:r>
              <a:rPr kumimoji="0" lang="en-US" sz="1300" b="0" i="0"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a:t>
            </a:r>
            <a:endParaRPr kumimoji="0" lang="de-DE" sz="1300" b="0"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p:txBody>
      </p:sp>
      <p:sp>
        <p:nvSpPr>
          <p:cNvPr id="12" name="Textfeld 11"/>
          <p:cNvSpPr txBox="1"/>
          <p:nvPr/>
        </p:nvSpPr>
        <p:spPr>
          <a:xfrm>
            <a:off x="4860032" y="1988840"/>
            <a:ext cx="3672408" cy="1323439"/>
          </a:xfrm>
          <a:prstGeom prst="rect">
            <a:avLst/>
          </a:prstGeom>
          <a:noFill/>
        </p:spPr>
        <p:txBody>
          <a:bodyPr wrap="square" rtlCol="0">
            <a:spAutoFit/>
          </a:bodyPr>
          <a:lstStyle/>
          <a:p>
            <a:r>
              <a:rPr lang="de-DE" sz="1400" dirty="0" smtClean="0">
                <a:solidFill>
                  <a:schemeClr val="tx1"/>
                </a:solidFill>
                <a:latin typeface="Courier New" panose="02070309020205020404" pitchFamily="49" charset="0"/>
                <a:cs typeface="Courier New" panose="02070309020205020404" pitchFamily="49" charset="0"/>
              </a:rPr>
              <a:t>Initialize</a:t>
            </a:r>
            <a:r>
              <a:rPr lang="de-DE" sz="1600" dirty="0" smtClean="0">
                <a:solidFill>
                  <a:schemeClr val="tx1"/>
                </a:solidFill>
              </a:rPr>
              <a:t> wird nur aufgerufen, wenn bei der Objektvereinbarung kein Initial-wert gegeben wird. </a:t>
            </a:r>
            <a:r>
              <a:rPr lang="de-DE" sz="1400" dirty="0" smtClean="0">
                <a:solidFill>
                  <a:schemeClr val="tx1"/>
                </a:solidFill>
                <a:latin typeface="Courier New" panose="02070309020205020404" pitchFamily="49" charset="0"/>
                <a:cs typeface="Courier New" panose="02070309020205020404" pitchFamily="49" charset="0"/>
              </a:rPr>
              <a:t>T</a:t>
            </a:r>
            <a:r>
              <a:rPr lang="de-DE" sz="1600" dirty="0" smtClean="0">
                <a:solidFill>
                  <a:schemeClr val="tx1"/>
                </a:solidFill>
              </a:rPr>
              <a:t> gilt als </a:t>
            </a:r>
            <a:r>
              <a:rPr lang="de-DE" sz="1600" i="1" dirty="0" smtClean="0">
                <a:solidFill>
                  <a:schemeClr val="tx1"/>
                </a:solidFill>
              </a:rPr>
              <a:t>aliased</a:t>
            </a:r>
            <a:r>
              <a:rPr lang="de-DE" sz="1600" dirty="0" smtClean="0">
                <a:solidFill>
                  <a:schemeClr val="tx1"/>
                </a:solidFill>
              </a:rPr>
              <a:t>, so dass die Komponente </a:t>
            </a:r>
            <a:r>
              <a:rPr lang="de-DE" sz="1400" dirty="0" smtClean="0">
                <a:solidFill>
                  <a:schemeClr val="tx1"/>
                </a:solidFill>
                <a:latin typeface="Courier New" panose="02070309020205020404" pitchFamily="49" charset="0"/>
                <a:cs typeface="Courier New" panose="02070309020205020404" pitchFamily="49" charset="0"/>
              </a:rPr>
              <a:t>Ref</a:t>
            </a:r>
            <a:r>
              <a:rPr lang="de-DE" sz="1600" dirty="0" smtClean="0">
                <a:solidFill>
                  <a:schemeClr val="tx1"/>
                </a:solidFill>
              </a:rPr>
              <a:t> eine variable Ansicht auf das Objekt selbst bietet.</a:t>
            </a:r>
            <a:endParaRPr lang="de-DE" sz="1600" dirty="0">
              <a:solidFill>
                <a:schemeClr val="tx1"/>
              </a:solidFill>
            </a:endParaRPr>
          </a:p>
        </p:txBody>
      </p:sp>
      <p:grpSp>
        <p:nvGrpSpPr>
          <p:cNvPr id="20" name="Gruppieren 19"/>
          <p:cNvGrpSpPr/>
          <p:nvPr/>
        </p:nvGrpSpPr>
        <p:grpSpPr>
          <a:xfrm>
            <a:off x="611560" y="2060848"/>
            <a:ext cx="7846640" cy="1355029"/>
            <a:chOff x="611560" y="2060848"/>
            <a:chExt cx="7846640" cy="1355029"/>
          </a:xfrm>
        </p:grpSpPr>
        <p:cxnSp>
          <p:nvCxnSpPr>
            <p:cNvPr id="14" name="Gerader Verbinder 13"/>
            <p:cNvCxnSpPr/>
            <p:nvPr/>
          </p:nvCxnSpPr>
          <p:spPr bwMode="auto">
            <a:xfrm>
              <a:off x="4788024" y="2060848"/>
              <a:ext cx="0" cy="1355029"/>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Gerader Verbinder 15"/>
            <p:cNvCxnSpPr/>
            <p:nvPr/>
          </p:nvCxnSpPr>
          <p:spPr bwMode="auto">
            <a:xfrm>
              <a:off x="611560" y="3415877"/>
              <a:ext cx="784664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1" name="Textfeld 20"/>
          <p:cNvSpPr txBox="1"/>
          <p:nvPr/>
        </p:nvSpPr>
        <p:spPr>
          <a:xfrm>
            <a:off x="4555331" y="3501008"/>
            <a:ext cx="3869532" cy="2339102"/>
          </a:xfrm>
          <a:prstGeom prst="rect">
            <a:avLst/>
          </a:prstGeom>
          <a:noFill/>
        </p:spPr>
        <p:txBody>
          <a:bodyPr wrap="square" rtlCol="0">
            <a:spAutoFit/>
          </a:bodyPr>
          <a:lstStyle/>
          <a:p>
            <a:r>
              <a:rPr lang="de-DE" sz="1600" dirty="0" smtClean="0">
                <a:solidFill>
                  <a:schemeClr val="tx1"/>
                </a:solidFill>
              </a:rPr>
              <a:t>Die Variable </a:t>
            </a:r>
            <a:r>
              <a:rPr lang="de-DE" sz="1400" dirty="0" smtClean="0">
                <a:solidFill>
                  <a:schemeClr val="tx1"/>
                </a:solidFill>
                <a:latin typeface="Courier New" panose="02070309020205020404" pitchFamily="49" charset="0"/>
                <a:cs typeface="Courier New" panose="02070309020205020404" pitchFamily="49" charset="0"/>
              </a:rPr>
              <a:t>X</a:t>
            </a:r>
            <a:r>
              <a:rPr lang="de-DE" sz="1600" dirty="0" smtClean="0">
                <a:solidFill>
                  <a:schemeClr val="tx1"/>
                </a:solidFill>
              </a:rPr>
              <a:t> wird ohne Initialwert vereinbart, so dass </a:t>
            </a:r>
            <a:r>
              <a:rPr lang="de-DE" sz="1400" dirty="0" smtClean="0">
                <a:solidFill>
                  <a:schemeClr val="tx1"/>
                </a:solidFill>
                <a:latin typeface="Courier New" panose="02070309020205020404" pitchFamily="49" charset="0"/>
                <a:cs typeface="Courier New" panose="02070309020205020404" pitchFamily="49" charset="0"/>
              </a:rPr>
              <a:t>Initialize</a:t>
            </a:r>
            <a:r>
              <a:rPr lang="de-DE" sz="1600" dirty="0" smtClean="0">
                <a:solidFill>
                  <a:schemeClr val="tx1"/>
                </a:solidFill>
              </a:rPr>
              <a:t> aufgerufen wird. </a:t>
            </a:r>
            <a:r>
              <a:rPr lang="de-DE" sz="1400" dirty="0" smtClean="0">
                <a:solidFill>
                  <a:schemeClr val="tx1"/>
                </a:solidFill>
                <a:latin typeface="Courier New" panose="02070309020205020404" pitchFamily="49" charset="0"/>
                <a:cs typeface="Courier New" panose="02070309020205020404" pitchFamily="49" charset="0"/>
              </a:rPr>
              <a:t>Create</a:t>
            </a:r>
            <a:r>
              <a:rPr lang="de-DE" sz="1600" dirty="0" smtClean="0">
                <a:solidFill>
                  <a:schemeClr val="tx1"/>
                </a:solidFill>
              </a:rPr>
              <a:t> liefert dieses selbstbezügliche Objekt zurück.</a:t>
            </a:r>
          </a:p>
          <a:p>
            <a:endParaRPr lang="de-DE" sz="1200" dirty="0">
              <a:solidFill>
                <a:schemeClr val="tx1"/>
              </a:solidFill>
            </a:endParaRPr>
          </a:p>
          <a:p>
            <a:r>
              <a:rPr lang="de-DE" sz="1400" dirty="0" smtClean="0">
                <a:solidFill>
                  <a:schemeClr val="tx1"/>
                </a:solidFill>
              </a:rPr>
              <a:t>Eine Kopie von </a:t>
            </a:r>
            <a:r>
              <a:rPr lang="de-DE" sz="1200" dirty="0" smtClean="0">
                <a:solidFill>
                  <a:schemeClr val="tx1"/>
                </a:solidFill>
                <a:latin typeface="Courier New" panose="02070309020205020404" pitchFamily="49" charset="0"/>
                <a:cs typeface="Courier New" panose="02070309020205020404" pitchFamily="49" charset="0"/>
              </a:rPr>
              <a:t>Create</a:t>
            </a:r>
            <a:r>
              <a:rPr lang="de-DE" sz="1400" dirty="0" smtClean="0">
                <a:solidFill>
                  <a:schemeClr val="tx1"/>
                </a:solidFill>
              </a:rPr>
              <a:t> wird auf </a:t>
            </a:r>
            <a:r>
              <a:rPr lang="de-DE" sz="1200" dirty="0" smtClean="0">
                <a:solidFill>
                  <a:schemeClr val="tx1"/>
                </a:solidFill>
                <a:latin typeface="Courier New" panose="02070309020205020404" pitchFamily="49" charset="0"/>
                <a:cs typeface="Courier New" panose="02070309020205020404" pitchFamily="49" charset="0"/>
              </a:rPr>
              <a:t>Ob</a:t>
            </a:r>
            <a:r>
              <a:rPr lang="de-DE" sz="1400" dirty="0" smtClean="0">
                <a:solidFill>
                  <a:schemeClr val="tx1"/>
                </a:solidFill>
              </a:rPr>
              <a:t> zugewiesen, das Objekt </a:t>
            </a:r>
            <a:r>
              <a:rPr lang="de-DE" sz="1200" dirty="0" smtClean="0">
                <a:solidFill>
                  <a:schemeClr val="tx1"/>
                </a:solidFill>
                <a:latin typeface="Courier New" panose="02070309020205020404" pitchFamily="49" charset="0"/>
                <a:cs typeface="Courier New" panose="02070309020205020404" pitchFamily="49" charset="0"/>
              </a:rPr>
              <a:t>Create</a:t>
            </a:r>
            <a:r>
              <a:rPr lang="de-DE" sz="1400" dirty="0" smtClean="0">
                <a:solidFill>
                  <a:schemeClr val="tx1"/>
                </a:solidFill>
              </a:rPr>
              <a:t> wird finalisiert. Nun zeigt die Komponente </a:t>
            </a:r>
            <a:r>
              <a:rPr lang="de-DE" sz="1200" dirty="0" smtClean="0">
                <a:solidFill>
                  <a:schemeClr val="tx1"/>
                </a:solidFill>
                <a:latin typeface="Courier New" panose="02070309020205020404" pitchFamily="49" charset="0"/>
                <a:cs typeface="Courier New" panose="02070309020205020404" pitchFamily="49" charset="0"/>
              </a:rPr>
              <a:t>Ref</a:t>
            </a:r>
            <a:r>
              <a:rPr lang="de-DE" sz="1400" dirty="0" smtClean="0">
                <a:solidFill>
                  <a:schemeClr val="tx1"/>
                </a:solidFill>
              </a:rPr>
              <a:t> auf ein nicht mehr existentes Objekt. Beachten Sie den Unterschied zwischen </a:t>
            </a:r>
            <a:r>
              <a:rPr lang="de-DE" sz="1400" dirty="0" smtClean="0">
                <a:solidFill>
                  <a:srgbClr val="FF3399"/>
                </a:solidFill>
              </a:rPr>
              <a:t>assignment operation </a:t>
            </a:r>
            <a:r>
              <a:rPr lang="de-DE" sz="1400" dirty="0">
                <a:solidFill>
                  <a:schemeClr val="tx1"/>
                </a:solidFill>
              </a:rPr>
              <a:t>u</a:t>
            </a:r>
            <a:r>
              <a:rPr lang="de-DE" sz="1400" dirty="0" smtClean="0">
                <a:solidFill>
                  <a:schemeClr val="tx1"/>
                </a:solidFill>
              </a:rPr>
              <a:t>nd </a:t>
            </a:r>
            <a:r>
              <a:rPr lang="de-DE" sz="1400" dirty="0" smtClean="0">
                <a:solidFill>
                  <a:srgbClr val="FF3399"/>
                </a:solidFill>
              </a:rPr>
              <a:t>assignment statement</a:t>
            </a:r>
            <a:r>
              <a:rPr lang="de-DE" sz="1400" dirty="0" smtClean="0">
                <a:solidFill>
                  <a:schemeClr val="tx1"/>
                </a:solidFill>
              </a:rPr>
              <a:t>.</a:t>
            </a:r>
            <a:endParaRPr lang="de-DE" sz="1400" dirty="0">
              <a:solidFill>
                <a:schemeClr val="tx1"/>
              </a:solidFill>
            </a:endParaRPr>
          </a:p>
        </p:txBody>
      </p:sp>
      <p:grpSp>
        <p:nvGrpSpPr>
          <p:cNvPr id="28" name="Gruppieren 27"/>
          <p:cNvGrpSpPr/>
          <p:nvPr/>
        </p:nvGrpSpPr>
        <p:grpSpPr>
          <a:xfrm>
            <a:off x="611560" y="3415877"/>
            <a:ext cx="7813303" cy="1237259"/>
            <a:chOff x="611560" y="3415877"/>
            <a:chExt cx="7813303" cy="1237259"/>
          </a:xfrm>
        </p:grpSpPr>
        <p:cxnSp>
          <p:nvCxnSpPr>
            <p:cNvPr id="23" name="Gerader Verbinder 22"/>
            <p:cNvCxnSpPr/>
            <p:nvPr/>
          </p:nvCxnSpPr>
          <p:spPr bwMode="auto">
            <a:xfrm>
              <a:off x="611560" y="4645220"/>
              <a:ext cx="7813303" cy="7916"/>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Gerader Verbinder 26"/>
            <p:cNvCxnSpPr/>
            <p:nvPr/>
          </p:nvCxnSpPr>
          <p:spPr bwMode="auto">
            <a:xfrm>
              <a:off x="4362602" y="3415877"/>
              <a:ext cx="12404" cy="1233301"/>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7" name="Gruppieren 16"/>
          <p:cNvGrpSpPr/>
          <p:nvPr/>
        </p:nvGrpSpPr>
        <p:grpSpPr>
          <a:xfrm>
            <a:off x="611560" y="4653137"/>
            <a:ext cx="7846640" cy="1198061"/>
            <a:chOff x="611560" y="4653137"/>
            <a:chExt cx="7846640" cy="1198061"/>
          </a:xfrm>
        </p:grpSpPr>
        <p:cxnSp>
          <p:nvCxnSpPr>
            <p:cNvPr id="32" name="Gerader Verbinder 31"/>
            <p:cNvCxnSpPr/>
            <p:nvPr/>
          </p:nvCxnSpPr>
          <p:spPr bwMode="auto">
            <a:xfrm flipV="1">
              <a:off x="4211959" y="4653137"/>
              <a:ext cx="1" cy="1186973"/>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Gerader Verbinder 29"/>
            <p:cNvCxnSpPr/>
            <p:nvPr/>
          </p:nvCxnSpPr>
          <p:spPr bwMode="auto">
            <a:xfrm flipH="1">
              <a:off x="4211959" y="5849653"/>
              <a:ext cx="4246241" cy="1545"/>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Gerader Verbinder 33"/>
            <p:cNvCxnSpPr/>
            <p:nvPr/>
          </p:nvCxnSpPr>
          <p:spPr bwMode="auto">
            <a:xfrm>
              <a:off x="611560" y="5517232"/>
              <a:ext cx="360040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1" name="Textfeld 40"/>
          <p:cNvSpPr txBox="1"/>
          <p:nvPr/>
        </p:nvSpPr>
        <p:spPr>
          <a:xfrm>
            <a:off x="4375006" y="5898758"/>
            <a:ext cx="4049858" cy="338554"/>
          </a:xfrm>
          <a:prstGeom prst="rect">
            <a:avLst/>
          </a:prstGeom>
          <a:noFill/>
        </p:spPr>
        <p:txBody>
          <a:bodyPr wrap="square" rtlCol="0">
            <a:spAutoFit/>
          </a:bodyPr>
          <a:lstStyle/>
          <a:p>
            <a:r>
              <a:rPr lang="de-DE" sz="1400" dirty="0" smtClean="0">
                <a:solidFill>
                  <a:schemeClr val="tx1"/>
                </a:solidFill>
                <a:latin typeface="Courier New" panose="02070309020205020404" pitchFamily="49" charset="0"/>
                <a:cs typeface="Courier New" panose="02070309020205020404" pitchFamily="49" charset="0"/>
              </a:rPr>
              <a:t>Adjust</a:t>
            </a:r>
            <a:r>
              <a:rPr lang="de-DE" sz="1600" dirty="0" smtClean="0">
                <a:solidFill>
                  <a:schemeClr val="tx1"/>
                </a:solidFill>
              </a:rPr>
              <a:t> muss den falschen Bezug korrigieren.</a:t>
            </a:r>
            <a:endParaRPr lang="de-DE" sz="1600" dirty="0">
              <a:solidFill>
                <a:schemeClr val="tx1"/>
              </a:solidFill>
            </a:endParaRPr>
          </a:p>
        </p:txBody>
      </p:sp>
      <p:cxnSp>
        <p:nvCxnSpPr>
          <p:cNvPr id="43" name="Gerader Verbinder 42"/>
          <p:cNvCxnSpPr/>
          <p:nvPr/>
        </p:nvCxnSpPr>
        <p:spPr bwMode="auto">
          <a:xfrm>
            <a:off x="4211959" y="5849653"/>
            <a:ext cx="0" cy="39874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52341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bldP spid="41" grpId="0"/>
    </p:bld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Problem Vererbung</a:t>
            </a:r>
            <a:endParaRPr lang="de-DE" dirty="0"/>
          </a:p>
        </p:txBody>
      </p:sp>
      <p:sp>
        <p:nvSpPr>
          <p:cNvPr id="3" name="Inhaltsplatzhalter 2"/>
          <p:cNvSpPr>
            <a:spLocks noGrp="1"/>
          </p:cNvSpPr>
          <p:nvPr>
            <p:ph idx="1"/>
          </p:nvPr>
        </p:nvSpPr>
        <p:spPr>
          <a:xfrm>
            <a:off x="685800" y="2060848"/>
            <a:ext cx="7739063" cy="4154216"/>
          </a:xfrm>
        </p:spPr>
        <p:txBody>
          <a:bodyPr/>
          <a:lstStyle/>
          <a:p>
            <a:pPr marL="0" indent="0" algn="ctr"/>
            <a:r>
              <a:rPr lang="de-DE" sz="2000" dirty="0" smtClean="0">
                <a:solidFill>
                  <a:srgbClr val="FF3399"/>
                </a:solidFill>
                <a:cs typeface="Courier New" panose="02070309020205020404" pitchFamily="49" charset="0"/>
              </a:rPr>
              <a:t>Hier ist noch ein hässliches Problem versteckt.</a:t>
            </a:r>
          </a:p>
          <a:p>
            <a:pPr marL="0" indent="0"/>
            <a:r>
              <a:rPr lang="de-DE" sz="1800" dirty="0" smtClean="0">
                <a:cs typeface="Courier New" panose="02070309020205020404" pitchFamily="49" charset="0"/>
              </a:rPr>
              <a:t>Leiten Sie von </a:t>
            </a:r>
            <a:r>
              <a:rPr lang="de-DE" sz="1600" dirty="0" smtClean="0">
                <a:latin typeface="Courier New" panose="02070309020205020404" pitchFamily="49" charset="0"/>
                <a:cs typeface="Courier New" panose="02070309020205020404" pitchFamily="49" charset="0"/>
              </a:rPr>
              <a:t>Rec</a:t>
            </a:r>
            <a:r>
              <a:rPr lang="de-DE" sz="1800" dirty="0" smtClean="0">
                <a:cs typeface="Courier New" panose="02070309020205020404" pitchFamily="49" charset="0"/>
              </a:rPr>
              <a:t> einen neuen Typ ab:</a:t>
            </a:r>
          </a:p>
          <a:p>
            <a:pPr marL="444500" indent="0"/>
            <a:r>
              <a:rPr lang="de-DE" sz="1600" b="1" dirty="0" smtClean="0">
                <a:latin typeface="Courier New" panose="02070309020205020404" pitchFamily="49" charset="0"/>
                <a:cs typeface="Courier New" panose="02070309020205020404" pitchFamily="49" charset="0"/>
              </a:rPr>
              <a:t>type </a:t>
            </a:r>
            <a:r>
              <a:rPr lang="de-DE" sz="1600" dirty="0" smtClean="0">
                <a:latin typeface="Courier New" panose="02070309020205020404" pitchFamily="49" charset="0"/>
                <a:cs typeface="Courier New" panose="02070309020205020404" pitchFamily="49" charset="0"/>
              </a:rPr>
              <a:t>Rec_2 </a:t>
            </a:r>
            <a:r>
              <a:rPr lang="de-DE" sz="1600" b="1" dirty="0">
                <a:latin typeface="Courier New" panose="02070309020205020404" pitchFamily="49" charset="0"/>
                <a:cs typeface="Courier New" panose="02070309020205020404" pitchFamily="49" charset="0"/>
              </a:rPr>
              <a:t>is </a:t>
            </a:r>
            <a:r>
              <a:rPr lang="de-DE" sz="1600" b="1" dirty="0" smtClean="0">
                <a:latin typeface="Courier New" panose="02070309020205020404" pitchFamily="49" charset="0"/>
                <a:cs typeface="Courier New" panose="02070309020205020404" pitchFamily="49" charset="0"/>
              </a:rPr>
              <a:t>new </a:t>
            </a:r>
            <a:r>
              <a:rPr lang="de-DE" sz="1600" dirty="0">
                <a:latin typeface="Courier New" panose="02070309020205020404" pitchFamily="49" charset="0"/>
                <a:cs typeface="Courier New" panose="02070309020205020404" pitchFamily="49" charset="0"/>
              </a:rPr>
              <a:t>Rec </a:t>
            </a:r>
            <a:r>
              <a:rPr lang="de-DE" sz="1600" b="1" dirty="0">
                <a:latin typeface="Courier New" panose="02070309020205020404" pitchFamily="49" charset="0"/>
                <a:cs typeface="Courier New" panose="02070309020205020404" pitchFamily="49" charset="0"/>
              </a:rPr>
              <a:t>with record</a:t>
            </a:r>
            <a:r>
              <a:rPr lang="de-DE" sz="1600" dirty="0">
                <a:latin typeface="Courier New" panose="02070309020205020404" pitchFamily="49" charset="0"/>
                <a:cs typeface="Courier New" panose="02070309020205020404" pitchFamily="49" charset="0"/>
              </a:rPr>
              <a:t/>
            </a:r>
            <a:br>
              <a:rPr lang="de-DE" sz="1600" dirty="0">
                <a:latin typeface="Courier New" panose="02070309020205020404" pitchFamily="49" charset="0"/>
                <a:cs typeface="Courier New" panose="02070309020205020404" pitchFamily="49" charset="0"/>
              </a:rPr>
            </a:br>
            <a:r>
              <a:rPr lang="de-DE" sz="1600" dirty="0" smtClean="0">
                <a:latin typeface="Courier New" panose="02070309020205020404" pitchFamily="49" charset="0"/>
                <a:cs typeface="Courier New" panose="02070309020205020404" pitchFamily="49" charset="0"/>
              </a:rPr>
              <a:t>  Neue_Komponente: Irgendwas;</a:t>
            </a:r>
            <a:r>
              <a:rPr lang="de-DE" sz="1600" dirty="0">
                <a:latin typeface="Courier New" panose="02070309020205020404" pitchFamily="49" charset="0"/>
                <a:cs typeface="Courier New" panose="02070309020205020404" pitchFamily="49" charset="0"/>
              </a:rPr>
              <a:t/>
            </a:r>
            <a:br>
              <a:rPr lang="de-DE" sz="1600" dirty="0">
                <a:latin typeface="Courier New" panose="02070309020205020404" pitchFamily="49" charset="0"/>
                <a:cs typeface="Courier New" panose="02070309020205020404" pitchFamily="49" charset="0"/>
              </a:rPr>
            </a:br>
            <a:r>
              <a:rPr lang="de-DE" sz="1600" b="1" dirty="0" smtClean="0">
                <a:latin typeface="Courier New" panose="02070309020205020404" pitchFamily="49" charset="0"/>
                <a:cs typeface="Courier New" panose="02070309020205020404" pitchFamily="49" charset="0"/>
              </a:rPr>
              <a:t>end </a:t>
            </a:r>
            <a:r>
              <a:rPr lang="de-DE" sz="1600" b="1" dirty="0">
                <a:latin typeface="Courier New" panose="02070309020205020404" pitchFamily="49" charset="0"/>
                <a:cs typeface="Courier New" panose="02070309020205020404" pitchFamily="49" charset="0"/>
              </a:rPr>
              <a:t>record</a:t>
            </a:r>
            <a:r>
              <a:rPr lang="de-DE" sz="1600" dirty="0">
                <a:latin typeface="Courier New" panose="02070309020205020404" pitchFamily="49" charset="0"/>
                <a:cs typeface="Courier New" panose="02070309020205020404" pitchFamily="49" charset="0"/>
              </a:rPr>
              <a:t>;</a:t>
            </a:r>
          </a:p>
          <a:p>
            <a:pPr marL="0" indent="0"/>
            <a:r>
              <a:rPr lang="de-DE" sz="1800" dirty="0" smtClean="0"/>
              <a:t>Wenn nun z.B. </a:t>
            </a:r>
            <a:r>
              <a:rPr lang="de-DE" sz="1600" dirty="0" smtClean="0">
                <a:latin typeface="Courier New" panose="02070309020205020404" pitchFamily="49" charset="0"/>
                <a:cs typeface="Courier New" panose="02070309020205020404" pitchFamily="49" charset="0"/>
              </a:rPr>
              <a:t>Initialize</a:t>
            </a:r>
            <a:r>
              <a:rPr lang="de-DE" sz="1800" dirty="0" smtClean="0"/>
              <a:t> für ein Objekt des abgeleiteten Typs gerufen wird, werden Sie feststellen, dass die ererbte Komponente </a:t>
            </a:r>
            <a:r>
              <a:rPr lang="de-DE" sz="1600" dirty="0" smtClean="0">
                <a:latin typeface="Courier New" panose="02070309020205020404" pitchFamily="49" charset="0"/>
                <a:cs typeface="Courier New" panose="02070309020205020404" pitchFamily="49" charset="0"/>
              </a:rPr>
              <a:t>Ref</a:t>
            </a:r>
            <a:r>
              <a:rPr lang="de-DE" sz="1800" dirty="0" smtClean="0"/>
              <a:t> zwar auf das Objekt zurückweist, jedoch leider mit dem falschen Typ – und prompt ist die neue Komponente nicht sichtbar. Auch Verzweigung </a:t>
            </a:r>
            <a:r>
              <a:rPr lang="de-DE" sz="1800" dirty="0" smtClean="0">
                <a:solidFill>
                  <a:schemeClr val="tx1"/>
                </a:solidFill>
              </a:rPr>
              <a:t>(</a:t>
            </a:r>
            <a:r>
              <a:rPr lang="en-US" sz="1800" i="1" dirty="0" smtClean="0"/>
              <a:t>dispatching</a:t>
            </a:r>
            <a:r>
              <a:rPr lang="de-DE" sz="1800" dirty="0" smtClean="0"/>
              <a:t>, Kurs </a:t>
            </a:r>
            <a:r>
              <a:rPr lang="de-DE" sz="1800" dirty="0" smtClean="0">
                <a:solidFill>
                  <a:schemeClr val="tx1"/>
                </a:solidFill>
              </a:rPr>
              <a:t>OOP) </a:t>
            </a:r>
            <a:r>
              <a:rPr lang="de-DE" sz="1800" dirty="0" smtClean="0"/>
              <a:t>über die Komponente </a:t>
            </a:r>
            <a:r>
              <a:rPr lang="de-DE" sz="1800" dirty="0">
                <a:latin typeface="Courier New" panose="02070309020205020404" pitchFamily="49" charset="0"/>
                <a:cs typeface="Courier New" panose="02070309020205020404" pitchFamily="49" charset="0"/>
              </a:rPr>
              <a:t>Ref</a:t>
            </a:r>
            <a:r>
              <a:rPr lang="de-DE" sz="1800" dirty="0" smtClean="0"/>
              <a:t> funktioniert nicht, es wird das originale Unterprogramm gerufen, nicht das ererbte und möglicherweise überschriebene.</a:t>
            </a:r>
          </a:p>
          <a:p>
            <a:pPr marL="0" indent="0"/>
            <a:r>
              <a:rPr lang="de-DE" sz="1800" dirty="0" smtClean="0"/>
              <a:t>Was ist der Grund für dieses Verhalten?</a:t>
            </a:r>
          </a:p>
          <a:p>
            <a:pPr marL="0" indent="0"/>
            <a:r>
              <a:rPr lang="de-DE" sz="1800" dirty="0" smtClean="0"/>
              <a:t>Versuchen Sie, ihn zu finden, bevor Sie auf der nächsten Folie nachsehen.</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435</a:t>
            </a:fld>
            <a:endParaRPr lang="de-DE" dirty="0"/>
          </a:p>
        </p:txBody>
      </p:sp>
    </p:spTree>
    <p:extLst>
      <p:ext uri="{BB962C8B-B14F-4D97-AF65-F5344CB8AC3E}">
        <p14:creationId xmlns:p14="http://schemas.microsoft.com/office/powerpoint/2010/main" val="765035378"/>
      </p:ext>
    </p:extLst>
  </p:cSld>
  <p:clrMapOvr>
    <a:masterClrMapping/>
  </p:clrMapOvr>
  <p:timing>
    <p:tnLst>
      <p:par>
        <p:cTn id="1" dur="indefinite" restart="never" nodeType="tmRoot"/>
      </p:par>
    </p:tn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685800" y="2122635"/>
            <a:ext cx="7739063" cy="3970662"/>
          </a:xfrm>
        </p:spPr>
        <p:txBody>
          <a:bodyPr/>
          <a:lstStyle/>
          <a:p>
            <a:pPr marL="0" lvl="0" indent="0"/>
            <a:r>
              <a:rPr lang="de-DE" sz="2000" dirty="0"/>
              <a:t>Grund ist die Definition der Komponente </a:t>
            </a:r>
            <a:r>
              <a:rPr lang="de-DE" sz="1800" dirty="0" smtClean="0">
                <a:latin typeface="Courier New" panose="02070309020205020404" pitchFamily="49" charset="0"/>
                <a:cs typeface="Courier New" panose="02070309020205020404" pitchFamily="49" charset="0"/>
              </a:rPr>
              <a:t>Ref</a:t>
            </a:r>
            <a:r>
              <a:rPr lang="de-DE" sz="2000" dirty="0"/>
              <a:t>: Sie hat den </a:t>
            </a:r>
            <a:r>
              <a:rPr lang="de-DE" sz="2000" dirty="0" smtClean="0"/>
              <a:t>falschen Typ. Ändern </a:t>
            </a:r>
            <a:r>
              <a:rPr lang="de-DE" sz="2000" dirty="0"/>
              <a:t>Sie den </a:t>
            </a:r>
            <a:r>
              <a:rPr lang="de-DE" sz="2000" dirty="0" smtClean="0"/>
              <a:t>Vatertyp also folgendermaßen:</a:t>
            </a:r>
            <a:endParaRPr lang="de-DE" sz="1800" b="1" dirty="0" smtClean="0">
              <a:latin typeface="Courier New" panose="02070309020205020404" pitchFamily="49" charset="0"/>
              <a:cs typeface="Courier New" panose="02070309020205020404" pitchFamily="49" charset="0"/>
            </a:endParaRPr>
          </a:p>
          <a:p>
            <a:pPr marL="268288" lvl="0" indent="0"/>
            <a:r>
              <a:rPr lang="de-DE" sz="1800" b="1" dirty="0" smtClean="0">
                <a:latin typeface="Courier New" panose="02070309020205020404" pitchFamily="49" charset="0"/>
                <a:cs typeface="Courier New" panose="02070309020205020404" pitchFamily="49" charset="0"/>
              </a:rPr>
              <a:t>type</a:t>
            </a:r>
            <a:r>
              <a:rPr lang="de-DE" sz="1800" dirty="0" smtClean="0">
                <a:latin typeface="Courier New" panose="02070309020205020404" pitchFamily="49" charset="0"/>
                <a:cs typeface="Courier New" panose="02070309020205020404" pitchFamily="49" charset="0"/>
              </a:rPr>
              <a:t> Rec </a:t>
            </a:r>
            <a:r>
              <a:rPr lang="de-DE" sz="1800" b="1" dirty="0" smtClean="0">
                <a:latin typeface="Courier New" panose="02070309020205020404" pitchFamily="49" charset="0"/>
                <a:cs typeface="Courier New" panose="02070309020205020404" pitchFamily="49" charset="0"/>
              </a:rPr>
              <a:t>is new </a:t>
            </a:r>
            <a:r>
              <a:rPr lang="de-DE" sz="1800" dirty="0" smtClean="0">
                <a:latin typeface="Courier New" panose="02070309020205020404" pitchFamily="49" charset="0"/>
                <a:cs typeface="Courier New" panose="02070309020205020404" pitchFamily="49" charset="0"/>
              </a:rPr>
              <a:t>Ada.Finalization.Controlled </a:t>
            </a:r>
            <a:r>
              <a:rPr lang="de-DE" sz="1800" b="1" dirty="0" smtClean="0">
                <a:latin typeface="Courier New" panose="02070309020205020404" pitchFamily="49" charset="0"/>
                <a:cs typeface="Courier New" panose="02070309020205020404" pitchFamily="49" charset="0"/>
              </a:rPr>
              <a:t>with</a:t>
            </a:r>
            <a:br>
              <a:rPr lang="de-DE" sz="1800" b="1"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  record</a:t>
            </a:r>
            <a:r>
              <a:rPr lang="de-DE" sz="1800" dirty="0" smtClean="0">
                <a:latin typeface="Courier New" panose="02070309020205020404" pitchFamily="49" charset="0"/>
                <a:cs typeface="Courier New" panose="02070309020205020404" pitchFamily="49" charset="0"/>
              </a:rPr>
              <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Ref: </a:t>
            </a:r>
            <a:r>
              <a:rPr lang="de-DE" sz="1800" b="1" dirty="0" smtClean="0">
                <a:latin typeface="Courier New" panose="02070309020205020404" pitchFamily="49" charset="0"/>
                <a:cs typeface="Courier New" panose="02070309020205020404" pitchFamily="49" charset="0"/>
              </a:rPr>
              <a:t>access</a:t>
            </a:r>
            <a:r>
              <a:rPr lang="de-DE" sz="1800" dirty="0" smtClean="0">
                <a:latin typeface="Courier New" panose="02070309020205020404" pitchFamily="49" charset="0"/>
                <a:cs typeface="Courier New" panose="02070309020205020404" pitchFamily="49" charset="0"/>
              </a:rPr>
              <a:t> Rec</a:t>
            </a:r>
            <a:r>
              <a:rPr lang="de-DE" sz="1800" dirty="0" smtClean="0">
                <a:solidFill>
                  <a:srgbClr val="FF3399"/>
                </a:solidFill>
                <a:latin typeface="Courier New" panose="02070309020205020404" pitchFamily="49" charset="0"/>
                <a:cs typeface="Courier New" panose="02070309020205020404" pitchFamily="49" charset="0"/>
              </a:rPr>
              <a:t>'Class</a:t>
            </a:r>
            <a:r>
              <a:rPr lang="de-DE" sz="1800" dirty="0" smtClean="0">
                <a:latin typeface="Courier New" panose="02070309020205020404" pitchFamily="49" charset="0"/>
                <a:cs typeface="Courier New" panose="02070309020205020404" pitchFamily="49" charset="0"/>
              </a:rPr>
              <a:t>;</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I  : Integer;</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end record</a:t>
            </a:r>
            <a:r>
              <a:rPr lang="de-DE" sz="1800" dirty="0" smtClean="0">
                <a:latin typeface="Courier New" panose="02070309020205020404" pitchFamily="49" charset="0"/>
                <a:cs typeface="Courier New" panose="02070309020205020404" pitchFamily="49" charset="0"/>
              </a:rPr>
              <a:t>;</a:t>
            </a:r>
          </a:p>
          <a:p>
            <a:pPr marL="0" lvl="0" indent="0"/>
            <a:r>
              <a:rPr lang="de-DE" sz="2000" dirty="0" smtClean="0"/>
              <a:t>Passen </a:t>
            </a:r>
            <a:r>
              <a:rPr lang="de-DE" sz="2000" dirty="0"/>
              <a:t>Sie </a:t>
            </a:r>
            <a:r>
              <a:rPr lang="de-DE" sz="2000" dirty="0" smtClean="0"/>
              <a:t>den Paketrumpf an.</a:t>
            </a:r>
          </a:p>
          <a:p>
            <a:pPr marL="0" lvl="0" indent="0"/>
            <a:endParaRPr lang="de-DE" sz="2000" dirty="0" smtClean="0"/>
          </a:p>
          <a:p>
            <a:pPr marL="0" lvl="0" indent="0"/>
            <a:r>
              <a:rPr lang="de-DE" sz="2000" dirty="0" smtClean="0">
                <a:cs typeface="Courier New" panose="02070309020205020404" pitchFamily="49" charset="0"/>
              </a:rPr>
              <a:t>(Das ist eigentlich Teil eines OOP-Kurses. Sehen Sie sich im Kode-Verzeichnis </a:t>
            </a:r>
            <a:r>
              <a:rPr lang="de-DE" sz="2000" dirty="0">
                <a:cs typeface="Courier New" panose="02070309020205020404" pitchFamily="49" charset="0"/>
              </a:rPr>
              <a:t>die </a:t>
            </a:r>
            <a:r>
              <a:rPr lang="de-DE" sz="2000" dirty="0" smtClean="0">
                <a:cs typeface="Courier New" panose="02070309020205020404" pitchFamily="49" charset="0"/>
              </a:rPr>
              <a:t>leicht abgewandelte Prozedur </a:t>
            </a:r>
            <a:r>
              <a:rPr lang="de-DE" sz="1800" dirty="0" smtClean="0">
                <a:latin typeface="Courier New" panose="02070309020205020404" pitchFamily="49" charset="0"/>
                <a:cs typeface="Courier New" panose="02070309020205020404" pitchFamily="49" charset="0"/>
              </a:rPr>
              <a:t>Selfreferencing_Initialize</a:t>
            </a:r>
            <a:r>
              <a:rPr lang="de-DE" sz="2000" dirty="0" smtClean="0">
                <a:cs typeface="Courier New" panose="02070309020205020404" pitchFamily="49" charset="0"/>
              </a:rPr>
              <a:t> an.)</a:t>
            </a:r>
            <a:endParaRPr lang="de-DE" sz="1800" dirty="0">
              <a:cs typeface="Courier New" panose="02070309020205020404" pitchFamily="49" charset="0"/>
            </a:endParaRPr>
          </a:p>
        </p:txBody>
      </p:sp>
      <p:sp>
        <p:nvSpPr>
          <p:cNvPr id="2" name="Titel 1"/>
          <p:cNvSpPr>
            <a:spLocks noGrp="1"/>
          </p:cNvSpPr>
          <p:nvPr>
            <p:ph type="title"/>
          </p:nvPr>
        </p:nvSpPr>
        <p:spPr/>
        <p:txBody>
          <a:bodyPr/>
          <a:lstStyle/>
          <a:p>
            <a:r>
              <a:rPr lang="de-DE" dirty="0" smtClean="0"/>
              <a:t>Korrektur</a:t>
            </a:r>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436</a:t>
            </a:fld>
            <a:endParaRPr lang="de-DE" dirty="0"/>
          </a:p>
        </p:txBody>
      </p:sp>
      <p:pic>
        <p:nvPicPr>
          <p:cNvPr id="7" name="Grafik 6">
            <a:hlinkClick r:id="rId2" action="ppaction://hlinksldjump"/>
          </p:cNvPr>
          <p:cNvPicPr>
            <a:picLocks noChangeAspect="1"/>
          </p:cNvPicPr>
          <p:nvPr/>
        </p:nvPicPr>
        <p:blipFill>
          <a:blip r:embed="rId3"/>
          <a:stretch>
            <a:fillRect/>
          </a:stretch>
        </p:blipFill>
        <p:spPr>
          <a:xfrm>
            <a:off x="7840749" y="1180306"/>
            <a:ext cx="195089" cy="225572"/>
          </a:xfrm>
          <a:prstGeom prst="rect">
            <a:avLst/>
          </a:prstGeom>
        </p:spPr>
      </p:pic>
    </p:spTree>
    <p:extLst>
      <p:ext uri="{BB962C8B-B14F-4D97-AF65-F5344CB8AC3E}">
        <p14:creationId xmlns:p14="http://schemas.microsoft.com/office/powerpoint/2010/main" val="3749758731"/>
      </p:ext>
    </p:extLst>
  </p:cSld>
  <p:clrMapOvr>
    <a:masterClrMapping/>
  </p:clrMapOvr>
  <p:timing>
    <p:tnLst>
      <p:par>
        <p:cTn id="1" dur="indefinite" restart="never" nodeType="tmRoot"/>
      </p:par>
    </p:tn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9" y="1412776"/>
            <a:ext cx="4896544" cy="2952328"/>
          </a:xfrm>
        </p:spPr>
        <p:txBody>
          <a:bodyPr/>
          <a:lstStyle/>
          <a:p>
            <a:r>
              <a:rPr lang="de-DE" dirty="0" smtClean="0">
                <a:solidFill>
                  <a:srgbClr val="FF0000"/>
                </a:solidFill>
              </a:rPr>
              <a:t>Nachtrag</a:t>
            </a:r>
            <a:endParaRPr lang="de-DE" dirty="0">
              <a:solidFill>
                <a:srgbClr val="FF0000"/>
              </a:solidFill>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FFF91636-28B9-4510-8159-28DC29345A3A}" type="slidenum">
              <a:rPr lang="de-DE" smtClean="0"/>
              <a:pPr>
                <a:defRPr/>
              </a:pPr>
              <a:t>437</a:t>
            </a:fld>
            <a:endParaRPr lang="de-DE" dirty="0"/>
          </a:p>
        </p:txBody>
      </p:sp>
    </p:spTree>
    <p:extLst>
      <p:ext uri="{BB962C8B-B14F-4D97-AF65-F5344CB8AC3E}">
        <p14:creationId xmlns:p14="http://schemas.microsoft.com/office/powerpoint/2010/main" val="793627180"/>
      </p:ext>
    </p:extLst>
  </p:cSld>
  <p:clrMapOvr>
    <a:masterClrMapping/>
  </p:clrMapOvr>
  <p:timing>
    <p:tnLst>
      <p:par>
        <p:cTn id="1" dur="indefinite" restart="never" nodeType="tmRoot"/>
      </p:par>
    </p:tn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5800" y="2204865"/>
            <a:ext cx="7769225" cy="3744416"/>
          </a:xfrm>
        </p:spPr>
        <p:txBody>
          <a:bodyPr/>
          <a:lstStyle/>
          <a:p>
            <a:r>
              <a:rPr lang="de-DE" sz="3600" dirty="0">
                <a:solidFill>
                  <a:schemeClr val="accent2"/>
                </a:solidFill>
              </a:rPr>
              <a:t>Diskriminanten im </a:t>
            </a:r>
            <a:r>
              <a:rPr lang="de-DE" sz="3600" dirty="0" smtClean="0">
                <a:solidFill>
                  <a:schemeClr val="accent2"/>
                </a:solidFill>
              </a:rPr>
              <a:t>Aggregat</a:t>
            </a:r>
          </a:p>
          <a:p>
            <a:r>
              <a:rPr lang="de-DE" sz="2800" dirty="0" smtClean="0"/>
              <a:t>Ada 2022 </a:t>
            </a:r>
            <a:r>
              <a:rPr lang="de-DE" sz="2800" dirty="0"/>
              <a:t>lockert ein wenig die Regel, dass die Diskriminante im </a:t>
            </a:r>
            <a:r>
              <a:rPr lang="de-DE" sz="2800" dirty="0" smtClean="0"/>
              <a:t>Aggregat </a:t>
            </a:r>
            <a:r>
              <a:rPr lang="de-DE" sz="2800" dirty="0"/>
              <a:t>statisch sein </a:t>
            </a:r>
            <a:r>
              <a:rPr lang="de-DE" sz="2800" dirty="0" smtClean="0"/>
              <a:t>muss:</a:t>
            </a:r>
          </a:p>
          <a:p>
            <a:r>
              <a:rPr lang="de-DE" sz="2800" dirty="0" smtClean="0"/>
              <a:t>Die </a:t>
            </a:r>
            <a:r>
              <a:rPr lang="de-DE" sz="2800" dirty="0"/>
              <a:t>Diskriminante </a:t>
            </a:r>
            <a:r>
              <a:rPr lang="de-DE" sz="2800" dirty="0" smtClean="0"/>
              <a:t>darf dynamisch sein, wenn ihr Ausdruck </a:t>
            </a:r>
            <a:r>
              <a:rPr lang="de-DE" sz="2800" dirty="0"/>
              <a:t>von einem statischen nominalen Untertyp ist und alle Werte in diesem Untertyp dieselbe Variante auswählen</a:t>
            </a:r>
            <a:r>
              <a:rPr lang="de-DE" sz="2800" dirty="0" smtClean="0"/>
              <a:t>.</a:t>
            </a:r>
            <a:endParaRPr lang="de-DE" sz="2800" dirty="0"/>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438</a:t>
            </a:fld>
            <a:endParaRPr lang="de-DE" dirty="0"/>
          </a:p>
        </p:txBody>
      </p:sp>
      <p:sp>
        <p:nvSpPr>
          <p:cNvPr id="5" name="Titel 4"/>
          <p:cNvSpPr>
            <a:spLocks noGrp="1"/>
          </p:cNvSpPr>
          <p:nvPr>
            <p:ph type="title"/>
          </p:nvPr>
        </p:nvSpPr>
        <p:spPr/>
        <p:txBody>
          <a:bodyPr/>
          <a:lstStyle/>
          <a:p>
            <a:pPr lvl="0"/>
            <a:r>
              <a:rPr lang="de-DE" dirty="0" smtClean="0">
                <a:solidFill>
                  <a:srgbClr val="FF3399"/>
                </a:solidFill>
              </a:rPr>
              <a:t>Aggregate Ada 2022 </a:t>
            </a:r>
            <a:endParaRPr lang="de-DE" dirty="0">
              <a:solidFill>
                <a:srgbClr val="FF3399"/>
              </a:solidFill>
            </a:endParaRPr>
          </a:p>
        </p:txBody>
      </p:sp>
      <p:sp>
        <p:nvSpPr>
          <p:cNvPr id="8" name="Textfeld 7"/>
          <p:cNvSpPr txBox="1"/>
          <p:nvPr/>
        </p:nvSpPr>
        <p:spPr>
          <a:xfrm>
            <a:off x="7092280" y="1584007"/>
            <a:ext cx="1332582" cy="338554"/>
          </a:xfrm>
          <a:prstGeom prst="rect">
            <a:avLst/>
          </a:prstGeom>
          <a:solidFill>
            <a:srgbClr val="EADCE7"/>
          </a:solidFill>
          <a:ln w="19050">
            <a:solidFill>
              <a:srgbClr val="7030A0"/>
            </a:solidFill>
          </a:ln>
        </p:spPr>
        <p:txBody>
          <a:bodyPr wrap="square" rtlCol="0">
            <a:spAutoFit/>
          </a:bodyPr>
          <a:lstStyle/>
          <a:p>
            <a:r>
              <a:rPr lang="de-DE" sz="1600" dirty="0" smtClean="0">
                <a:solidFill>
                  <a:srgbClr val="7030A0"/>
                </a:solidFill>
              </a:rPr>
              <a:t>Von Folie </a:t>
            </a:r>
            <a:r>
              <a:rPr lang="de-DE" sz="1600" dirty="0" smtClean="0">
                <a:solidFill>
                  <a:schemeClr val="tx1"/>
                </a:solidFill>
              </a:rPr>
              <a:t>234</a:t>
            </a:r>
            <a:endParaRPr lang="de-DE" sz="1600" dirty="0">
              <a:solidFill>
                <a:schemeClr val="tx1"/>
              </a:solidFill>
            </a:endParaRPr>
          </a:p>
        </p:txBody>
      </p:sp>
    </p:spTree>
    <p:extLst>
      <p:ext uri="{BB962C8B-B14F-4D97-AF65-F5344CB8AC3E}">
        <p14:creationId xmlns:p14="http://schemas.microsoft.com/office/powerpoint/2010/main" val="3015996322"/>
      </p:ext>
    </p:extLst>
  </p:cSld>
  <p:clrMapOvr>
    <a:masterClrMapping/>
  </p:clrMapOvr>
  <p:timing>
    <p:tnLst>
      <p:par>
        <p:cTn id="1" dur="indefinite" restart="never" nodeType="tmRoot"/>
      </p:par>
    </p:tn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544959" y="1699810"/>
            <a:ext cx="8059489" cy="4515253"/>
          </a:xfrm>
        </p:spPr>
        <p:txBody>
          <a:bodyPr/>
          <a:lstStyle/>
          <a:p>
            <a:r>
              <a:rPr lang="de-DE" sz="1400" b="1" dirty="0" smtClean="0">
                <a:latin typeface="Courier New" panose="02070309020205020404" pitchFamily="49" charset="0"/>
                <a:cs typeface="Courier New" panose="02070309020205020404" pitchFamily="49" charset="0"/>
              </a:rPr>
              <a:t>procedure</a:t>
            </a:r>
            <a:r>
              <a:rPr lang="de-DE" sz="1400" dirty="0" smtClean="0">
                <a:latin typeface="Courier New" panose="02070309020205020404" pitchFamily="49" charset="0"/>
                <a:cs typeface="Courier New" panose="02070309020205020404" pitchFamily="49" charset="0"/>
              </a:rPr>
              <a:t> Exempel </a:t>
            </a:r>
            <a:r>
              <a:rPr lang="de-DE" sz="1400" b="1" dirty="0" smtClean="0">
                <a:latin typeface="Courier New" panose="02070309020205020404" pitchFamily="49" charset="0"/>
                <a:cs typeface="Courier New" panose="02070309020205020404" pitchFamily="49" charset="0"/>
              </a:rPr>
              <a:t>is</a:t>
            </a:r>
            <a:endParaRPr lang="de-DE" sz="1400" dirty="0" smtClean="0">
              <a:latin typeface="Courier New" panose="02070309020205020404" pitchFamily="49" charset="0"/>
              <a:cs typeface="Courier New" panose="02070309020205020404" pitchFamily="49" charset="0"/>
            </a:endParaRPr>
          </a:p>
          <a:p>
            <a:r>
              <a:rPr lang="de-DE" sz="1400" dirty="0" smtClean="0">
                <a:latin typeface="Courier New" panose="02070309020205020404" pitchFamily="49" charset="0"/>
                <a:cs typeface="Courier New" panose="02070309020205020404" pitchFamily="49" charset="0"/>
              </a:rPr>
              <a:t>  </a:t>
            </a:r>
            <a:r>
              <a:rPr lang="de-DE" sz="1400" b="1" dirty="0" smtClean="0">
                <a:latin typeface="Courier New" panose="02070309020205020404" pitchFamily="49" charset="0"/>
                <a:cs typeface="Courier New" panose="02070309020205020404" pitchFamily="49" charset="0"/>
              </a:rPr>
              <a:t>type</a:t>
            </a:r>
            <a:r>
              <a:rPr lang="de-DE" sz="1400" dirty="0" smtClean="0">
                <a:latin typeface="Courier New" panose="02070309020205020404" pitchFamily="49" charset="0"/>
                <a:cs typeface="Courier New" panose="02070309020205020404" pitchFamily="49" charset="0"/>
              </a:rPr>
              <a:t> Test_Options </a:t>
            </a:r>
            <a:r>
              <a:rPr lang="de-DE" sz="1400" b="1" dirty="0" smtClean="0">
                <a:latin typeface="Courier New" panose="02070309020205020404" pitchFamily="49" charset="0"/>
                <a:cs typeface="Courier New" panose="02070309020205020404" pitchFamily="49" charset="0"/>
              </a:rPr>
              <a:t>is</a:t>
            </a:r>
            <a:r>
              <a:rPr lang="de-DE" sz="1400" dirty="0" smtClean="0">
                <a:latin typeface="Courier New" panose="02070309020205020404" pitchFamily="49" charset="0"/>
                <a:cs typeface="Courier New" panose="02070309020205020404" pitchFamily="49" charset="0"/>
              </a:rPr>
              <a:t> (No_Test, Test_X, Test_Y);</a:t>
            </a:r>
            <a:br>
              <a:rPr lang="de-DE" sz="1400"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subtype</a:t>
            </a:r>
            <a:r>
              <a:rPr lang="de-DE" sz="1400" dirty="0">
                <a:latin typeface="Courier New" panose="02070309020205020404" pitchFamily="49" charset="0"/>
                <a:cs typeface="Courier New" panose="02070309020205020404" pitchFamily="49" charset="0"/>
              </a:rPr>
              <a:t> Actual_Tests </a:t>
            </a:r>
            <a:r>
              <a:rPr lang="de-DE" sz="1400" b="1" dirty="0">
                <a:latin typeface="Courier New" panose="02070309020205020404" pitchFamily="49" charset="0"/>
                <a:cs typeface="Courier New" panose="02070309020205020404" pitchFamily="49" charset="0"/>
              </a:rPr>
              <a:t>is</a:t>
            </a:r>
            <a:r>
              <a:rPr lang="de-DE" sz="1400" dirty="0">
                <a:latin typeface="Courier New" panose="02070309020205020404" pitchFamily="49" charset="0"/>
                <a:cs typeface="Courier New" panose="02070309020205020404" pitchFamily="49" charset="0"/>
              </a:rPr>
              <a:t> Test_Options </a:t>
            </a:r>
            <a:r>
              <a:rPr lang="de-DE" sz="1400" b="1" dirty="0">
                <a:latin typeface="Courier New" panose="02070309020205020404" pitchFamily="49" charset="0"/>
                <a:cs typeface="Courier New" panose="02070309020205020404" pitchFamily="49" charset="0"/>
              </a:rPr>
              <a:t>range</a:t>
            </a:r>
            <a:r>
              <a:rPr lang="de-DE" sz="1400" dirty="0">
                <a:latin typeface="Courier New" panose="02070309020205020404" pitchFamily="49" charset="0"/>
                <a:cs typeface="Courier New" panose="02070309020205020404" pitchFamily="49" charset="0"/>
              </a:rPr>
              <a:t> Test_X .. Test_Y</a:t>
            </a:r>
            <a:r>
              <a:rPr lang="de-DE" sz="1400" dirty="0" smtClean="0">
                <a:latin typeface="Courier New" panose="02070309020205020404" pitchFamily="49" charset="0"/>
                <a:cs typeface="Courier New" panose="02070309020205020404" pitchFamily="49" charset="0"/>
              </a:rPr>
              <a:t>;</a:t>
            </a:r>
            <a:endParaRPr lang="de-DE" sz="1400" dirty="0">
              <a:latin typeface="Courier New" panose="02070309020205020404" pitchFamily="49" charset="0"/>
              <a:cs typeface="Courier New" panose="02070309020205020404" pitchFamily="49" charset="0"/>
            </a:endParaRPr>
          </a:p>
          <a:p>
            <a:r>
              <a:rPr lang="de-DE" sz="1400" dirty="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type</a:t>
            </a:r>
            <a:r>
              <a:rPr lang="de-DE" sz="1400" dirty="0">
                <a:latin typeface="Courier New" panose="02070309020205020404" pitchFamily="49" charset="0"/>
                <a:cs typeface="Courier New" panose="02070309020205020404" pitchFamily="49" charset="0"/>
              </a:rPr>
              <a:t> </a:t>
            </a:r>
            <a:r>
              <a:rPr lang="de-DE" sz="1400" dirty="0" smtClean="0">
                <a:latin typeface="Courier New" panose="02070309020205020404" pitchFamily="49" charset="0"/>
                <a:cs typeface="Courier New" panose="02070309020205020404" pitchFamily="49" charset="0"/>
              </a:rPr>
              <a:t>Test_Spec</a:t>
            </a:r>
            <a:r>
              <a:rPr lang="de-DE" sz="1400" dirty="0">
                <a:latin typeface="Courier New" panose="02070309020205020404" pitchFamily="49" charset="0"/>
                <a:cs typeface="Courier New" panose="02070309020205020404" pitchFamily="49" charset="0"/>
              </a:rPr>
              <a:t>ification</a:t>
            </a: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(Test: Test_Options := No_Test) </a:t>
            </a:r>
            <a:r>
              <a:rPr lang="de-DE" sz="1400" b="1" dirty="0">
                <a:latin typeface="Courier New" panose="02070309020205020404" pitchFamily="49" charset="0"/>
                <a:cs typeface="Courier New" panose="02070309020205020404" pitchFamily="49" charset="0"/>
              </a:rPr>
              <a:t>is </a:t>
            </a:r>
            <a:r>
              <a:rPr lang="de-DE" sz="1400" b="1" dirty="0" smtClean="0">
                <a:latin typeface="Courier New" panose="02070309020205020404" pitchFamily="49" charset="0"/>
                <a:cs typeface="Courier New" panose="02070309020205020404" pitchFamily="49" charset="0"/>
              </a:rPr>
              <a:t>record</a:t>
            </a:r>
            <a:br>
              <a:rPr lang="de-DE" sz="1400" b="1" dirty="0" smtClean="0">
                <a:latin typeface="Courier New" panose="02070309020205020404" pitchFamily="49" charset="0"/>
                <a:cs typeface="Courier New" panose="02070309020205020404" pitchFamily="49" charset="0"/>
              </a:rPr>
            </a:br>
            <a:r>
              <a:rPr lang="de-DE" sz="1400" b="1" dirty="0" smtClean="0">
                <a:latin typeface="Courier New" panose="02070309020205020404" pitchFamily="49" charset="0"/>
                <a:cs typeface="Courier New" panose="02070309020205020404" pitchFamily="49" charset="0"/>
              </a:rPr>
              <a:t>    case</a:t>
            </a: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Test </a:t>
            </a:r>
            <a:r>
              <a:rPr lang="de-DE" sz="1400" b="1" dirty="0" smtClean="0">
                <a:latin typeface="Courier New" panose="02070309020205020404" pitchFamily="49" charset="0"/>
                <a:cs typeface="Courier New" panose="02070309020205020404" pitchFamily="49" charset="0"/>
              </a:rPr>
              <a:t>is</a:t>
            </a:r>
            <a:br>
              <a:rPr lang="de-DE" sz="1400" b="1"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when</a:t>
            </a:r>
            <a:r>
              <a:rPr lang="de-DE" sz="1400" dirty="0">
                <a:latin typeface="Courier New" panose="02070309020205020404" pitchFamily="49" charset="0"/>
                <a:cs typeface="Courier New" panose="02070309020205020404" pitchFamily="49" charset="0"/>
              </a:rPr>
              <a:t> No_Test =&gt; </a:t>
            </a:r>
            <a:r>
              <a:rPr lang="de-DE" sz="1400" b="1" dirty="0">
                <a:latin typeface="Courier New" panose="02070309020205020404" pitchFamily="49" charset="0"/>
                <a:cs typeface="Courier New" panose="02070309020205020404" pitchFamily="49" charset="0"/>
              </a:rPr>
              <a:t>null</a:t>
            </a:r>
            <a:r>
              <a:rPr lang="de-DE" sz="1400" dirty="0" smtClean="0">
                <a:latin typeface="Courier New" panose="02070309020205020404" pitchFamily="49" charset="0"/>
                <a:cs typeface="Courier New" panose="02070309020205020404" pitchFamily="49" charset="0"/>
              </a:rPr>
              <a:t>;</a:t>
            </a:r>
            <a:br>
              <a:rPr lang="de-DE" sz="1400"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when others</a:t>
            </a:r>
            <a:r>
              <a:rPr lang="de-DE" sz="1400" dirty="0">
                <a:latin typeface="Courier New" panose="02070309020205020404" pitchFamily="49" charset="0"/>
                <a:cs typeface="Courier New" panose="02070309020205020404" pitchFamily="49" charset="0"/>
              </a:rPr>
              <a:t>  =&gt; I: Integer</a:t>
            </a:r>
            <a:r>
              <a:rPr lang="de-DE" sz="1400" dirty="0" smtClean="0">
                <a:latin typeface="Courier New" panose="02070309020205020404" pitchFamily="49" charset="0"/>
                <a:cs typeface="Courier New" panose="02070309020205020404" pitchFamily="49" charset="0"/>
              </a:rPr>
              <a:t>;</a:t>
            </a:r>
            <a:br>
              <a:rPr lang="de-DE" sz="1400"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end case</a:t>
            </a:r>
            <a:r>
              <a:rPr lang="de-DE" sz="1400" dirty="0" smtClean="0">
                <a:latin typeface="Courier New" panose="02070309020205020404" pitchFamily="49" charset="0"/>
                <a:cs typeface="Courier New" panose="02070309020205020404" pitchFamily="49" charset="0"/>
              </a:rPr>
              <a:t>;</a:t>
            </a:r>
            <a:br>
              <a:rPr lang="de-DE" sz="1400"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b="1" dirty="0">
                <a:latin typeface="Courier New" panose="02070309020205020404" pitchFamily="49" charset="0"/>
                <a:cs typeface="Courier New" panose="02070309020205020404" pitchFamily="49" charset="0"/>
              </a:rPr>
              <a:t>end record</a:t>
            </a:r>
            <a:r>
              <a:rPr lang="de-DE" sz="1400" dirty="0">
                <a:latin typeface="Courier New" panose="02070309020205020404" pitchFamily="49" charset="0"/>
                <a:cs typeface="Courier New" panose="02070309020205020404" pitchFamily="49" charset="0"/>
              </a:rPr>
              <a:t>;</a:t>
            </a:r>
          </a:p>
          <a:p>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D1: Test_Options := Test_X</a:t>
            </a:r>
            <a:r>
              <a:rPr lang="de-DE" sz="1400" dirty="0" smtClean="0">
                <a:latin typeface="Courier New" panose="02070309020205020404" pitchFamily="49" charset="0"/>
                <a:cs typeface="Courier New" panose="02070309020205020404" pitchFamily="49" charset="0"/>
              </a:rPr>
              <a:t>;  -- </a:t>
            </a:r>
            <a:r>
              <a:rPr lang="de-DE" sz="1400" i="1" dirty="0" smtClean="0">
                <a:latin typeface="Courier New" panose="02070309020205020404" pitchFamily="49" charset="0"/>
                <a:cs typeface="Courier New" panose="02070309020205020404" pitchFamily="49" charset="0"/>
              </a:rPr>
              <a:t>unterschiedliche Varianten im Untertyp</a:t>
            </a:r>
            <a:br>
              <a:rPr lang="de-DE" sz="1400" i="1"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D2: Actual_Tests := Test_X;  -- </a:t>
            </a:r>
            <a:r>
              <a:rPr lang="de-DE" sz="1400" i="1" dirty="0">
                <a:latin typeface="Courier New" panose="02070309020205020404" pitchFamily="49" charset="0"/>
                <a:cs typeface="Courier New" panose="02070309020205020404" pitchFamily="49" charset="0"/>
              </a:rPr>
              <a:t>statischer </a:t>
            </a:r>
            <a:r>
              <a:rPr lang="de-DE" sz="1400" i="1" dirty="0" smtClean="0">
                <a:latin typeface="Courier New" panose="02070309020205020404" pitchFamily="49" charset="0"/>
                <a:cs typeface="Courier New" panose="02070309020205020404" pitchFamily="49" charset="0"/>
              </a:rPr>
              <a:t>Untertyp, gleiche Varianten</a:t>
            </a:r>
            <a:endParaRPr lang="de-DE" sz="1400" dirty="0">
              <a:latin typeface="Courier New" panose="02070309020205020404" pitchFamily="49" charset="0"/>
              <a:cs typeface="Courier New" panose="02070309020205020404" pitchFamily="49" charset="0"/>
            </a:endParaRPr>
          </a:p>
          <a:p>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T1: Test_Specification (D1); -- </a:t>
            </a:r>
            <a:r>
              <a:rPr lang="de-DE" sz="1400" i="1" dirty="0">
                <a:solidFill>
                  <a:srgbClr val="7030A0"/>
                </a:solidFill>
                <a:latin typeface="Courier New" panose="02070309020205020404" pitchFamily="49" charset="0"/>
                <a:cs typeface="Courier New" panose="02070309020205020404" pitchFamily="49" charset="0"/>
              </a:rPr>
              <a:t>Diskriminante muss nicht statisch </a:t>
            </a:r>
            <a:r>
              <a:rPr lang="de-DE" sz="1400" i="1" dirty="0" smtClean="0">
                <a:solidFill>
                  <a:srgbClr val="7030A0"/>
                </a:solidFill>
                <a:latin typeface="Courier New" panose="02070309020205020404" pitchFamily="49" charset="0"/>
                <a:cs typeface="Courier New" panose="02070309020205020404" pitchFamily="49" charset="0"/>
              </a:rPr>
              <a:t>sein</a:t>
            </a:r>
            <a:r>
              <a:rPr lang="de-DE" sz="1400" i="1" dirty="0" smtClean="0">
                <a:latin typeface="Courier New" panose="02070309020205020404" pitchFamily="49" charset="0"/>
                <a:cs typeface="Courier New" panose="02070309020205020404" pitchFamily="49" charset="0"/>
              </a:rPr>
              <a:t/>
            </a:r>
            <a:br>
              <a:rPr lang="de-DE" sz="1400" i="1" dirty="0" smtClean="0">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dirty="0">
                <a:latin typeface="Courier New" panose="02070309020205020404" pitchFamily="49" charset="0"/>
                <a:cs typeface="Courier New" panose="02070309020205020404" pitchFamily="49" charset="0"/>
              </a:rPr>
              <a:t>T2: Test_Specification;      -- </a:t>
            </a:r>
            <a:r>
              <a:rPr lang="de-DE" sz="1400" i="1" dirty="0">
                <a:solidFill>
                  <a:srgbClr val="7030A0"/>
                </a:solidFill>
                <a:latin typeface="Courier New" panose="02070309020205020404" pitchFamily="49" charset="0"/>
                <a:cs typeface="Courier New" panose="02070309020205020404" pitchFamily="49" charset="0"/>
              </a:rPr>
              <a:t>Diskriminante </a:t>
            </a:r>
            <a:r>
              <a:rPr lang="de-DE" sz="1400" i="1" dirty="0" smtClean="0">
                <a:solidFill>
                  <a:srgbClr val="7030A0"/>
                </a:solidFill>
                <a:latin typeface="Courier New" panose="02070309020205020404" pitchFamily="49" charset="0"/>
                <a:cs typeface="Courier New" panose="02070309020205020404" pitchFamily="49" charset="0"/>
              </a:rPr>
              <a:t>veränderlich (alte Regeln)</a:t>
            </a:r>
            <a:endParaRPr lang="de-DE" sz="1400" dirty="0">
              <a:solidFill>
                <a:srgbClr val="7030A0"/>
              </a:solidFill>
              <a:latin typeface="Courier New" panose="02070309020205020404" pitchFamily="49" charset="0"/>
              <a:cs typeface="Courier New" panose="02070309020205020404" pitchFamily="49" charset="0"/>
            </a:endParaRPr>
          </a:p>
          <a:p>
            <a:r>
              <a:rPr lang="de-DE" sz="1400" b="1" dirty="0">
                <a:latin typeface="Courier New" panose="02070309020205020404" pitchFamily="49" charset="0"/>
                <a:cs typeface="Courier New" panose="02070309020205020404" pitchFamily="49" charset="0"/>
              </a:rPr>
              <a:t>begin</a:t>
            </a:r>
            <a:endParaRPr lang="de-DE" sz="1400" dirty="0">
              <a:latin typeface="Courier New" panose="02070309020205020404" pitchFamily="49" charset="0"/>
              <a:cs typeface="Courier New" panose="02070309020205020404" pitchFamily="49" charset="0"/>
            </a:endParaRPr>
          </a:p>
          <a:p>
            <a:r>
              <a:rPr lang="de-DE" sz="1400" dirty="0" smtClean="0">
                <a:latin typeface="Courier New" panose="02070309020205020404" pitchFamily="49" charset="0"/>
                <a:cs typeface="Courier New" panose="02070309020205020404" pitchFamily="49" charset="0"/>
              </a:rPr>
              <a:t>  </a:t>
            </a:r>
            <a:r>
              <a:rPr lang="de-DE" sz="1400" dirty="0">
                <a:solidFill>
                  <a:srgbClr val="FF0000"/>
                </a:solidFill>
                <a:latin typeface="Courier New" panose="02070309020205020404" pitchFamily="49" charset="0"/>
                <a:cs typeface="Courier New" panose="02070309020205020404" pitchFamily="49" charset="0"/>
              </a:rPr>
              <a:t>T2 := (Test =&gt; D1,           -- </a:t>
            </a:r>
            <a:r>
              <a:rPr lang="de-DE" sz="1400" i="1" dirty="0">
                <a:solidFill>
                  <a:srgbClr val="FF0000"/>
                </a:solidFill>
                <a:latin typeface="Courier New" panose="02070309020205020404" pitchFamily="49" charset="0"/>
                <a:cs typeface="Courier New" panose="02070309020205020404" pitchFamily="49" charset="0"/>
              </a:rPr>
              <a:t>KO: Diskriminante muss statisch </a:t>
            </a:r>
            <a:r>
              <a:rPr lang="de-DE" sz="1400" i="1" dirty="0" smtClean="0">
                <a:solidFill>
                  <a:srgbClr val="FF0000"/>
                </a:solidFill>
                <a:latin typeface="Courier New" panose="02070309020205020404" pitchFamily="49" charset="0"/>
                <a:cs typeface="Courier New" panose="02070309020205020404" pitchFamily="49" charset="0"/>
              </a:rPr>
              <a:t>sein</a:t>
            </a:r>
            <a:r>
              <a:rPr lang="de-DE" sz="1400" dirty="0">
                <a:solidFill>
                  <a:srgbClr val="FF0000"/>
                </a:solidFill>
                <a:latin typeface="Courier New" panose="02070309020205020404" pitchFamily="49" charset="0"/>
                <a:cs typeface="Courier New" panose="02070309020205020404" pitchFamily="49" charset="0"/>
              </a:rPr>
              <a:t/>
            </a:r>
            <a:br>
              <a:rPr lang="de-DE" sz="1400" dirty="0">
                <a:solidFill>
                  <a:srgbClr val="FF0000"/>
                </a:solidFill>
                <a:latin typeface="Courier New" panose="02070309020205020404" pitchFamily="49" charset="0"/>
                <a:cs typeface="Courier New" panose="02070309020205020404" pitchFamily="49" charset="0"/>
              </a:rPr>
            </a:br>
            <a:r>
              <a:rPr lang="de-DE" sz="1400" dirty="0" smtClean="0">
                <a:solidFill>
                  <a:srgbClr val="FF0000"/>
                </a:solidFill>
                <a:latin typeface="Courier New" panose="02070309020205020404" pitchFamily="49" charset="0"/>
                <a:cs typeface="Courier New" panose="02070309020205020404" pitchFamily="49" charset="0"/>
              </a:rPr>
              <a:t>         I    </a:t>
            </a:r>
            <a:r>
              <a:rPr lang="de-DE" sz="1400" dirty="0">
                <a:solidFill>
                  <a:srgbClr val="FF0000"/>
                </a:solidFill>
                <a:latin typeface="Courier New" panose="02070309020205020404" pitchFamily="49" charset="0"/>
                <a:cs typeface="Courier New" panose="02070309020205020404" pitchFamily="49" charset="0"/>
              </a:rPr>
              <a:t>=&gt; 0</a:t>
            </a:r>
            <a:r>
              <a:rPr lang="de-DE" sz="1400" dirty="0" smtClean="0">
                <a:solidFill>
                  <a:srgbClr val="FF0000"/>
                </a:solidFill>
                <a:latin typeface="Courier New" panose="02070309020205020404" pitchFamily="49" charset="0"/>
                <a:cs typeface="Courier New" panose="02070309020205020404" pitchFamily="49" charset="0"/>
              </a:rPr>
              <a:t>);</a:t>
            </a:r>
            <a:br>
              <a:rPr lang="de-DE" sz="1400" dirty="0" smtClean="0">
                <a:solidFill>
                  <a:srgbClr val="FF0000"/>
                </a:solidFill>
                <a:latin typeface="Courier New" panose="02070309020205020404" pitchFamily="49" charset="0"/>
                <a:cs typeface="Courier New" panose="02070309020205020404" pitchFamily="49" charset="0"/>
              </a:rPr>
            </a:br>
            <a:r>
              <a:rPr lang="de-DE" sz="1400" dirty="0" smtClean="0">
                <a:latin typeface="Courier New" panose="02070309020205020404" pitchFamily="49" charset="0"/>
                <a:cs typeface="Courier New" panose="02070309020205020404" pitchFamily="49" charset="0"/>
              </a:rPr>
              <a:t>  </a:t>
            </a:r>
            <a:r>
              <a:rPr lang="de-DE" sz="1400" dirty="0">
                <a:solidFill>
                  <a:schemeClr val="accent2"/>
                </a:solidFill>
                <a:latin typeface="Courier New" panose="02070309020205020404" pitchFamily="49" charset="0"/>
                <a:cs typeface="Courier New" panose="02070309020205020404" pitchFamily="49" charset="0"/>
              </a:rPr>
              <a:t>T2 := (Test =&gt; D2,           -- </a:t>
            </a:r>
            <a:r>
              <a:rPr lang="de-DE" sz="1400" i="1" dirty="0">
                <a:solidFill>
                  <a:schemeClr val="accent2"/>
                </a:solidFill>
                <a:latin typeface="Courier New" panose="02070309020205020404" pitchFamily="49" charset="0"/>
                <a:cs typeface="Courier New" panose="02070309020205020404" pitchFamily="49" charset="0"/>
              </a:rPr>
              <a:t>OK: Neue Regel Ada </a:t>
            </a:r>
            <a:r>
              <a:rPr lang="de-DE" sz="1400" i="1" dirty="0" smtClean="0">
                <a:solidFill>
                  <a:schemeClr val="accent2"/>
                </a:solidFill>
                <a:latin typeface="Courier New" panose="02070309020205020404" pitchFamily="49" charset="0"/>
                <a:cs typeface="Courier New" panose="02070309020205020404" pitchFamily="49" charset="0"/>
              </a:rPr>
              <a:t>2022</a:t>
            </a:r>
            <a:r>
              <a:rPr lang="de-DE" sz="1400" dirty="0">
                <a:solidFill>
                  <a:schemeClr val="accent2"/>
                </a:solidFill>
                <a:latin typeface="Courier New" panose="02070309020205020404" pitchFamily="49" charset="0"/>
                <a:cs typeface="Courier New" panose="02070309020205020404" pitchFamily="49" charset="0"/>
              </a:rPr>
              <a:t/>
            </a:r>
            <a:br>
              <a:rPr lang="de-DE" sz="1400" dirty="0">
                <a:solidFill>
                  <a:schemeClr val="accent2"/>
                </a:solidFill>
                <a:latin typeface="Courier New" panose="02070309020205020404" pitchFamily="49" charset="0"/>
                <a:cs typeface="Courier New" panose="02070309020205020404" pitchFamily="49" charset="0"/>
              </a:rPr>
            </a:br>
            <a:r>
              <a:rPr lang="de-DE" sz="1400" dirty="0" smtClean="0">
                <a:solidFill>
                  <a:schemeClr val="accent2"/>
                </a:solidFill>
                <a:latin typeface="Courier New" panose="02070309020205020404" pitchFamily="49" charset="0"/>
                <a:cs typeface="Courier New" panose="02070309020205020404" pitchFamily="49" charset="0"/>
              </a:rPr>
              <a:t>         I    </a:t>
            </a:r>
            <a:r>
              <a:rPr lang="de-DE" sz="1400" dirty="0">
                <a:solidFill>
                  <a:schemeClr val="accent2"/>
                </a:solidFill>
                <a:latin typeface="Courier New" panose="02070309020205020404" pitchFamily="49" charset="0"/>
                <a:cs typeface="Courier New" panose="02070309020205020404" pitchFamily="49" charset="0"/>
              </a:rPr>
              <a:t>=&gt; 0</a:t>
            </a:r>
            <a:r>
              <a:rPr lang="de-DE" sz="1400" dirty="0" smtClean="0">
                <a:solidFill>
                  <a:schemeClr val="accent2"/>
                </a:solidFill>
                <a:latin typeface="Courier New" panose="02070309020205020404" pitchFamily="49" charset="0"/>
                <a:cs typeface="Courier New" panose="02070309020205020404" pitchFamily="49" charset="0"/>
              </a:rPr>
              <a:t>);</a:t>
            </a:r>
            <a:endParaRPr lang="de-DE" sz="1400" dirty="0">
              <a:solidFill>
                <a:schemeClr val="accent2"/>
              </a:solidFill>
              <a:latin typeface="Courier New" panose="02070309020205020404" pitchFamily="49" charset="0"/>
              <a:cs typeface="Courier New" panose="02070309020205020404" pitchFamily="49" charset="0"/>
            </a:endParaRPr>
          </a:p>
          <a:p>
            <a:r>
              <a:rPr lang="de-DE" sz="1400" b="1" dirty="0">
                <a:latin typeface="Courier New" panose="02070309020205020404" pitchFamily="49" charset="0"/>
                <a:cs typeface="Courier New" panose="02070309020205020404" pitchFamily="49" charset="0"/>
              </a:rPr>
              <a:t>end</a:t>
            </a:r>
            <a:r>
              <a:rPr lang="de-DE" sz="1400" dirty="0">
                <a:latin typeface="Courier New" panose="02070309020205020404" pitchFamily="49" charset="0"/>
                <a:cs typeface="Courier New" panose="02070309020205020404" pitchFamily="49" charset="0"/>
              </a:rPr>
              <a:t> </a:t>
            </a:r>
            <a:r>
              <a:rPr lang="de-DE" sz="1400" dirty="0" smtClean="0">
                <a:latin typeface="Courier New" panose="02070309020205020404" pitchFamily="49" charset="0"/>
                <a:cs typeface="Courier New" panose="02070309020205020404" pitchFamily="49" charset="0"/>
              </a:rPr>
              <a:t>Exempel;</a:t>
            </a:r>
            <a:endParaRPr lang="de-DE" sz="1400" dirty="0">
              <a:latin typeface="Courier New" panose="02070309020205020404" pitchFamily="49" charset="0"/>
              <a:cs typeface="Courier New" panose="02070309020205020404" pitchFamily="49" charset="0"/>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439</a:t>
            </a:fld>
            <a:endParaRPr lang="de-DE" dirty="0"/>
          </a:p>
        </p:txBody>
      </p:sp>
      <p:sp>
        <p:nvSpPr>
          <p:cNvPr id="5" name="Titel 4"/>
          <p:cNvSpPr>
            <a:spLocks noGrp="1"/>
          </p:cNvSpPr>
          <p:nvPr>
            <p:ph type="title"/>
          </p:nvPr>
        </p:nvSpPr>
        <p:spPr>
          <a:xfrm>
            <a:off x="685800" y="463551"/>
            <a:ext cx="7769225" cy="1236260"/>
          </a:xfrm>
        </p:spPr>
        <p:txBody>
          <a:bodyPr/>
          <a:lstStyle/>
          <a:p>
            <a:pPr lvl="0"/>
            <a:r>
              <a:rPr lang="de-DE" dirty="0" smtClean="0"/>
              <a:t>Diskriminanten im Aggregat</a:t>
            </a:r>
            <a:br>
              <a:rPr lang="de-DE" dirty="0" smtClean="0"/>
            </a:br>
            <a:r>
              <a:rPr lang="de-DE" sz="4000" dirty="0" smtClean="0"/>
              <a:t>Beispiel</a:t>
            </a:r>
            <a:endParaRPr lang="de-DE" sz="4000" dirty="0"/>
          </a:p>
        </p:txBody>
      </p:sp>
    </p:spTree>
    <p:extLst>
      <p:ext uri="{BB962C8B-B14F-4D97-AF65-F5344CB8AC3E}">
        <p14:creationId xmlns:p14="http://schemas.microsoft.com/office/powerpoint/2010/main" val="5324678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el 1"/>
          <p:cNvSpPr>
            <a:spLocks noGrp="1"/>
          </p:cNvSpPr>
          <p:nvPr>
            <p:ph type="title"/>
          </p:nvPr>
        </p:nvSpPr>
        <p:spPr>
          <a:xfrm>
            <a:off x="684213" y="476250"/>
            <a:ext cx="7739062" cy="1008063"/>
          </a:xfrm>
        </p:spPr>
        <p:txBody>
          <a:bodyPr/>
          <a:lstStyle/>
          <a:p>
            <a:r>
              <a:rPr lang="de-DE" altLang="de-DE" dirty="0" smtClean="0"/>
              <a:t>Bitweise Modulare Arithmetik</a:t>
            </a:r>
          </a:p>
        </p:txBody>
      </p:sp>
      <p:sp>
        <p:nvSpPr>
          <p:cNvPr id="22531" name="Inhaltsplatzhalter 2"/>
          <p:cNvSpPr>
            <a:spLocks noGrp="1"/>
          </p:cNvSpPr>
          <p:nvPr>
            <p:ph idx="1"/>
          </p:nvPr>
        </p:nvSpPr>
        <p:spPr>
          <a:xfrm>
            <a:off x="539750" y="1557338"/>
            <a:ext cx="7993063" cy="4608512"/>
          </a:xfrm>
        </p:spPr>
        <p:txBody>
          <a:bodyPr/>
          <a:lstStyle/>
          <a:p>
            <a:pPr marL="0" indent="0">
              <a:defRPr/>
            </a:pPr>
            <a:r>
              <a:rPr lang="de-DE" sz="2000" dirty="0" smtClean="0"/>
              <a:t>Modulare Arithmetik enthält neben den üblichen Operatoren noch die bitweisen Operatoren </a:t>
            </a:r>
            <a:r>
              <a:rPr lang="de-DE" sz="2000" b="1" dirty="0" smtClean="0">
                <a:latin typeface="Courier New" panose="02070309020205020404" pitchFamily="49" charset="0"/>
                <a:cs typeface="Courier New" panose="02070309020205020404" pitchFamily="49" charset="0"/>
              </a:rPr>
              <a:t>and</a:t>
            </a:r>
            <a:r>
              <a:rPr lang="de-DE" sz="2000" dirty="0" smtClean="0"/>
              <a:t>, </a:t>
            </a:r>
            <a:r>
              <a:rPr lang="de-DE" sz="2000" b="1" dirty="0" smtClean="0">
                <a:latin typeface="Courier New" panose="02070309020205020404" pitchFamily="49" charset="0"/>
                <a:cs typeface="Courier New" panose="02070309020205020404" pitchFamily="49" charset="0"/>
              </a:rPr>
              <a:t>or</a:t>
            </a:r>
            <a:r>
              <a:rPr lang="de-DE" sz="2000" dirty="0" smtClean="0"/>
              <a:t>, </a:t>
            </a:r>
            <a:r>
              <a:rPr lang="de-DE" sz="2000" b="1" dirty="0" smtClean="0">
                <a:latin typeface="Courier New" panose="02070309020205020404" pitchFamily="49" charset="0"/>
                <a:cs typeface="Courier New" panose="02070309020205020404" pitchFamily="49" charset="0"/>
              </a:rPr>
              <a:t>xor</a:t>
            </a:r>
            <a:r>
              <a:rPr lang="de-DE" sz="2000" dirty="0" smtClean="0"/>
              <a:t>, </a:t>
            </a:r>
            <a:r>
              <a:rPr lang="de-DE" sz="2000" b="1" dirty="0" smtClean="0">
                <a:latin typeface="Courier New" panose="02070309020205020404" pitchFamily="49" charset="0"/>
                <a:cs typeface="Courier New" panose="02070309020205020404" pitchFamily="49" charset="0"/>
              </a:rPr>
              <a:t>not</a:t>
            </a:r>
            <a:r>
              <a:rPr lang="de-DE" sz="2000" dirty="0" smtClean="0"/>
              <a:t>.</a:t>
            </a:r>
          </a:p>
          <a:p>
            <a:pPr marL="0" indent="0">
              <a:defRPr/>
            </a:pPr>
            <a:r>
              <a:rPr lang="de-DE" sz="1800" b="1" dirty="0" smtClean="0">
                <a:latin typeface="Courier New" pitchFamily="49" charset="0"/>
              </a:rPr>
              <a:t>  type</a:t>
            </a:r>
            <a:r>
              <a:rPr lang="de-DE" sz="1800" dirty="0" smtClean="0">
                <a:latin typeface="Courier New" pitchFamily="49" charset="0"/>
              </a:rPr>
              <a:t> Unsigned </a:t>
            </a:r>
            <a:r>
              <a:rPr lang="de-DE" sz="1800" b="1" dirty="0" smtClean="0">
                <a:latin typeface="Courier New" pitchFamily="49" charset="0"/>
              </a:rPr>
              <a:t>is mod</a:t>
            </a:r>
            <a:r>
              <a:rPr lang="de-DE" sz="1800" dirty="0" smtClean="0">
                <a:latin typeface="Courier New" pitchFamily="49" charset="0"/>
              </a:rPr>
              <a:t> 2**5;  -- </a:t>
            </a:r>
            <a:r>
              <a:rPr lang="de-DE" sz="1800" i="1" dirty="0" smtClean="0">
                <a:latin typeface="Courier New" pitchFamily="49" charset="0"/>
              </a:rPr>
              <a:t>Modul 32</a:t>
            </a:r>
          </a:p>
          <a:p>
            <a:pPr marL="0" indent="0">
              <a:defRPr/>
            </a:pPr>
            <a:r>
              <a:rPr lang="de-DE" sz="1800" dirty="0" smtClean="0">
                <a:latin typeface="Courier New" pitchFamily="49" charset="0"/>
              </a:rPr>
              <a:t>  X: Unsigned := 2#10110#;  -- </a:t>
            </a:r>
            <a:r>
              <a:rPr lang="de-DE" sz="1800" i="1" dirty="0" smtClean="0">
                <a:latin typeface="Courier New" pitchFamily="49" charset="0"/>
              </a:rPr>
              <a:t>22</a:t>
            </a:r>
            <a:r>
              <a:rPr lang="de-DE" sz="1800" dirty="0" smtClean="0">
                <a:latin typeface="Courier New" pitchFamily="49" charset="0"/>
              </a:rPr>
              <a:t/>
            </a:r>
            <a:br>
              <a:rPr lang="de-DE" sz="1800" dirty="0" smtClean="0">
                <a:latin typeface="Courier New" pitchFamily="49" charset="0"/>
              </a:rPr>
            </a:br>
            <a:r>
              <a:rPr lang="de-DE" sz="1800" dirty="0" smtClean="0">
                <a:latin typeface="Courier New" pitchFamily="49" charset="0"/>
              </a:rPr>
              <a:t>  </a:t>
            </a:r>
            <a:r>
              <a:rPr lang="de-DE" sz="1800" b="1" dirty="0" smtClean="0">
                <a:latin typeface="Courier New" pitchFamily="49" charset="0"/>
              </a:rPr>
              <a:t>not</a:t>
            </a:r>
            <a:r>
              <a:rPr lang="de-DE" sz="1800" dirty="0" smtClean="0">
                <a:latin typeface="Courier New" pitchFamily="49" charset="0"/>
              </a:rPr>
              <a:t> X = 2#01001# -- </a:t>
            </a:r>
            <a:r>
              <a:rPr lang="de-DE" sz="1800" i="1" dirty="0" smtClean="0">
                <a:latin typeface="Courier New" pitchFamily="49" charset="0"/>
              </a:rPr>
              <a:t>Bitumkehr:</a:t>
            </a:r>
            <a:r>
              <a:rPr lang="de-DE" sz="1800" dirty="0" smtClean="0">
                <a:latin typeface="Courier New" pitchFamily="49" charset="0"/>
              </a:rPr>
              <a:t> </a:t>
            </a:r>
            <a:r>
              <a:rPr lang="de-DE" sz="1800" i="1" dirty="0" smtClean="0">
                <a:latin typeface="Courier New" pitchFamily="49" charset="0"/>
              </a:rPr>
              <a:t>9 wie erwartet (=31-22)</a:t>
            </a:r>
          </a:p>
          <a:p>
            <a:pPr marL="0" indent="0">
              <a:defRPr/>
            </a:pPr>
            <a:r>
              <a:rPr lang="de-DE" sz="2000" dirty="0" smtClean="0"/>
              <a:t>Und ähnlich für die übrigen Operatoren.</a:t>
            </a:r>
          </a:p>
          <a:p>
            <a:pPr marL="0" indent="0">
              <a:defRPr/>
            </a:pPr>
            <a:r>
              <a:rPr lang="de-DE" sz="2000" dirty="0" smtClean="0">
                <a:solidFill>
                  <a:srgbClr val="FF3399"/>
                </a:solidFill>
              </a:rPr>
              <a:t>Vorsicht</a:t>
            </a:r>
            <a:r>
              <a:rPr lang="de-DE" sz="2000" dirty="0" smtClean="0"/>
              <a:t> ist angebracht, wenn das </a:t>
            </a:r>
            <a:r>
              <a:rPr lang="de-DE" sz="2000" dirty="0" smtClean="0">
                <a:solidFill>
                  <a:srgbClr val="FF3399"/>
                </a:solidFill>
              </a:rPr>
              <a:t>Modul keine Zweierpotenz </a:t>
            </a:r>
            <a:r>
              <a:rPr lang="de-DE" sz="2000" dirty="0" smtClean="0"/>
              <a:t>ist, da dann naive Annahmen über Ergebnisse dieser Operatoren aus dem Wertebereich herausführen können. Beispiel </a:t>
            </a:r>
            <a:r>
              <a:rPr lang="de-DE" sz="1800" b="1" dirty="0" smtClean="0">
                <a:latin typeface="Courier New" pitchFamily="49" charset="0"/>
                <a:cs typeface="Courier New" pitchFamily="49" charset="0"/>
              </a:rPr>
              <a:t>not</a:t>
            </a:r>
            <a:r>
              <a:rPr lang="de-DE" sz="2000" dirty="0" smtClean="0"/>
              <a:t> (</a:t>
            </a:r>
            <a:r>
              <a:rPr lang="de-DE" sz="2000" dirty="0" smtClean="0">
                <a:solidFill>
                  <a:srgbClr val="FF3399"/>
                </a:solidFill>
              </a:rPr>
              <a:t>siehe RM für die übrigen Operatoren</a:t>
            </a:r>
            <a:r>
              <a:rPr lang="de-DE" sz="2000" dirty="0" smtClean="0"/>
              <a:t>):</a:t>
            </a:r>
          </a:p>
          <a:p>
            <a:pPr marL="0" indent="0">
              <a:defRPr/>
            </a:pPr>
            <a:r>
              <a:rPr lang="de-DE" sz="1800" b="1" dirty="0" smtClean="0">
                <a:latin typeface="Courier New" pitchFamily="49" charset="0"/>
              </a:rPr>
              <a:t>  type</a:t>
            </a:r>
            <a:r>
              <a:rPr lang="de-DE" sz="1800" dirty="0" smtClean="0">
                <a:latin typeface="Courier New" pitchFamily="49" charset="0"/>
              </a:rPr>
              <a:t> Unsigned </a:t>
            </a:r>
            <a:r>
              <a:rPr lang="de-DE" sz="1800" b="1" dirty="0" smtClean="0">
                <a:latin typeface="Courier New" pitchFamily="49" charset="0"/>
              </a:rPr>
              <a:t>is mod</a:t>
            </a:r>
            <a:r>
              <a:rPr lang="de-DE" sz="1800" dirty="0" smtClean="0">
                <a:latin typeface="Courier New" pitchFamily="49" charset="0"/>
              </a:rPr>
              <a:t> 5;</a:t>
            </a:r>
          </a:p>
          <a:p>
            <a:pPr marL="0" indent="0">
              <a:defRPr/>
            </a:pPr>
            <a:r>
              <a:rPr lang="de-DE" sz="1800" dirty="0" smtClean="0">
                <a:latin typeface="Courier New" pitchFamily="49" charset="0"/>
              </a:rPr>
              <a:t>  X: Unsigned := </a:t>
            </a:r>
            <a:r>
              <a:rPr lang="de-DE" sz="1800" dirty="0" smtClean="0">
                <a:solidFill>
                  <a:srgbClr val="CC3300"/>
                </a:solidFill>
                <a:latin typeface="Courier New" pitchFamily="49" charset="0"/>
              </a:rPr>
              <a:t>2#001#</a:t>
            </a:r>
            <a:r>
              <a:rPr lang="de-DE" sz="1800" dirty="0" smtClean="0">
                <a:latin typeface="Courier New" pitchFamily="49" charset="0"/>
              </a:rPr>
              <a:t>;  -- </a:t>
            </a:r>
            <a:r>
              <a:rPr lang="de-DE" sz="1800" i="1" dirty="0" smtClean="0">
                <a:latin typeface="Courier New" pitchFamily="49" charset="0"/>
              </a:rPr>
              <a:t>1, Bitumkehr: </a:t>
            </a:r>
            <a:r>
              <a:rPr lang="de-DE" sz="1800" i="1" dirty="0" smtClean="0">
                <a:solidFill>
                  <a:srgbClr val="FF0000"/>
                </a:solidFill>
                <a:latin typeface="Courier New" pitchFamily="49" charset="0"/>
              </a:rPr>
              <a:t>2#110# = 6</a:t>
            </a:r>
          </a:p>
          <a:p>
            <a:pPr marL="0" indent="0">
              <a:defRPr/>
            </a:pPr>
            <a:r>
              <a:rPr lang="de-DE" sz="2000" dirty="0" smtClean="0">
                <a:solidFill>
                  <a:schemeClr val="accent2">
                    <a:lumMod val="75000"/>
                  </a:schemeClr>
                </a:solidFill>
              </a:rPr>
              <a:t>Die Definition von </a:t>
            </a:r>
            <a:r>
              <a:rPr lang="de-DE" sz="1800" b="1" dirty="0" smtClean="0">
                <a:solidFill>
                  <a:schemeClr val="accent2">
                    <a:lumMod val="75000"/>
                  </a:schemeClr>
                </a:solidFill>
                <a:latin typeface="Courier New" pitchFamily="49" charset="0"/>
                <a:cs typeface="Courier New" pitchFamily="49" charset="0"/>
              </a:rPr>
              <a:t>not</a:t>
            </a:r>
            <a:r>
              <a:rPr lang="de-DE" sz="2000" dirty="0" smtClean="0">
                <a:solidFill>
                  <a:schemeClr val="accent2">
                    <a:lumMod val="75000"/>
                  </a:schemeClr>
                </a:solidFill>
              </a:rPr>
              <a:t> lautet daher allgemein:</a:t>
            </a:r>
          </a:p>
          <a:p>
            <a:pPr marL="0" indent="0">
              <a:defRPr/>
            </a:pPr>
            <a:r>
              <a:rPr lang="de-DE" sz="1800" dirty="0" smtClean="0">
                <a:solidFill>
                  <a:schemeClr val="accent2">
                    <a:lumMod val="75000"/>
                  </a:schemeClr>
                </a:solidFill>
                <a:latin typeface="Courier New" pitchFamily="49" charset="0"/>
              </a:rPr>
              <a:t>  </a:t>
            </a:r>
            <a:r>
              <a:rPr lang="de-DE" sz="1800" b="1" dirty="0" smtClean="0">
                <a:solidFill>
                  <a:schemeClr val="accent2">
                    <a:lumMod val="75000"/>
                  </a:schemeClr>
                </a:solidFill>
                <a:latin typeface="Courier New" pitchFamily="49" charset="0"/>
              </a:rPr>
              <a:t>not</a:t>
            </a:r>
            <a:r>
              <a:rPr lang="de-DE" sz="1800" dirty="0" smtClean="0">
                <a:solidFill>
                  <a:schemeClr val="accent2">
                    <a:lumMod val="75000"/>
                  </a:schemeClr>
                </a:solidFill>
                <a:latin typeface="Courier New" pitchFamily="49" charset="0"/>
              </a:rPr>
              <a:t> X = Unsigned'Last – X  </a:t>
            </a:r>
            <a:r>
              <a:rPr lang="de-DE" sz="1800" dirty="0" smtClean="0">
                <a:solidFill>
                  <a:schemeClr val="tx1"/>
                </a:solidFill>
                <a:latin typeface="Courier New" pitchFamily="49" charset="0"/>
              </a:rPr>
              <a:t>-- </a:t>
            </a:r>
            <a:r>
              <a:rPr lang="de-DE" sz="1800" i="1" dirty="0" smtClean="0">
                <a:solidFill>
                  <a:schemeClr val="tx1"/>
                </a:solidFill>
                <a:latin typeface="Courier New" pitchFamily="49" charset="0"/>
              </a:rPr>
              <a:t>hier: 4 – 1 = </a:t>
            </a:r>
            <a:r>
              <a:rPr lang="de-DE" sz="1800" i="1" dirty="0" smtClean="0">
                <a:solidFill>
                  <a:srgbClr val="CC3300"/>
                </a:solidFill>
                <a:latin typeface="Courier New" pitchFamily="49" charset="0"/>
              </a:rPr>
              <a:t>2#011#</a:t>
            </a:r>
          </a:p>
        </p:txBody>
      </p:sp>
      <p:sp>
        <p:nvSpPr>
          <p:cNvPr id="25604"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5605"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973D3B0-5F76-4A67-8275-44E21E625724}" type="slidenum">
              <a:rPr lang="de-DE" altLang="de-DE" sz="2400" smtClean="0"/>
              <a:pPr eaLnBrk="1" hangingPunct="1">
                <a:spcBef>
                  <a:spcPct val="0"/>
                </a:spcBef>
              </a:pPr>
              <a:t>44</a:t>
            </a:fld>
            <a:endParaRPr lang="de-DE" altLang="de-DE" sz="2400" dirty="0" smtClean="0"/>
          </a:p>
        </p:txBody>
      </p:sp>
    </p:spTree>
  </p:cSld>
  <p:clrMapOvr>
    <a:masterClrMapping/>
  </p:clrMapOvr>
  <p:timing>
    <p:tnLst>
      <p:par>
        <p:cTn id="1" dur="indefinite" restart="never" nodeType="tmRoot"/>
      </p:par>
    </p:tnLst>
  </p:timing>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11560" y="1628801"/>
            <a:ext cx="7918648" cy="4586263"/>
          </a:xfrm>
        </p:spPr>
        <p:txBody>
          <a:bodyPr/>
          <a:lstStyle/>
          <a:p>
            <a:pPr marL="342900" indent="-342900" defTabSz="628650">
              <a:buFont typeface="Arial" panose="020B0604020202020204" pitchFamily="34" charset="0"/>
              <a:buChar char="•"/>
            </a:pPr>
            <a:r>
              <a:rPr lang="de-DE" sz="2000" dirty="0" smtClean="0">
                <a:solidFill>
                  <a:schemeClr val="accent2"/>
                </a:solidFill>
              </a:rPr>
              <a:t>Reihungsaggregat:</a:t>
            </a:r>
            <a:br>
              <a:rPr lang="de-DE" sz="2000" dirty="0" smtClean="0">
                <a:solidFill>
                  <a:schemeClr val="accent2"/>
                </a:solidFill>
              </a:rPr>
            </a:br>
            <a:r>
              <a:rPr lang="de-DE" sz="1800" dirty="0" smtClean="0">
                <a:solidFill>
                  <a:schemeClr val="tx1"/>
                </a:solidFill>
              </a:rPr>
              <a:t>Namentliche Notation mit </a:t>
            </a:r>
            <a:r>
              <a:rPr lang="de-DE" sz="1800" i="1" dirty="0" smtClean="0">
                <a:solidFill>
                  <a:schemeClr val="tx1"/>
                </a:solidFill>
              </a:rPr>
              <a:t>Iterator</a:t>
            </a:r>
            <a:r>
              <a:rPr lang="de-DE" sz="1800" dirty="0" smtClean="0">
                <a:solidFill>
                  <a:schemeClr val="tx1"/>
                </a:solidFill>
              </a:rPr>
              <a:t/>
            </a:r>
            <a:br>
              <a:rPr lang="de-DE" sz="1800" dirty="0" smtClean="0">
                <a:solidFill>
                  <a:schemeClr val="tx1"/>
                </a:solidFill>
              </a:rPr>
            </a:br>
            <a:r>
              <a:rPr lang="de-DE" sz="1800" dirty="0" smtClean="0">
                <a:solidFill>
                  <a:schemeClr val="tx1"/>
                </a:solidFill>
              </a:rPr>
              <a:t>	</a:t>
            </a:r>
            <a:r>
              <a:rPr lang="de-DE" sz="1600" dirty="0" smtClean="0">
                <a:solidFill>
                  <a:schemeClr val="tx1"/>
                </a:solidFill>
                <a:latin typeface="Courier New" panose="02070309020205020404" pitchFamily="49" charset="0"/>
                <a:cs typeface="Courier New" panose="02070309020205020404" pitchFamily="49" charset="0"/>
              </a:rPr>
              <a:t>(</a:t>
            </a:r>
            <a:r>
              <a:rPr lang="de-DE" sz="1600" b="1" dirty="0" smtClean="0">
                <a:solidFill>
                  <a:schemeClr val="tx1"/>
                </a:solidFill>
                <a:latin typeface="Courier New" panose="02070309020205020404" pitchFamily="49" charset="0"/>
                <a:cs typeface="Courier New" panose="02070309020205020404" pitchFamily="49" charset="0"/>
              </a:rPr>
              <a:t>for</a:t>
            </a:r>
            <a:r>
              <a:rPr lang="de-DE" sz="1600" dirty="0" smtClean="0">
                <a:solidFill>
                  <a:schemeClr val="tx1"/>
                </a:solidFill>
                <a:latin typeface="Courier New" panose="02070309020205020404" pitchFamily="49" charset="0"/>
                <a:cs typeface="Courier New" panose="02070309020205020404" pitchFamily="49" charset="0"/>
              </a:rPr>
              <a:t> I </a:t>
            </a:r>
            <a:r>
              <a:rPr lang="de-DE" sz="1600" b="1" dirty="0" smtClean="0">
                <a:solidFill>
                  <a:schemeClr val="tx1"/>
                </a:solidFill>
                <a:latin typeface="Courier New" panose="02070309020205020404" pitchFamily="49" charset="0"/>
                <a:cs typeface="Courier New" panose="02070309020205020404" pitchFamily="49" charset="0"/>
              </a:rPr>
              <a:t>in</a:t>
            </a:r>
            <a:r>
              <a:rPr lang="de-DE" sz="1600" dirty="0" smtClean="0">
                <a:solidFill>
                  <a:schemeClr val="tx1"/>
                </a:solidFill>
                <a:latin typeface="Courier New" panose="02070309020205020404" pitchFamily="49" charset="0"/>
                <a:cs typeface="Courier New" panose="02070309020205020404" pitchFamily="49" charset="0"/>
              </a:rPr>
              <a:t> 1 .. 10 =&gt; 2*I);  -- </a:t>
            </a:r>
            <a:r>
              <a:rPr lang="de-DE" sz="1600" i="1" dirty="0" smtClean="0">
                <a:solidFill>
                  <a:schemeClr val="tx1"/>
                </a:solidFill>
                <a:latin typeface="Courier New" panose="02070309020205020404" pitchFamily="49" charset="0"/>
                <a:cs typeface="Courier New" panose="02070309020205020404" pitchFamily="49" charset="0"/>
              </a:rPr>
              <a:t>gerade Zahlen</a:t>
            </a:r>
            <a:br>
              <a:rPr lang="de-DE" sz="1600" i="1" dirty="0" smtClean="0">
                <a:solidFill>
                  <a:schemeClr val="tx1"/>
                </a:solidFill>
                <a:latin typeface="Courier New" panose="02070309020205020404" pitchFamily="49" charset="0"/>
                <a:cs typeface="Courier New" panose="02070309020205020404" pitchFamily="49" charset="0"/>
              </a:rPr>
            </a:br>
            <a:r>
              <a:rPr lang="de-DE" sz="1600" i="1" dirty="0" smtClean="0">
                <a:solidFill>
                  <a:schemeClr val="tx1"/>
                </a:solidFill>
                <a:latin typeface="Courier New" panose="02070309020205020404" pitchFamily="49" charset="0"/>
                <a:cs typeface="Courier New" panose="02070309020205020404" pitchFamily="49" charset="0"/>
              </a:rPr>
              <a:t>	</a:t>
            </a:r>
            <a:r>
              <a:rPr lang="de-DE" sz="1600" dirty="0" smtClean="0">
                <a:solidFill>
                  <a:srgbClr val="FF3399"/>
                </a:solidFill>
                <a:latin typeface="Courier New" panose="02070309020205020404" pitchFamily="49" charset="0"/>
                <a:cs typeface="Courier New" panose="02070309020205020404" pitchFamily="49" charset="0"/>
              </a:rPr>
              <a:t>[</a:t>
            </a:r>
            <a:r>
              <a:rPr lang="de-DE" sz="1600" dirty="0" smtClean="0">
                <a:solidFill>
                  <a:schemeClr val="tx1"/>
                </a:solidFill>
                <a:latin typeface="Courier New" panose="02070309020205020404" pitchFamily="49" charset="0"/>
                <a:cs typeface="Courier New" panose="02070309020205020404" pitchFamily="49" charset="0"/>
              </a:rPr>
              <a:t>1 =&gt; 2, 2 =&gt; 4, 3 =&gt; 6, …, 10 =&gt; 20</a:t>
            </a:r>
            <a:r>
              <a:rPr lang="de-DE" sz="1600" dirty="0" smtClean="0">
                <a:solidFill>
                  <a:srgbClr val="FF3399"/>
                </a:solidFill>
                <a:latin typeface="Courier New" panose="02070309020205020404" pitchFamily="49" charset="0"/>
                <a:cs typeface="Courier New" panose="02070309020205020404" pitchFamily="49" charset="0"/>
              </a:rPr>
              <a:t>]</a:t>
            </a:r>
            <a:r>
              <a:rPr lang="de-DE" sz="1600" dirty="0" smtClean="0">
                <a:solidFill>
                  <a:schemeClr val="tx1"/>
                </a:solidFill>
                <a:latin typeface="Courier New" panose="02070309020205020404" pitchFamily="49" charset="0"/>
                <a:cs typeface="Courier New" panose="02070309020205020404" pitchFamily="49" charset="0"/>
              </a:rPr>
              <a:t>  -- </a:t>
            </a:r>
            <a:r>
              <a:rPr lang="de-DE" sz="1600" i="1" dirty="0" smtClean="0">
                <a:solidFill>
                  <a:schemeClr val="tx1"/>
                </a:solidFill>
                <a:latin typeface="Courier New" panose="02070309020205020404" pitchFamily="49" charset="0"/>
                <a:cs typeface="Courier New" panose="02070309020205020404" pitchFamily="49" charset="0"/>
              </a:rPr>
              <a:t>dasselbe</a:t>
            </a:r>
          </a:p>
          <a:p>
            <a:pPr marL="342900" indent="-342900">
              <a:buFont typeface="Arial" panose="020B0604020202020204" pitchFamily="34" charset="0"/>
              <a:buChar char="•"/>
            </a:pPr>
            <a:r>
              <a:rPr lang="de-DE" sz="2000" dirty="0" smtClean="0">
                <a:solidFill>
                  <a:schemeClr val="accent2"/>
                </a:solidFill>
              </a:rPr>
              <a:t>Delta-Aggregat:</a:t>
            </a:r>
            <a:br>
              <a:rPr lang="de-DE" sz="2000" dirty="0" smtClean="0">
                <a:solidFill>
                  <a:schemeClr val="accent2"/>
                </a:solidFill>
              </a:rPr>
            </a:br>
            <a:r>
              <a:rPr lang="de-DE" sz="1800" dirty="0" smtClean="0">
                <a:solidFill>
                  <a:schemeClr val="tx1"/>
                </a:solidFill>
              </a:rPr>
              <a:t>Nur die namentlich genannten Komponenten des </a:t>
            </a:r>
            <a:r>
              <a:rPr lang="de-DE" sz="1800" i="1" dirty="0" smtClean="0">
                <a:solidFill>
                  <a:schemeClr val="tx1"/>
                </a:solidFill>
              </a:rPr>
              <a:t>Basisausdrucks</a:t>
            </a:r>
            <a:r>
              <a:rPr lang="de-DE" sz="1800" dirty="0" smtClean="0">
                <a:solidFill>
                  <a:schemeClr val="tx1"/>
                </a:solidFill>
              </a:rPr>
              <a:t> (hier </a:t>
            </a:r>
            <a:r>
              <a:rPr lang="de-DE" sz="1600" dirty="0" smtClean="0">
                <a:solidFill>
                  <a:schemeClr val="tx1"/>
                </a:solidFill>
                <a:latin typeface="Courier New" panose="02070309020205020404" pitchFamily="49" charset="0"/>
                <a:cs typeface="Courier New" panose="02070309020205020404" pitchFamily="49" charset="0"/>
              </a:rPr>
              <a:t>A</a:t>
            </a:r>
            <a:r>
              <a:rPr lang="de-DE" sz="1800" dirty="0" smtClean="0">
                <a:solidFill>
                  <a:schemeClr val="tx1"/>
                </a:solidFill>
              </a:rPr>
              <a:t> bzw. </a:t>
            </a:r>
            <a:r>
              <a:rPr lang="de-DE" sz="1600" dirty="0" smtClean="0">
                <a:solidFill>
                  <a:schemeClr val="tx1"/>
                </a:solidFill>
                <a:latin typeface="Courier New" panose="02070309020205020404" pitchFamily="49" charset="0"/>
                <a:cs typeface="Courier New" panose="02070309020205020404" pitchFamily="49" charset="0"/>
              </a:rPr>
              <a:t>Rec</a:t>
            </a:r>
            <a:r>
              <a:rPr lang="de-DE" sz="1800" dirty="0" smtClean="0">
                <a:solidFill>
                  <a:schemeClr val="tx1"/>
                </a:solidFill>
              </a:rPr>
              <a:t>) werden geändert. Praktisch vor allem für Postkonditionen.</a:t>
            </a:r>
            <a:endParaRPr lang="de-DE" sz="2000" dirty="0" smtClean="0">
              <a:solidFill>
                <a:schemeClr val="accent2"/>
              </a:solidFill>
            </a:endParaRPr>
          </a:p>
          <a:p>
            <a:pPr marL="719138" lvl="1" indent="-342900" defTabSz="492125">
              <a:buFont typeface="Arial" panose="020B0604020202020204" pitchFamily="34" charset="0"/>
              <a:buChar char="•"/>
            </a:pPr>
            <a:r>
              <a:rPr lang="de-DE" sz="1800" dirty="0" smtClean="0">
                <a:solidFill>
                  <a:schemeClr val="accent2"/>
                </a:solidFill>
              </a:rPr>
              <a:t>Für Reihung</a:t>
            </a:r>
            <a:br>
              <a:rPr lang="de-DE" sz="1800" dirty="0" smtClean="0">
                <a:solidFill>
                  <a:schemeClr val="accent2"/>
                </a:solidFill>
              </a:rPr>
            </a:br>
            <a:r>
              <a:rPr lang="de-DE" sz="1800" dirty="0" smtClean="0">
                <a:solidFill>
                  <a:schemeClr val="accent2"/>
                </a:solidFill>
              </a:rPr>
              <a:t>	</a:t>
            </a:r>
            <a:r>
              <a:rPr lang="de-DE" sz="1600" dirty="0">
                <a:solidFill>
                  <a:srgbClr val="FF3399"/>
                </a:solidFill>
                <a:latin typeface="Courier New" panose="02070309020205020404" pitchFamily="49" charset="0"/>
                <a:cs typeface="Courier New" panose="02070309020205020404" pitchFamily="49" charset="0"/>
              </a:rPr>
              <a:t>[</a:t>
            </a:r>
            <a:r>
              <a:rPr lang="de-DE" sz="1600" dirty="0" smtClean="0">
                <a:solidFill>
                  <a:schemeClr val="tx1"/>
                </a:solidFill>
                <a:latin typeface="Courier New" panose="02070309020205020404" pitchFamily="49" charset="0"/>
                <a:cs typeface="Courier New" panose="02070309020205020404" pitchFamily="49" charset="0"/>
              </a:rPr>
              <a:t>A </a:t>
            </a:r>
            <a:r>
              <a:rPr lang="de-DE" sz="1600" b="1" dirty="0" smtClean="0">
                <a:solidFill>
                  <a:schemeClr val="tx1"/>
                </a:solidFill>
                <a:latin typeface="Courier New" panose="02070309020205020404" pitchFamily="49" charset="0"/>
                <a:cs typeface="Courier New" panose="02070309020205020404" pitchFamily="49" charset="0"/>
              </a:rPr>
              <a:t>with delta </a:t>
            </a:r>
            <a:r>
              <a:rPr lang="de-DE" sz="1600" dirty="0" smtClean="0">
                <a:solidFill>
                  <a:schemeClr val="tx1"/>
                </a:solidFill>
                <a:latin typeface="Courier New" panose="02070309020205020404" pitchFamily="49" charset="0"/>
                <a:cs typeface="Courier New" panose="02070309020205020404" pitchFamily="49" charset="0"/>
              </a:rPr>
              <a:t>1 =&gt; 0, 10 =&gt; 22</a:t>
            </a:r>
            <a:r>
              <a:rPr lang="de-DE" sz="1600" dirty="0">
                <a:solidFill>
                  <a:srgbClr val="FF3399"/>
                </a:solidFill>
                <a:latin typeface="Courier New" panose="02070309020205020404" pitchFamily="49" charset="0"/>
                <a:cs typeface="Courier New" panose="02070309020205020404" pitchFamily="49" charset="0"/>
              </a:rPr>
              <a:t>]</a:t>
            </a:r>
            <a:r>
              <a:rPr lang="de-DE" sz="1600" dirty="0" smtClean="0">
                <a:solidFill>
                  <a:schemeClr val="tx1"/>
                </a:solidFill>
                <a:latin typeface="Courier New" panose="02070309020205020404" pitchFamily="49" charset="0"/>
                <a:cs typeface="Courier New" panose="02070309020205020404" pitchFamily="49" charset="0"/>
              </a:rPr>
              <a:t/>
            </a:r>
            <a:br>
              <a:rPr lang="de-DE" sz="1600" dirty="0" smtClean="0">
                <a:solidFill>
                  <a:schemeClr val="tx1"/>
                </a:solidFill>
                <a:latin typeface="Courier New" panose="02070309020205020404" pitchFamily="49" charset="0"/>
                <a:cs typeface="Courier New" panose="02070309020205020404" pitchFamily="49" charset="0"/>
              </a:rPr>
            </a:br>
            <a:r>
              <a:rPr lang="de-DE" sz="1600" dirty="0" smtClean="0">
                <a:solidFill>
                  <a:schemeClr val="tx1"/>
                </a:solidFill>
                <a:latin typeface="Courier New" panose="02070309020205020404" pitchFamily="49" charset="0"/>
                <a:cs typeface="Courier New" panose="02070309020205020404" pitchFamily="49" charset="0"/>
              </a:rPr>
              <a:t>	(</a:t>
            </a:r>
            <a:r>
              <a:rPr lang="de-DE" sz="1600" dirty="0" smtClean="0">
                <a:solidFill>
                  <a:schemeClr val="accent2">
                    <a:lumMod val="75000"/>
                  </a:schemeClr>
                </a:solidFill>
                <a:latin typeface="Courier New" panose="02070309020205020404" pitchFamily="49" charset="0"/>
                <a:cs typeface="Courier New" panose="02070309020205020404" pitchFamily="49" charset="0"/>
              </a:rPr>
              <a:t>1 </a:t>
            </a:r>
            <a:r>
              <a:rPr lang="de-DE" sz="1600" dirty="0">
                <a:solidFill>
                  <a:schemeClr val="accent2">
                    <a:lumMod val="75000"/>
                  </a:schemeClr>
                </a:solidFill>
                <a:latin typeface="Courier New" panose="02070309020205020404" pitchFamily="49" charset="0"/>
                <a:cs typeface="Courier New" panose="02070309020205020404" pitchFamily="49" charset="0"/>
              </a:rPr>
              <a:t>=&gt; </a:t>
            </a:r>
            <a:r>
              <a:rPr lang="de-DE" sz="1600" dirty="0" smtClean="0">
                <a:solidFill>
                  <a:schemeClr val="accent2">
                    <a:lumMod val="75000"/>
                  </a:schemeClr>
                </a:solidFill>
                <a:latin typeface="Courier New" panose="02070309020205020404" pitchFamily="49" charset="0"/>
                <a:cs typeface="Courier New" panose="02070309020205020404" pitchFamily="49" charset="0"/>
              </a:rPr>
              <a:t>0</a:t>
            </a:r>
            <a:r>
              <a:rPr lang="de-DE" sz="1600" dirty="0" smtClean="0">
                <a:solidFill>
                  <a:schemeClr val="tx1"/>
                </a:solidFill>
                <a:latin typeface="Courier New" panose="02070309020205020404" pitchFamily="49" charset="0"/>
                <a:cs typeface="Courier New" panose="02070309020205020404" pitchFamily="49" charset="0"/>
              </a:rPr>
              <a:t>, </a:t>
            </a:r>
            <a:r>
              <a:rPr lang="de-DE" sz="1600" dirty="0">
                <a:solidFill>
                  <a:schemeClr val="tx1"/>
                </a:solidFill>
                <a:latin typeface="Courier New" panose="02070309020205020404" pitchFamily="49" charset="0"/>
                <a:cs typeface="Courier New" panose="02070309020205020404" pitchFamily="49" charset="0"/>
              </a:rPr>
              <a:t>2 =&gt; 4, 3 =&gt; 6, </a:t>
            </a:r>
            <a:r>
              <a:rPr lang="de-DE" sz="1600" dirty="0" smtClean="0">
                <a:solidFill>
                  <a:schemeClr val="tx1"/>
                </a:solidFill>
                <a:latin typeface="Courier New" panose="02070309020205020404" pitchFamily="49" charset="0"/>
                <a:cs typeface="Courier New" panose="02070309020205020404" pitchFamily="49" charset="0"/>
              </a:rPr>
              <a:t>…, 9 =&gt; 18, </a:t>
            </a:r>
            <a:r>
              <a:rPr lang="de-DE" sz="1600" dirty="0">
                <a:solidFill>
                  <a:schemeClr val="accent2">
                    <a:lumMod val="75000"/>
                  </a:schemeClr>
                </a:solidFill>
                <a:latin typeface="Courier New" panose="02070309020205020404" pitchFamily="49" charset="0"/>
                <a:cs typeface="Courier New" panose="02070309020205020404" pitchFamily="49" charset="0"/>
              </a:rPr>
              <a:t>10 =&gt; </a:t>
            </a:r>
            <a:r>
              <a:rPr lang="de-DE" sz="1600" dirty="0" smtClean="0">
                <a:solidFill>
                  <a:schemeClr val="accent2">
                    <a:lumMod val="75000"/>
                  </a:schemeClr>
                </a:solidFill>
                <a:latin typeface="Courier New" panose="02070309020205020404" pitchFamily="49" charset="0"/>
                <a:cs typeface="Courier New" panose="02070309020205020404" pitchFamily="49" charset="0"/>
              </a:rPr>
              <a:t>22)</a:t>
            </a:r>
            <a:endParaRPr lang="de-DE" sz="1600" dirty="0">
              <a:solidFill>
                <a:srgbClr val="FF3399"/>
              </a:solidFill>
              <a:latin typeface="Courier New" panose="02070309020205020404" pitchFamily="49" charset="0"/>
              <a:cs typeface="Courier New" panose="02070309020205020404" pitchFamily="49" charset="0"/>
            </a:endParaRPr>
          </a:p>
          <a:p>
            <a:pPr marL="719138" lvl="1" indent="-342900" defTabSz="492125">
              <a:buFont typeface="Arial" panose="020B0604020202020204" pitchFamily="34" charset="0"/>
              <a:buChar char="•"/>
            </a:pPr>
            <a:r>
              <a:rPr lang="de-DE" sz="1800" dirty="0" smtClean="0">
                <a:solidFill>
                  <a:schemeClr val="accent2"/>
                </a:solidFill>
                <a:cs typeface="Courier New" panose="02070309020205020404" pitchFamily="49" charset="0"/>
              </a:rPr>
              <a:t>Für Verbund</a:t>
            </a:r>
            <a:br>
              <a:rPr lang="de-DE" sz="1800" dirty="0" smtClean="0">
                <a:solidFill>
                  <a:schemeClr val="accent2"/>
                </a:solidFill>
                <a:cs typeface="Courier New" panose="02070309020205020404" pitchFamily="49" charset="0"/>
              </a:rPr>
            </a:br>
            <a:r>
              <a:rPr lang="de-DE" sz="1800" dirty="0" smtClean="0">
                <a:solidFill>
                  <a:schemeClr val="accent2"/>
                </a:solidFill>
                <a:cs typeface="Courier New" panose="02070309020205020404" pitchFamily="49" charset="0"/>
              </a:rPr>
              <a:t>	</a:t>
            </a:r>
            <a:r>
              <a:rPr lang="de-DE" sz="1600" dirty="0" smtClean="0">
                <a:solidFill>
                  <a:schemeClr val="tx1"/>
                </a:solidFill>
                <a:latin typeface="Courier New" panose="02070309020205020404" pitchFamily="49" charset="0"/>
                <a:cs typeface="Courier New" panose="02070309020205020404" pitchFamily="49" charset="0"/>
              </a:rPr>
              <a:t>(Rec </a:t>
            </a:r>
            <a:r>
              <a:rPr lang="de-DE" sz="1600" b="1" dirty="0" smtClean="0">
                <a:solidFill>
                  <a:schemeClr val="tx1"/>
                </a:solidFill>
                <a:latin typeface="Courier New" panose="02070309020205020404" pitchFamily="49" charset="0"/>
                <a:cs typeface="Courier New" panose="02070309020205020404" pitchFamily="49" charset="0"/>
              </a:rPr>
              <a:t>with delta </a:t>
            </a:r>
            <a:r>
              <a:rPr lang="de-DE" sz="1600" dirty="0" smtClean="0">
                <a:solidFill>
                  <a:schemeClr val="tx1"/>
                </a:solidFill>
                <a:latin typeface="Courier New" panose="02070309020205020404" pitchFamily="49" charset="0"/>
                <a:cs typeface="Courier New" panose="02070309020205020404" pitchFamily="49" charset="0"/>
              </a:rPr>
              <a:t>Comp =&gt; Wert)</a:t>
            </a:r>
          </a:p>
          <a:p>
            <a:pPr marL="355600" lvl="1" indent="-342900" defTabSz="628650">
              <a:buFont typeface="Arial" panose="020B0604020202020204" pitchFamily="34" charset="0"/>
              <a:buChar char="•"/>
            </a:pPr>
            <a:r>
              <a:rPr lang="de-DE" sz="2000" dirty="0" smtClean="0">
                <a:solidFill>
                  <a:schemeClr val="accent2"/>
                </a:solidFill>
                <a:cs typeface="Courier New" panose="02070309020205020404" pitchFamily="49" charset="0"/>
              </a:rPr>
              <a:t>Container-Aggregat:</a:t>
            </a:r>
            <a:br>
              <a:rPr lang="de-DE" sz="2000" dirty="0" smtClean="0">
                <a:solidFill>
                  <a:schemeClr val="accent2"/>
                </a:solidFill>
                <a:cs typeface="Courier New" panose="02070309020205020404" pitchFamily="49" charset="0"/>
              </a:rPr>
            </a:br>
            <a:r>
              <a:rPr lang="de-DE" sz="1800" dirty="0" smtClean="0">
                <a:solidFill>
                  <a:schemeClr val="tx1"/>
                </a:solidFill>
                <a:cs typeface="Courier New" panose="02070309020205020404" pitchFamily="49" charset="0"/>
              </a:rPr>
              <a:t>Namentliche, positionelle oder iterative reihungsartige Folge</a:t>
            </a:r>
            <a:br>
              <a:rPr lang="de-DE" sz="1800" dirty="0" smtClean="0">
                <a:solidFill>
                  <a:schemeClr val="tx1"/>
                </a:solidFill>
                <a:cs typeface="Courier New" panose="02070309020205020404" pitchFamily="49" charset="0"/>
              </a:rPr>
            </a:br>
            <a:r>
              <a:rPr lang="de-DE" sz="1800" dirty="0" smtClean="0">
                <a:solidFill>
                  <a:schemeClr val="tx1"/>
                </a:solidFill>
                <a:cs typeface="Courier New" panose="02070309020205020404" pitchFamily="49" charset="0"/>
              </a:rPr>
              <a:t>	</a:t>
            </a:r>
            <a:r>
              <a:rPr lang="de-DE" sz="1600" dirty="0" smtClean="0">
                <a:solidFill>
                  <a:srgbClr val="FF3399"/>
                </a:solidFill>
                <a:latin typeface="Courier New" panose="02070309020205020404" pitchFamily="49" charset="0"/>
                <a:cs typeface="Courier New" panose="02070309020205020404" pitchFamily="49" charset="0"/>
              </a:rPr>
              <a:t>[</a:t>
            </a:r>
            <a:r>
              <a:rPr lang="de-DE" sz="1600" dirty="0" smtClean="0">
                <a:latin typeface="Courier New" panose="02070309020205020404" pitchFamily="49" charset="0"/>
                <a:cs typeface="Courier New" panose="02070309020205020404" pitchFamily="49" charset="0"/>
              </a:rPr>
              <a:t>"</a:t>
            </a:r>
            <a:r>
              <a:rPr lang="de-DE" sz="1600" dirty="0">
                <a:latin typeface="Courier New" panose="02070309020205020404" pitchFamily="49" charset="0"/>
                <a:cs typeface="Courier New" panose="02070309020205020404" pitchFamily="49" charset="0"/>
              </a:rPr>
              <a:t>Yeti", "Inuk", "Sitka", "Denali</a:t>
            </a:r>
            <a:r>
              <a:rPr lang="de-DE" sz="1600" dirty="0" smtClean="0">
                <a:latin typeface="Courier New" panose="02070309020205020404" pitchFamily="49" charset="0"/>
                <a:cs typeface="Courier New" panose="02070309020205020404" pitchFamily="49" charset="0"/>
              </a:rPr>
              <a:t>"</a:t>
            </a:r>
            <a:r>
              <a:rPr lang="de-DE" sz="1600" dirty="0" smtClean="0">
                <a:solidFill>
                  <a:srgbClr val="FF3399"/>
                </a:solidFill>
                <a:latin typeface="Courier New" panose="02070309020205020404" pitchFamily="49" charset="0"/>
                <a:cs typeface="Courier New" panose="02070309020205020404" pitchFamily="49" charset="0"/>
              </a:rPr>
              <a:t>]</a:t>
            </a:r>
            <a:endParaRPr lang="de-DE" sz="1600" dirty="0" smtClean="0">
              <a:solidFill>
                <a:srgbClr val="FF3399"/>
              </a:solidFill>
              <a:cs typeface="Courier New" panose="02070309020205020404" pitchFamily="49" charset="0"/>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440</a:t>
            </a:fld>
            <a:endParaRPr lang="de-DE" dirty="0"/>
          </a:p>
        </p:txBody>
      </p:sp>
      <p:sp>
        <p:nvSpPr>
          <p:cNvPr id="5" name="Titel 4"/>
          <p:cNvSpPr>
            <a:spLocks noGrp="1"/>
          </p:cNvSpPr>
          <p:nvPr>
            <p:ph type="title"/>
          </p:nvPr>
        </p:nvSpPr>
        <p:spPr>
          <a:xfrm>
            <a:off x="685800" y="463551"/>
            <a:ext cx="7769225" cy="1165250"/>
          </a:xfrm>
        </p:spPr>
        <p:txBody>
          <a:bodyPr/>
          <a:lstStyle/>
          <a:p>
            <a:r>
              <a:rPr lang="de-DE" dirty="0" smtClean="0"/>
              <a:t>Weitere Aggregate</a:t>
            </a:r>
            <a:endParaRPr lang="de-DE" dirty="0"/>
          </a:p>
        </p:txBody>
      </p:sp>
      <p:sp>
        <p:nvSpPr>
          <p:cNvPr id="6" name="Textfeld 5"/>
          <p:cNvSpPr txBox="1"/>
          <p:nvPr/>
        </p:nvSpPr>
        <p:spPr>
          <a:xfrm>
            <a:off x="5862182" y="4653136"/>
            <a:ext cx="2590056" cy="954107"/>
          </a:xfrm>
          <a:prstGeom prst="rect">
            <a:avLst/>
          </a:prstGeom>
          <a:solidFill>
            <a:srgbClr val="FFDDEE"/>
          </a:solidFill>
          <a:ln>
            <a:solidFill>
              <a:srgbClr val="FF3399"/>
            </a:solidFill>
          </a:ln>
        </p:spPr>
        <p:txBody>
          <a:bodyPr wrap="square" rtlCol="0" anchor="ctr">
            <a:spAutoFit/>
          </a:bodyPr>
          <a:lstStyle/>
          <a:p>
            <a:pPr indent="-366712" algn="ctr"/>
            <a:r>
              <a:rPr lang="de-DE" sz="1400" dirty="0">
                <a:solidFill>
                  <a:srgbClr val="FF3399"/>
                </a:solidFill>
                <a:cs typeface="Courier New" panose="02070309020205020404" pitchFamily="49" charset="0"/>
              </a:rPr>
              <a:t>Eckige Klammern sind zwingend für </a:t>
            </a:r>
            <a:r>
              <a:rPr lang="de-DE" sz="1400" dirty="0" smtClean="0">
                <a:solidFill>
                  <a:srgbClr val="FF3399"/>
                </a:solidFill>
                <a:cs typeface="Courier New" panose="02070309020205020404" pitchFamily="49" charset="0"/>
              </a:rPr>
              <a:t>Container-Aggregate; alternativ sind sie nur </a:t>
            </a:r>
            <a:r>
              <a:rPr lang="de-DE" sz="1400" dirty="0">
                <a:solidFill>
                  <a:srgbClr val="FF3399"/>
                </a:solidFill>
                <a:cs typeface="Courier New" panose="02070309020205020404" pitchFamily="49" charset="0"/>
              </a:rPr>
              <a:t>für Reihungen </a:t>
            </a:r>
            <a:r>
              <a:rPr lang="de-DE" sz="1400" dirty="0" smtClean="0">
                <a:solidFill>
                  <a:srgbClr val="FF3399"/>
                </a:solidFill>
                <a:cs typeface="Courier New" panose="02070309020205020404" pitchFamily="49" charset="0"/>
              </a:rPr>
              <a:t>erlaubt,.</a:t>
            </a:r>
            <a:endParaRPr lang="de-DE" sz="1400" dirty="0">
              <a:solidFill>
                <a:srgbClr val="FF3399"/>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969724876"/>
      </p:ext>
    </p:extLst>
  </p:cSld>
  <p:clrMapOvr>
    <a:masterClrMapping/>
  </p:clrMapOvr>
  <p:timing>
    <p:tnLst>
      <p:par>
        <p:cTn id="1" dur="indefinite" restart="never" nodeType="tmRoot"/>
      </p:par>
    </p:tn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85800" y="2060849"/>
            <a:ext cx="7769225" cy="4032448"/>
          </a:xfrm>
        </p:spPr>
        <p:txBody>
          <a:bodyPr/>
          <a:lstStyle/>
          <a:p>
            <a:r>
              <a:rPr lang="de-DE" sz="2000" dirty="0" smtClean="0">
                <a:cs typeface="Courier New" panose="02070309020205020404" pitchFamily="49" charset="0"/>
              </a:rPr>
              <a:t>Ein Typ, für den der Aspekt </a:t>
            </a:r>
            <a:r>
              <a:rPr lang="de-DE" sz="1800" dirty="0" smtClean="0">
                <a:latin typeface="Courier New" panose="02070309020205020404" pitchFamily="49" charset="0"/>
                <a:cs typeface="Courier New" panose="02070309020205020404" pitchFamily="49" charset="0"/>
              </a:rPr>
              <a:t>Aggregate</a:t>
            </a:r>
            <a:r>
              <a:rPr lang="de-DE" sz="2000" dirty="0" smtClean="0">
                <a:cs typeface="Courier New" panose="02070309020205020404" pitchFamily="49" charset="0"/>
              </a:rPr>
              <a:t> vereinbart ist, ist ein </a:t>
            </a:r>
            <a:r>
              <a:rPr lang="de-DE" sz="2000" i="1" dirty="0" smtClean="0">
                <a:cs typeface="Courier New" panose="02070309020205020404" pitchFamily="49" charset="0"/>
              </a:rPr>
              <a:t>Container-typ</a:t>
            </a:r>
            <a:r>
              <a:rPr lang="de-DE" sz="2000" dirty="0" smtClean="0">
                <a:cs typeface="Courier New" panose="02070309020205020404" pitchFamily="49" charset="0"/>
              </a:rPr>
              <a:t>. Alle in RM A.18 definiert Container </a:t>
            </a:r>
            <a:r>
              <a:rPr lang="de-DE" sz="2000" dirty="0">
                <a:cs typeface="Courier New" panose="02070309020205020404" pitchFamily="49" charset="0"/>
              </a:rPr>
              <a:t>sind </a:t>
            </a:r>
            <a:r>
              <a:rPr lang="de-DE" sz="2000" dirty="0" smtClean="0">
                <a:cs typeface="Courier New" panose="02070309020205020404" pitchFamily="49" charset="0"/>
              </a:rPr>
              <a:t>Containertypen.</a:t>
            </a:r>
          </a:p>
          <a:p>
            <a:pPr marL="439738"/>
            <a:r>
              <a:rPr lang="en-US" sz="1800" b="1" dirty="0" smtClean="0">
                <a:latin typeface="Courier New" panose="02070309020205020404" pitchFamily="49" charset="0"/>
                <a:cs typeface="Courier New" panose="02070309020205020404" pitchFamily="49" charset="0"/>
              </a:rPr>
              <a:t>package</a:t>
            </a:r>
            <a:r>
              <a:rPr lang="en-US" sz="1800" dirty="0" smtClean="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Sets </a:t>
            </a:r>
            <a:r>
              <a:rPr lang="en-US" sz="1800" b="1" dirty="0" smtClean="0">
                <a:latin typeface="Courier New" panose="02070309020205020404" pitchFamily="49" charset="0"/>
                <a:cs typeface="Courier New" panose="02070309020205020404" pitchFamily="49" charset="0"/>
              </a:rPr>
              <a:t>is</a:t>
            </a:r>
            <a:br>
              <a:rPr lang="en-US" sz="1800" b="1"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  </a:t>
            </a:r>
            <a:r>
              <a:rPr lang="en-US" sz="1800" b="1" dirty="0">
                <a:latin typeface="Courier New" panose="02070309020205020404" pitchFamily="49" charset="0"/>
                <a:cs typeface="Courier New" panose="02070309020205020404" pitchFamily="49" charset="0"/>
              </a:rPr>
              <a:t>new </a:t>
            </a:r>
            <a:r>
              <a:rPr lang="en-US" sz="1800" dirty="0" smtClean="0">
                <a:latin typeface="Courier New" panose="02070309020205020404" pitchFamily="49" charset="0"/>
                <a:cs typeface="Courier New" panose="02070309020205020404" pitchFamily="49" charset="0"/>
              </a:rPr>
              <a:t>Ada.Containers.Indefinite_Ordered_Sets</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(String</a:t>
            </a:r>
            <a:r>
              <a:rPr lang="en-US" sz="1800" dirty="0" smtClean="0">
                <a:latin typeface="Courier New" panose="02070309020205020404" pitchFamily="49" charset="0"/>
                <a:cs typeface="Courier New" panose="02070309020205020404" pitchFamily="49" charset="0"/>
              </a:rPr>
              <a:t>);</a:t>
            </a:r>
            <a:endParaRPr lang="de-DE" sz="1800" dirty="0">
              <a:latin typeface="Courier New" panose="02070309020205020404" pitchFamily="49" charset="0"/>
              <a:cs typeface="Courier New" panose="02070309020205020404" pitchFamily="49" charset="0"/>
            </a:endParaRPr>
          </a:p>
          <a:p>
            <a:pPr marL="439738"/>
            <a:r>
              <a:rPr lang="de-DE" sz="1800" dirty="0" smtClean="0">
                <a:latin typeface="Courier New" panose="02070309020205020404" pitchFamily="49" charset="0"/>
                <a:cs typeface="Courier New" panose="02070309020205020404" pitchFamily="49" charset="0"/>
              </a:rPr>
              <a:t>Meine_Hunde: Sets.Set :=</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["Yeti", "Inuk", "Sitka", "Denali"];</a:t>
            </a:r>
          </a:p>
          <a:p>
            <a:r>
              <a:rPr lang="de-DE" sz="2000" dirty="0" smtClean="0">
                <a:cs typeface="Courier New" panose="02070309020205020404" pitchFamily="49" charset="0"/>
              </a:rPr>
              <a:t>Container-Aggregate sind entworfen, wie Reihungsaggregate zu wirken, daher kann der Aspekt nicht für einem Reihungstyp verendet werden.</a:t>
            </a:r>
          </a:p>
          <a:p>
            <a:r>
              <a:rPr lang="de-DE" sz="2000" dirty="0" smtClean="0">
                <a:cs typeface="Courier New" panose="02070309020205020404" pitchFamily="49" charset="0"/>
              </a:rPr>
              <a:t>Da die meisten privaten Typen als Verbunde definiert sind, ist es wichtig, dass diese beiden Arten von Aggregaten nebeneinander existieren können – daher die syntaktische Unterscheidung durch die Art der Klammerung.</a:t>
            </a:r>
            <a:endParaRPr lang="de-DE" sz="2400" dirty="0">
              <a:cs typeface="Courier New" panose="02070309020205020404" pitchFamily="49" charset="0"/>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441</a:t>
            </a:fld>
            <a:endParaRPr lang="de-DE" dirty="0"/>
          </a:p>
        </p:txBody>
      </p:sp>
      <p:sp>
        <p:nvSpPr>
          <p:cNvPr id="5" name="Titel 4"/>
          <p:cNvSpPr>
            <a:spLocks noGrp="1"/>
          </p:cNvSpPr>
          <p:nvPr>
            <p:ph type="title"/>
          </p:nvPr>
        </p:nvSpPr>
        <p:spPr/>
        <p:txBody>
          <a:bodyPr/>
          <a:lstStyle/>
          <a:p>
            <a:r>
              <a:rPr lang="de-DE" dirty="0" smtClean="0"/>
              <a:t>Container-Aggregate</a:t>
            </a:r>
            <a:endParaRPr lang="de-DE" dirty="0"/>
          </a:p>
        </p:txBody>
      </p:sp>
    </p:spTree>
    <p:extLst>
      <p:ext uri="{BB962C8B-B14F-4D97-AF65-F5344CB8AC3E}">
        <p14:creationId xmlns:p14="http://schemas.microsoft.com/office/powerpoint/2010/main" val="2835091860"/>
      </p:ext>
    </p:extLst>
  </p:cSld>
  <p:clrMapOvr>
    <a:masterClrMapping/>
  </p:clrMapOvr>
  <p:timing>
    <p:tnLst>
      <p:par>
        <p:cTn id="1" dur="indefinite" restart="never" nodeType="tmRoot"/>
      </p:par>
    </p:tn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672976" y="1985890"/>
            <a:ext cx="7769225" cy="2239888"/>
          </a:xfrm>
        </p:spPr>
        <p:txBody>
          <a:bodyPr/>
          <a:lstStyle/>
          <a:p>
            <a:r>
              <a:rPr lang="de-DE" sz="2000" dirty="0" smtClean="0"/>
              <a:t>Für gewisse Anwendungen mag der Wunsch nach Umwandlungen zwischen beiden Welten auftreten:</a:t>
            </a:r>
          </a:p>
          <a:p>
            <a:r>
              <a:rPr lang="en-US" sz="1600" b="1" dirty="0" smtClean="0">
                <a:latin typeface="Courier New" panose="02070309020205020404" pitchFamily="49" charset="0"/>
                <a:cs typeface="Courier New" panose="02070309020205020404" pitchFamily="49" charset="0"/>
              </a:rPr>
              <a:t>function</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To_Vector (</a:t>
            </a:r>
            <a:r>
              <a:rPr lang="en-US" sz="1600" dirty="0" smtClean="0">
                <a:latin typeface="Courier New" panose="02070309020205020404" pitchFamily="49" charset="0"/>
                <a:cs typeface="Courier New" panose="02070309020205020404" pitchFamily="49" charset="0"/>
              </a:rPr>
              <a:t>Elements: </a:t>
            </a:r>
            <a:r>
              <a:rPr lang="en-US" sz="1600" dirty="0">
                <a:latin typeface="Courier New" panose="02070309020205020404" pitchFamily="49" charset="0"/>
                <a:cs typeface="Courier New" panose="02070309020205020404" pitchFamily="49" charset="0"/>
              </a:rPr>
              <a:t>Elements_Array) </a:t>
            </a:r>
            <a:r>
              <a:rPr lang="en-US" sz="1600" b="1" dirty="0">
                <a:latin typeface="Courier New" panose="02070309020205020404" pitchFamily="49" charset="0"/>
                <a:cs typeface="Courier New" panose="02070309020205020404" pitchFamily="49" charset="0"/>
              </a:rPr>
              <a:t>return</a:t>
            </a:r>
            <a:r>
              <a:rPr lang="en-US" sz="1600" dirty="0">
                <a:latin typeface="Courier New" panose="02070309020205020404" pitchFamily="49" charset="0"/>
                <a:cs typeface="Courier New" panose="02070309020205020404" pitchFamily="49" charset="0"/>
              </a:rPr>
              <a:t> Vector</a:t>
            </a: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function</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To_Array (</a:t>
            </a:r>
            <a:r>
              <a:rPr lang="en-US" sz="1600" dirty="0" smtClean="0">
                <a:latin typeface="Courier New" panose="02070309020205020404" pitchFamily="49" charset="0"/>
                <a:cs typeface="Courier New" panose="02070309020205020404" pitchFamily="49" charset="0"/>
              </a:rPr>
              <a:t>Container: </a:t>
            </a:r>
            <a:r>
              <a:rPr lang="en-US" sz="1600" dirty="0">
                <a:latin typeface="Courier New" panose="02070309020205020404" pitchFamily="49" charset="0"/>
                <a:cs typeface="Courier New" panose="02070309020205020404" pitchFamily="49" charset="0"/>
              </a:rPr>
              <a:t>Vector) </a:t>
            </a:r>
            <a:r>
              <a:rPr lang="en-US" sz="1600" b="1" dirty="0">
                <a:latin typeface="Courier New" panose="02070309020205020404" pitchFamily="49" charset="0"/>
                <a:cs typeface="Courier New" panose="02070309020205020404" pitchFamily="49" charset="0"/>
              </a:rPr>
              <a:t>return</a:t>
            </a:r>
            <a:r>
              <a:rPr lang="en-US" sz="1600" dirty="0">
                <a:latin typeface="Courier New" panose="02070309020205020404" pitchFamily="49" charset="0"/>
                <a:cs typeface="Courier New" panose="02070309020205020404" pitchFamily="49" charset="0"/>
              </a:rPr>
              <a:t> Elements_Array</a:t>
            </a:r>
            <a:r>
              <a:rPr lang="en-US" sz="1600" dirty="0" smtClean="0">
                <a:latin typeface="Courier New" panose="02070309020205020404" pitchFamily="49" charset="0"/>
                <a:cs typeface="Courier New" panose="02070309020205020404" pitchFamily="49" charset="0"/>
              </a:rPr>
              <a:t>;</a:t>
            </a:r>
          </a:p>
          <a:p>
            <a:r>
              <a:rPr lang="de-DE" sz="2000" dirty="0" smtClean="0"/>
              <a:t>Sie können diese Operationen schnell selbst schreiben, doch es gibt diese Operationen tatsächlich schon mit den iterierten Aggregaten, daher sind sie nicht in der Container-Bibliothek enthalten:</a:t>
            </a:r>
            <a:endParaRPr lang="de-DE" sz="2000" dirty="0"/>
          </a:p>
          <a:p>
            <a:endParaRPr lang="de-DE" sz="1600" dirty="0">
              <a:latin typeface="Courier New" panose="02070309020205020404" pitchFamily="49" charset="0"/>
              <a:cs typeface="Courier New" panose="02070309020205020404" pitchFamily="49" charset="0"/>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442</a:t>
            </a:fld>
            <a:endParaRPr lang="de-DE" dirty="0"/>
          </a:p>
        </p:txBody>
      </p:sp>
      <p:sp>
        <p:nvSpPr>
          <p:cNvPr id="5" name="Titel 4"/>
          <p:cNvSpPr>
            <a:spLocks noGrp="1"/>
          </p:cNvSpPr>
          <p:nvPr>
            <p:ph type="title"/>
          </p:nvPr>
        </p:nvSpPr>
        <p:spPr/>
        <p:txBody>
          <a:bodyPr/>
          <a:lstStyle/>
          <a:p>
            <a:r>
              <a:rPr lang="de-DE" dirty="0" smtClean="0"/>
              <a:t>Container und Reihungen</a:t>
            </a:r>
            <a:endParaRPr lang="de-DE" dirty="0"/>
          </a:p>
        </p:txBody>
      </p:sp>
      <p:graphicFrame>
        <p:nvGraphicFramePr>
          <p:cNvPr id="9" name="Tabelle 8"/>
          <p:cNvGraphicFramePr>
            <a:graphicFrameLocks noGrp="1"/>
          </p:cNvGraphicFramePr>
          <p:nvPr>
            <p:extLst>
              <p:ext uri="{D42A27DB-BD31-4B8C-83A1-F6EECF244321}">
                <p14:modId xmlns:p14="http://schemas.microsoft.com/office/powerpoint/2010/main" val="1169147012"/>
              </p:ext>
            </p:extLst>
          </p:nvPr>
        </p:nvGraphicFramePr>
        <p:xfrm>
          <a:off x="2329201" y="4332704"/>
          <a:ext cx="4482421" cy="1112520"/>
        </p:xfrm>
        <a:graphic>
          <a:graphicData uri="http://schemas.openxmlformats.org/drawingml/2006/table">
            <a:tbl>
              <a:tblPr firstRow="1" bandRow="1">
                <a:tableStyleId>{5C22544A-7EE6-4342-B048-85BDC9FD1C3A}</a:tableStyleId>
              </a:tblPr>
              <a:tblGrid>
                <a:gridCol w="1530093"/>
                <a:gridCol w="2952328"/>
              </a:tblGrid>
              <a:tr h="370840">
                <a:tc>
                  <a:txBody>
                    <a:bodyPr/>
                    <a:lstStyle/>
                    <a:p>
                      <a:pPr algn="ctr"/>
                      <a:r>
                        <a:rPr lang="de-DE" dirty="0" smtClean="0"/>
                        <a:t>Operation</a:t>
                      </a:r>
                      <a:endParaRPr lang="de-DE" dirty="0"/>
                    </a:p>
                  </a:txBody>
                  <a:tcPr/>
                </a:tc>
                <a:tc>
                  <a:txBody>
                    <a:bodyPr/>
                    <a:lstStyle/>
                    <a:p>
                      <a:pPr algn="ctr"/>
                      <a:r>
                        <a:rPr lang="de-DE" dirty="0" smtClean="0"/>
                        <a:t>Aggregat</a:t>
                      </a:r>
                      <a:endParaRPr lang="de-DE" dirty="0"/>
                    </a:p>
                  </a:txBody>
                  <a:tcPr>
                    <a:solidFill>
                      <a:srgbClr val="00CC99"/>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Courier New" panose="02070309020205020404" pitchFamily="49" charset="0"/>
                          <a:cs typeface="Courier New" panose="02070309020205020404" pitchFamily="49" charset="0"/>
                        </a:rPr>
                        <a:t>To_Vector</a:t>
                      </a:r>
                      <a:endParaRPr lang="de-DE" dirty="0">
                        <a:latin typeface="Courier New" panose="02070309020205020404" pitchFamily="49" charset="0"/>
                        <a:cs typeface="Courier New" panose="02070309020205020404" pitchFamily="49" charset="0"/>
                      </a:endParaRPr>
                    </a:p>
                  </a:txBody>
                  <a:tcPr>
                    <a:solidFill>
                      <a:srgbClr val="E7F6E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smtClean="0">
                          <a:latin typeface="Courier New" panose="02070309020205020404" pitchFamily="49" charset="0"/>
                          <a:cs typeface="Courier New" panose="02070309020205020404" pitchFamily="49" charset="0"/>
                        </a:rPr>
                        <a:t>[</a:t>
                      </a:r>
                      <a:r>
                        <a:rPr lang="de-DE" sz="1800" b="1" dirty="0" smtClean="0">
                          <a:latin typeface="Courier New" panose="02070309020205020404" pitchFamily="49" charset="0"/>
                          <a:cs typeface="Courier New" panose="02070309020205020404" pitchFamily="49" charset="0"/>
                        </a:rPr>
                        <a:t>for</a:t>
                      </a:r>
                      <a:r>
                        <a:rPr lang="de-DE" sz="1800" dirty="0" smtClean="0">
                          <a:latin typeface="Courier New" panose="02070309020205020404" pitchFamily="49" charset="0"/>
                          <a:cs typeface="Courier New" panose="02070309020205020404" pitchFamily="49" charset="0"/>
                        </a:rPr>
                        <a:t> E </a:t>
                      </a:r>
                      <a:r>
                        <a:rPr lang="de-DE" sz="1800" b="1" dirty="0" smtClean="0">
                          <a:latin typeface="Courier New" panose="02070309020205020404" pitchFamily="49" charset="0"/>
                          <a:cs typeface="Courier New" panose="02070309020205020404" pitchFamily="49" charset="0"/>
                        </a:rPr>
                        <a:t>of</a:t>
                      </a:r>
                      <a:r>
                        <a:rPr lang="de-DE" sz="1800" dirty="0" smtClean="0">
                          <a:latin typeface="Courier New" panose="02070309020205020404" pitchFamily="49" charset="0"/>
                          <a:cs typeface="Courier New" panose="02070309020205020404" pitchFamily="49" charset="0"/>
                        </a:rPr>
                        <a:t> Elements]</a:t>
                      </a:r>
                      <a:endParaRPr lang="de-DE" dirty="0">
                        <a:latin typeface="Courier New" panose="02070309020205020404" pitchFamily="49" charset="0"/>
                        <a:cs typeface="Courier New" panose="02070309020205020404" pitchFamily="49" charset="0"/>
                      </a:endParaRPr>
                    </a:p>
                  </a:txBody>
                  <a:tcPr>
                    <a:solidFill>
                      <a:srgbClr val="E7F6EF"/>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Courier New" panose="02070309020205020404" pitchFamily="49" charset="0"/>
                          <a:cs typeface="Courier New" panose="02070309020205020404" pitchFamily="49" charset="0"/>
                        </a:rPr>
                        <a:t>To_Array</a:t>
                      </a:r>
                      <a:endParaRPr lang="de-DE" dirty="0">
                        <a:latin typeface="Courier New" panose="02070309020205020404" pitchFamily="49" charset="0"/>
                        <a:cs typeface="Courier New" panose="02070309020205020404" pitchFamily="49" charset="0"/>
                      </a:endParaRPr>
                    </a:p>
                  </a:txBody>
                  <a:tcPr>
                    <a:solidFill>
                      <a:srgbClr val="CBECD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Courier New" panose="02070309020205020404" pitchFamily="49" charset="0"/>
                          <a:cs typeface="Courier New" panose="02070309020205020404" pitchFamily="49" charset="0"/>
                        </a:rPr>
                        <a:t>[</a:t>
                      </a:r>
                      <a:r>
                        <a:rPr lang="en-US" sz="1800" b="1" dirty="0" smtClean="0">
                          <a:latin typeface="Courier New" panose="02070309020205020404" pitchFamily="49" charset="0"/>
                          <a:cs typeface="Courier New" panose="02070309020205020404" pitchFamily="49" charset="0"/>
                        </a:rPr>
                        <a:t>for</a:t>
                      </a:r>
                      <a:r>
                        <a:rPr lang="en-US" sz="1800" dirty="0" smtClean="0">
                          <a:latin typeface="Courier New" panose="02070309020205020404" pitchFamily="49" charset="0"/>
                          <a:cs typeface="Courier New" panose="02070309020205020404" pitchFamily="49" charset="0"/>
                        </a:rPr>
                        <a:t> E </a:t>
                      </a:r>
                      <a:r>
                        <a:rPr lang="en-US" sz="1800" b="1" dirty="0" smtClean="0">
                          <a:latin typeface="Courier New" panose="02070309020205020404" pitchFamily="49" charset="0"/>
                          <a:cs typeface="Courier New" panose="02070309020205020404" pitchFamily="49" charset="0"/>
                        </a:rPr>
                        <a:t>of</a:t>
                      </a:r>
                      <a:r>
                        <a:rPr lang="en-US" sz="1800" dirty="0" smtClean="0">
                          <a:latin typeface="Courier New" panose="02070309020205020404" pitchFamily="49" charset="0"/>
                          <a:cs typeface="Courier New" panose="02070309020205020404" pitchFamily="49" charset="0"/>
                        </a:rPr>
                        <a:t> Container]</a:t>
                      </a:r>
                    </a:p>
                  </a:txBody>
                  <a:tcPr>
                    <a:solidFill>
                      <a:srgbClr val="CBECDE"/>
                    </a:solidFill>
                  </a:tcPr>
                </a:tc>
              </a:tr>
            </a:tbl>
          </a:graphicData>
        </a:graphic>
      </p:graphicFrame>
      <p:sp>
        <p:nvSpPr>
          <p:cNvPr id="10" name="Textfeld 9"/>
          <p:cNvSpPr txBox="1"/>
          <p:nvPr/>
        </p:nvSpPr>
        <p:spPr>
          <a:xfrm>
            <a:off x="685800" y="5517232"/>
            <a:ext cx="7769225" cy="707886"/>
          </a:xfrm>
          <a:prstGeom prst="rect">
            <a:avLst/>
          </a:prstGeom>
          <a:noFill/>
        </p:spPr>
        <p:txBody>
          <a:bodyPr wrap="square" rtlCol="0">
            <a:spAutoFit/>
          </a:bodyPr>
          <a:lstStyle/>
          <a:p>
            <a:r>
              <a:rPr lang="de-DE" sz="2000" dirty="0" smtClean="0">
                <a:solidFill>
                  <a:schemeClr val="tx1"/>
                </a:solidFill>
              </a:rPr>
              <a:t>Hier zahlt sich die gleiche Schreibweise für Reihungs- und Container-Aggregate </a:t>
            </a:r>
            <a:r>
              <a:rPr lang="de-DE" sz="2000" dirty="0">
                <a:solidFill>
                  <a:schemeClr val="tx1"/>
                </a:solidFill>
              </a:rPr>
              <a:t>a</a:t>
            </a:r>
            <a:r>
              <a:rPr lang="de-DE" sz="2000" dirty="0" smtClean="0">
                <a:solidFill>
                  <a:schemeClr val="tx1"/>
                </a:solidFill>
              </a:rPr>
              <a:t>us.</a:t>
            </a:r>
            <a:endParaRPr lang="de-DE" sz="2000" dirty="0">
              <a:solidFill>
                <a:schemeClr val="tx1"/>
              </a:solidFill>
            </a:endParaRPr>
          </a:p>
        </p:txBody>
      </p:sp>
    </p:spTree>
    <p:extLst>
      <p:ext uri="{BB962C8B-B14F-4D97-AF65-F5344CB8AC3E}">
        <p14:creationId xmlns:p14="http://schemas.microsoft.com/office/powerpoint/2010/main" val="2986012816"/>
      </p:ext>
    </p:extLst>
  </p:cSld>
  <p:clrMapOvr>
    <a:masterClrMapping/>
  </p:clrMapOvr>
  <p:timing>
    <p:tnLst>
      <p:par>
        <p:cTn id="1" dur="indefinite" restart="never" nodeType="tmRoot"/>
      </p:par>
    </p:tn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z="2200" dirty="0" smtClean="0"/>
              <a:t>Für Zeichen und Zeichenketten gibt es je eine Replikations-funktion</a:t>
            </a:r>
          </a:p>
          <a:p>
            <a:pPr marL="355600"/>
            <a:r>
              <a:rPr lang="en-US" sz="1900" b="1" dirty="0" smtClean="0">
                <a:latin typeface="Courier New" panose="02070309020205020404" pitchFamily="49" charset="0"/>
                <a:cs typeface="Courier New" panose="02070309020205020404" pitchFamily="49" charset="0"/>
              </a:rPr>
              <a:t>function</a:t>
            </a:r>
            <a:r>
              <a:rPr lang="en-US" sz="1900" dirty="0">
                <a:latin typeface="Courier New" panose="02070309020205020404" pitchFamily="49" charset="0"/>
                <a:cs typeface="Courier New" panose="02070309020205020404" pitchFamily="49" charset="0"/>
              </a:rPr>
              <a:t> "*" (Left </a:t>
            </a:r>
            <a:r>
              <a:rPr lang="en-US" sz="1900" dirty="0" smtClean="0">
                <a:latin typeface="Courier New" panose="02070309020205020404" pitchFamily="49" charset="0"/>
                <a:cs typeface="Courier New" panose="02070309020205020404" pitchFamily="49" charset="0"/>
              </a:rPr>
              <a:t>:</a:t>
            </a:r>
            <a:r>
              <a:rPr lang="en-US" sz="1900" dirty="0">
                <a:latin typeface="Courier New" panose="02070309020205020404" pitchFamily="49" charset="0"/>
                <a:cs typeface="Courier New" panose="02070309020205020404" pitchFamily="49" charset="0"/>
              </a:rPr>
              <a:t> </a:t>
            </a:r>
            <a:r>
              <a:rPr lang="en-US" sz="1900" b="1" dirty="0">
                <a:latin typeface="Courier New" panose="02070309020205020404" pitchFamily="49" charset="0"/>
                <a:cs typeface="Courier New" panose="02070309020205020404" pitchFamily="49" charset="0"/>
              </a:rPr>
              <a:t>in</a:t>
            </a:r>
            <a:r>
              <a:rPr lang="en-US" sz="1900" dirty="0">
                <a:latin typeface="Courier New" panose="02070309020205020404" pitchFamily="49" charset="0"/>
                <a:cs typeface="Courier New" panose="02070309020205020404" pitchFamily="49" charset="0"/>
              </a:rPr>
              <a:t> Natural;</a:t>
            </a:r>
            <a:br>
              <a:rPr lang="en-US" sz="1900" dirty="0">
                <a:latin typeface="Courier New" panose="02070309020205020404" pitchFamily="49" charset="0"/>
                <a:cs typeface="Courier New" panose="02070309020205020404" pitchFamily="49" charset="0"/>
              </a:rPr>
            </a:br>
            <a:r>
              <a:rPr lang="en-US" sz="1900" dirty="0">
                <a:latin typeface="Courier New" panose="02070309020205020404" pitchFamily="49" charset="0"/>
                <a:cs typeface="Courier New" panose="02070309020205020404" pitchFamily="49" charset="0"/>
              </a:rPr>
              <a:t>              </a:t>
            </a:r>
            <a:r>
              <a:rPr lang="en-US" sz="1900" dirty="0" smtClean="0">
                <a:latin typeface="Courier New" panose="02070309020205020404" pitchFamily="49" charset="0"/>
                <a:cs typeface="Courier New" panose="02070309020205020404" pitchFamily="49" charset="0"/>
              </a:rPr>
              <a:t>Right:</a:t>
            </a:r>
            <a:r>
              <a:rPr lang="en-US" sz="1900" dirty="0">
                <a:latin typeface="Courier New" panose="02070309020205020404" pitchFamily="49" charset="0"/>
                <a:cs typeface="Courier New" panose="02070309020205020404" pitchFamily="49" charset="0"/>
              </a:rPr>
              <a:t> </a:t>
            </a:r>
            <a:r>
              <a:rPr lang="en-US" sz="1900" b="1" dirty="0">
                <a:latin typeface="Courier New" panose="02070309020205020404" pitchFamily="49" charset="0"/>
                <a:cs typeface="Courier New" panose="02070309020205020404" pitchFamily="49" charset="0"/>
              </a:rPr>
              <a:t>in</a:t>
            </a:r>
            <a:r>
              <a:rPr lang="en-US" sz="1900" dirty="0">
                <a:latin typeface="Courier New" panose="02070309020205020404" pitchFamily="49" charset="0"/>
                <a:cs typeface="Courier New" panose="02070309020205020404" pitchFamily="49" charset="0"/>
              </a:rPr>
              <a:t> Character) </a:t>
            </a:r>
            <a:r>
              <a:rPr lang="en-US" sz="1900" b="1" dirty="0">
                <a:latin typeface="Courier New" panose="02070309020205020404" pitchFamily="49" charset="0"/>
                <a:cs typeface="Courier New" panose="02070309020205020404" pitchFamily="49" charset="0"/>
              </a:rPr>
              <a:t>return</a:t>
            </a:r>
            <a:r>
              <a:rPr lang="en-US" sz="1900" dirty="0">
                <a:latin typeface="Courier New" panose="02070309020205020404" pitchFamily="49" charset="0"/>
                <a:cs typeface="Courier New" panose="02070309020205020404" pitchFamily="49" charset="0"/>
              </a:rPr>
              <a:t> String</a:t>
            </a:r>
            <a:r>
              <a:rPr lang="en-US" sz="1900" dirty="0" smtClean="0">
                <a:latin typeface="Courier New" panose="02070309020205020404" pitchFamily="49" charset="0"/>
                <a:cs typeface="Courier New" panose="02070309020205020404" pitchFamily="49" charset="0"/>
              </a:rPr>
              <a:t>;</a:t>
            </a:r>
            <a:br>
              <a:rPr lang="en-US" sz="1900" dirty="0" smtClean="0">
                <a:latin typeface="Courier New" panose="02070309020205020404" pitchFamily="49" charset="0"/>
                <a:cs typeface="Courier New" panose="02070309020205020404" pitchFamily="49" charset="0"/>
              </a:rPr>
            </a:br>
            <a:r>
              <a:rPr lang="en-US" sz="1900" b="1" dirty="0" smtClean="0">
                <a:latin typeface="Courier New" panose="02070309020205020404" pitchFamily="49" charset="0"/>
                <a:cs typeface="Courier New" panose="02070309020205020404" pitchFamily="49" charset="0"/>
              </a:rPr>
              <a:t>function</a:t>
            </a:r>
            <a:r>
              <a:rPr lang="en-US" sz="1900" dirty="0">
                <a:latin typeface="Courier New" panose="02070309020205020404" pitchFamily="49" charset="0"/>
                <a:cs typeface="Courier New" panose="02070309020205020404" pitchFamily="49" charset="0"/>
              </a:rPr>
              <a:t> "*" (Left </a:t>
            </a:r>
            <a:r>
              <a:rPr lang="en-US" sz="1900" dirty="0" smtClean="0">
                <a:latin typeface="Courier New" panose="02070309020205020404" pitchFamily="49" charset="0"/>
                <a:cs typeface="Courier New" panose="02070309020205020404" pitchFamily="49" charset="0"/>
              </a:rPr>
              <a:t>:</a:t>
            </a:r>
            <a:r>
              <a:rPr lang="en-US" sz="1900" dirty="0">
                <a:latin typeface="Courier New" panose="02070309020205020404" pitchFamily="49" charset="0"/>
                <a:cs typeface="Courier New" panose="02070309020205020404" pitchFamily="49" charset="0"/>
              </a:rPr>
              <a:t> </a:t>
            </a:r>
            <a:r>
              <a:rPr lang="en-US" sz="1900" b="1" dirty="0">
                <a:latin typeface="Courier New" panose="02070309020205020404" pitchFamily="49" charset="0"/>
                <a:cs typeface="Courier New" panose="02070309020205020404" pitchFamily="49" charset="0"/>
              </a:rPr>
              <a:t>in</a:t>
            </a:r>
            <a:r>
              <a:rPr lang="en-US" sz="1900" dirty="0">
                <a:latin typeface="Courier New" panose="02070309020205020404" pitchFamily="49" charset="0"/>
                <a:cs typeface="Courier New" panose="02070309020205020404" pitchFamily="49" charset="0"/>
              </a:rPr>
              <a:t> Natural;</a:t>
            </a:r>
            <a:br>
              <a:rPr lang="en-US" sz="1900" dirty="0">
                <a:latin typeface="Courier New" panose="02070309020205020404" pitchFamily="49" charset="0"/>
                <a:cs typeface="Courier New" panose="02070309020205020404" pitchFamily="49" charset="0"/>
              </a:rPr>
            </a:br>
            <a:r>
              <a:rPr lang="en-US" sz="1900" dirty="0">
                <a:latin typeface="Courier New" panose="02070309020205020404" pitchFamily="49" charset="0"/>
                <a:cs typeface="Courier New" panose="02070309020205020404" pitchFamily="49" charset="0"/>
              </a:rPr>
              <a:t>              </a:t>
            </a:r>
            <a:r>
              <a:rPr lang="en-US" sz="1900" dirty="0" smtClean="0">
                <a:latin typeface="Courier New" panose="02070309020205020404" pitchFamily="49" charset="0"/>
                <a:cs typeface="Courier New" panose="02070309020205020404" pitchFamily="49" charset="0"/>
              </a:rPr>
              <a:t>Right:</a:t>
            </a:r>
            <a:r>
              <a:rPr lang="en-US" sz="1900" dirty="0">
                <a:latin typeface="Courier New" panose="02070309020205020404" pitchFamily="49" charset="0"/>
                <a:cs typeface="Courier New" panose="02070309020205020404" pitchFamily="49" charset="0"/>
              </a:rPr>
              <a:t> </a:t>
            </a:r>
            <a:r>
              <a:rPr lang="en-US" sz="1900" b="1" dirty="0">
                <a:latin typeface="Courier New" panose="02070309020205020404" pitchFamily="49" charset="0"/>
                <a:cs typeface="Courier New" panose="02070309020205020404" pitchFamily="49" charset="0"/>
              </a:rPr>
              <a:t>in</a:t>
            </a:r>
            <a:r>
              <a:rPr lang="en-US" sz="1900" dirty="0">
                <a:latin typeface="Courier New" panose="02070309020205020404" pitchFamily="49" charset="0"/>
                <a:cs typeface="Courier New" panose="02070309020205020404" pitchFamily="49" charset="0"/>
              </a:rPr>
              <a:t> String) </a:t>
            </a:r>
            <a:r>
              <a:rPr lang="en-US" sz="1900" b="1" dirty="0">
                <a:latin typeface="Courier New" panose="02070309020205020404" pitchFamily="49" charset="0"/>
                <a:cs typeface="Courier New" panose="02070309020205020404" pitchFamily="49" charset="0"/>
              </a:rPr>
              <a:t>return</a:t>
            </a:r>
            <a:r>
              <a:rPr lang="en-US" sz="1900" dirty="0">
                <a:latin typeface="Courier New" panose="02070309020205020404" pitchFamily="49" charset="0"/>
                <a:cs typeface="Courier New" panose="02070309020205020404" pitchFamily="49" charset="0"/>
              </a:rPr>
              <a:t> String</a:t>
            </a:r>
            <a:r>
              <a:rPr lang="en-US" sz="1900" dirty="0" smtClean="0">
                <a:latin typeface="Courier New" panose="02070309020205020404" pitchFamily="49" charset="0"/>
                <a:cs typeface="Courier New" panose="02070309020205020404" pitchFamily="49" charset="0"/>
              </a:rPr>
              <a:t>;</a:t>
            </a:r>
          </a:p>
          <a:p>
            <a:pPr lvl="0"/>
            <a:r>
              <a:rPr lang="de-DE" sz="2200" dirty="0"/>
              <a:t>Sie </a:t>
            </a:r>
            <a:r>
              <a:rPr lang="de-DE" sz="2200" dirty="0" smtClean="0"/>
              <a:t>kann nachgebildet werden durch den zugegebenermaßen nicht sofort verständlichen Ausdruck (Tucker Taft)</a:t>
            </a:r>
          </a:p>
          <a:p>
            <a:pPr marL="355600" lvl="0"/>
            <a:r>
              <a:rPr lang="en-US" sz="1900" dirty="0" smtClean="0">
                <a:latin typeface="Courier New" panose="02070309020205020404" pitchFamily="49" charset="0"/>
                <a:cs typeface="Courier New" panose="02070309020205020404" pitchFamily="49" charset="0"/>
              </a:rPr>
              <a:t>[for </a:t>
            </a:r>
            <a:r>
              <a:rPr lang="en-US" sz="1900" dirty="0">
                <a:latin typeface="Courier New" panose="02070309020205020404" pitchFamily="49" charset="0"/>
                <a:cs typeface="Courier New" panose="02070309020205020404" pitchFamily="49" charset="0"/>
              </a:rPr>
              <a:t>I in 1 .. N =&gt; Vec]'Reduce</a:t>
            </a:r>
            <a:r>
              <a:rPr lang="en-US" sz="1900" dirty="0" smtClean="0">
                <a:latin typeface="Courier New" panose="02070309020205020404" pitchFamily="49" charset="0"/>
                <a:cs typeface="Courier New" panose="02070309020205020404" pitchFamily="49" charset="0"/>
              </a:rPr>
              <a:t>("&amp;",[])</a:t>
            </a:r>
          </a:p>
          <a:p>
            <a:r>
              <a:rPr lang="de-DE" sz="2200" dirty="0" smtClean="0"/>
              <a:t>ein wunderschönes Beispiel für durchgeknallte (</a:t>
            </a:r>
            <a:r>
              <a:rPr lang="en-US" sz="2200" i="1" dirty="0" smtClean="0"/>
              <a:t>obfuscated</a:t>
            </a:r>
            <a:r>
              <a:rPr lang="de-DE" sz="2200" dirty="0" smtClean="0"/>
              <a:t>) Pro-grammierung. Diese Operation ist vermutlich auch eher so außer-gewöhnlich, als dass sie ein Performanzproblem darstellen sollte.</a:t>
            </a:r>
            <a:endParaRPr lang="de-DE" sz="2200" dirty="0"/>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443</a:t>
            </a:fld>
            <a:endParaRPr lang="de-DE" dirty="0"/>
          </a:p>
        </p:txBody>
      </p:sp>
      <p:sp>
        <p:nvSpPr>
          <p:cNvPr id="5" name="Titel 4"/>
          <p:cNvSpPr>
            <a:spLocks noGrp="1"/>
          </p:cNvSpPr>
          <p:nvPr>
            <p:ph type="title"/>
          </p:nvPr>
        </p:nvSpPr>
        <p:spPr/>
        <p:txBody>
          <a:bodyPr/>
          <a:lstStyle/>
          <a:p>
            <a:r>
              <a:rPr lang="de-DE" dirty="0" smtClean="0"/>
              <a:t>Replikation</a:t>
            </a:r>
            <a:endParaRPr lang="de-DE" dirty="0"/>
          </a:p>
        </p:txBody>
      </p:sp>
      <p:sp>
        <p:nvSpPr>
          <p:cNvPr id="6" name="Interaktive Schaltfläche: Zurückkehren 5">
            <a:hlinkClick r:id="rId2" action="ppaction://hlinksldjump" highlightClick="1"/>
          </p:cNvPr>
          <p:cNvSpPr/>
          <p:nvPr/>
        </p:nvSpPr>
        <p:spPr bwMode="auto">
          <a:xfrm>
            <a:off x="8244408" y="463550"/>
            <a:ext cx="210617" cy="267023"/>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775929859"/>
      </p:ext>
    </p:extLst>
  </p:cSld>
  <p:clrMapOvr>
    <a:masterClrMapping/>
  </p:clrMapOvr>
  <p:timing>
    <p:tnLst>
      <p:par>
        <p:cTn id="1" dur="indefinite" restart="never" nodeType="tmRoot"/>
      </p:par>
    </p:tn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z="1900" dirty="0" smtClean="0"/>
              <a:t>Eine </a:t>
            </a:r>
            <a:r>
              <a:rPr lang="de-DE" altLang="de-DE" sz="1900" i="1" dirty="0" smtClean="0"/>
              <a:t>Konstruktorfunktion</a:t>
            </a:r>
            <a:r>
              <a:rPr lang="de-DE" altLang="de-DE" sz="1900" dirty="0" smtClean="0"/>
              <a:t> </a:t>
            </a:r>
            <a:r>
              <a:rPr lang="de-DE" altLang="de-DE" sz="1900" dirty="0"/>
              <a:t>für limitierte Typen </a:t>
            </a:r>
            <a:r>
              <a:rPr lang="de-DE" altLang="de-DE" sz="1900" dirty="0" smtClean="0"/>
              <a:t>muss das </a:t>
            </a:r>
            <a:r>
              <a:rPr lang="de-DE" altLang="de-DE" sz="1900" dirty="0"/>
              <a:t>Objekt </a:t>
            </a:r>
            <a:r>
              <a:rPr lang="de-DE" altLang="de-DE" sz="1900" dirty="0" smtClean="0">
                <a:solidFill>
                  <a:schemeClr val="accent2"/>
                </a:solidFill>
              </a:rPr>
              <a:t>an </a:t>
            </a:r>
            <a:r>
              <a:rPr lang="de-DE" altLang="de-DE" sz="1900" dirty="0">
                <a:solidFill>
                  <a:schemeClr val="accent2"/>
                </a:solidFill>
              </a:rPr>
              <a:t>Ort und </a:t>
            </a:r>
            <a:r>
              <a:rPr lang="de-DE" altLang="de-DE" sz="1900" dirty="0" smtClean="0">
                <a:solidFill>
                  <a:schemeClr val="accent2"/>
                </a:solidFill>
              </a:rPr>
              <a:t>Stelle </a:t>
            </a:r>
            <a:r>
              <a:rPr lang="de-DE" altLang="de-DE" sz="1900" dirty="0" smtClean="0">
                <a:solidFill>
                  <a:schemeClr val="tx1"/>
                </a:solidFill>
              </a:rPr>
              <a:t>(</a:t>
            </a:r>
            <a:r>
              <a:rPr lang="en-US" altLang="de-DE" sz="1900" i="1" dirty="0" smtClean="0">
                <a:solidFill>
                  <a:schemeClr val="tx1"/>
                </a:solidFill>
              </a:rPr>
              <a:t>built in place</a:t>
            </a:r>
            <a:r>
              <a:rPr lang="de-DE" altLang="de-DE" sz="1900" dirty="0" smtClean="0">
                <a:solidFill>
                  <a:schemeClr val="tx1"/>
                </a:solidFill>
              </a:rPr>
              <a:t>)</a:t>
            </a:r>
            <a:r>
              <a:rPr lang="de-DE" altLang="de-DE" sz="1900" dirty="0" smtClean="0"/>
              <a:t> erzeugen. Dafür kann die einfache Return-Anweisung meist nicht verwendet werden, </a:t>
            </a:r>
            <a:r>
              <a:rPr lang="de-DE" altLang="de-DE" sz="1900" dirty="0" smtClean="0">
                <a:solidFill>
                  <a:srgbClr val="C00000"/>
                </a:solidFill>
              </a:rPr>
              <a:t>Ada 2005 </a:t>
            </a:r>
            <a:r>
              <a:rPr lang="de-DE" altLang="de-DE" sz="1900" dirty="0" smtClean="0"/>
              <a:t>führt daher die erweiterte </a:t>
            </a:r>
            <a:r>
              <a:rPr lang="de-DE" altLang="de-DE" sz="1900" dirty="0" smtClean="0">
                <a:solidFill>
                  <a:schemeClr val="accent2"/>
                </a:solidFill>
              </a:rPr>
              <a:t>Return-Anweisung</a:t>
            </a:r>
            <a:r>
              <a:rPr lang="de-DE" altLang="de-DE" sz="1900" dirty="0" smtClean="0"/>
              <a:t> (</a:t>
            </a:r>
            <a:r>
              <a:rPr lang="en-US" altLang="de-DE" sz="1900" i="1" dirty="0" smtClean="0"/>
              <a:t>extended return statement</a:t>
            </a:r>
            <a:r>
              <a:rPr lang="de-DE" altLang="de-DE" sz="1900" dirty="0" smtClean="0"/>
              <a:t>) ein.</a:t>
            </a:r>
          </a:p>
          <a:p>
            <a:pPr marL="357188"/>
            <a:r>
              <a:rPr lang="de-DE" sz="1800" b="1" dirty="0" smtClean="0">
                <a:latin typeface="Courier New" panose="02070309020205020404" pitchFamily="49" charset="0"/>
                <a:cs typeface="Courier New" panose="02070309020205020404" pitchFamily="49" charset="0"/>
              </a:rPr>
              <a:t>return</a:t>
            </a:r>
            <a:r>
              <a:rPr lang="de-DE" sz="1800" dirty="0" smtClean="0">
                <a:latin typeface="Courier New" panose="02070309020205020404" pitchFamily="49" charset="0"/>
                <a:cs typeface="Courier New" panose="02070309020205020404" pitchFamily="49" charset="0"/>
              </a:rPr>
              <a:t> Objekt: Subtyp [:= Initialwert] </a:t>
            </a:r>
            <a:r>
              <a:rPr lang="de-DE" sz="1800" b="1" dirty="0" smtClean="0">
                <a:latin typeface="Courier New" panose="02070309020205020404" pitchFamily="49" charset="0"/>
                <a:cs typeface="Courier New" panose="02070309020205020404" pitchFamily="49" charset="0"/>
              </a:rPr>
              <a:t>do</a:t>
            </a:r>
          </a:p>
          <a:p>
            <a:pPr marL="357188"/>
            <a:r>
              <a:rPr lang="de-DE" sz="1800" dirty="0" smtClean="0">
                <a:latin typeface="Courier New" panose="02070309020205020404" pitchFamily="49" charset="0"/>
                <a:cs typeface="Courier New" panose="02070309020205020404" pitchFamily="49" charset="0"/>
              </a:rPr>
              <a:t>  …  -- </a:t>
            </a:r>
            <a:br>
              <a:rPr lang="de-DE" sz="1800"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end return</a:t>
            </a:r>
            <a:r>
              <a:rPr lang="de-DE" sz="1800" dirty="0" smtClean="0">
                <a:latin typeface="Courier New" panose="02070309020205020404" pitchFamily="49" charset="0"/>
                <a:cs typeface="Courier New" panose="02070309020205020404" pitchFamily="49" charset="0"/>
              </a:rPr>
              <a:t>;</a:t>
            </a:r>
          </a:p>
          <a:p>
            <a:r>
              <a:rPr lang="de-DE" sz="1900" dirty="0" smtClean="0">
                <a:cs typeface="Courier New" panose="02070309020205020404" pitchFamily="49" charset="0"/>
              </a:rPr>
              <a:t>Die erweiterte Return-Anweisung kann immer verwendet werden. Aber verfallen Sie nicht dem </a:t>
            </a:r>
            <a:r>
              <a:rPr lang="de-DE" sz="1900" dirty="0" smtClean="0">
                <a:solidFill>
                  <a:srgbClr val="FF3399"/>
                </a:solidFill>
                <a:cs typeface="Courier New" panose="02070309020205020404" pitchFamily="49" charset="0"/>
              </a:rPr>
              <a:t>Irrtum</a:t>
            </a:r>
            <a:r>
              <a:rPr lang="de-DE" sz="1900" dirty="0" smtClean="0">
                <a:cs typeface="Courier New" panose="02070309020205020404" pitchFamily="49" charset="0"/>
              </a:rPr>
              <a:t>, dass sie </a:t>
            </a:r>
            <a:r>
              <a:rPr lang="de-DE" sz="1900" dirty="0" smtClean="0">
                <a:solidFill>
                  <a:srgbClr val="FF3399"/>
                </a:solidFill>
                <a:cs typeface="Courier New" panose="02070309020205020404" pitchFamily="49" charset="0"/>
              </a:rPr>
              <a:t>Erzeugung an Ort und Stelle erzwingt</a:t>
            </a:r>
            <a:r>
              <a:rPr lang="de-DE" sz="1900" dirty="0" smtClean="0">
                <a:cs typeface="Courier New" panose="02070309020205020404" pitchFamily="49" charset="0"/>
              </a:rPr>
              <a:t>; das ist nur für </a:t>
            </a:r>
            <a:r>
              <a:rPr lang="de-DE" sz="1900" dirty="0"/>
              <a:t>unveränderlich </a:t>
            </a:r>
            <a:r>
              <a:rPr lang="de-DE" sz="1900" dirty="0" smtClean="0"/>
              <a:t>limitierte Typen (</a:t>
            </a:r>
            <a:r>
              <a:rPr lang="en-US" sz="1900" i="1" dirty="0" smtClean="0"/>
              <a:t>immutably limited types</a:t>
            </a:r>
            <a:r>
              <a:rPr lang="de-DE" sz="1900" dirty="0" smtClean="0"/>
              <a:t>) und für kontrollierte Typen bei Initialisierung durch ein Aggregat verlangt</a:t>
            </a:r>
            <a:r>
              <a:rPr lang="de-DE" sz="1900" dirty="0" smtClean="0">
                <a:cs typeface="Courier New" panose="02070309020205020404" pitchFamily="49" charset="0"/>
              </a:rPr>
              <a:t>. Für alle anderen ist es die alleinige Entscheidung des Übersetzers, wie er das Objekt erzeugt, unabhängig von der Art der</a:t>
            </a:r>
            <a:r>
              <a:rPr lang="de-DE" sz="1900" dirty="0" smtClean="0"/>
              <a:t> </a:t>
            </a:r>
            <a:r>
              <a:rPr lang="de-DE" sz="1900" dirty="0"/>
              <a:t>Return-Anweisung</a:t>
            </a:r>
            <a:endParaRPr lang="de-DE" sz="1900" dirty="0" smtClean="0">
              <a:cs typeface="Courier New" panose="02070309020205020404" pitchFamily="49" charset="0"/>
            </a:endParaRP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444</a:t>
            </a:fld>
            <a:endParaRPr lang="de-DE" dirty="0"/>
          </a:p>
        </p:txBody>
      </p:sp>
      <p:sp>
        <p:nvSpPr>
          <p:cNvPr id="5" name="Titel 4"/>
          <p:cNvSpPr>
            <a:spLocks noGrp="1"/>
          </p:cNvSpPr>
          <p:nvPr>
            <p:ph type="title"/>
          </p:nvPr>
        </p:nvSpPr>
        <p:spPr/>
        <p:txBody>
          <a:bodyPr/>
          <a:lstStyle/>
          <a:p>
            <a:r>
              <a:rPr lang="de-DE" dirty="0" smtClean="0">
                <a:solidFill>
                  <a:srgbClr val="FF3399"/>
                </a:solidFill>
              </a:rPr>
              <a:t>Erweiterte Return-Anweisung</a:t>
            </a:r>
            <a:endParaRPr lang="de-DE" dirty="0">
              <a:solidFill>
                <a:srgbClr val="FF3399"/>
              </a:solidFill>
            </a:endParaRPr>
          </a:p>
        </p:txBody>
      </p:sp>
      <p:sp>
        <p:nvSpPr>
          <p:cNvPr id="6" name="Textfeld 5"/>
          <p:cNvSpPr txBox="1"/>
          <p:nvPr/>
        </p:nvSpPr>
        <p:spPr>
          <a:xfrm>
            <a:off x="7111603" y="1575178"/>
            <a:ext cx="1332582" cy="338554"/>
          </a:xfrm>
          <a:prstGeom prst="rect">
            <a:avLst/>
          </a:prstGeom>
          <a:solidFill>
            <a:srgbClr val="EADCE7"/>
          </a:solidFill>
          <a:ln w="19050">
            <a:solidFill>
              <a:srgbClr val="7030A0"/>
            </a:solidFill>
          </a:ln>
        </p:spPr>
        <p:txBody>
          <a:bodyPr wrap="square" rtlCol="0">
            <a:spAutoFit/>
          </a:bodyPr>
          <a:lstStyle/>
          <a:p>
            <a:r>
              <a:rPr lang="de-DE" sz="1600" dirty="0" smtClean="0">
                <a:solidFill>
                  <a:srgbClr val="7030A0"/>
                </a:solidFill>
              </a:rPr>
              <a:t>Von Folie </a:t>
            </a:r>
            <a:r>
              <a:rPr lang="de-DE" sz="1600" dirty="0" smtClean="0">
                <a:solidFill>
                  <a:schemeClr val="tx1"/>
                </a:solidFill>
              </a:rPr>
              <a:t>226</a:t>
            </a:r>
            <a:endParaRPr lang="de-DE" sz="1600" dirty="0">
              <a:solidFill>
                <a:schemeClr val="tx1"/>
              </a:solidFill>
            </a:endParaRPr>
          </a:p>
        </p:txBody>
      </p:sp>
      <p:sp>
        <p:nvSpPr>
          <p:cNvPr id="8" name="Interaktive Schaltfläche: Zurückkehren 7">
            <a:hlinkClick r:id="rId2" action="ppaction://hlinksldjump" highlightClick="1"/>
          </p:cNvPr>
          <p:cNvSpPr/>
          <p:nvPr/>
        </p:nvSpPr>
        <p:spPr bwMode="auto">
          <a:xfrm>
            <a:off x="8261449" y="472281"/>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520791444"/>
      </p:ext>
    </p:extLst>
  </p:cSld>
  <p:clrMapOvr>
    <a:masterClrMapping/>
  </p:clrMapOvr>
  <p:timing>
    <p:tnLst>
      <p:par>
        <p:cTn id="1" dur="indefinite" restart="never" nodeType="tmRoot"/>
      </p:par>
    </p:tn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smtClean="0">
                <a:solidFill>
                  <a:srgbClr val="FF3399"/>
                </a:solidFill>
              </a:rPr>
              <a:t>Geltungsbereich</a:t>
            </a:r>
            <a:br>
              <a:rPr lang="de-DE" dirty="0" smtClean="0">
                <a:solidFill>
                  <a:srgbClr val="FF3399"/>
                </a:solidFill>
              </a:rPr>
            </a:br>
            <a:r>
              <a:rPr lang="de-DE" dirty="0" smtClean="0">
                <a:solidFill>
                  <a:srgbClr val="FF3399"/>
                </a:solidFill>
              </a:rPr>
              <a:t>AARM </a:t>
            </a:r>
            <a:r>
              <a:rPr lang="de-DE" dirty="0">
                <a:solidFill>
                  <a:srgbClr val="FF3399"/>
                </a:solidFill>
              </a:rPr>
              <a:t>10.1.2(16.a/2 ff</a:t>
            </a:r>
            <a:r>
              <a:rPr lang="de-DE" dirty="0" smtClean="0">
                <a:solidFill>
                  <a:srgbClr val="FF3399"/>
                </a:solidFill>
              </a:rPr>
              <a:t>)</a:t>
            </a:r>
            <a:endParaRPr lang="de-DE" dirty="0">
              <a:solidFill>
                <a:srgbClr val="FF3399"/>
              </a:solidFill>
            </a:endParaRPr>
          </a:p>
        </p:txBody>
      </p:sp>
      <p:sp>
        <p:nvSpPr>
          <p:cNvPr id="2" name="Inhaltsplatzhalter 1"/>
          <p:cNvSpPr>
            <a:spLocks noGrp="1"/>
          </p:cNvSpPr>
          <p:nvPr>
            <p:ph sz="half" idx="1"/>
          </p:nvPr>
        </p:nvSpPr>
        <p:spPr>
          <a:xfrm>
            <a:off x="685800" y="1981200"/>
            <a:ext cx="3166120" cy="2803823"/>
          </a:xfrm>
        </p:spPr>
        <p:txBody>
          <a:bodyPr/>
          <a:lstStyle/>
          <a:p>
            <a:pPr marL="0" indent="0"/>
            <a:r>
              <a:rPr lang="en-US" sz="1400" b="1" dirty="0" smtClean="0">
                <a:latin typeface="Courier New" panose="02070309020205020404" pitchFamily="49" charset="0"/>
                <a:cs typeface="Courier New" panose="02070309020205020404" pitchFamily="49" charset="0"/>
              </a:rPr>
              <a:t>package </a:t>
            </a:r>
            <a:r>
              <a:rPr lang="en-US" sz="1400" dirty="0" smtClean="0">
                <a:latin typeface="Courier New" panose="02070309020205020404" pitchFamily="49" charset="0"/>
                <a:cs typeface="Courier New" panose="02070309020205020404" pitchFamily="49" charset="0"/>
              </a:rPr>
              <a:t>A </a:t>
            </a:r>
            <a:r>
              <a:rPr lang="en-US" sz="1400" b="1" dirty="0" smtClean="0">
                <a:latin typeface="Courier New" panose="02070309020205020404" pitchFamily="49" charset="0"/>
                <a:cs typeface="Courier New" panose="02070309020205020404" pitchFamily="49" charset="0"/>
              </a:rPr>
              <a:t>is</a:t>
            </a:r>
            <a:br>
              <a:rPr lang="en-US" sz="1400" b="1"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  function </a:t>
            </a:r>
            <a:r>
              <a:rPr lang="en-US" sz="1400" dirty="0" smtClean="0">
                <a:latin typeface="Courier New" panose="02070309020205020404" pitchFamily="49" charset="0"/>
                <a:cs typeface="Courier New" panose="02070309020205020404" pitchFamily="49" charset="0"/>
              </a:rPr>
              <a:t>B </a:t>
            </a:r>
            <a:r>
              <a:rPr lang="en-US" sz="1400" b="1" dirty="0" smtClean="0">
                <a:latin typeface="Courier New" panose="02070309020205020404" pitchFamily="49" charset="0"/>
                <a:cs typeface="Courier New" panose="02070309020205020404" pitchFamily="49" charset="0"/>
              </a:rPr>
              <a:t>return </a:t>
            </a:r>
            <a:r>
              <a:rPr lang="en-US" sz="1400" dirty="0" smtClean="0">
                <a:latin typeface="Courier New" panose="02070309020205020404" pitchFamily="49" charset="0"/>
                <a:cs typeface="Courier New" panose="02070309020205020404" pitchFamily="49" charset="0"/>
              </a:rPr>
              <a:t>Integer;</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end </a:t>
            </a:r>
            <a:r>
              <a:rPr lang="en-US" sz="1400" dirty="0" smtClean="0">
                <a:latin typeface="Courier New" panose="02070309020205020404" pitchFamily="49" charset="0"/>
                <a:cs typeface="Courier New" panose="02070309020205020404" pitchFamily="49" charset="0"/>
              </a:rPr>
              <a:t>A;</a:t>
            </a:r>
          </a:p>
          <a:p>
            <a:pPr marL="0" indent="0"/>
            <a:r>
              <a:rPr lang="en-US" sz="1400" b="1" dirty="0" smtClean="0">
                <a:latin typeface="Courier New" panose="02070309020205020404" pitchFamily="49" charset="0"/>
                <a:cs typeface="Courier New" panose="02070309020205020404" pitchFamily="49" charset="0"/>
              </a:rPr>
              <a:t>function </a:t>
            </a:r>
            <a:r>
              <a:rPr lang="en-US" sz="1400" dirty="0" smtClean="0">
                <a:latin typeface="Courier New" panose="02070309020205020404" pitchFamily="49" charset="0"/>
                <a:cs typeface="Courier New" panose="02070309020205020404" pitchFamily="49" charset="0"/>
              </a:rPr>
              <a:t>B </a:t>
            </a:r>
            <a:r>
              <a:rPr lang="en-US" sz="1400" b="1" dirty="0" smtClean="0">
                <a:latin typeface="Courier New" panose="02070309020205020404" pitchFamily="49" charset="0"/>
                <a:cs typeface="Courier New" panose="02070309020205020404" pitchFamily="49" charset="0"/>
              </a:rPr>
              <a:t>return </a:t>
            </a:r>
            <a:r>
              <a:rPr lang="en-US" sz="1400" dirty="0" smtClean="0">
                <a:latin typeface="Courier New" panose="02070309020205020404" pitchFamily="49" charset="0"/>
                <a:cs typeface="Courier New" panose="02070309020205020404" pitchFamily="49" charset="0"/>
              </a:rPr>
              <a:t>Integer;</a:t>
            </a:r>
          </a:p>
          <a:p>
            <a:pPr marL="0" indent="0"/>
            <a:r>
              <a:rPr lang="en-US" sz="1400" b="1" dirty="0" smtClean="0">
                <a:latin typeface="Courier New" panose="02070309020205020404" pitchFamily="49" charset="0"/>
                <a:cs typeface="Courier New" panose="02070309020205020404" pitchFamily="49" charset="0"/>
              </a:rPr>
              <a:t>with </a:t>
            </a:r>
            <a:r>
              <a:rPr lang="en-US" sz="1400" dirty="0" smtClean="0">
                <a:latin typeface="Courier New" panose="02070309020205020404" pitchFamily="49" charset="0"/>
                <a:cs typeface="Courier New" panose="02070309020205020404" pitchFamily="49" charset="0"/>
              </a:rPr>
              <a:t>A;</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private with </a:t>
            </a:r>
            <a:r>
              <a:rPr lang="en-US" sz="1400" dirty="0" smtClean="0">
                <a:latin typeface="Courier New" panose="02070309020205020404" pitchFamily="49" charset="0"/>
                <a:cs typeface="Courier New" panose="02070309020205020404" pitchFamily="49" charset="0"/>
              </a:rPr>
              <a:t>B;  -- (*)</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package </a:t>
            </a:r>
            <a:r>
              <a:rPr lang="en-US" sz="1400" dirty="0" smtClean="0">
                <a:latin typeface="Courier New" panose="02070309020205020404" pitchFamily="49" charset="0"/>
                <a:cs typeface="Courier New" panose="02070309020205020404" pitchFamily="49" charset="0"/>
              </a:rPr>
              <a:t>C </a:t>
            </a:r>
            <a:r>
              <a:rPr lang="en-US" sz="1400" b="1" dirty="0" smtClean="0">
                <a:latin typeface="Courier New" panose="02070309020205020404" pitchFamily="49" charset="0"/>
                <a:cs typeface="Courier New" panose="02070309020205020404" pitchFamily="49" charset="0"/>
              </a:rPr>
              <a:t>is</a:t>
            </a:r>
            <a:br>
              <a:rPr lang="en-US" sz="1400" b="1"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  use </a:t>
            </a:r>
            <a:r>
              <a:rPr lang="en-US" sz="1400" dirty="0" smtClean="0">
                <a:latin typeface="Courier New" panose="02070309020205020404" pitchFamily="49" charset="0"/>
                <a:cs typeface="Courier New" panose="02070309020205020404" pitchFamily="49" charset="0"/>
              </a:rPr>
              <a:t>A;</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V1: Integer := B; -- (1)</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private</a:t>
            </a:r>
            <a:br>
              <a:rPr lang="en-US" sz="1400" b="1"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V2: Integer := B; -- (2)</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end </a:t>
            </a:r>
            <a:r>
              <a:rPr lang="en-US" sz="1400" dirty="0" smtClean="0">
                <a:latin typeface="Courier New" panose="02070309020205020404" pitchFamily="49" charset="0"/>
                <a:cs typeface="Courier New" panose="02070309020205020404" pitchFamily="49" charset="0"/>
              </a:rPr>
              <a:t>C;</a:t>
            </a:r>
            <a:endParaRPr lang="en-US" sz="1400" dirty="0">
              <a:latin typeface="Courier New" panose="02070309020205020404" pitchFamily="49" charset="0"/>
              <a:cs typeface="Courier New" panose="02070309020205020404" pitchFamily="49" charset="0"/>
            </a:endParaRPr>
          </a:p>
        </p:txBody>
      </p:sp>
      <p:sp>
        <p:nvSpPr>
          <p:cNvPr id="8" name="Inhaltsplatzhalter 7"/>
          <p:cNvSpPr>
            <a:spLocks noGrp="1"/>
          </p:cNvSpPr>
          <p:nvPr>
            <p:ph sz="half" idx="2"/>
          </p:nvPr>
        </p:nvSpPr>
        <p:spPr>
          <a:xfrm>
            <a:off x="4283968" y="1981200"/>
            <a:ext cx="4171058" cy="3031976"/>
          </a:xfrm>
        </p:spPr>
        <p:txBody>
          <a:bodyPr/>
          <a:lstStyle/>
          <a:p>
            <a:pPr marL="0" indent="0"/>
            <a:r>
              <a:rPr lang="de-DE" sz="1800" dirty="0" smtClean="0"/>
              <a:t>Ohne (*) haben (1) und (2) dieselbe Bedeutung.</a:t>
            </a:r>
          </a:p>
          <a:p>
            <a:pPr marL="0" indent="0"/>
            <a:r>
              <a:rPr lang="de-DE" sz="1800" dirty="0" smtClean="0"/>
              <a:t>Umfasste der </a:t>
            </a:r>
            <a:r>
              <a:rPr lang="de-DE" sz="1800" dirty="0" smtClean="0">
                <a:solidFill>
                  <a:srgbClr val="FF0000"/>
                </a:solidFill>
              </a:rPr>
              <a:t>Geltungsbereich von (*)  nur den privaten Teil </a:t>
            </a:r>
            <a:r>
              <a:rPr lang="de-DE" sz="1800" dirty="0" smtClean="0"/>
              <a:t>von </a:t>
            </a:r>
            <a:r>
              <a:rPr lang="de-DE" sz="1600" dirty="0" smtClean="0">
                <a:latin typeface="Courier New" panose="02070309020205020404" pitchFamily="49" charset="0"/>
                <a:cs typeface="Courier New" panose="02070309020205020404" pitchFamily="49" charset="0"/>
              </a:rPr>
              <a:t>C</a:t>
            </a:r>
            <a:r>
              <a:rPr lang="de-DE" sz="1800" dirty="0" smtClean="0"/>
              <a:t>, so würde eine Verschiebung der Vereinbarung (1) in den privaten Teil ihre Bedeutung </a:t>
            </a:r>
            <a:r>
              <a:rPr lang="de-DE" sz="1800" dirty="0" smtClean="0">
                <a:solidFill>
                  <a:srgbClr val="FF0000"/>
                </a:solidFill>
              </a:rPr>
              <a:t>stillschwei-gend von einer legalen Interpretation in eine andere legale </a:t>
            </a:r>
            <a:r>
              <a:rPr lang="de-DE" sz="1800" dirty="0" smtClean="0"/>
              <a:t>verändern:</a:t>
            </a:r>
          </a:p>
          <a:p>
            <a:pPr marL="0" indent="0"/>
            <a:r>
              <a:rPr lang="de-DE" sz="1800" dirty="0" smtClean="0">
                <a:solidFill>
                  <a:srgbClr val="FF0000"/>
                </a:solidFill>
              </a:rPr>
              <a:t>In (1) wird </a:t>
            </a:r>
            <a:r>
              <a:rPr lang="de-DE" sz="1600" dirty="0">
                <a:solidFill>
                  <a:srgbClr val="FF0000"/>
                </a:solidFill>
                <a:latin typeface="Courier New" panose="02070309020205020404" pitchFamily="49" charset="0"/>
                <a:cs typeface="Courier New" panose="02070309020205020404" pitchFamily="49" charset="0"/>
              </a:rPr>
              <a:t>B</a:t>
            </a:r>
            <a:r>
              <a:rPr lang="de-DE" sz="1800" dirty="0" smtClean="0">
                <a:solidFill>
                  <a:srgbClr val="FF0000"/>
                </a:solidFill>
              </a:rPr>
              <a:t> als </a:t>
            </a:r>
            <a:r>
              <a:rPr lang="de-DE" sz="1600" dirty="0" smtClean="0">
                <a:solidFill>
                  <a:srgbClr val="FF0000"/>
                </a:solidFill>
                <a:latin typeface="Courier New" panose="02070309020205020404" pitchFamily="49" charset="0"/>
                <a:cs typeface="Courier New" panose="02070309020205020404" pitchFamily="49" charset="0"/>
              </a:rPr>
              <a:t>A.B</a:t>
            </a:r>
            <a:r>
              <a:rPr lang="de-DE" sz="1800" dirty="0" smtClean="0">
                <a:solidFill>
                  <a:srgbClr val="FF0000"/>
                </a:solidFill>
              </a:rPr>
              <a:t> interpretiert, da die use-Klausel </a:t>
            </a:r>
            <a:r>
              <a:rPr lang="de-DE" sz="1600" dirty="0" smtClean="0">
                <a:solidFill>
                  <a:srgbClr val="FF0000"/>
                </a:solidFill>
                <a:latin typeface="Courier New" panose="02070309020205020404" pitchFamily="49" charset="0"/>
                <a:cs typeface="Courier New" panose="02070309020205020404" pitchFamily="49" charset="0"/>
              </a:rPr>
              <a:t>B</a:t>
            </a:r>
            <a:r>
              <a:rPr lang="de-DE" sz="1800" dirty="0" smtClean="0">
                <a:solidFill>
                  <a:srgbClr val="FF0000"/>
                </a:solidFill>
              </a:rPr>
              <a:t> direkt sichtbar macht; im</a:t>
            </a:r>
          </a:p>
        </p:txBody>
      </p:sp>
      <p:sp>
        <p:nvSpPr>
          <p:cNvPr id="3" name="Fußzeilenplatzhalter 2"/>
          <p:cNvSpPr>
            <a:spLocks noGrp="1"/>
          </p:cNvSpPr>
          <p:nvPr>
            <p:ph type="ftr" idx="11"/>
          </p:nvPr>
        </p:nvSpPr>
        <p:spPr/>
        <p:txBody>
          <a:bodyPr/>
          <a:lstStyle/>
          <a:p>
            <a:pPr>
              <a:defRPr/>
            </a:pPr>
            <a:r>
              <a:rPr lang="de-DE" dirty="0" smtClean="0"/>
              <a:t>Ada-Basiskurs © 2024 Grein</a:t>
            </a:r>
            <a:endParaRPr lang="de-DE" dirty="0">
              <a:cs typeface="Times New Roman" pitchFamily="18" charset="0"/>
            </a:endParaRPr>
          </a:p>
        </p:txBody>
      </p:sp>
      <p:sp>
        <p:nvSpPr>
          <p:cNvPr id="4" name="Foliennummernplatzhalter 3"/>
          <p:cNvSpPr>
            <a:spLocks noGrp="1"/>
          </p:cNvSpPr>
          <p:nvPr>
            <p:ph type="sldNum" idx="12"/>
          </p:nvPr>
        </p:nvSpPr>
        <p:spPr/>
        <p:txBody>
          <a:bodyPr/>
          <a:lstStyle/>
          <a:p>
            <a:pPr>
              <a:defRPr/>
            </a:pPr>
            <a:fld id="{07EE7876-F019-44D9-97C0-2BB067FB97CE}" type="slidenum">
              <a:rPr lang="de-DE" smtClean="0"/>
              <a:pPr>
                <a:defRPr/>
              </a:pPr>
              <a:t>445</a:t>
            </a:fld>
            <a:endParaRPr lang="de-DE" dirty="0"/>
          </a:p>
        </p:txBody>
      </p:sp>
      <p:sp>
        <p:nvSpPr>
          <p:cNvPr id="9" name="Textfeld 8"/>
          <p:cNvSpPr txBox="1"/>
          <p:nvPr/>
        </p:nvSpPr>
        <p:spPr>
          <a:xfrm>
            <a:off x="685800" y="4941168"/>
            <a:ext cx="7769225" cy="1292662"/>
          </a:xfrm>
          <a:prstGeom prst="rect">
            <a:avLst/>
          </a:prstGeom>
          <a:noFill/>
        </p:spPr>
        <p:txBody>
          <a:bodyPr wrap="square" rtlCol="0">
            <a:spAutoFit/>
          </a:bodyPr>
          <a:lstStyle/>
          <a:p>
            <a:r>
              <a:rPr lang="de-DE" sz="1800" dirty="0" smtClean="0">
                <a:solidFill>
                  <a:srgbClr val="FF0000"/>
                </a:solidFill>
              </a:rPr>
              <a:t>privaten </a:t>
            </a:r>
            <a:r>
              <a:rPr lang="de-DE" sz="1800" dirty="0">
                <a:solidFill>
                  <a:srgbClr val="FF0000"/>
                </a:solidFill>
              </a:rPr>
              <a:t>Teil ist </a:t>
            </a:r>
            <a:r>
              <a:rPr lang="de-DE" sz="1600" dirty="0" smtClean="0">
                <a:solidFill>
                  <a:srgbClr val="FF0000"/>
                </a:solidFill>
              </a:rPr>
              <a:t>die Bibliothekseinheit </a:t>
            </a:r>
            <a:r>
              <a:rPr lang="de-DE" sz="1600" dirty="0">
                <a:solidFill>
                  <a:srgbClr val="FF0000"/>
                </a:solidFill>
                <a:latin typeface="Courier New" panose="02070309020205020404" pitchFamily="49" charset="0"/>
                <a:cs typeface="Courier New" panose="02070309020205020404" pitchFamily="49" charset="0"/>
              </a:rPr>
              <a:t>B</a:t>
            </a:r>
            <a:r>
              <a:rPr lang="de-DE" sz="1600" dirty="0" smtClean="0">
                <a:solidFill>
                  <a:srgbClr val="FF0000"/>
                </a:solidFill>
              </a:rPr>
              <a:t> </a:t>
            </a:r>
            <a:r>
              <a:rPr lang="de-DE" sz="1800" dirty="0">
                <a:solidFill>
                  <a:srgbClr val="FF0000"/>
                </a:solidFill>
              </a:rPr>
              <a:t>direkt sichtbar und macht die </a:t>
            </a:r>
            <a:r>
              <a:rPr lang="de-DE" sz="1800" dirty="0" smtClean="0">
                <a:solidFill>
                  <a:srgbClr val="FF0000"/>
                </a:solidFill>
              </a:rPr>
              <a:t>use-Klausel unwirksam, so dass in (2) </a:t>
            </a:r>
            <a:r>
              <a:rPr lang="de-DE" sz="1600" dirty="0" smtClean="0">
                <a:solidFill>
                  <a:srgbClr val="FF0000"/>
                </a:solidFill>
                <a:latin typeface="Courier New" panose="02070309020205020404" pitchFamily="49" charset="0"/>
                <a:cs typeface="Courier New" panose="02070309020205020404" pitchFamily="49" charset="0"/>
              </a:rPr>
              <a:t>B</a:t>
            </a:r>
            <a:r>
              <a:rPr lang="de-DE" sz="1800" dirty="0" smtClean="0">
                <a:solidFill>
                  <a:srgbClr val="FF0000"/>
                </a:solidFill>
              </a:rPr>
              <a:t> als </a:t>
            </a:r>
            <a:r>
              <a:rPr lang="de-DE" sz="1600" dirty="0" smtClean="0">
                <a:solidFill>
                  <a:srgbClr val="FF0000"/>
                </a:solidFill>
                <a:latin typeface="Courier New" panose="02070309020205020404" pitchFamily="49" charset="0"/>
                <a:cs typeface="Courier New" panose="02070309020205020404" pitchFamily="49" charset="0"/>
              </a:rPr>
              <a:t>Standard.B</a:t>
            </a:r>
            <a:r>
              <a:rPr lang="de-DE" sz="1800" dirty="0" smtClean="0">
                <a:solidFill>
                  <a:srgbClr val="FF0000"/>
                </a:solidFill>
              </a:rPr>
              <a:t> interpretiert wird.</a:t>
            </a:r>
          </a:p>
          <a:p>
            <a:endParaRPr lang="de-DE" sz="600" dirty="0" smtClean="0"/>
          </a:p>
          <a:p>
            <a:r>
              <a:rPr lang="de-DE" sz="1800" dirty="0" smtClean="0">
                <a:solidFill>
                  <a:srgbClr val="0070C0"/>
                </a:solidFill>
              </a:rPr>
              <a:t>Da </a:t>
            </a:r>
            <a:r>
              <a:rPr lang="de-DE" sz="1800" dirty="0">
                <a:solidFill>
                  <a:srgbClr val="0070C0"/>
                </a:solidFill>
              </a:rPr>
              <a:t>der </a:t>
            </a:r>
            <a:r>
              <a:rPr lang="de-DE" sz="1800" dirty="0" smtClean="0">
                <a:solidFill>
                  <a:srgbClr val="0070C0"/>
                </a:solidFill>
              </a:rPr>
              <a:t>Geltungsbereich </a:t>
            </a:r>
            <a:r>
              <a:rPr lang="de-DE" sz="1800" dirty="0">
                <a:solidFill>
                  <a:srgbClr val="0070C0"/>
                </a:solidFill>
              </a:rPr>
              <a:t>jedoch auch den sichtbaren Teil umfasst, ist der Name </a:t>
            </a:r>
            <a:r>
              <a:rPr lang="de-DE" sz="1600" dirty="0">
                <a:solidFill>
                  <a:srgbClr val="0070C0"/>
                </a:solidFill>
                <a:latin typeface="Courier New" panose="02070309020205020404" pitchFamily="49" charset="0"/>
                <a:cs typeface="Courier New" panose="02070309020205020404" pitchFamily="49" charset="0"/>
              </a:rPr>
              <a:t>B</a:t>
            </a:r>
            <a:r>
              <a:rPr lang="de-DE" sz="1800" dirty="0">
                <a:solidFill>
                  <a:srgbClr val="0070C0"/>
                </a:solidFill>
              </a:rPr>
              <a:t> dort </a:t>
            </a:r>
            <a:r>
              <a:rPr lang="de-DE" sz="1800" dirty="0" smtClean="0">
                <a:solidFill>
                  <a:srgbClr val="0070C0"/>
                </a:solidFill>
              </a:rPr>
              <a:t>illegal und (1) muss den erweiterten Namen </a:t>
            </a:r>
            <a:r>
              <a:rPr lang="de-DE" sz="1600" dirty="0" smtClean="0">
                <a:solidFill>
                  <a:srgbClr val="0070C0"/>
                </a:solidFill>
                <a:latin typeface="Courier New" panose="02070309020205020404" pitchFamily="49" charset="0"/>
                <a:cs typeface="Courier New" panose="02070309020205020404" pitchFamily="49" charset="0"/>
              </a:rPr>
              <a:t>A.B</a:t>
            </a:r>
            <a:r>
              <a:rPr lang="de-DE" sz="1800" dirty="0" smtClean="0">
                <a:solidFill>
                  <a:srgbClr val="0070C0"/>
                </a:solidFill>
              </a:rPr>
              <a:t> verwenden.</a:t>
            </a:r>
            <a:endParaRPr lang="de-DE" sz="1800" dirty="0">
              <a:solidFill>
                <a:srgbClr val="0070C0"/>
              </a:solidFill>
            </a:endParaRPr>
          </a:p>
        </p:txBody>
      </p:sp>
      <p:grpSp>
        <p:nvGrpSpPr>
          <p:cNvPr id="21" name="Gruppieren 20"/>
          <p:cNvGrpSpPr/>
          <p:nvPr/>
        </p:nvGrpSpPr>
        <p:grpSpPr>
          <a:xfrm>
            <a:off x="755576" y="1988840"/>
            <a:ext cx="3384376" cy="2937202"/>
            <a:chOff x="755576" y="2003966"/>
            <a:chExt cx="3384376" cy="2937202"/>
          </a:xfrm>
        </p:grpSpPr>
        <p:cxnSp>
          <p:nvCxnSpPr>
            <p:cNvPr id="18" name="Gerader Verbinder 17"/>
            <p:cNvCxnSpPr/>
            <p:nvPr/>
          </p:nvCxnSpPr>
          <p:spPr bwMode="auto">
            <a:xfrm>
              <a:off x="4139952" y="2003966"/>
              <a:ext cx="0" cy="2937202"/>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Gerader Verbinder 19"/>
            <p:cNvCxnSpPr/>
            <p:nvPr/>
          </p:nvCxnSpPr>
          <p:spPr bwMode="auto">
            <a:xfrm flipH="1">
              <a:off x="755576" y="4941168"/>
              <a:ext cx="3384376" cy="0"/>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 name="Interaktive Schaltfläche: Zurückkehren 11">
            <a:hlinkClick r:id="rId2" action="ppaction://hlinksldjump" highlightClick="1"/>
          </p:cNvPr>
          <p:cNvSpPr/>
          <p:nvPr/>
        </p:nvSpPr>
        <p:spPr bwMode="auto">
          <a:xfrm>
            <a:off x="8272289" y="1681039"/>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13" name="Textfeld 12"/>
          <p:cNvSpPr txBox="1"/>
          <p:nvPr/>
        </p:nvSpPr>
        <p:spPr>
          <a:xfrm>
            <a:off x="7122443" y="463550"/>
            <a:ext cx="1332582" cy="338554"/>
          </a:xfrm>
          <a:prstGeom prst="rect">
            <a:avLst/>
          </a:prstGeom>
          <a:solidFill>
            <a:srgbClr val="EADCE7"/>
          </a:solidFill>
          <a:ln w="19050">
            <a:solidFill>
              <a:srgbClr val="7030A0"/>
            </a:solidFill>
          </a:ln>
        </p:spPr>
        <p:txBody>
          <a:bodyPr wrap="square" rtlCol="0">
            <a:spAutoFit/>
          </a:bodyPr>
          <a:lstStyle/>
          <a:p>
            <a:r>
              <a:rPr lang="de-DE" sz="1600" dirty="0" smtClean="0">
                <a:solidFill>
                  <a:srgbClr val="7030A0"/>
                </a:solidFill>
              </a:rPr>
              <a:t>Von Folie </a:t>
            </a:r>
            <a:r>
              <a:rPr lang="de-DE" sz="1600" dirty="0" smtClean="0">
                <a:solidFill>
                  <a:schemeClr val="tx1"/>
                </a:solidFill>
              </a:rPr>
              <a:t>177</a:t>
            </a:r>
            <a:endParaRPr lang="de-DE" sz="1600" dirty="0">
              <a:solidFill>
                <a:schemeClr val="tx1"/>
              </a:solidFill>
            </a:endParaRPr>
          </a:p>
        </p:txBody>
      </p:sp>
    </p:spTree>
    <p:extLst>
      <p:ext uri="{BB962C8B-B14F-4D97-AF65-F5344CB8AC3E}">
        <p14:creationId xmlns:p14="http://schemas.microsoft.com/office/powerpoint/2010/main" val="477807684"/>
      </p:ext>
    </p:extLst>
  </p:cSld>
  <p:clrMapOvr>
    <a:masterClrMapping/>
  </p:clrMapOvr>
  <p:timing>
    <p:tnLst>
      <p:par>
        <p:cTn id="1" dur="indefinite" restart="never" nodeType="tmRoot"/>
      </p:par>
    </p:tn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Bösartige Angriffe</a:t>
            </a:r>
            <a:endParaRPr lang="de-DE" dirty="0">
              <a:solidFill>
                <a:srgbClr val="FF3399"/>
              </a:solidFill>
            </a:endParaRPr>
          </a:p>
        </p:txBody>
      </p:sp>
      <p:sp>
        <p:nvSpPr>
          <p:cNvPr id="3" name="Inhaltsplatzhalter 2"/>
          <p:cNvSpPr>
            <a:spLocks noGrp="1"/>
          </p:cNvSpPr>
          <p:nvPr>
            <p:ph idx="1"/>
          </p:nvPr>
        </p:nvSpPr>
        <p:spPr/>
        <p:txBody>
          <a:bodyPr/>
          <a:lstStyle/>
          <a:p>
            <a:pPr marL="0" indent="0"/>
            <a:r>
              <a:rPr lang="de-DE" sz="2200" dirty="0" smtClean="0"/>
              <a:t>Denken Sie daran, dass die Kommunikation mit der Welt Tür und Tor weit öffnet für allerlei bösartige Angriffe.</a:t>
            </a:r>
          </a:p>
          <a:p>
            <a:pPr marL="0" indent="0"/>
            <a:r>
              <a:rPr lang="de-DE" sz="2200" dirty="0" smtClean="0">
                <a:solidFill>
                  <a:srgbClr val="FF0000"/>
                </a:solidFill>
              </a:rPr>
              <a:t>Beispiel gefällig? </a:t>
            </a:r>
            <a:r>
              <a:rPr lang="de-DE" sz="2200" dirty="0">
                <a:solidFill>
                  <a:srgbClr val="FF0000"/>
                </a:solidFill>
              </a:rPr>
              <a:t>Eine Version des Windows Defender </a:t>
            </a:r>
            <a:r>
              <a:rPr lang="de-DE" sz="2200" dirty="0" smtClean="0">
                <a:solidFill>
                  <a:srgbClr val="FF0000"/>
                </a:solidFill>
              </a:rPr>
              <a:t>lud </a:t>
            </a:r>
            <a:r>
              <a:rPr lang="de-DE" sz="2200" dirty="0">
                <a:solidFill>
                  <a:srgbClr val="FF0000"/>
                </a:solidFill>
              </a:rPr>
              <a:t>beim </a:t>
            </a:r>
            <a:r>
              <a:rPr lang="de-DE" sz="2200" dirty="0" smtClean="0">
                <a:solidFill>
                  <a:srgbClr val="FF0000"/>
                </a:solidFill>
              </a:rPr>
              <a:t>Start </a:t>
            </a:r>
            <a:r>
              <a:rPr lang="de-DE" sz="2200" dirty="0">
                <a:solidFill>
                  <a:srgbClr val="FF0000"/>
                </a:solidFill>
              </a:rPr>
              <a:t>eine Datei nach, die jedoch nicht auf Manipulation überprüft </a:t>
            </a:r>
            <a:r>
              <a:rPr lang="de-DE" sz="2200" dirty="0" smtClean="0">
                <a:solidFill>
                  <a:srgbClr val="FF0000"/>
                </a:solidFill>
              </a:rPr>
              <a:t>wurde: Ein offenes Tor für Hacker!</a:t>
            </a:r>
            <a:endParaRPr lang="de-DE" sz="2200" dirty="0">
              <a:solidFill>
                <a:srgbClr val="FF0000"/>
              </a:solidFill>
            </a:endParaRPr>
          </a:p>
          <a:p>
            <a:pPr marL="0" indent="0"/>
            <a:r>
              <a:rPr lang="de-DE" sz="2200" dirty="0" smtClean="0"/>
              <a:t>Viele der Einfallstore, die in C/C++ weit geöffnet sind, sind in Ada wegen Bereichsgrenzenüberprüfung geschlossen.</a:t>
            </a:r>
          </a:p>
          <a:p>
            <a:pPr marL="0" indent="0"/>
            <a:r>
              <a:rPr lang="de-DE" sz="2200" dirty="0" smtClean="0"/>
              <a:t>Andere Angriffswege sind jedoch oft durch pure Schlampigkeit oder Unwissenheit geöffnet. Siehe:</a:t>
            </a:r>
          </a:p>
          <a:p>
            <a:pPr marL="0" indent="0"/>
            <a:r>
              <a:rPr lang="en-US" sz="2200" b="1" dirty="0" smtClean="0"/>
              <a:t>2020 </a:t>
            </a:r>
            <a:r>
              <a:rPr lang="en-US" sz="2200" b="1" dirty="0"/>
              <a:t>CWE Top 25 Most Dangerous Software Weaknesses</a:t>
            </a:r>
          </a:p>
          <a:p>
            <a:pPr algn="ctr"/>
            <a:r>
              <a:rPr lang="de-DE" sz="2000" dirty="0" smtClean="0">
                <a:solidFill>
                  <a:schemeClr val="accent2"/>
                </a:solidFill>
              </a:rPr>
              <a:t>https</a:t>
            </a:r>
            <a:r>
              <a:rPr lang="de-DE" sz="2000" dirty="0">
                <a:solidFill>
                  <a:schemeClr val="accent2"/>
                </a:solidFill>
              </a:rPr>
              <a:t>://</a:t>
            </a:r>
            <a:r>
              <a:rPr lang="de-DE" sz="2000" dirty="0" smtClean="0">
                <a:solidFill>
                  <a:schemeClr val="accent2"/>
                </a:solidFill>
              </a:rPr>
              <a:t>cwe.mitre.org/top25/archive/2020/2020_cwe_top25.htm</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446</a:t>
            </a:fld>
            <a:endParaRPr lang="de-DE" dirty="0"/>
          </a:p>
        </p:txBody>
      </p:sp>
      <p:sp>
        <p:nvSpPr>
          <p:cNvPr id="6" name="Textfeld 5"/>
          <p:cNvSpPr txBox="1"/>
          <p:nvPr/>
        </p:nvSpPr>
        <p:spPr>
          <a:xfrm>
            <a:off x="6876256" y="1547500"/>
            <a:ext cx="1512168" cy="369332"/>
          </a:xfrm>
          <a:prstGeom prst="rect">
            <a:avLst/>
          </a:prstGeom>
          <a:solidFill>
            <a:schemeClr val="accent6">
              <a:lumMod val="20000"/>
              <a:lumOff val="80000"/>
            </a:schemeClr>
          </a:solidFill>
          <a:ln w="19050">
            <a:solidFill>
              <a:schemeClr val="accent6">
                <a:lumMod val="50000"/>
              </a:schemeClr>
            </a:solidFill>
          </a:ln>
        </p:spPr>
        <p:txBody>
          <a:bodyPr wrap="square" rtlCol="0">
            <a:spAutoFit/>
          </a:bodyPr>
          <a:lstStyle/>
          <a:p>
            <a:r>
              <a:rPr lang="de-DE" sz="1800" dirty="0">
                <a:solidFill>
                  <a:schemeClr val="accent6">
                    <a:lumMod val="50000"/>
                  </a:schemeClr>
                </a:solidFill>
              </a:rPr>
              <a:t>v</a:t>
            </a:r>
            <a:r>
              <a:rPr lang="de-DE" sz="1800" dirty="0" smtClean="0">
                <a:solidFill>
                  <a:schemeClr val="accent6">
                    <a:lumMod val="50000"/>
                  </a:schemeClr>
                </a:solidFill>
              </a:rPr>
              <a:t>on Folie 262</a:t>
            </a:r>
            <a:endParaRPr lang="de-DE" sz="1800" dirty="0">
              <a:solidFill>
                <a:schemeClr val="accent6">
                  <a:lumMod val="50000"/>
                </a:schemeClr>
              </a:solidFill>
            </a:endParaRPr>
          </a:p>
        </p:txBody>
      </p:sp>
    </p:spTree>
    <p:extLst>
      <p:ext uri="{BB962C8B-B14F-4D97-AF65-F5344CB8AC3E}">
        <p14:creationId xmlns:p14="http://schemas.microsoft.com/office/powerpoint/2010/main" val="3995376103"/>
      </p:ext>
    </p:extLst>
  </p:cSld>
  <p:clrMapOvr>
    <a:masterClrMapping/>
  </p:clrMapOvr>
  <p:timing>
    <p:tnLst>
      <p:par>
        <p:cTn id="1" dur="indefinite" restart="never" nodeType="tmRoot"/>
      </p:par>
    </p:tn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de-DE" dirty="0" smtClean="0"/>
              <a:t>Beispiel C</a:t>
            </a:r>
            <a:endParaRPr lang="de-DE" dirty="0"/>
          </a:p>
        </p:txBody>
      </p:sp>
      <p:sp>
        <p:nvSpPr>
          <p:cNvPr id="3" name="Inhaltsplatzhalter 2"/>
          <p:cNvSpPr>
            <a:spLocks noGrp="1"/>
          </p:cNvSpPr>
          <p:nvPr>
            <p:ph idx="1"/>
          </p:nvPr>
        </p:nvSpPr>
        <p:spPr>
          <a:xfrm>
            <a:off x="611560" y="1772818"/>
            <a:ext cx="7918648" cy="4442246"/>
          </a:xfrm>
        </p:spPr>
        <p:txBody>
          <a:bodyPr/>
          <a:lstStyle/>
          <a:p>
            <a:pPr marL="0" indent="0"/>
            <a:r>
              <a:rPr lang="de-DE" sz="2000" dirty="0" smtClean="0">
                <a:cs typeface="Courier New" panose="02070309020205020404" pitchFamily="49" charset="0"/>
              </a:rPr>
              <a:t>Das ist die Nummer 2 aus der Liste der vorigen Folie: CWE 787.</a:t>
            </a:r>
          </a:p>
          <a:p>
            <a:pPr marL="261938" indent="0"/>
            <a:r>
              <a:rPr lang="en-US" sz="1600" dirty="0" smtClean="0">
                <a:latin typeface="Courier New" panose="02070309020205020404" pitchFamily="49" charset="0"/>
                <a:cs typeface="Courier New" panose="02070309020205020404" pitchFamily="49" charset="0"/>
              </a:rPr>
              <a:t>int returnChunkSize(void *) {</a:t>
            </a:r>
            <a:br>
              <a:rPr lang="en-US" sz="1600" dirty="0" smtClean="0">
                <a:latin typeface="Courier New" panose="02070309020205020404" pitchFamily="49" charset="0"/>
                <a:cs typeface="Courier New" panose="02070309020205020404" pitchFamily="49" charset="0"/>
              </a:rPr>
            </a:br>
            <a:r>
              <a:rPr lang="en-US" sz="1600" i="1" dirty="0" smtClean="0">
                <a:latin typeface="Courier New" panose="02070309020205020404" pitchFamily="49" charset="0"/>
                <a:cs typeface="Courier New" panose="02070309020205020404" pitchFamily="49" charset="0"/>
              </a:rPr>
              <a:t>/* if chunk info is valid, return the size of usable memory,</a:t>
            </a:r>
            <a:r>
              <a:rPr lang="en-US" sz="1600" dirty="0" smtClean="0">
                <a:latin typeface="Courier New" panose="02070309020205020404" pitchFamily="49" charset="0"/>
                <a:cs typeface="Courier New" panose="02070309020205020404" pitchFamily="49" charset="0"/>
              </a:rPr>
              <a:t>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i="1" dirty="0" smtClean="0">
                <a:latin typeface="Courier New" panose="02070309020205020404" pitchFamily="49" charset="0"/>
                <a:cs typeface="Courier New" panose="02070309020205020404" pitchFamily="49" charset="0"/>
              </a:rPr>
              <a:t>* else, return </a:t>
            </a:r>
            <a:r>
              <a:rPr lang="en-US" sz="1600" i="1" dirty="0" smtClean="0">
                <a:solidFill>
                  <a:srgbClr val="FF0000"/>
                </a:solidFill>
                <a:latin typeface="Courier New" panose="02070309020205020404" pitchFamily="49" charset="0"/>
                <a:cs typeface="Courier New" panose="02070309020205020404" pitchFamily="49" charset="0"/>
              </a:rPr>
              <a:t>-1</a:t>
            </a:r>
            <a:r>
              <a:rPr lang="en-US" sz="1600" i="1" dirty="0" smtClean="0">
                <a:latin typeface="Courier New" panose="02070309020205020404" pitchFamily="49" charset="0"/>
                <a:cs typeface="Courier New" panose="02070309020205020404" pitchFamily="49" charset="0"/>
              </a:rPr>
              <a:t> to indicate an error</a:t>
            </a:r>
            <a:r>
              <a:rPr lang="en-US" sz="1600" dirty="0" smtClean="0">
                <a:latin typeface="Courier New" panose="02070309020205020404" pitchFamily="49" charset="0"/>
                <a:cs typeface="Courier New" panose="02070309020205020404" pitchFamily="49" charset="0"/>
              </a:rPr>
              <a:t>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i="1" dirty="0" smtClean="0">
                <a:latin typeface="Courier New" panose="02070309020205020404" pitchFamily="49" charset="0"/>
                <a:cs typeface="Courier New" panose="02070309020205020404" pitchFamily="49" charset="0"/>
              </a:rPr>
              <a:t>*/</a:t>
            </a:r>
            <a:r>
              <a:rPr lang="en-US" sz="1600" dirty="0" smtClean="0">
                <a:latin typeface="Courier New" panose="02070309020205020404" pitchFamily="49" charset="0"/>
                <a:cs typeface="Courier New" panose="02070309020205020404" pitchFamily="49" charset="0"/>
              </a:rPr>
              <a:t>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int main()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memcpy(destBuf, srcBuf, (returnChunkSize(destBuf)-1));</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a:t>
            </a:r>
          </a:p>
          <a:p>
            <a:pPr marL="0" indent="0"/>
            <a:r>
              <a:rPr lang="de-DE" sz="2000" dirty="0" smtClean="0">
                <a:cs typeface="Courier New" panose="02070309020205020404" pitchFamily="49" charset="0"/>
              </a:rPr>
              <a:t>Wenn in </a:t>
            </a:r>
            <a:r>
              <a:rPr lang="de-DE" sz="1800" dirty="0" smtClean="0">
                <a:latin typeface="Courier New" panose="02070309020205020404" pitchFamily="49" charset="0"/>
                <a:cs typeface="Courier New" panose="02070309020205020404" pitchFamily="49" charset="0"/>
              </a:rPr>
              <a:t>returnChunkSize</a:t>
            </a:r>
            <a:r>
              <a:rPr lang="de-DE" sz="2000" dirty="0" smtClean="0">
                <a:cs typeface="Courier New" panose="02070309020205020404" pitchFamily="49" charset="0"/>
              </a:rPr>
              <a:t> ein Fehler eintritt, wird der Parameter </a:t>
            </a:r>
            <a:r>
              <a:rPr lang="en-US" sz="1800" dirty="0" smtClean="0">
                <a:latin typeface="Courier New" panose="02070309020205020404" pitchFamily="49" charset="0"/>
                <a:cs typeface="Courier New" panose="02070309020205020404" pitchFamily="49" charset="0"/>
              </a:rPr>
              <a:t>size</a:t>
            </a:r>
            <a:r>
              <a:rPr lang="de-DE" sz="2000" dirty="0" smtClean="0">
                <a:cs typeface="Courier New" panose="02070309020205020404" pitchFamily="49" charset="0"/>
              </a:rPr>
              <a:t> von </a:t>
            </a:r>
            <a:r>
              <a:rPr lang="de-DE" sz="1800" dirty="0">
                <a:latin typeface="Courier New" panose="02070309020205020404" pitchFamily="49" charset="0"/>
                <a:cs typeface="Courier New" panose="02070309020205020404" pitchFamily="49" charset="0"/>
              </a:rPr>
              <a:t>memcpy</a:t>
            </a:r>
            <a:r>
              <a:rPr lang="de-DE" sz="2000" dirty="0" smtClean="0">
                <a:cs typeface="Courier New" panose="02070309020205020404" pitchFamily="49" charset="0"/>
              </a:rPr>
              <a:t> </a:t>
            </a:r>
            <a:r>
              <a:rPr lang="de-DE" sz="2000" dirty="0" smtClean="0">
                <a:solidFill>
                  <a:srgbClr val="FF0000"/>
                </a:solidFill>
                <a:cs typeface="Courier New" panose="02070309020205020404" pitchFamily="49" charset="0"/>
              </a:rPr>
              <a:t>negativ</a:t>
            </a:r>
            <a:r>
              <a:rPr lang="de-DE" sz="2000" dirty="0" smtClean="0">
                <a:cs typeface="Courier New" panose="02070309020205020404" pitchFamily="49" charset="0"/>
              </a:rPr>
              <a:t>. Da er jedoch als vorzeichenlos interpretiert wird, ist sein Wert </a:t>
            </a:r>
            <a:r>
              <a:rPr lang="de-DE" sz="1800" dirty="0" smtClean="0">
                <a:solidFill>
                  <a:srgbClr val="FF0000"/>
                </a:solidFill>
                <a:latin typeface="Courier New" panose="02070309020205020404" pitchFamily="49" charset="0"/>
                <a:cs typeface="Courier New" panose="02070309020205020404" pitchFamily="49" charset="0"/>
              </a:rPr>
              <a:t>MAXINT-1</a:t>
            </a:r>
            <a:r>
              <a:rPr lang="de-DE" sz="2000" dirty="0" smtClean="0"/>
              <a:t>. (Siehe Folie 32.)</a:t>
            </a:r>
          </a:p>
          <a:p>
            <a:pPr marL="0" indent="0"/>
            <a:r>
              <a:rPr lang="de-DE" sz="2400" dirty="0" smtClean="0">
                <a:solidFill>
                  <a:schemeClr val="accent2"/>
                </a:solidFill>
                <a:cs typeface="Courier New" panose="02070309020205020404" pitchFamily="49" charset="0"/>
              </a:rPr>
              <a:t>Also erhöhte Vorsicht bei Import von C/C++!</a:t>
            </a:r>
            <a:endParaRPr lang="de-DE" sz="2400" dirty="0">
              <a:solidFill>
                <a:schemeClr val="accent2"/>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447</a:t>
            </a:fld>
            <a:endParaRPr lang="de-DE" dirty="0"/>
          </a:p>
        </p:txBody>
      </p:sp>
    </p:spTree>
    <p:extLst>
      <p:ext uri="{BB962C8B-B14F-4D97-AF65-F5344CB8AC3E}">
        <p14:creationId xmlns:p14="http://schemas.microsoft.com/office/powerpoint/2010/main" val="417441235"/>
      </p:ext>
    </p:extLst>
  </p:cSld>
  <p:clrMapOvr>
    <a:masterClrMapping/>
  </p:clrMapOvr>
  <p:timing>
    <p:tnLst>
      <p:par>
        <p:cTn id="1" dur="indefinite" restart="never" nodeType="tmRoot"/>
      </p:par>
    </p:tn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lvl="0">
              <a:spcBef>
                <a:spcPts val="800"/>
              </a:spcBef>
            </a:pPr>
            <a:r>
              <a:rPr lang="de-DE" altLang="de-DE" sz="4000" dirty="0" smtClean="0">
                <a:solidFill>
                  <a:schemeClr val="tx1"/>
                </a:solidFill>
              </a:rPr>
              <a:t>ISO/IEC TR 24772 (2010)</a:t>
            </a:r>
            <a:br>
              <a:rPr lang="de-DE" altLang="de-DE" sz="4000" dirty="0" smtClean="0">
                <a:solidFill>
                  <a:schemeClr val="tx1"/>
                </a:solidFill>
              </a:rPr>
            </a:br>
            <a:r>
              <a:rPr lang="en-US" sz="2400" dirty="0" smtClean="0">
                <a:solidFill>
                  <a:srgbClr val="3333CC"/>
                </a:solidFill>
                <a:ea typeface="+mn-ea"/>
                <a:cs typeface="+mn-cs"/>
              </a:rPr>
              <a:t>Guidance to Avoiding </a:t>
            </a:r>
            <a:r>
              <a:rPr lang="en-US" sz="2400" dirty="0">
                <a:solidFill>
                  <a:srgbClr val="3333CC"/>
                </a:solidFill>
                <a:ea typeface="+mn-ea"/>
                <a:cs typeface="+mn-cs"/>
              </a:rPr>
              <a:t>V</a:t>
            </a:r>
            <a:r>
              <a:rPr lang="en-US" sz="2400" dirty="0" smtClean="0">
                <a:solidFill>
                  <a:srgbClr val="3333CC"/>
                </a:solidFill>
                <a:ea typeface="+mn-ea"/>
                <a:cs typeface="+mn-cs"/>
              </a:rPr>
              <a:t>ulnerabilities in Programming Languages through Language </a:t>
            </a:r>
            <a:r>
              <a:rPr lang="en-US" sz="2400" dirty="0">
                <a:solidFill>
                  <a:srgbClr val="3333CC"/>
                </a:solidFill>
                <a:ea typeface="+mn-ea"/>
                <a:cs typeface="+mn-cs"/>
              </a:rPr>
              <a:t>S</a:t>
            </a:r>
            <a:r>
              <a:rPr lang="en-US" sz="2400" dirty="0" smtClean="0">
                <a:solidFill>
                  <a:srgbClr val="3333CC"/>
                </a:solidFill>
                <a:ea typeface="+mn-ea"/>
                <a:cs typeface="+mn-cs"/>
              </a:rPr>
              <a:t>election and Use</a:t>
            </a:r>
            <a:endParaRPr lang="de-DE" dirty="0">
              <a:solidFill>
                <a:schemeClr val="tx1"/>
              </a:solidFill>
            </a:endParaRPr>
          </a:p>
        </p:txBody>
      </p:sp>
      <p:sp>
        <p:nvSpPr>
          <p:cNvPr id="3" name="Inhaltsplatzhalter 2"/>
          <p:cNvSpPr>
            <a:spLocks noGrp="1"/>
          </p:cNvSpPr>
          <p:nvPr>
            <p:ph idx="1"/>
          </p:nvPr>
        </p:nvSpPr>
        <p:spPr/>
        <p:txBody>
          <a:bodyPr/>
          <a:lstStyle/>
          <a:p>
            <a:pPr marL="0" indent="0"/>
            <a:r>
              <a:rPr lang="de-DE" sz="2400" dirty="0" smtClean="0"/>
              <a:t>Dieses Dokument beschreibt alle derzeit bekannten Angriffs-möglichkeiten </a:t>
            </a:r>
            <a:r>
              <a:rPr lang="de-DE" sz="2400" i="1" dirty="0" smtClean="0"/>
              <a:t>(</a:t>
            </a:r>
            <a:r>
              <a:rPr lang="en-US" sz="2400" i="1" dirty="0" smtClean="0"/>
              <a:t>vulnerabilities</a:t>
            </a:r>
            <a:r>
              <a:rPr lang="de-DE" sz="2400" i="1" dirty="0" smtClean="0"/>
              <a:t>),</a:t>
            </a:r>
            <a:r>
              <a:rPr lang="de-DE" sz="2400" dirty="0" smtClean="0"/>
              <a:t> unabhängig von speziellen Computersprachen. Es soll regelmäßig auf den neuesten Stand gebracht werden, sowie neue Angriffsarten auftauchen.</a:t>
            </a:r>
          </a:p>
          <a:p>
            <a:pPr marL="0" indent="0"/>
            <a:r>
              <a:rPr lang="de-DE" sz="2400" dirty="0" smtClean="0"/>
              <a:t>Es wird erwartet, dass es für jede relevante Sprache eine eigene Ausgabe gibt, </a:t>
            </a:r>
            <a:r>
              <a:rPr lang="de-DE" sz="2400" dirty="0"/>
              <a:t>die die sprachspezifische Ausprägung jeder dieser Möglichkeit erläutert gemeinsam mit passenden Gegenmaßnahmen</a:t>
            </a:r>
            <a:r>
              <a:rPr lang="de-DE" sz="2400" dirty="0" smtClean="0"/>
              <a:t>.</a:t>
            </a:r>
          </a:p>
          <a:p>
            <a:pPr marL="0" indent="0"/>
            <a:r>
              <a:rPr lang="de-DE" sz="2400" dirty="0" smtClean="0"/>
              <a:t>Für Ada (</a:t>
            </a:r>
            <a:r>
              <a:rPr lang="de-DE" sz="2400" dirty="0"/>
              <a:t>und </a:t>
            </a:r>
            <a:r>
              <a:rPr lang="de-DE" sz="2400" dirty="0" smtClean="0"/>
              <a:t>auch für SPARK) gibt </a:t>
            </a:r>
            <a:r>
              <a:rPr lang="de-DE" sz="2400" dirty="0"/>
              <a:t>es eine </a:t>
            </a:r>
            <a:r>
              <a:rPr lang="de-DE" sz="2400" dirty="0" smtClean="0"/>
              <a:t>solche sprach-spezifische Version.</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448</a:t>
            </a:fld>
            <a:endParaRPr lang="de-DE" dirty="0"/>
          </a:p>
        </p:txBody>
      </p:sp>
      <p:sp>
        <p:nvSpPr>
          <p:cNvPr id="6" name="Textfeld 5"/>
          <p:cNvSpPr txBox="1"/>
          <p:nvPr/>
        </p:nvSpPr>
        <p:spPr>
          <a:xfrm>
            <a:off x="4538141" y="5621185"/>
            <a:ext cx="1152128" cy="584775"/>
          </a:xfrm>
          <a:prstGeom prst="rect">
            <a:avLst/>
          </a:prstGeom>
          <a:solidFill>
            <a:srgbClr val="31DBE3"/>
          </a:solidFill>
          <a:ln>
            <a:solidFill>
              <a:srgbClr val="0070C0"/>
            </a:solidFill>
          </a:ln>
        </p:spPr>
        <p:txBody>
          <a:bodyPr wrap="square" rtlCol="0">
            <a:spAutoFit/>
          </a:bodyPr>
          <a:lstStyle/>
          <a:p>
            <a:pPr algn="ctr"/>
            <a:r>
              <a:rPr lang="de-DE" altLang="de-DE" sz="1600" dirty="0" smtClean="0">
                <a:solidFill>
                  <a:schemeClr val="accent2"/>
                </a:solidFill>
              </a:rPr>
              <a:t>Siehe</a:t>
            </a:r>
          </a:p>
          <a:p>
            <a:pPr algn="ctr"/>
            <a:r>
              <a:rPr lang="de-DE" altLang="de-DE" sz="1600" dirty="0" smtClean="0">
                <a:solidFill>
                  <a:schemeClr val="accent2"/>
                </a:solidFill>
              </a:rPr>
              <a:t>Dokumente</a:t>
            </a:r>
            <a:endParaRPr lang="en-US" altLang="de-DE" sz="1400" dirty="0">
              <a:solidFill>
                <a:schemeClr val="accent2"/>
              </a:solidFill>
            </a:endParaRPr>
          </a:p>
        </p:txBody>
      </p:sp>
    </p:spTree>
    <p:extLst>
      <p:ext uri="{BB962C8B-B14F-4D97-AF65-F5344CB8AC3E}">
        <p14:creationId xmlns:p14="http://schemas.microsoft.com/office/powerpoint/2010/main" val="3391732291"/>
      </p:ext>
    </p:extLst>
  </p:cSld>
  <p:clrMapOvr>
    <a:masterClrMapping/>
  </p:clrMapOvr>
  <p:timing>
    <p:tnLst>
      <p:par>
        <p:cTn id="1" dur="indefinite" restart="never" nodeType="tmRoot"/>
      </p:par>
    </p:tn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en-US" dirty="0" smtClean="0"/>
              <a:t>State of the Art</a:t>
            </a:r>
            <a:endParaRPr lang="en-US" dirty="0"/>
          </a:p>
        </p:txBody>
      </p:sp>
      <p:sp>
        <p:nvSpPr>
          <p:cNvPr id="3" name="Inhaltsplatzhalter 2"/>
          <p:cNvSpPr>
            <a:spLocks noGrp="1"/>
          </p:cNvSpPr>
          <p:nvPr>
            <p:ph idx="1"/>
          </p:nvPr>
        </p:nvSpPr>
        <p:spPr>
          <a:xfrm>
            <a:off x="685800" y="1772817"/>
            <a:ext cx="7739063" cy="4442247"/>
          </a:xfrm>
        </p:spPr>
        <p:txBody>
          <a:bodyPr/>
          <a:lstStyle/>
          <a:p>
            <a:pPr marL="0" indent="0"/>
            <a:r>
              <a:rPr lang="de-DE" sz="1700" dirty="0" smtClean="0"/>
              <a:t>Leider ist es in der Software-Industrie Brauch, </a:t>
            </a:r>
            <a:r>
              <a:rPr lang="de-DE" sz="1700" i="1" dirty="0" smtClean="0"/>
              <a:t>schnell auf den Markt zu kommen </a:t>
            </a:r>
            <a:r>
              <a:rPr lang="de-DE" sz="1700" dirty="0" smtClean="0"/>
              <a:t>für wichtiger zu halten als Sicherheit (</a:t>
            </a:r>
            <a:r>
              <a:rPr lang="en-US" sz="1700" i="1" dirty="0" smtClean="0"/>
              <a:t>safety, security</a:t>
            </a:r>
            <a:r>
              <a:rPr lang="de-DE" sz="1700" dirty="0" smtClean="0"/>
              <a:t>), ebenso wie winzige Zeitgewinne durch unsicheren Kode.</a:t>
            </a:r>
          </a:p>
          <a:p>
            <a:pPr marL="0" indent="0"/>
            <a:r>
              <a:rPr lang="de-DE" sz="1700" dirty="0" smtClean="0"/>
              <a:t>So gibt es inzwischen Möglichkeiten für z.B. C/C++, Java, dass auf Ganzzahlüberlauf geprüft wird. Als überaus wichtig wird jedoch erachtet, dass für die Freigabe in die Wildnis diese Prüfungen abschaltbar sind. (Auch in Ada gibt es das – das Pragma Suppress, siehe Folie 55.)</a:t>
            </a:r>
          </a:p>
          <a:p>
            <a:pPr marL="0" indent="0"/>
            <a:r>
              <a:rPr lang="de-DE" sz="1700" dirty="0" smtClean="0"/>
              <a:t>Meiner Meinung nach ist es sträflicher Leichtsinn, externe Programmeingaben (Konsole, GUI, Dateien) nicht auf Gültigkeit zu überprüfen und im Fehlerfall zurückzuweisen. Genau das Gegenteil ist der Fall: Es heißt, es sei unmöglich oder zu kompliziert oder rechenzeitintensiv, das in C zu tun.</a:t>
            </a:r>
          </a:p>
          <a:p>
            <a:pPr marL="0" indent="0"/>
            <a:r>
              <a:rPr lang="de-DE" sz="1700" dirty="0" smtClean="0"/>
              <a:t>Die Folge: Dauernde Nachrüstungen der Software wegen aufgetretener Sicher-heitslücken! Und was das Schlimmste ist: Diese Nachrüstungen selbst fügen gewöhnlich neue Risiken hinzu!</a:t>
            </a:r>
          </a:p>
          <a:p>
            <a:pPr marL="0" indent="0" algn="ctr"/>
            <a:r>
              <a:rPr lang="de-DE" sz="1900" dirty="0" smtClean="0">
                <a:solidFill>
                  <a:srgbClr val="663300"/>
                </a:solidFill>
              </a:rPr>
              <a:t>Inkompetenz, Ignoranz, Verantwortungslosigkeit</a:t>
            </a:r>
            <a:r>
              <a:rPr lang="de-DE" sz="1900" dirty="0">
                <a:solidFill>
                  <a:srgbClr val="663300"/>
                </a:solidFill>
              </a:rPr>
              <a:t>?</a:t>
            </a:r>
          </a:p>
          <a:p>
            <a:pPr marL="0" indent="0"/>
            <a:endParaRPr lang="de-DE" sz="17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449</a:t>
            </a:fld>
            <a:endParaRPr lang="de-DE" dirty="0"/>
          </a:p>
        </p:txBody>
      </p:sp>
      <p:sp>
        <p:nvSpPr>
          <p:cNvPr id="7" name="Textfeld 6"/>
          <p:cNvSpPr txBox="1"/>
          <p:nvPr/>
        </p:nvSpPr>
        <p:spPr>
          <a:xfrm rot="-2100000">
            <a:off x="2075996" y="3536895"/>
            <a:ext cx="4365675" cy="707886"/>
          </a:xfrm>
          <a:prstGeom prst="rect">
            <a:avLst/>
          </a:prstGeom>
          <a:noFill/>
          <a:ln w="38100">
            <a:solidFill>
              <a:srgbClr val="FF0000"/>
            </a:solidFill>
          </a:ln>
        </p:spPr>
        <p:txBody>
          <a:bodyPr wrap="square" rtlCol="0">
            <a:spAutoFit/>
          </a:bodyPr>
          <a:lstStyle/>
          <a:p>
            <a:r>
              <a:rPr lang="de-DE" sz="4000" dirty="0" smtClean="0">
                <a:solidFill>
                  <a:srgbClr val="FF0000"/>
                </a:solidFill>
              </a:rPr>
              <a:t>Es ist eine Schande!</a:t>
            </a:r>
            <a:endParaRPr lang="de-DE" sz="4000" dirty="0">
              <a:solidFill>
                <a:srgbClr val="FF0000"/>
              </a:solidFill>
            </a:endParaRPr>
          </a:p>
        </p:txBody>
      </p:sp>
    </p:spTree>
    <p:extLst>
      <p:ext uri="{BB962C8B-B14F-4D97-AF65-F5344CB8AC3E}">
        <p14:creationId xmlns:p14="http://schemas.microsoft.com/office/powerpoint/2010/main" val="416497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Benannte Zahlen</a:t>
            </a:r>
          </a:p>
        </p:txBody>
      </p:sp>
      <p:sp>
        <p:nvSpPr>
          <p:cNvPr id="26627" name="Rectangle 2"/>
          <p:cNvSpPr>
            <a:spLocks noGrp="1" noChangeArrowheads="1"/>
          </p:cNvSpPr>
          <p:nvPr>
            <p:ph idx="1"/>
          </p:nvPr>
        </p:nvSpPr>
        <p:spPr>
          <a:xfrm>
            <a:off x="685800" y="1752600"/>
            <a:ext cx="7772400" cy="4446588"/>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900" dirty="0" smtClean="0"/>
              <a:t>Benannte Zahlen werden </a:t>
            </a:r>
            <a:r>
              <a:rPr lang="de-DE" altLang="de-DE" sz="1900" dirty="0" smtClean="0">
                <a:solidFill>
                  <a:srgbClr val="CC3300"/>
                </a:solidFill>
              </a:rPr>
              <a:t>exakt</a:t>
            </a:r>
            <a:r>
              <a:rPr lang="de-DE" altLang="de-DE" sz="1900" dirty="0" smtClean="0"/>
              <a:t> berechnet, nur beschränkt durch den Speicherplatz.</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900" dirty="0" smtClean="0"/>
              <a:t>Beispiel: </a:t>
            </a:r>
            <a:r>
              <a:rPr lang="de-DE" altLang="de-DE" sz="1900" dirty="0" smtClean="0">
                <a:cs typeface="Times New Roman" pitchFamily="18" charset="0"/>
              </a:rPr>
              <a:t>π im Referenzmanual ist auf 50 Stellen nach dem</a:t>
            </a:r>
            <a:br>
              <a:rPr lang="de-DE" altLang="de-DE" sz="1900" dirty="0" smtClean="0">
                <a:cs typeface="Times New Roman" pitchFamily="18" charset="0"/>
              </a:rPr>
            </a:br>
            <a:r>
              <a:rPr lang="de-DE" altLang="de-DE" sz="1900" dirty="0" smtClean="0">
                <a:cs typeface="Times New Roman" pitchFamily="18" charset="0"/>
              </a:rPr>
              <a:t>Komma definiert.</a:t>
            </a:r>
          </a:p>
          <a:p>
            <a:pPr marL="357188"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rPr>
              <a:t>Prim     : </a:t>
            </a:r>
            <a:r>
              <a:rPr lang="de-DE" altLang="de-DE" sz="1800" b="1" dirty="0" smtClean="0">
                <a:latin typeface="Courier New" pitchFamily="49" charset="0"/>
              </a:rPr>
              <a:t>constant</a:t>
            </a:r>
            <a:r>
              <a:rPr lang="de-DE" altLang="de-DE" sz="1800" dirty="0" smtClean="0">
                <a:latin typeface="Courier New" pitchFamily="49" charset="0"/>
              </a:rPr>
              <a:t> := </a:t>
            </a:r>
            <a:r>
              <a:rPr lang="de-DE" altLang="de-DE" sz="1800" dirty="0">
                <a:latin typeface="Courier New" pitchFamily="49" charset="0"/>
              </a:rPr>
              <a:t>2</a:t>
            </a:r>
            <a:r>
              <a:rPr lang="de-DE" altLang="de-DE" sz="1800" dirty="0" smtClean="0">
                <a:latin typeface="Courier New" pitchFamily="49" charset="0"/>
              </a:rPr>
              <a:t>**74_207_281 – 1;</a:t>
            </a:r>
            <a:br>
              <a:rPr lang="de-DE" altLang="de-DE" sz="1800" dirty="0" smtClean="0">
                <a:latin typeface="Courier New" pitchFamily="49" charset="0"/>
              </a:rPr>
            </a:br>
            <a:r>
              <a:rPr lang="en-US" altLang="de-DE" sz="1800" dirty="0" smtClean="0">
                <a:latin typeface="Courier New" pitchFamily="49" charset="0"/>
              </a:rPr>
              <a:t>Auch_Prim: </a:t>
            </a:r>
            <a:r>
              <a:rPr lang="en-US" altLang="de-DE" sz="1800" b="1" dirty="0">
                <a:latin typeface="Courier New" pitchFamily="49" charset="0"/>
              </a:rPr>
              <a:t>constant</a:t>
            </a:r>
            <a:r>
              <a:rPr lang="en-US" altLang="de-DE" sz="1800" dirty="0">
                <a:latin typeface="Courier New" pitchFamily="49" charset="0"/>
              </a:rPr>
              <a:t> := 2**77_232_917 – 1</a:t>
            </a:r>
            <a:r>
              <a:rPr lang="en-US" altLang="de-DE" sz="1800" dirty="0" smtClean="0">
                <a:latin typeface="Courier New" pitchFamily="49" charset="0"/>
              </a:rPr>
              <a:t>;</a:t>
            </a:r>
            <a:endParaRPr lang="de-DE" altLang="de-DE" sz="1800" dirty="0" smtClean="0">
              <a:latin typeface="Courier New" pitchFamily="49" charset="0"/>
            </a:endParaRPr>
          </a:p>
          <a:p>
            <a:pPr marL="357188"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Times New Roman" pitchFamily="18" charset="0"/>
              </a:rPr>
              <a:t>Half_Pi  : </a:t>
            </a:r>
            <a:r>
              <a:rPr lang="de-DE" altLang="de-DE" sz="1800" b="1" dirty="0" smtClean="0">
                <a:latin typeface="Courier New" pitchFamily="49" charset="0"/>
              </a:rPr>
              <a:t>constant </a:t>
            </a:r>
            <a:r>
              <a:rPr lang="de-DE" altLang="de-DE" sz="1800" dirty="0" smtClean="0">
                <a:latin typeface="Courier New" pitchFamily="49" charset="0"/>
                <a:cs typeface="Times New Roman" pitchFamily="18" charset="0"/>
              </a:rPr>
              <a:t>:= Pi/2;</a:t>
            </a:r>
          </a:p>
          <a:p>
            <a:pPr marL="357188"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Times New Roman" pitchFamily="18" charset="0"/>
              </a:rPr>
              <a:t>One_Third: </a:t>
            </a:r>
            <a:r>
              <a:rPr lang="de-DE" altLang="de-DE" sz="1800" b="1" dirty="0" smtClean="0">
                <a:latin typeface="Courier New" pitchFamily="49" charset="0"/>
                <a:cs typeface="Times New Roman" pitchFamily="18" charset="0"/>
              </a:rPr>
              <a:t>constant</a:t>
            </a:r>
            <a:r>
              <a:rPr lang="de-DE" altLang="de-DE" sz="1800" dirty="0" smtClean="0">
                <a:latin typeface="Courier New" pitchFamily="49" charset="0"/>
                <a:cs typeface="Times New Roman" pitchFamily="18" charset="0"/>
              </a:rPr>
              <a:t> := 1.0/3.0;</a:t>
            </a:r>
          </a:p>
          <a:p>
            <a:pPr marL="357188"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Times New Roman" pitchFamily="18" charset="0"/>
              </a:rPr>
              <a:t>One      : </a:t>
            </a:r>
            <a:r>
              <a:rPr lang="de-DE" altLang="de-DE" sz="1800" b="1" dirty="0" smtClean="0">
                <a:latin typeface="Courier New" pitchFamily="49" charset="0"/>
                <a:cs typeface="Times New Roman" pitchFamily="18" charset="0"/>
              </a:rPr>
              <a:t>constant</a:t>
            </a:r>
            <a:r>
              <a:rPr lang="de-DE" altLang="de-DE" sz="1800" dirty="0" smtClean="0">
                <a:latin typeface="Courier New" pitchFamily="49" charset="0"/>
                <a:cs typeface="Times New Roman" pitchFamily="18" charset="0"/>
              </a:rPr>
              <a:t> := 3.0 * One_Third;</a:t>
            </a:r>
          </a:p>
          <a:p>
            <a:pPr marL="357188"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solidFill>
                  <a:srgbClr val="0000FF"/>
                </a:solidFill>
                <a:latin typeface="Courier New" pitchFamily="49" charset="0"/>
                <a:cs typeface="Times New Roman" pitchFamily="18" charset="0"/>
              </a:rPr>
              <a:t>Wahr     : </a:t>
            </a:r>
            <a:r>
              <a:rPr lang="de-DE" altLang="de-DE" sz="1800" b="1" dirty="0" smtClean="0">
                <a:solidFill>
                  <a:srgbClr val="0000FF"/>
                </a:solidFill>
                <a:latin typeface="Courier New" pitchFamily="49" charset="0"/>
                <a:cs typeface="Times New Roman" pitchFamily="18" charset="0"/>
              </a:rPr>
              <a:t>constant</a:t>
            </a:r>
            <a:r>
              <a:rPr lang="de-DE" altLang="de-DE" sz="1800" dirty="0" smtClean="0">
                <a:solidFill>
                  <a:srgbClr val="0000FF"/>
                </a:solidFill>
                <a:latin typeface="Courier New" pitchFamily="49" charset="0"/>
                <a:cs typeface="Times New Roman" pitchFamily="18" charset="0"/>
              </a:rPr>
              <a:t> Boolean := One = 1.0;</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00" dirty="0" smtClean="0">
              <a:latin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900" dirty="0" smtClean="0"/>
              <a:t>Bei Verwendung mit typisierten Zahlen wird erst das </a:t>
            </a:r>
            <a:r>
              <a:rPr lang="de-DE" altLang="de-DE" sz="1900" b="1" dirty="0" smtClean="0"/>
              <a:t>Ergebnis</a:t>
            </a:r>
            <a:r>
              <a:rPr lang="de-DE" altLang="de-DE" sz="1900" dirty="0" smtClean="0"/>
              <a:t> umgewandelt.</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Times New Roman" pitchFamily="18" charset="0"/>
              </a:rPr>
              <a:t>Zyklus: </a:t>
            </a:r>
            <a:r>
              <a:rPr lang="de-DE" altLang="de-DE" sz="1800" b="1" dirty="0" smtClean="0">
                <a:latin typeface="Courier New" pitchFamily="49" charset="0"/>
                <a:cs typeface="Times New Roman" pitchFamily="18" charset="0"/>
              </a:rPr>
              <a:t>constant</a:t>
            </a:r>
            <a:r>
              <a:rPr lang="de-DE" altLang="de-DE" sz="1800" dirty="0" smtClean="0">
                <a:latin typeface="Courier New" pitchFamily="49" charset="0"/>
                <a:cs typeface="Times New Roman" pitchFamily="18" charset="0"/>
              </a:rPr>
              <a:t> Float := 2*Pi; -- </a:t>
            </a:r>
            <a:r>
              <a:rPr lang="de-DE" altLang="de-DE" sz="1800" i="1" dirty="0" smtClean="0">
                <a:solidFill>
                  <a:srgbClr val="FF0000"/>
                </a:solidFill>
                <a:latin typeface="Courier New" pitchFamily="49" charset="0"/>
                <a:cs typeface="Times New Roman" pitchFamily="18" charset="0"/>
              </a:rPr>
              <a:t>nicht 2*Float(Pi)!</a:t>
            </a:r>
          </a:p>
        </p:txBody>
      </p:sp>
      <p:sp>
        <p:nvSpPr>
          <p:cNvPr id="2662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662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DA5A091-1FBE-4869-831E-82D739E9AF6D}" type="slidenum">
              <a:rPr lang="de-DE" altLang="de-DE" sz="2400" smtClean="0"/>
              <a:pPr eaLnBrk="1" hangingPunct="1">
                <a:spcBef>
                  <a:spcPct val="0"/>
                </a:spcBef>
              </a:pPr>
              <a:t>45</a:t>
            </a:fld>
            <a:endParaRPr lang="de-DE" altLang="de-DE" sz="2400" dirty="0" smtClean="0"/>
          </a:p>
        </p:txBody>
      </p:sp>
      <p:sp>
        <p:nvSpPr>
          <p:cNvPr id="2" name="Rechteckige Legende 1"/>
          <p:cNvSpPr/>
          <p:nvPr/>
        </p:nvSpPr>
        <p:spPr bwMode="auto">
          <a:xfrm>
            <a:off x="7057629" y="2852936"/>
            <a:ext cx="1367234" cy="504056"/>
          </a:xfrm>
          <a:prstGeom prst="wedgeRectCallout">
            <a:avLst>
              <a:gd name="adj1" fmla="val -72316"/>
              <a:gd name="adj2" fmla="val 38136"/>
            </a:avLst>
          </a:prstGeom>
          <a:solidFill>
            <a:srgbClr val="FFD1D1"/>
          </a:solidFill>
          <a:ln w="9525" cap="flat" cmpd="sng" algn="ctr">
            <a:solidFill>
              <a:srgbClr val="FF339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rgbClr val="FF3399"/>
                </a:solidFill>
                <a:effectLst/>
                <a:latin typeface="Times New Roman" pitchFamily="18" charset="0"/>
              </a:rPr>
              <a:t>Curtis Cooper</a:t>
            </a:r>
            <a:r>
              <a:rPr kumimoji="0" lang="de-DE" sz="1400" b="0" i="0" u="none" strike="noStrike" cap="none" normalizeH="0" dirty="0" smtClean="0">
                <a:ln>
                  <a:noFill/>
                </a:ln>
                <a:solidFill>
                  <a:srgbClr val="FF3399"/>
                </a:solidFill>
                <a:effectLst/>
                <a:latin typeface="Times New Roman" pitchFamily="18" charset="0"/>
              </a:rPr>
              <a:t> September 2015</a:t>
            </a:r>
            <a:endParaRPr kumimoji="0" lang="de-DE" sz="1400" b="0" i="0" u="none" strike="noStrike" cap="none" normalizeH="0" baseline="0" dirty="0" smtClean="0">
              <a:ln>
                <a:noFill/>
              </a:ln>
              <a:solidFill>
                <a:srgbClr val="FF3399"/>
              </a:solidFill>
              <a:effectLst/>
              <a:latin typeface="Times New Roman" pitchFamily="18" charset="0"/>
            </a:endParaRPr>
          </a:p>
        </p:txBody>
      </p:sp>
      <p:sp>
        <p:nvSpPr>
          <p:cNvPr id="7" name="Rechteckige Legende 6"/>
          <p:cNvSpPr/>
          <p:nvPr/>
        </p:nvSpPr>
        <p:spPr bwMode="auto">
          <a:xfrm>
            <a:off x="7090966" y="3501008"/>
            <a:ext cx="1367234" cy="504056"/>
          </a:xfrm>
          <a:prstGeom prst="wedgeRectCallout">
            <a:avLst>
              <a:gd name="adj1" fmla="val -76955"/>
              <a:gd name="adj2" fmla="val -30652"/>
            </a:avLst>
          </a:prstGeom>
          <a:solidFill>
            <a:srgbClr val="FFD1D1"/>
          </a:solidFill>
          <a:ln w="9525" cap="flat" cmpd="sng" algn="ctr">
            <a:solidFill>
              <a:srgbClr val="FF339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rgbClr val="FF3399"/>
                </a:solidFill>
                <a:effectLst/>
                <a:latin typeface="Times New Roman" pitchFamily="18" charset="0"/>
              </a:rPr>
              <a:t>Jonathan </a:t>
            </a:r>
            <a:r>
              <a:rPr lang="de-DE" sz="1400" dirty="0" smtClean="0">
                <a:solidFill>
                  <a:srgbClr val="FF3399"/>
                </a:solidFill>
              </a:rPr>
              <a:t>Pace</a:t>
            </a:r>
            <a:r>
              <a:rPr kumimoji="0" lang="de-DE" sz="1400" b="0" i="0" u="none" strike="noStrike" cap="none" normalizeH="0" dirty="0" smtClean="0">
                <a:ln>
                  <a:noFill/>
                </a:ln>
                <a:solidFill>
                  <a:srgbClr val="FF3399"/>
                </a:solidFill>
                <a:effectLst/>
                <a:latin typeface="Times New Roman" pitchFamily="18" charset="0"/>
              </a:rPr>
              <a:t> 2017</a:t>
            </a:r>
            <a:endParaRPr kumimoji="0" lang="de-DE" sz="1400" b="0" i="0" u="none" strike="noStrike" cap="none" normalizeH="0" baseline="0" dirty="0" smtClean="0">
              <a:ln>
                <a:noFill/>
              </a:ln>
              <a:solidFill>
                <a:srgbClr val="FF3399"/>
              </a:solidFill>
              <a:effectLst/>
              <a:latin typeface="Times New Roman" pitchFamily="18" charset="0"/>
            </a:endParaRPr>
          </a:p>
        </p:txBody>
      </p:sp>
      <p:sp>
        <p:nvSpPr>
          <p:cNvPr id="3" name="Textfeld 2"/>
          <p:cNvSpPr txBox="1"/>
          <p:nvPr/>
        </p:nvSpPr>
        <p:spPr>
          <a:xfrm>
            <a:off x="7057629" y="4293096"/>
            <a:ext cx="1367234" cy="954107"/>
          </a:xfrm>
          <a:prstGeom prst="rect">
            <a:avLst/>
          </a:prstGeom>
          <a:solidFill>
            <a:srgbClr val="FFD581"/>
          </a:solidFill>
          <a:ln>
            <a:solidFill>
              <a:srgbClr val="996600"/>
            </a:solidFill>
          </a:ln>
        </p:spPr>
        <p:txBody>
          <a:bodyPr wrap="square" rtlCol="0">
            <a:spAutoFit/>
          </a:bodyPr>
          <a:lstStyle/>
          <a:p>
            <a:pPr algn="ctr"/>
            <a:r>
              <a:rPr lang="de-DE" sz="1400" dirty="0" smtClean="0">
                <a:solidFill>
                  <a:srgbClr val="996600"/>
                </a:solidFill>
              </a:rPr>
              <a:t>Beides sind Mersennesche Primzahlen,</a:t>
            </a:r>
          </a:p>
          <a:p>
            <a:pPr algn="ctr"/>
            <a:r>
              <a:rPr lang="de-DE" sz="1400" dirty="0" smtClean="0">
                <a:solidFill>
                  <a:srgbClr val="996600"/>
                </a:solidFill>
              </a:rPr>
              <a:t>siehe </a:t>
            </a:r>
            <a:r>
              <a:rPr lang="de-DE" sz="1400" dirty="0">
                <a:solidFill>
                  <a:srgbClr val="996600"/>
                </a:solidFill>
                <a:hlinkClick r:id="rId3" action="ppaction://hlinksldjump"/>
              </a:rPr>
              <a:t>Folie </a:t>
            </a:r>
            <a:r>
              <a:rPr lang="de-DE" sz="1400" dirty="0" smtClean="0">
                <a:solidFill>
                  <a:srgbClr val="996600"/>
                </a:solidFill>
                <a:hlinkClick r:id="rId3" action="ppaction://hlinksldjump"/>
              </a:rPr>
              <a:t>456</a:t>
            </a:r>
            <a:r>
              <a:rPr lang="de-DE" sz="1400" dirty="0" smtClean="0">
                <a:solidFill>
                  <a:srgbClr val="996600"/>
                </a:solidFill>
              </a:rPr>
              <a:t>.</a:t>
            </a:r>
            <a:endParaRPr lang="de-DE" sz="1400" dirty="0">
              <a:solidFill>
                <a:srgbClr val="9966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Angriffe auf die Hardware</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450</a:t>
            </a:fld>
            <a:endParaRPr lang="de-DE" dirty="0"/>
          </a:p>
        </p:txBody>
      </p:sp>
      <p:sp>
        <p:nvSpPr>
          <p:cNvPr id="6" name="Interaktive Schaltfläche: Zurückkehren 5">
            <a:hlinkClick r:id="rId2" action="ppaction://hlinksldjump" highlightClick="1"/>
          </p:cNvPr>
          <p:cNvSpPr/>
          <p:nvPr/>
        </p:nvSpPr>
        <p:spPr bwMode="auto">
          <a:xfrm>
            <a:off x="8211666"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8" name="Inhaltsplatzhalter 1"/>
          <p:cNvSpPr>
            <a:spLocks noGrp="1"/>
          </p:cNvSpPr>
          <p:nvPr>
            <p:ph idx="1"/>
          </p:nvPr>
        </p:nvSpPr>
        <p:spPr>
          <a:xfrm>
            <a:off x="685800" y="1981200"/>
            <a:ext cx="7769225" cy="4233863"/>
          </a:xfrm>
        </p:spPr>
        <p:txBody>
          <a:bodyPr/>
          <a:lstStyle/>
          <a:p>
            <a:pPr marL="0" indent="0"/>
            <a:r>
              <a:rPr lang="de-DE" sz="1600" dirty="0" smtClean="0"/>
              <a:t>Es gibt jedoch andere Angriffswege direkt auf die Hardware, gegen die Programmierer machtlos sind.</a:t>
            </a:r>
          </a:p>
          <a:p>
            <a:pPr marL="0" indent="0"/>
            <a:r>
              <a:rPr lang="de-DE" sz="1700" b="1" dirty="0" smtClean="0"/>
              <a:t>Auszug aus: Süddeutsche Zeitung, Freitag, 26. April 2024, Nr. 97, Seite 20</a:t>
            </a:r>
          </a:p>
          <a:p>
            <a:pPr marL="0" indent="0"/>
            <a:r>
              <a:rPr lang="de-DE" sz="1600" dirty="0" smtClean="0"/>
              <a:t>In den Laboren (von Apple) probieren sie die Angriffe aus, damit Chipdesigner sich Gegen-maßnahmen überlegen können. Eine Art dieser Angriffe nennt sich Seitenkanalattacke – es ist ein Lauschangriff. Prozessoren erzeugen bei Rechenvorgängen elektromagnetische Wel-len… Je nachdem, was sie gerade tun, etwa komplizierte Verschlüsselungen berechnen, sind sie lauter oder leiser. Mit Oszillatoren können Fachleute diese messen und als Wellenformen darstellen. Mit genug Erfahrung oder technischem Geschick (oder KI) lassen sich die Wellen dann zurückübersetzen zum Beispiel in die Zahlen und Buchstaben eines Passworts.</a:t>
            </a:r>
          </a:p>
          <a:p>
            <a:pPr marL="0" indent="0"/>
            <a:r>
              <a:rPr lang="de-DE" sz="1600" dirty="0" smtClean="0"/>
              <a:t>Einen solchen Angriff simuliert ein Experte für die anwesenden Journalisten im Pariser La-bor. Eine Besucherin wird aufgefordert, sich ein Passwort auszudenken… Ein an den Pro-zessor eines Laptops angeschlossener Oszillator misst die elektrischen Signale, die der Com-puterchip bei der Verschlüsselung produziert </a:t>
            </a:r>
            <a:r>
              <a:rPr lang="de-DE" sz="1600" dirty="0"/>
              <a:t>– </a:t>
            </a:r>
            <a:r>
              <a:rPr lang="de-DE" sz="1600" dirty="0" smtClean="0"/>
              <a:t>und berechnet in Bruchteilen von Sekunden das genutzte Passwort: der Name der Katze der Journalistin und ein Geburtsdatum.</a:t>
            </a:r>
          </a:p>
        </p:txBody>
      </p:sp>
    </p:spTree>
    <p:extLst>
      <p:ext uri="{BB962C8B-B14F-4D97-AF65-F5344CB8AC3E}">
        <p14:creationId xmlns:p14="http://schemas.microsoft.com/office/powerpoint/2010/main" val="4191100996"/>
      </p:ext>
    </p:extLst>
  </p:cSld>
  <p:clrMapOvr>
    <a:masterClrMapping/>
  </p:clrMapOvr>
  <p:timing>
    <p:tnLst>
      <p:par>
        <p:cTn id="1" dur="indefinite" restart="never" nodeType="tmRoot"/>
      </p:par>
    </p:tnLst>
  </p:timing>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Verschobene Darstellung</a:t>
            </a:r>
            <a:endParaRPr lang="de-DE" dirty="0">
              <a:solidFill>
                <a:srgbClr val="FF3399"/>
              </a:solidFill>
            </a:endParaRPr>
          </a:p>
        </p:txBody>
      </p:sp>
      <p:sp>
        <p:nvSpPr>
          <p:cNvPr id="3" name="Inhaltsplatzhalter 2"/>
          <p:cNvSpPr>
            <a:spLocks noGrp="1"/>
          </p:cNvSpPr>
          <p:nvPr>
            <p:ph idx="1"/>
          </p:nvPr>
        </p:nvSpPr>
        <p:spPr>
          <a:xfrm>
            <a:off x="685800" y="1916832"/>
            <a:ext cx="7739063" cy="984621"/>
          </a:xfrm>
        </p:spPr>
        <p:txBody>
          <a:bodyPr/>
          <a:lstStyle/>
          <a:p>
            <a:pPr marL="0" indent="0"/>
            <a:r>
              <a:rPr lang="de-DE" sz="1600" dirty="0" smtClean="0"/>
              <a:t>Für gewisse Komponenten kann eine sogenannte verschobene Darstellung (</a:t>
            </a:r>
            <a:r>
              <a:rPr lang="en-US" sz="1600" i="1" dirty="0" smtClean="0"/>
              <a:t>biased representation</a:t>
            </a:r>
            <a:r>
              <a:rPr lang="de-DE" sz="1600" dirty="0" smtClean="0"/>
              <a:t>) möglich sein. Für die Typen </a:t>
            </a:r>
            <a:r>
              <a:rPr lang="de-DE" sz="1400" dirty="0" smtClean="0">
                <a:latin typeface="Courier New" panose="02070309020205020404" pitchFamily="49" charset="0"/>
                <a:cs typeface="Courier New" panose="02070309020205020404" pitchFamily="49" charset="0"/>
              </a:rPr>
              <a:t>T</a:t>
            </a:r>
            <a:r>
              <a:rPr lang="de-DE" sz="1600" dirty="0" smtClean="0"/>
              <a:t> und </a:t>
            </a:r>
            <a:r>
              <a:rPr lang="de-DE" sz="1400" dirty="0" smtClean="0">
                <a:latin typeface="Courier New" panose="02070309020205020404" pitchFamily="49" charset="0"/>
                <a:cs typeface="Courier New" panose="02070309020205020404" pitchFamily="49" charset="0"/>
              </a:rPr>
              <a:t>B</a:t>
            </a:r>
            <a:r>
              <a:rPr lang="de-DE" sz="1600" dirty="0" smtClean="0"/>
              <a:t> liefert das Attribut </a:t>
            </a:r>
            <a:r>
              <a:rPr lang="en-US" sz="1400" dirty="0">
                <a:latin typeface="Courier New" panose="02070309020205020404" pitchFamily="49" charset="0"/>
                <a:cs typeface="Courier New" panose="02070309020205020404" pitchFamily="49" charset="0"/>
              </a:rPr>
              <a:t>'Size</a:t>
            </a:r>
            <a:r>
              <a:rPr lang="de-DE" sz="1600" dirty="0" smtClean="0"/>
              <a:t> den Wert 10, da er aber nur acht Werte umfasst, könnten drei Bits reichen. Das kann mit folgenden Vereinbarungen erzwungen werden:</a:t>
            </a:r>
            <a:endParaRPr lang="de-DE" sz="16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451</a:t>
            </a:fld>
            <a:endParaRPr lang="de-DE" dirty="0"/>
          </a:p>
        </p:txBody>
      </p:sp>
      <p:sp>
        <p:nvSpPr>
          <p:cNvPr id="6" name="Interaktive Schaltfläche: Zurückkehren 5">
            <a:hlinkClick r:id="rId2" action="ppaction://hlinksldjump" highlightClick="1"/>
          </p:cNvPr>
          <p:cNvSpPr/>
          <p:nvPr/>
        </p:nvSpPr>
        <p:spPr bwMode="auto">
          <a:xfrm>
            <a:off x="8242126" y="486587"/>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grpSp>
        <p:nvGrpSpPr>
          <p:cNvPr id="10" name="Gruppieren 9"/>
          <p:cNvGrpSpPr/>
          <p:nvPr/>
        </p:nvGrpSpPr>
        <p:grpSpPr>
          <a:xfrm>
            <a:off x="899592" y="2852936"/>
            <a:ext cx="7355842" cy="3187814"/>
            <a:chOff x="899592" y="2902292"/>
            <a:chExt cx="7355842" cy="3187814"/>
          </a:xfrm>
        </p:grpSpPr>
        <p:sp>
          <p:nvSpPr>
            <p:cNvPr id="7" name="Textfeld 6"/>
            <p:cNvSpPr txBox="1"/>
            <p:nvPr/>
          </p:nvSpPr>
          <p:spPr>
            <a:xfrm>
              <a:off x="899592" y="2996952"/>
              <a:ext cx="3363559" cy="3093154"/>
            </a:xfrm>
            <a:prstGeom prst="rect">
              <a:avLst/>
            </a:prstGeom>
            <a:noFill/>
          </p:spPr>
          <p:txBody>
            <a:bodyPr wrap="square" rtlCol="0">
              <a:spAutoFit/>
            </a:bodyPr>
            <a:lstStyle/>
            <a:p>
              <a:r>
                <a:rPr lang="en-US" sz="1400" b="1" dirty="0">
                  <a:solidFill>
                    <a:schemeClr val="tx1"/>
                  </a:solidFill>
                  <a:latin typeface="Courier New" panose="02070309020205020404" pitchFamily="49" charset="0"/>
                  <a:cs typeface="Courier New" panose="02070309020205020404" pitchFamily="49" charset="0"/>
                </a:rPr>
                <a:t>type</a:t>
              </a:r>
              <a:r>
                <a:rPr lang="en-US" sz="1400" dirty="0">
                  <a:solidFill>
                    <a:schemeClr val="tx1"/>
                  </a:solidFill>
                  <a:latin typeface="Courier New" panose="02070309020205020404" pitchFamily="49" charset="0"/>
                  <a:cs typeface="Courier New" panose="02070309020205020404" pitchFamily="49" charset="0"/>
                </a:rPr>
                <a:t> T </a:t>
              </a:r>
              <a:r>
                <a:rPr lang="en-US" sz="1400" b="1" dirty="0">
                  <a:solidFill>
                    <a:schemeClr val="tx1"/>
                  </a:solidFill>
                  <a:latin typeface="Courier New" panose="02070309020205020404" pitchFamily="49" charset="0"/>
                  <a:cs typeface="Courier New" panose="02070309020205020404" pitchFamily="49" charset="0"/>
                </a:rPr>
                <a:t>is range </a:t>
              </a:r>
              <a:r>
                <a:rPr lang="en-US" sz="1400" dirty="0">
                  <a:solidFill>
                    <a:schemeClr val="tx1"/>
                  </a:solidFill>
                  <a:latin typeface="Courier New" panose="02070309020205020404" pitchFamily="49" charset="0"/>
                  <a:cs typeface="Courier New" panose="02070309020205020404" pitchFamily="49" charset="0"/>
                </a:rPr>
                <a:t>1000 .. 1007</a:t>
              </a:r>
              <a:r>
                <a:rPr lang="en-US" sz="1400" dirty="0" smtClean="0">
                  <a:solidFill>
                    <a:schemeClr val="tx1"/>
                  </a:solidFill>
                  <a:latin typeface="Courier New" panose="02070309020205020404" pitchFamily="49" charset="0"/>
                  <a:cs typeface="Courier New" panose="02070309020205020404" pitchFamily="49" charset="0"/>
                </a:rPr>
                <a:t>;</a:t>
              </a:r>
            </a:p>
            <a:p>
              <a:endParaRPr lang="en-US" sz="900" dirty="0">
                <a:solidFill>
                  <a:schemeClr val="tx1"/>
                </a:solidFill>
                <a:latin typeface="Courier New" panose="02070309020205020404" pitchFamily="49" charset="0"/>
                <a:cs typeface="Courier New" panose="02070309020205020404" pitchFamily="49" charset="0"/>
              </a:endParaRPr>
            </a:p>
            <a:p>
              <a:r>
                <a:rPr lang="en-US" sz="1400" b="1" dirty="0">
                  <a:solidFill>
                    <a:schemeClr val="tx1"/>
                  </a:solidFill>
                  <a:latin typeface="Courier New" panose="02070309020205020404" pitchFamily="49" charset="0"/>
                  <a:cs typeface="Courier New" panose="02070309020205020404" pitchFamily="49" charset="0"/>
                </a:rPr>
                <a:t>type</a:t>
              </a:r>
              <a:r>
                <a:rPr lang="en-US" sz="1400" dirty="0">
                  <a:solidFill>
                    <a:schemeClr val="tx1"/>
                  </a:solidFill>
                  <a:latin typeface="Courier New" panose="02070309020205020404" pitchFamily="49" charset="0"/>
                  <a:cs typeface="Courier New" panose="02070309020205020404" pitchFamily="49" charset="0"/>
                </a:rPr>
                <a:t> Rec </a:t>
              </a:r>
              <a:r>
                <a:rPr lang="en-US" sz="1400" b="1" dirty="0">
                  <a:solidFill>
                    <a:schemeClr val="tx1"/>
                  </a:solidFill>
                  <a:latin typeface="Courier New" panose="02070309020205020404" pitchFamily="49" charset="0"/>
                  <a:cs typeface="Courier New" panose="02070309020205020404" pitchFamily="49" charset="0"/>
                </a:rPr>
                <a:t>is record</a:t>
              </a:r>
              <a:r>
                <a:rPr lang="en-US" sz="1400" dirty="0">
                  <a:solidFill>
                    <a:schemeClr val="tx1"/>
                  </a:solidFill>
                  <a:latin typeface="Courier New" panose="02070309020205020404" pitchFamily="49" charset="0"/>
                  <a:cs typeface="Courier New" panose="02070309020205020404" pitchFamily="49" charset="0"/>
                </a:rPr>
                <a:t/>
              </a:r>
              <a:br>
                <a:rPr lang="en-US" sz="1400" dirty="0">
                  <a:solidFill>
                    <a:schemeClr val="tx1"/>
                  </a:solidFill>
                  <a:latin typeface="Courier New" panose="02070309020205020404" pitchFamily="49" charset="0"/>
                  <a:cs typeface="Courier New" panose="02070309020205020404" pitchFamily="49" charset="0"/>
                </a:rPr>
              </a:br>
              <a:r>
                <a:rPr lang="en-US" sz="1400" dirty="0">
                  <a:solidFill>
                    <a:schemeClr val="tx1"/>
                  </a:solidFill>
                  <a:latin typeface="Courier New" panose="02070309020205020404" pitchFamily="49" charset="0"/>
                  <a:cs typeface="Courier New" panose="02070309020205020404" pitchFamily="49" charset="0"/>
                </a:rPr>
                <a:t>  A: Integer range 0 .. 1;</a:t>
              </a:r>
              <a:br>
                <a:rPr lang="en-US" sz="1400" dirty="0">
                  <a:solidFill>
                    <a:schemeClr val="tx1"/>
                  </a:solidFill>
                  <a:latin typeface="Courier New" panose="02070309020205020404" pitchFamily="49" charset="0"/>
                  <a:cs typeface="Courier New" panose="02070309020205020404" pitchFamily="49" charset="0"/>
                </a:rPr>
              </a:br>
              <a:r>
                <a:rPr lang="en-US" sz="1400" dirty="0">
                  <a:solidFill>
                    <a:schemeClr val="tx1"/>
                  </a:solidFill>
                  <a:latin typeface="Courier New" panose="02070309020205020404" pitchFamily="49" charset="0"/>
                  <a:cs typeface="Courier New" panose="02070309020205020404" pitchFamily="49" charset="0"/>
                </a:rPr>
                <a:t>  B: Boolean;</a:t>
              </a:r>
              <a:br>
                <a:rPr lang="en-US" sz="1400" dirty="0">
                  <a:solidFill>
                    <a:schemeClr val="tx1"/>
                  </a:solidFill>
                  <a:latin typeface="Courier New" panose="02070309020205020404" pitchFamily="49" charset="0"/>
                  <a:cs typeface="Courier New" panose="02070309020205020404" pitchFamily="49" charset="0"/>
                </a:rPr>
              </a:br>
              <a:r>
                <a:rPr lang="en-US" sz="1400" dirty="0">
                  <a:solidFill>
                    <a:schemeClr val="tx1"/>
                  </a:solidFill>
                  <a:latin typeface="Courier New" panose="02070309020205020404" pitchFamily="49" charset="0"/>
                  <a:cs typeface="Courier New" panose="02070309020205020404" pitchFamily="49" charset="0"/>
                </a:rPr>
                <a:t>  C: T;</a:t>
              </a:r>
              <a:br>
                <a:rPr lang="en-US" sz="1400" dirty="0">
                  <a:solidFill>
                    <a:schemeClr val="tx1"/>
                  </a:solidFill>
                  <a:latin typeface="Courier New" panose="02070309020205020404" pitchFamily="49" charset="0"/>
                  <a:cs typeface="Courier New" panose="02070309020205020404" pitchFamily="49" charset="0"/>
                </a:rPr>
              </a:br>
              <a:r>
                <a:rPr lang="en-US" sz="1400" b="1" dirty="0">
                  <a:solidFill>
                    <a:schemeClr val="tx1"/>
                  </a:solidFill>
                  <a:latin typeface="Courier New" panose="02070309020205020404" pitchFamily="49" charset="0"/>
                  <a:cs typeface="Courier New" panose="02070309020205020404" pitchFamily="49" charset="0"/>
                </a:rPr>
                <a:t>end record</a:t>
              </a:r>
              <a:r>
                <a:rPr lang="en-US" sz="1400" dirty="0" smtClean="0">
                  <a:solidFill>
                    <a:schemeClr val="tx1"/>
                  </a:solidFill>
                  <a:latin typeface="Courier New" panose="02070309020205020404" pitchFamily="49" charset="0"/>
                  <a:cs typeface="Courier New" panose="02070309020205020404" pitchFamily="49" charset="0"/>
                </a:rPr>
                <a:t>;</a:t>
              </a:r>
            </a:p>
            <a:p>
              <a:endParaRPr lang="en-US" sz="900" dirty="0">
                <a:solidFill>
                  <a:schemeClr val="tx1"/>
                </a:solidFill>
                <a:latin typeface="Courier New" panose="02070309020205020404" pitchFamily="49" charset="0"/>
                <a:cs typeface="Courier New" panose="02070309020205020404" pitchFamily="49" charset="0"/>
              </a:endParaRPr>
            </a:p>
            <a:p>
              <a:r>
                <a:rPr lang="en-US" sz="1400" b="1" dirty="0">
                  <a:solidFill>
                    <a:schemeClr val="tx1"/>
                  </a:solidFill>
                  <a:latin typeface="Courier New" panose="02070309020205020404" pitchFamily="49" charset="0"/>
                  <a:cs typeface="Courier New" panose="02070309020205020404" pitchFamily="49" charset="0"/>
                </a:rPr>
                <a:t>for</a:t>
              </a:r>
              <a:r>
                <a:rPr lang="en-US" sz="1400" dirty="0">
                  <a:solidFill>
                    <a:schemeClr val="tx1"/>
                  </a:solidFill>
                  <a:latin typeface="Courier New" panose="02070309020205020404" pitchFamily="49" charset="0"/>
                  <a:cs typeface="Courier New" panose="02070309020205020404" pitchFamily="49" charset="0"/>
                </a:rPr>
                <a:t> Rec </a:t>
              </a:r>
              <a:r>
                <a:rPr lang="en-US" sz="1400" b="1" dirty="0">
                  <a:solidFill>
                    <a:schemeClr val="tx1"/>
                  </a:solidFill>
                  <a:latin typeface="Courier New" panose="02070309020205020404" pitchFamily="49" charset="0"/>
                  <a:cs typeface="Courier New" panose="02070309020205020404" pitchFamily="49" charset="0"/>
                </a:rPr>
                <a:t>use record</a:t>
              </a:r>
              <a:r>
                <a:rPr lang="en-US" sz="1400" dirty="0">
                  <a:solidFill>
                    <a:schemeClr val="tx1"/>
                  </a:solidFill>
                  <a:latin typeface="Courier New" panose="02070309020205020404" pitchFamily="49" charset="0"/>
                  <a:cs typeface="Courier New" panose="02070309020205020404" pitchFamily="49" charset="0"/>
                </a:rPr>
                <a:t/>
              </a:r>
              <a:br>
                <a:rPr lang="en-US" sz="1400" dirty="0">
                  <a:solidFill>
                    <a:schemeClr val="tx1"/>
                  </a:solidFill>
                  <a:latin typeface="Courier New" panose="02070309020205020404" pitchFamily="49" charset="0"/>
                  <a:cs typeface="Courier New" panose="02070309020205020404" pitchFamily="49" charset="0"/>
                </a:rPr>
              </a:br>
              <a:r>
                <a:rPr lang="en-US" sz="1400" dirty="0">
                  <a:solidFill>
                    <a:schemeClr val="tx1"/>
                  </a:solidFill>
                  <a:latin typeface="Courier New" panose="02070309020205020404" pitchFamily="49" charset="0"/>
                  <a:cs typeface="Courier New" panose="02070309020205020404" pitchFamily="49" charset="0"/>
                </a:rPr>
                <a:t>  B </a:t>
              </a:r>
              <a:r>
                <a:rPr lang="en-US" sz="1400" b="1" dirty="0">
                  <a:solidFill>
                    <a:schemeClr val="tx1"/>
                  </a:solidFill>
                  <a:latin typeface="Courier New" panose="02070309020205020404" pitchFamily="49" charset="0"/>
                  <a:cs typeface="Courier New" panose="02070309020205020404" pitchFamily="49" charset="0"/>
                </a:rPr>
                <a:t>at</a:t>
              </a:r>
              <a:r>
                <a:rPr lang="en-US" sz="1400" dirty="0">
                  <a:solidFill>
                    <a:schemeClr val="tx1"/>
                  </a:solidFill>
                  <a:latin typeface="Courier New" panose="02070309020205020404" pitchFamily="49" charset="0"/>
                  <a:cs typeface="Courier New" panose="02070309020205020404" pitchFamily="49" charset="0"/>
                </a:rPr>
                <a:t> 0 range 0 .. 1;</a:t>
              </a:r>
              <a:br>
                <a:rPr lang="en-US" sz="1400" dirty="0">
                  <a:solidFill>
                    <a:schemeClr val="tx1"/>
                  </a:solidFill>
                  <a:latin typeface="Courier New" panose="02070309020205020404" pitchFamily="49" charset="0"/>
                  <a:cs typeface="Courier New" panose="02070309020205020404" pitchFamily="49" charset="0"/>
                </a:rPr>
              </a:br>
              <a:r>
                <a:rPr lang="en-US" sz="1400" dirty="0">
                  <a:solidFill>
                    <a:schemeClr val="tx1"/>
                  </a:solidFill>
                  <a:latin typeface="Courier New" panose="02070309020205020404" pitchFamily="49" charset="0"/>
                  <a:cs typeface="Courier New" panose="02070309020205020404" pitchFamily="49" charset="0"/>
                </a:rPr>
                <a:t>  C </a:t>
              </a:r>
              <a:r>
                <a:rPr lang="en-US" sz="1400" b="1" dirty="0">
                  <a:solidFill>
                    <a:schemeClr val="tx1"/>
                  </a:solidFill>
                  <a:latin typeface="Courier New" panose="02070309020205020404" pitchFamily="49" charset="0"/>
                  <a:cs typeface="Courier New" panose="02070309020205020404" pitchFamily="49" charset="0"/>
                </a:rPr>
                <a:t>at</a:t>
              </a:r>
              <a:r>
                <a:rPr lang="en-US" sz="1400" dirty="0">
                  <a:solidFill>
                    <a:schemeClr val="tx1"/>
                  </a:solidFill>
                  <a:latin typeface="Courier New" panose="02070309020205020404" pitchFamily="49" charset="0"/>
                  <a:cs typeface="Courier New" panose="02070309020205020404" pitchFamily="49" charset="0"/>
                </a:rPr>
                <a:t> 0 range 4 .. 6;</a:t>
              </a:r>
              <a:br>
                <a:rPr lang="en-US" sz="1400" dirty="0">
                  <a:solidFill>
                    <a:schemeClr val="tx1"/>
                  </a:solidFill>
                  <a:latin typeface="Courier New" panose="02070309020205020404" pitchFamily="49" charset="0"/>
                  <a:cs typeface="Courier New" panose="02070309020205020404" pitchFamily="49" charset="0"/>
                </a:rPr>
              </a:br>
              <a:r>
                <a:rPr lang="en-US" sz="1400" b="1" dirty="0">
                  <a:solidFill>
                    <a:schemeClr val="tx1"/>
                  </a:solidFill>
                  <a:latin typeface="Courier New" panose="02070309020205020404" pitchFamily="49" charset="0"/>
                  <a:cs typeface="Courier New" panose="02070309020205020404" pitchFamily="49" charset="0"/>
                </a:rPr>
                <a:t>end record</a:t>
              </a:r>
              <a:r>
                <a:rPr lang="en-US" sz="1400" dirty="0" smtClean="0">
                  <a:solidFill>
                    <a:schemeClr val="tx1"/>
                  </a:solidFill>
                  <a:latin typeface="Courier New" panose="02070309020205020404" pitchFamily="49" charset="0"/>
                  <a:cs typeface="Courier New" panose="02070309020205020404" pitchFamily="49" charset="0"/>
                </a:rPr>
                <a:t>;</a:t>
              </a:r>
            </a:p>
            <a:p>
              <a:endParaRPr lang="de-DE" sz="900" dirty="0" smtClean="0">
                <a:solidFill>
                  <a:schemeClr val="tx1"/>
                </a:solidFill>
                <a:latin typeface="Courier New" panose="02070309020205020404" pitchFamily="49" charset="0"/>
                <a:cs typeface="Courier New" panose="02070309020205020404" pitchFamily="49" charset="0"/>
              </a:endParaRPr>
            </a:p>
            <a:p>
              <a:pPr lvl="0"/>
              <a:r>
                <a:rPr lang="en-US" sz="1400" b="1" dirty="0">
                  <a:solidFill>
                    <a:srgbClr val="000000"/>
                  </a:solidFill>
                  <a:latin typeface="Courier New" panose="02070309020205020404" pitchFamily="49" charset="0"/>
                  <a:cs typeface="Courier New" panose="02070309020205020404" pitchFamily="49" charset="0"/>
                </a:rPr>
                <a:t>type</a:t>
              </a:r>
              <a:r>
                <a:rPr lang="en-US" sz="1400" dirty="0">
                  <a:solidFill>
                    <a:srgbClr val="000000"/>
                  </a:solidFill>
                  <a:latin typeface="Courier New" panose="02070309020205020404" pitchFamily="49" charset="0"/>
                  <a:cs typeface="Courier New" panose="02070309020205020404" pitchFamily="49" charset="0"/>
                </a:rPr>
                <a:t> B</a:t>
              </a:r>
              <a:r>
                <a:rPr lang="en-US" sz="1400" dirty="0" smtClean="0">
                  <a:solidFill>
                    <a:srgbClr val="000000"/>
                  </a:solidFill>
                  <a:latin typeface="Courier New" panose="02070309020205020404" pitchFamily="49" charset="0"/>
                  <a:cs typeface="Courier New" panose="02070309020205020404" pitchFamily="49" charset="0"/>
                </a:rPr>
                <a:t> </a:t>
              </a:r>
              <a:r>
                <a:rPr lang="en-US" sz="1400" b="1" dirty="0">
                  <a:solidFill>
                    <a:srgbClr val="000000"/>
                  </a:solidFill>
                  <a:latin typeface="Courier New" panose="02070309020205020404" pitchFamily="49" charset="0"/>
                  <a:cs typeface="Courier New" panose="02070309020205020404" pitchFamily="49" charset="0"/>
                </a:rPr>
                <a:t>is range </a:t>
              </a:r>
              <a:r>
                <a:rPr lang="en-US" sz="1400" dirty="0">
                  <a:solidFill>
                    <a:srgbClr val="000000"/>
                  </a:solidFill>
                  <a:latin typeface="Courier New" panose="02070309020205020404" pitchFamily="49" charset="0"/>
                  <a:cs typeface="Courier New" panose="02070309020205020404" pitchFamily="49" charset="0"/>
                </a:rPr>
                <a:t>1000 .. 1007;</a:t>
              </a:r>
              <a:br>
                <a:rPr lang="en-US" sz="1400" dirty="0">
                  <a:solidFill>
                    <a:srgbClr val="000000"/>
                  </a:solidFill>
                  <a:latin typeface="Courier New" panose="02070309020205020404" pitchFamily="49" charset="0"/>
                  <a:cs typeface="Courier New" panose="02070309020205020404" pitchFamily="49" charset="0"/>
                </a:rPr>
              </a:br>
              <a:r>
                <a:rPr lang="en-US" sz="1400" b="1" dirty="0">
                  <a:solidFill>
                    <a:srgbClr val="000000"/>
                  </a:solidFill>
                  <a:latin typeface="Courier New" panose="02070309020205020404" pitchFamily="49" charset="0"/>
                  <a:cs typeface="Courier New" panose="02070309020205020404" pitchFamily="49" charset="0"/>
                </a:rPr>
                <a:t>for</a:t>
              </a:r>
              <a:r>
                <a:rPr lang="en-US" sz="1400" dirty="0">
                  <a:solidFill>
                    <a:srgbClr val="000000"/>
                  </a:solidFill>
                  <a:latin typeface="Courier New" panose="02070309020205020404" pitchFamily="49" charset="0"/>
                  <a:cs typeface="Courier New" panose="02070309020205020404" pitchFamily="49" charset="0"/>
                </a:rPr>
                <a:t>  </a:t>
              </a:r>
              <a:r>
                <a:rPr lang="en-US" sz="1400" dirty="0" smtClean="0">
                  <a:solidFill>
                    <a:srgbClr val="000000"/>
                  </a:solidFill>
                  <a:latin typeface="Courier New" panose="02070309020205020404" pitchFamily="49" charset="0"/>
                  <a:cs typeface="Courier New" panose="02070309020205020404" pitchFamily="49" charset="0"/>
                </a:rPr>
                <a:t>B'Size </a:t>
              </a:r>
              <a:r>
                <a:rPr lang="en-US" sz="1400" b="1" dirty="0">
                  <a:solidFill>
                    <a:srgbClr val="000000"/>
                  </a:solidFill>
                  <a:latin typeface="Courier New" panose="02070309020205020404" pitchFamily="49" charset="0"/>
                  <a:cs typeface="Courier New" panose="02070309020205020404" pitchFamily="49" charset="0"/>
                </a:rPr>
                <a:t>use</a:t>
              </a:r>
              <a:r>
                <a:rPr lang="en-US" sz="1400" dirty="0">
                  <a:solidFill>
                    <a:srgbClr val="000000"/>
                  </a:solidFill>
                  <a:latin typeface="Courier New" panose="02070309020205020404" pitchFamily="49" charset="0"/>
                  <a:cs typeface="Courier New" panose="02070309020205020404" pitchFamily="49" charset="0"/>
                </a:rPr>
                <a:t> 3;</a:t>
              </a:r>
            </a:p>
          </p:txBody>
        </p:sp>
        <p:cxnSp>
          <p:nvCxnSpPr>
            <p:cNvPr id="8" name="Gerader Verbinder 7"/>
            <p:cNvCxnSpPr/>
            <p:nvPr/>
          </p:nvCxnSpPr>
          <p:spPr bwMode="auto">
            <a:xfrm flipH="1">
              <a:off x="4211962" y="2921688"/>
              <a:ext cx="17138" cy="2944768"/>
            </a:xfrm>
            <a:prstGeom prst="line">
              <a:avLst/>
            </a:prstGeom>
            <a:solidFill>
              <a:srgbClr val="00B8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feld 8"/>
            <p:cNvSpPr txBox="1"/>
            <p:nvPr/>
          </p:nvSpPr>
          <p:spPr>
            <a:xfrm>
              <a:off x="4283968" y="2902292"/>
              <a:ext cx="3971466" cy="3046988"/>
            </a:xfrm>
            <a:prstGeom prst="rect">
              <a:avLst/>
            </a:prstGeom>
            <a:noFill/>
          </p:spPr>
          <p:txBody>
            <a:bodyPr wrap="square" rtlCol="0">
              <a:spAutoFit/>
            </a:bodyPr>
            <a:lstStyle/>
            <a:p>
              <a:r>
                <a:rPr lang="de-DE" sz="1600" dirty="0" smtClean="0">
                  <a:solidFill>
                    <a:schemeClr val="tx1"/>
                  </a:solidFill>
                </a:rPr>
                <a:t>Beachten Sie, dass keine Größenklausel für den Typ </a:t>
              </a:r>
              <a:r>
                <a:rPr lang="de-DE" sz="1400" dirty="0" smtClean="0">
                  <a:solidFill>
                    <a:schemeClr val="tx1"/>
                  </a:solidFill>
                  <a:latin typeface="Courier New" panose="02070309020205020404" pitchFamily="49" charset="0"/>
                  <a:cs typeface="Courier New" panose="02070309020205020404" pitchFamily="49" charset="0"/>
                </a:rPr>
                <a:t>T</a:t>
              </a:r>
              <a:r>
                <a:rPr lang="de-DE" sz="1600" dirty="0" smtClean="0">
                  <a:solidFill>
                    <a:schemeClr val="tx1"/>
                  </a:solidFill>
                </a:rPr>
                <a:t> benötigt wird. Daher erfolgt bei Zuweisungen zwischen Verbundkomponenten und alleinstehenden Objekten des Typs </a:t>
              </a:r>
              <a:r>
                <a:rPr lang="de-DE" sz="1400" dirty="0" smtClean="0">
                  <a:solidFill>
                    <a:schemeClr val="tx1"/>
                  </a:solidFill>
                  <a:latin typeface="Courier New" panose="02070309020205020404" pitchFamily="49" charset="0"/>
                  <a:cs typeface="Courier New" panose="02070309020205020404" pitchFamily="49" charset="0"/>
                </a:rPr>
                <a:t>T</a:t>
              </a:r>
              <a:r>
                <a:rPr lang="de-DE" sz="1600" dirty="0" smtClean="0">
                  <a:solidFill>
                    <a:schemeClr val="tx1"/>
                  </a:solidFill>
                </a:rPr>
                <a:t> in beide Richtungen eine </a:t>
              </a:r>
              <a:r>
                <a:rPr lang="de-DE" sz="1600" i="1" dirty="0" smtClean="0">
                  <a:solidFill>
                    <a:schemeClr val="tx1"/>
                  </a:solidFill>
                </a:rPr>
                <a:t>Repräsentationsände-rung</a:t>
              </a:r>
              <a:r>
                <a:rPr lang="de-DE" sz="1600" dirty="0" smtClean="0">
                  <a:solidFill>
                    <a:schemeClr val="tx1"/>
                  </a:solidFill>
                </a:rPr>
                <a:t>.</a:t>
              </a:r>
            </a:p>
            <a:p>
              <a:r>
                <a:rPr lang="de-DE" sz="1600" dirty="0" smtClean="0">
                  <a:solidFill>
                    <a:schemeClr val="tx1"/>
                  </a:solidFill>
                </a:rPr>
                <a:t>Beachten Sie weiterhin, dass der Übersetzter den Ort für die Komponente </a:t>
              </a:r>
              <a:r>
                <a:rPr lang="de-DE" sz="1400" dirty="0" smtClean="0">
                  <a:solidFill>
                    <a:schemeClr val="tx1"/>
                  </a:solidFill>
                  <a:latin typeface="Courier New" panose="02070309020205020404" pitchFamily="49" charset="0"/>
                  <a:cs typeface="Courier New" panose="02070309020205020404" pitchFamily="49" charset="0"/>
                </a:rPr>
                <a:t>A</a:t>
              </a:r>
              <a:r>
                <a:rPr lang="de-DE" sz="1600" dirty="0" smtClean="0">
                  <a:solidFill>
                    <a:schemeClr val="tx1"/>
                  </a:solidFill>
                </a:rPr>
                <a:t> frei wählen kann, entweder eines der freien Bits in Position 0, aber auch auf einer anderen Position so viele Bits, wie ein </a:t>
              </a:r>
              <a:r>
                <a:rPr lang="de-DE" sz="1400" dirty="0" smtClean="0">
                  <a:solidFill>
                    <a:schemeClr val="tx1"/>
                  </a:solidFill>
                  <a:latin typeface="Courier New" panose="02070309020205020404" pitchFamily="49" charset="0"/>
                  <a:cs typeface="Courier New" panose="02070309020205020404" pitchFamily="49" charset="0"/>
                </a:rPr>
                <a:t>Integer</a:t>
              </a:r>
              <a:r>
                <a:rPr lang="de-DE" sz="1600" dirty="0" smtClean="0">
                  <a:solidFill>
                    <a:schemeClr val="tx1"/>
                  </a:solidFill>
                </a:rPr>
                <a:t> in der gegebenen Implementierung benötigt.</a:t>
              </a:r>
              <a:endParaRPr lang="de-DE" sz="1600" dirty="0">
                <a:solidFill>
                  <a:schemeClr val="tx1"/>
                </a:solidFill>
              </a:endParaRPr>
            </a:p>
          </p:txBody>
        </p:sp>
      </p:grpSp>
      <p:sp>
        <p:nvSpPr>
          <p:cNvPr id="11" name="Textfeld 10"/>
          <p:cNvSpPr txBox="1"/>
          <p:nvPr/>
        </p:nvSpPr>
        <p:spPr>
          <a:xfrm>
            <a:off x="685801" y="5986155"/>
            <a:ext cx="7739062" cy="323165"/>
          </a:xfrm>
          <a:prstGeom prst="rect">
            <a:avLst/>
          </a:prstGeom>
          <a:noFill/>
        </p:spPr>
        <p:txBody>
          <a:bodyPr wrap="square" rtlCol="0">
            <a:spAutoFit/>
          </a:bodyPr>
          <a:lstStyle/>
          <a:p>
            <a:pPr algn="ctr"/>
            <a:r>
              <a:rPr lang="de-DE" sz="1500" dirty="0" smtClean="0">
                <a:solidFill>
                  <a:srgbClr val="00B050"/>
                </a:solidFill>
              </a:rPr>
              <a:t>GNAT CE 2021 auf Windows legt ein 64-Bit-Objekt an und setzt A auf Position 4 range 0 .. 31.</a:t>
            </a:r>
            <a:endParaRPr lang="de-DE" sz="1500" dirty="0">
              <a:solidFill>
                <a:srgbClr val="00B050"/>
              </a:solidFill>
            </a:endParaRPr>
          </a:p>
        </p:txBody>
      </p:sp>
      <p:sp>
        <p:nvSpPr>
          <p:cNvPr id="12" name="Textfeld 11"/>
          <p:cNvSpPr txBox="1"/>
          <p:nvPr/>
        </p:nvSpPr>
        <p:spPr>
          <a:xfrm>
            <a:off x="7092280" y="1584007"/>
            <a:ext cx="1332582" cy="338554"/>
          </a:xfrm>
          <a:prstGeom prst="rect">
            <a:avLst/>
          </a:prstGeom>
          <a:solidFill>
            <a:srgbClr val="EADCE7"/>
          </a:solidFill>
          <a:ln w="19050">
            <a:solidFill>
              <a:srgbClr val="7030A0"/>
            </a:solidFill>
          </a:ln>
        </p:spPr>
        <p:txBody>
          <a:bodyPr wrap="square" rtlCol="0">
            <a:spAutoFit/>
          </a:bodyPr>
          <a:lstStyle/>
          <a:p>
            <a:r>
              <a:rPr lang="de-DE" sz="1600" dirty="0" smtClean="0">
                <a:solidFill>
                  <a:srgbClr val="7030A0"/>
                </a:solidFill>
              </a:rPr>
              <a:t>Von Folie </a:t>
            </a:r>
            <a:r>
              <a:rPr lang="de-DE" sz="1600" dirty="0" smtClean="0">
                <a:solidFill>
                  <a:schemeClr val="tx1"/>
                </a:solidFill>
              </a:rPr>
              <a:t>304</a:t>
            </a:r>
            <a:endParaRPr lang="de-DE" sz="1600" dirty="0">
              <a:solidFill>
                <a:schemeClr val="tx1"/>
              </a:solidFill>
            </a:endParaRPr>
          </a:p>
        </p:txBody>
      </p:sp>
    </p:spTree>
    <p:extLst>
      <p:ext uri="{BB962C8B-B14F-4D97-AF65-F5344CB8AC3E}">
        <p14:creationId xmlns:p14="http://schemas.microsoft.com/office/powerpoint/2010/main" val="942289270"/>
      </p:ext>
    </p:extLst>
  </p:cSld>
  <p:clrMapOvr>
    <a:masterClrMapping/>
  </p:clrMapOvr>
  <p:timing>
    <p:tnLst>
      <p:par>
        <p:cTn id="1" dur="indefinite" restart="never" nodeType="tmRoot"/>
      </p:par>
    </p:tnLst>
  </p:timing>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Pfuscherei</a:t>
            </a:r>
            <a:endParaRPr lang="de-DE" dirty="0">
              <a:solidFill>
                <a:srgbClr val="FF3399"/>
              </a:solidFill>
            </a:endParaRPr>
          </a:p>
        </p:txBody>
      </p:sp>
      <p:sp>
        <p:nvSpPr>
          <p:cNvPr id="3" name="Inhaltsplatzhalter 2"/>
          <p:cNvSpPr>
            <a:spLocks noGrp="1"/>
          </p:cNvSpPr>
          <p:nvPr>
            <p:ph idx="1"/>
          </p:nvPr>
        </p:nvSpPr>
        <p:spPr/>
        <p:txBody>
          <a:bodyPr/>
          <a:lstStyle/>
          <a:p>
            <a:pPr marL="0" indent="0"/>
            <a:r>
              <a:rPr lang="de-DE" sz="1800" dirty="0" smtClean="0"/>
              <a:t>RM A.18 verhindert gefährliche Eingriffe in die innere Container-Struktur, also Pfuscherei, durch sogenannte </a:t>
            </a:r>
            <a:r>
              <a:rPr lang="de-DE" sz="1800" i="1" dirty="0" smtClean="0"/>
              <a:t>Tampering Checks</a:t>
            </a:r>
            <a:r>
              <a:rPr lang="de-DE" sz="1800" dirty="0" smtClean="0"/>
              <a:t>. Das kann mitunter lästig sein, verhindert es doch zum Beispiel, </a:t>
            </a:r>
            <a:r>
              <a:rPr lang="de-DE" sz="1800" dirty="0"/>
              <a:t>Elemente </a:t>
            </a:r>
            <a:r>
              <a:rPr lang="de-DE" sz="1800" dirty="0" smtClean="0"/>
              <a:t>während einer Iteration zu löschen. Ein Vorschlag dazu ist, Cursor zu verwenden wie in folgender Skizze:</a:t>
            </a:r>
          </a:p>
          <a:p>
            <a:pPr marL="355600" indent="0"/>
            <a:r>
              <a:rPr lang="en-US" sz="1600" dirty="0" smtClean="0">
                <a:latin typeface="Courier New" panose="02070309020205020404" pitchFamily="49" charset="0"/>
                <a:cs typeface="Courier New" panose="02070309020205020404" pitchFamily="49" charset="0"/>
              </a:rPr>
              <a:t>Save_List.Empty;  -- </a:t>
            </a:r>
            <a:r>
              <a:rPr lang="en-US" sz="1600" i="1" dirty="0" smtClean="0">
                <a:latin typeface="Courier New" panose="02070309020205020404" pitchFamily="49" charset="0"/>
                <a:cs typeface="Courier New" panose="02070309020205020404" pitchFamily="49" charset="0"/>
              </a:rPr>
              <a:t>Clear list of saved cursors.</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i="1" dirty="0" smtClean="0">
                <a:latin typeface="Courier New" panose="02070309020205020404" pitchFamily="49" charset="0"/>
                <a:cs typeface="Courier New" panose="02070309020205020404" pitchFamily="49" charset="0"/>
              </a:rPr>
              <a:t>Find the nodes of My_Map that we don't need.</a:t>
            </a:r>
            <a:br>
              <a:rPr lang="en-US" sz="1600" i="1"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for</a:t>
            </a:r>
            <a:r>
              <a:rPr lang="en-US" sz="1600" dirty="0" smtClean="0">
                <a:latin typeface="Courier New" panose="02070309020205020404" pitchFamily="49" charset="0"/>
                <a:cs typeface="Courier New" panose="02070309020205020404" pitchFamily="49" charset="0"/>
              </a:rPr>
              <a:t> Cursor </a:t>
            </a:r>
            <a:r>
              <a:rPr lang="en-US" sz="1600" b="1" dirty="0" smtClean="0">
                <a:latin typeface="Courier New" panose="02070309020205020404" pitchFamily="49" charset="0"/>
                <a:cs typeface="Courier New" panose="02070309020205020404" pitchFamily="49" charset="0"/>
              </a:rPr>
              <a:t>in</a:t>
            </a:r>
            <a:r>
              <a:rPr lang="en-US" sz="1600" dirty="0" smtClean="0">
                <a:latin typeface="Courier New" panose="02070309020205020404" pitchFamily="49" charset="0"/>
                <a:cs typeface="Courier New" panose="02070309020205020404" pitchFamily="49" charset="0"/>
              </a:rPr>
              <a:t> My_Map.Iterate </a:t>
            </a:r>
            <a:r>
              <a:rPr lang="en-US" sz="1600" b="1" dirty="0" smtClean="0">
                <a:latin typeface="Courier New" panose="02070309020205020404" pitchFamily="49" charset="0"/>
                <a:cs typeface="Courier New" panose="02070309020205020404" pitchFamily="49" charset="0"/>
              </a:rPr>
              <a:t>loop</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if</a:t>
            </a:r>
            <a:r>
              <a:rPr lang="en-US" sz="1600" dirty="0" smtClean="0">
                <a:latin typeface="Courier New" panose="02070309020205020404" pitchFamily="49" charset="0"/>
                <a:cs typeface="Courier New" panose="02070309020205020404" pitchFamily="49" charset="0"/>
              </a:rPr>
              <a:t> Need_to_Delete (My_Map.Element (Cursor)) </a:t>
            </a:r>
            <a:r>
              <a:rPr lang="en-US" sz="1600" b="1" dirty="0" smtClean="0">
                <a:latin typeface="Courier New" panose="02070309020205020404" pitchFamily="49" charset="0"/>
                <a:cs typeface="Courier New" panose="02070309020205020404" pitchFamily="49" charset="0"/>
              </a:rPr>
              <a:t>then</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Save_List.Append (Cursor);</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 </a:t>
            </a:r>
            <a:r>
              <a:rPr lang="en-US" sz="1600" i="1" dirty="0" smtClean="0">
                <a:latin typeface="Courier New" panose="02070309020205020404" pitchFamily="49" charset="0"/>
                <a:cs typeface="Courier New" panose="02070309020205020404" pitchFamily="49" charset="0"/>
              </a:rPr>
              <a:t>else no need to do anything.</a:t>
            </a:r>
            <a:br>
              <a:rPr lang="en-US" sz="1600" i="1" dirty="0" smtClean="0">
                <a:latin typeface="Courier New" panose="02070309020205020404" pitchFamily="49" charset="0"/>
                <a:cs typeface="Courier New" panose="02070309020205020404" pitchFamily="49" charset="0"/>
              </a:rPr>
            </a:br>
            <a:r>
              <a:rPr lang="en-US" sz="1600" i="1"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end if</a:t>
            </a: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end loop</a:t>
            </a: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i="1" dirty="0" smtClean="0">
                <a:latin typeface="Courier New" panose="02070309020205020404" pitchFamily="49" charset="0"/>
                <a:cs typeface="Courier New" panose="02070309020205020404" pitchFamily="49" charset="0"/>
              </a:rPr>
              <a:t>Delete the cursors of the nodes we don't want anymore.</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for</a:t>
            </a:r>
            <a:r>
              <a:rPr lang="en-US" sz="1600" dirty="0" smtClean="0">
                <a:latin typeface="Courier New" panose="02070309020205020404" pitchFamily="49" charset="0"/>
                <a:cs typeface="Courier New" panose="02070309020205020404" pitchFamily="49" charset="0"/>
              </a:rPr>
              <a:t> Cursor </a:t>
            </a:r>
            <a:r>
              <a:rPr lang="en-US" sz="1600" b="1" dirty="0" smtClean="0">
                <a:latin typeface="Courier New" panose="02070309020205020404" pitchFamily="49" charset="0"/>
                <a:cs typeface="Courier New" panose="02070309020205020404" pitchFamily="49" charset="0"/>
              </a:rPr>
              <a:t>of</a:t>
            </a:r>
            <a:r>
              <a:rPr lang="en-US" sz="1600" dirty="0" smtClean="0">
                <a:latin typeface="Courier New" panose="02070309020205020404" pitchFamily="49" charset="0"/>
                <a:cs typeface="Courier New" panose="02070309020205020404" pitchFamily="49" charset="0"/>
              </a:rPr>
              <a:t> Save_List </a:t>
            </a:r>
            <a:r>
              <a:rPr lang="en-US" sz="1600" b="1" dirty="0" smtClean="0">
                <a:latin typeface="Courier New" panose="02070309020205020404" pitchFamily="49" charset="0"/>
                <a:cs typeface="Courier New" panose="02070309020205020404" pitchFamily="49" charset="0"/>
              </a:rPr>
              <a:t>loop</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My_Map.Delete (Cursor);</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end loop</a:t>
            </a:r>
            <a:r>
              <a:rPr lang="en-US" sz="1600" dirty="0" smtClean="0">
                <a:latin typeface="Courier New" panose="02070309020205020404" pitchFamily="49" charset="0"/>
                <a:cs typeface="Courier New" panose="02070309020205020404" pitchFamily="49" charset="0"/>
              </a:rPr>
              <a:t>;</a:t>
            </a:r>
            <a:endParaRPr lang="en-US" sz="16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452</a:t>
            </a:fld>
            <a:endParaRPr lang="de-DE" dirty="0"/>
          </a:p>
        </p:txBody>
      </p:sp>
      <p:sp>
        <p:nvSpPr>
          <p:cNvPr id="6" name="Interaktive Schaltfläche: Zurückkehren 5">
            <a:hlinkClick r:id="rId2" action="ppaction://hlinksldjump" highlightClick="1"/>
          </p:cNvPr>
          <p:cNvSpPr/>
          <p:nvPr/>
        </p:nvSpPr>
        <p:spPr bwMode="auto">
          <a:xfrm>
            <a:off x="8242126" y="430213"/>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7" name="Textfeld 6"/>
          <p:cNvSpPr txBox="1"/>
          <p:nvPr/>
        </p:nvSpPr>
        <p:spPr>
          <a:xfrm>
            <a:off x="7092280" y="1584007"/>
            <a:ext cx="1332582" cy="338554"/>
          </a:xfrm>
          <a:prstGeom prst="rect">
            <a:avLst/>
          </a:prstGeom>
          <a:solidFill>
            <a:srgbClr val="EADCE7"/>
          </a:solidFill>
          <a:ln w="19050">
            <a:solidFill>
              <a:srgbClr val="7030A0"/>
            </a:solidFill>
          </a:ln>
        </p:spPr>
        <p:txBody>
          <a:bodyPr wrap="square" rtlCol="0">
            <a:spAutoFit/>
          </a:bodyPr>
          <a:lstStyle/>
          <a:p>
            <a:r>
              <a:rPr lang="de-DE" sz="1600" dirty="0" smtClean="0">
                <a:solidFill>
                  <a:srgbClr val="7030A0"/>
                </a:solidFill>
              </a:rPr>
              <a:t>Von Folie </a:t>
            </a:r>
            <a:r>
              <a:rPr lang="de-DE" sz="1600" dirty="0" smtClean="0">
                <a:solidFill>
                  <a:schemeClr val="tx1"/>
                </a:solidFill>
              </a:rPr>
              <a:t>272</a:t>
            </a:r>
            <a:endParaRPr lang="de-DE" sz="1600" dirty="0">
              <a:solidFill>
                <a:schemeClr val="tx1"/>
              </a:solidFill>
            </a:endParaRPr>
          </a:p>
        </p:txBody>
      </p:sp>
    </p:spTree>
    <p:extLst>
      <p:ext uri="{BB962C8B-B14F-4D97-AF65-F5344CB8AC3E}">
        <p14:creationId xmlns:p14="http://schemas.microsoft.com/office/powerpoint/2010/main" val="1795792767"/>
      </p:ext>
    </p:extLst>
  </p:cSld>
  <p:clrMapOvr>
    <a:masterClrMapping/>
  </p:clrMapOvr>
  <p:timing>
    <p:tnLst>
      <p:par>
        <p:cTn id="1" dur="indefinite" restart="never" nodeType="tmRoot"/>
      </p:par>
    </p:tnLst>
  </p:timing>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457200" y="548680"/>
            <a:ext cx="8229600" cy="1368152"/>
          </a:xfrm>
        </p:spPr>
        <p:txBody>
          <a:bodyPr/>
          <a:lstStyle/>
          <a:p>
            <a:r>
              <a:rPr lang="de-DE" dirty="0" smtClean="0">
                <a:solidFill>
                  <a:srgbClr val="FF3399"/>
                </a:solidFill>
              </a:rPr>
              <a:t>Sichtbarkeit generischer Typnamen</a:t>
            </a:r>
            <a:endParaRPr lang="de-DE" dirty="0">
              <a:solidFill>
                <a:srgbClr val="FF3399"/>
              </a:solidFill>
            </a:endParaRPr>
          </a:p>
        </p:txBody>
      </p:sp>
      <p:sp>
        <p:nvSpPr>
          <p:cNvPr id="9" name="Textplatzhalter 8"/>
          <p:cNvSpPr>
            <a:spLocks noGrp="1"/>
          </p:cNvSpPr>
          <p:nvPr>
            <p:ph type="body" idx="1"/>
          </p:nvPr>
        </p:nvSpPr>
        <p:spPr>
          <a:xfrm>
            <a:off x="457200" y="2089399"/>
            <a:ext cx="8229600" cy="1267593"/>
          </a:xfrm>
        </p:spPr>
        <p:txBody>
          <a:bodyPr anchor="t"/>
          <a:lstStyle/>
          <a:p>
            <a:r>
              <a:rPr lang="de-DE" altLang="de-DE" sz="2000" u="sng" dirty="0">
                <a:solidFill>
                  <a:srgbClr val="CC0066"/>
                </a:solidFill>
              </a:rPr>
              <a:t>Achtung:</a:t>
            </a:r>
          </a:p>
          <a:p>
            <a:r>
              <a:rPr lang="de-DE" sz="2000" b="0" dirty="0">
                <a:solidFill>
                  <a:srgbClr val="CC0066"/>
                </a:solidFill>
              </a:rPr>
              <a:t>Der Name des generischen Typs ist außerhalb der Ausprägung nicht sichtbar</a:t>
            </a:r>
            <a:r>
              <a:rPr lang="de-DE" sz="2000" b="0" dirty="0" smtClean="0">
                <a:solidFill>
                  <a:srgbClr val="CC0066"/>
                </a:solidFill>
              </a:rPr>
              <a:t>. </a:t>
            </a:r>
            <a:r>
              <a:rPr lang="de-DE" sz="2000" b="0" dirty="0" smtClean="0">
                <a:solidFill>
                  <a:schemeClr val="tx1"/>
                </a:solidFill>
              </a:rPr>
              <a:t>Eine Untertypvereinbarung macht ihn verfügbar.</a:t>
            </a:r>
            <a:endParaRPr lang="de-DE" sz="2000" b="0" dirty="0">
              <a:solidFill>
                <a:schemeClr val="tx1"/>
              </a:solidFill>
            </a:endParaRPr>
          </a:p>
        </p:txBody>
      </p:sp>
      <p:sp>
        <p:nvSpPr>
          <p:cNvPr id="3" name="Inhaltsplatzhalter 2"/>
          <p:cNvSpPr>
            <a:spLocks noGrp="1"/>
          </p:cNvSpPr>
          <p:nvPr>
            <p:ph sz="half" idx="2"/>
          </p:nvPr>
        </p:nvSpPr>
        <p:spPr>
          <a:xfrm>
            <a:off x="457200" y="3501007"/>
            <a:ext cx="4040188" cy="2520281"/>
          </a:xfrm>
        </p:spPr>
        <p:txBody>
          <a:bodyPr/>
          <a:lstStyle/>
          <a:p>
            <a:pPr marL="0" indent="0"/>
            <a:r>
              <a:rPr lang="de-DE" sz="1800" b="1" dirty="0" smtClean="0">
                <a:latin typeface="Courier New" panose="02070309020205020404" pitchFamily="49" charset="0"/>
                <a:cs typeface="Courier New" panose="02070309020205020404" pitchFamily="49" charset="0"/>
              </a:rPr>
              <a:t>generic</a:t>
            </a:r>
            <a:r>
              <a:rPr lang="de-DE" sz="1800" dirty="0" smtClean="0">
                <a:latin typeface="Courier New" panose="02070309020205020404" pitchFamily="49" charset="0"/>
                <a:cs typeface="Courier New" panose="02070309020205020404" pitchFamily="49" charset="0"/>
              </a:rPr>
              <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type</a:t>
            </a:r>
            <a:r>
              <a:rPr lang="de-DE" sz="1800" dirty="0" smtClean="0">
                <a:latin typeface="Courier New" panose="02070309020205020404" pitchFamily="49" charset="0"/>
                <a:cs typeface="Courier New" panose="02070309020205020404" pitchFamily="49" charset="0"/>
              </a:rPr>
              <a:t> T0 </a:t>
            </a:r>
            <a:r>
              <a:rPr lang="de-DE" sz="1800" b="1" dirty="0" smtClean="0">
                <a:latin typeface="Courier New" panose="02070309020205020404" pitchFamily="49" charset="0"/>
                <a:cs typeface="Courier New" panose="02070309020205020404" pitchFamily="49" charset="0"/>
              </a:rPr>
              <a:t>is</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
            </a:r>
            <a:br>
              <a:rPr lang="de-DE" sz="1800" dirty="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package</a:t>
            </a:r>
            <a:r>
              <a:rPr lang="de-DE" sz="1800" dirty="0" smtClean="0">
                <a:latin typeface="Courier New" panose="02070309020205020404" pitchFamily="49" charset="0"/>
                <a:cs typeface="Courier New" panose="02070309020205020404" pitchFamily="49" charset="0"/>
              </a:rPr>
              <a:t> P </a:t>
            </a:r>
            <a:r>
              <a:rPr lang="de-DE" sz="1800" b="1" dirty="0" smtClean="0">
                <a:latin typeface="Courier New" panose="02070309020205020404" pitchFamily="49" charset="0"/>
                <a:cs typeface="Courier New" panose="02070309020205020404" pitchFamily="49" charset="0"/>
              </a:rPr>
              <a:t>is</a:t>
            </a:r>
            <a:r>
              <a:rPr lang="de-DE" sz="1800" dirty="0">
                <a:latin typeface="Courier New" panose="02070309020205020404" pitchFamily="49" charset="0"/>
                <a:cs typeface="Courier New" panose="02070309020205020404" pitchFamily="49" charset="0"/>
              </a:rPr>
              <a:t/>
            </a:r>
            <a:br>
              <a:rPr lang="de-DE" sz="1800" dirty="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type</a:t>
            </a:r>
            <a:r>
              <a:rPr lang="de-DE" sz="1800" dirty="0" smtClean="0">
                <a:latin typeface="Courier New" panose="02070309020205020404" pitchFamily="49" charset="0"/>
                <a:cs typeface="Courier New" panose="02070309020205020404" pitchFamily="49" charset="0"/>
              </a:rPr>
              <a:t> T1 </a:t>
            </a:r>
            <a:r>
              <a:rPr lang="de-DE" sz="1800" b="1" dirty="0" smtClean="0">
                <a:latin typeface="Courier New" panose="02070309020205020404" pitchFamily="49" charset="0"/>
                <a:cs typeface="Courier New" panose="02070309020205020404" pitchFamily="49" charset="0"/>
              </a:rPr>
              <a:t>is new </a:t>
            </a:r>
            <a:r>
              <a:rPr lang="de-DE" sz="1800" dirty="0" smtClean="0">
                <a:latin typeface="Courier New" panose="02070309020205020404" pitchFamily="49" charset="0"/>
                <a:cs typeface="Courier New" panose="02070309020205020404" pitchFamily="49" charset="0"/>
              </a:rPr>
              <a:t>T0;</a:t>
            </a:r>
            <a:r>
              <a:rPr lang="de-DE" sz="1800" dirty="0">
                <a:latin typeface="Courier New" panose="02070309020205020404" pitchFamily="49" charset="0"/>
                <a:cs typeface="Courier New" panose="02070309020205020404" pitchFamily="49" charset="0"/>
              </a:rPr>
              <a:t/>
            </a:r>
            <a:br>
              <a:rPr lang="de-DE" sz="1800" dirty="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end</a:t>
            </a:r>
            <a:r>
              <a:rPr lang="de-DE" sz="1800" dirty="0" smtClean="0">
                <a:latin typeface="Courier New" panose="02070309020205020404" pitchFamily="49" charset="0"/>
                <a:cs typeface="Courier New" panose="02070309020205020404" pitchFamily="49" charset="0"/>
              </a:rPr>
              <a:t> P;</a:t>
            </a:r>
          </a:p>
          <a:p>
            <a:pPr marL="0" indent="0"/>
            <a:r>
              <a:rPr lang="de-DE" sz="1800" b="1" dirty="0">
                <a:latin typeface="Courier New" panose="02070309020205020404" pitchFamily="49" charset="0"/>
                <a:cs typeface="Courier New" panose="02070309020205020404" pitchFamily="49" charset="0"/>
              </a:rPr>
              <a:t>p</a:t>
            </a:r>
            <a:r>
              <a:rPr lang="de-DE" sz="1800" b="1" dirty="0" smtClean="0">
                <a:latin typeface="Courier New" panose="02070309020205020404" pitchFamily="49" charset="0"/>
                <a:cs typeface="Courier New" panose="02070309020205020404" pitchFamily="49" charset="0"/>
              </a:rPr>
              <a:t>ackage</a:t>
            </a:r>
            <a:r>
              <a:rPr lang="de-DE" sz="1800" dirty="0" smtClean="0">
                <a:latin typeface="Courier New" panose="02070309020205020404" pitchFamily="49" charset="0"/>
                <a:cs typeface="Courier New" panose="02070309020205020404" pitchFamily="49" charset="0"/>
              </a:rPr>
              <a:t> I </a:t>
            </a:r>
            <a:r>
              <a:rPr lang="de-DE" sz="1800" b="1" dirty="0" smtClean="0">
                <a:latin typeface="Courier New" panose="02070309020205020404" pitchFamily="49" charset="0"/>
                <a:cs typeface="Courier New" panose="02070309020205020404" pitchFamily="49" charset="0"/>
              </a:rPr>
              <a:t>is n</a:t>
            </a:r>
            <a:r>
              <a:rPr lang="de-DE" sz="1800" dirty="0" smtClean="0">
                <a:latin typeface="Courier New" panose="02070309020205020404" pitchFamily="49" charset="0"/>
                <a:cs typeface="Courier New" panose="02070309020205020404" pitchFamily="49" charset="0"/>
              </a:rPr>
              <a:t>ew P (My_Int);</a:t>
            </a:r>
          </a:p>
          <a:p>
            <a:pPr marL="0" indent="0"/>
            <a:r>
              <a:rPr lang="de-DE" sz="1800" dirty="0" smtClean="0">
                <a:solidFill>
                  <a:srgbClr val="FF0000"/>
                </a:solidFill>
                <a:latin typeface="Courier New" panose="02070309020205020404" pitchFamily="49" charset="0"/>
                <a:cs typeface="Courier New" panose="02070309020205020404" pitchFamily="49" charset="0"/>
              </a:rPr>
              <a:t>J: I.T0;  -- </a:t>
            </a:r>
            <a:r>
              <a:rPr lang="de-DE" sz="1800" i="1" dirty="0" smtClean="0">
                <a:solidFill>
                  <a:srgbClr val="FF0000"/>
                </a:solidFill>
                <a:latin typeface="Courier New" panose="02070309020205020404" pitchFamily="49" charset="0"/>
                <a:cs typeface="Courier New" panose="02070309020205020404" pitchFamily="49" charset="0"/>
              </a:rPr>
              <a:t>illegal</a:t>
            </a:r>
          </a:p>
        </p:txBody>
      </p:sp>
      <p:sp>
        <p:nvSpPr>
          <p:cNvPr id="11" name="Inhaltsplatzhalter 10"/>
          <p:cNvSpPr>
            <a:spLocks noGrp="1"/>
          </p:cNvSpPr>
          <p:nvPr>
            <p:ph sz="quarter" idx="4"/>
          </p:nvPr>
        </p:nvSpPr>
        <p:spPr>
          <a:xfrm>
            <a:off x="4645025" y="3501007"/>
            <a:ext cx="4041775" cy="2520281"/>
          </a:xfrm>
        </p:spPr>
        <p:txBody>
          <a:bodyPr/>
          <a:lstStyle/>
          <a:p>
            <a:pPr marL="0" lvl="0" indent="0"/>
            <a:r>
              <a:rPr lang="de-DE" sz="1800" b="1" dirty="0">
                <a:latin typeface="Courier New" panose="02070309020205020404" pitchFamily="49" charset="0"/>
                <a:cs typeface="Courier New" panose="02070309020205020404" pitchFamily="49" charset="0"/>
              </a:rPr>
              <a:t>generic</a:t>
            </a:r>
            <a:r>
              <a:rPr lang="de-DE" sz="1800" dirty="0">
                <a:latin typeface="Courier New" panose="02070309020205020404" pitchFamily="49" charset="0"/>
                <a:cs typeface="Courier New" panose="02070309020205020404" pitchFamily="49" charset="0"/>
              </a:rPr>
              <a:t/>
            </a:r>
            <a:br>
              <a:rPr lang="de-DE" sz="1800" dirty="0">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  </a:t>
            </a:r>
            <a:r>
              <a:rPr lang="de-DE" sz="1800" b="1" dirty="0">
                <a:latin typeface="Courier New" panose="02070309020205020404" pitchFamily="49" charset="0"/>
                <a:cs typeface="Courier New" panose="02070309020205020404" pitchFamily="49" charset="0"/>
              </a:rPr>
              <a:t>type</a:t>
            </a:r>
            <a:r>
              <a:rPr lang="de-DE" sz="1800" dirty="0">
                <a:latin typeface="Courier New" panose="02070309020205020404" pitchFamily="49" charset="0"/>
                <a:cs typeface="Courier New" panose="02070309020205020404" pitchFamily="49" charset="0"/>
              </a:rPr>
              <a:t> T0 </a:t>
            </a:r>
            <a:r>
              <a:rPr lang="de-DE" sz="1800" b="1" dirty="0">
                <a:latin typeface="Courier New" panose="02070309020205020404" pitchFamily="49" charset="0"/>
                <a:cs typeface="Courier New" panose="02070309020205020404" pitchFamily="49" charset="0"/>
              </a:rPr>
              <a:t>is</a:t>
            </a:r>
            <a:r>
              <a:rPr lang="de-DE" sz="1800" dirty="0">
                <a:latin typeface="Courier New" panose="02070309020205020404" pitchFamily="49" charset="0"/>
                <a:cs typeface="Courier New" panose="02070309020205020404" pitchFamily="49" charset="0"/>
              </a:rPr>
              <a:t> …;</a:t>
            </a:r>
            <a:br>
              <a:rPr lang="de-DE" sz="1800"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package</a:t>
            </a:r>
            <a:r>
              <a:rPr lang="de-DE" sz="1800" dirty="0">
                <a:latin typeface="Courier New" panose="02070309020205020404" pitchFamily="49" charset="0"/>
                <a:cs typeface="Courier New" panose="02070309020205020404" pitchFamily="49" charset="0"/>
              </a:rPr>
              <a:t> P </a:t>
            </a:r>
            <a:r>
              <a:rPr lang="de-DE" sz="1800" b="1" dirty="0" smtClean="0">
                <a:latin typeface="Courier New" panose="02070309020205020404" pitchFamily="49" charset="0"/>
                <a:cs typeface="Courier New" panose="02070309020205020404" pitchFamily="49" charset="0"/>
              </a:rPr>
              <a:t>is</a:t>
            </a:r>
            <a:br>
              <a:rPr lang="de-DE" sz="1800" b="1"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  </a:t>
            </a:r>
            <a:r>
              <a:rPr lang="de-DE" sz="1800" b="1" dirty="0" smtClean="0">
                <a:solidFill>
                  <a:schemeClr val="accent2"/>
                </a:solidFill>
                <a:latin typeface="Courier New" panose="02070309020205020404" pitchFamily="49" charset="0"/>
                <a:cs typeface="Courier New" panose="02070309020205020404" pitchFamily="49" charset="0"/>
              </a:rPr>
              <a:t>subtype</a:t>
            </a:r>
            <a:r>
              <a:rPr lang="de-DE" sz="1800" b="1" dirty="0">
                <a:solidFill>
                  <a:schemeClr val="accent2"/>
                </a:solidFill>
                <a:latin typeface="Courier New" panose="02070309020205020404" pitchFamily="49" charset="0"/>
                <a:cs typeface="Courier New" panose="02070309020205020404" pitchFamily="49" charset="0"/>
              </a:rPr>
              <a:t> </a:t>
            </a:r>
            <a:r>
              <a:rPr lang="de-DE" sz="1800" dirty="0" smtClean="0">
                <a:solidFill>
                  <a:schemeClr val="accent2"/>
                </a:solidFill>
                <a:latin typeface="Courier New" panose="02070309020205020404" pitchFamily="49" charset="0"/>
                <a:cs typeface="Courier New" panose="02070309020205020404" pitchFamily="49" charset="0"/>
              </a:rPr>
              <a:t>S0</a:t>
            </a:r>
            <a:r>
              <a:rPr lang="de-DE" sz="1800" b="1" dirty="0" smtClean="0">
                <a:solidFill>
                  <a:schemeClr val="accent2"/>
                </a:solidFill>
                <a:latin typeface="Courier New" panose="02070309020205020404" pitchFamily="49" charset="0"/>
                <a:cs typeface="Courier New" panose="02070309020205020404" pitchFamily="49" charset="0"/>
              </a:rPr>
              <a:t> is </a:t>
            </a:r>
            <a:r>
              <a:rPr lang="de-DE" sz="1800" dirty="0" smtClean="0">
                <a:solidFill>
                  <a:schemeClr val="accent2"/>
                </a:solidFill>
                <a:latin typeface="Courier New" panose="02070309020205020404" pitchFamily="49" charset="0"/>
                <a:cs typeface="Courier New" panose="02070309020205020404" pitchFamily="49" charset="0"/>
              </a:rPr>
              <a:t>T0</a:t>
            </a:r>
            <a:r>
              <a:rPr lang="de-DE" sz="1800" b="1" dirty="0" smtClean="0">
                <a:solidFill>
                  <a:schemeClr val="accent2"/>
                </a:solidFill>
                <a:latin typeface="Courier New" panose="02070309020205020404" pitchFamily="49" charset="0"/>
                <a:cs typeface="Courier New" panose="02070309020205020404" pitchFamily="49" charset="0"/>
              </a:rPr>
              <a:t>;</a:t>
            </a:r>
            <a:r>
              <a:rPr lang="de-DE" sz="1800" dirty="0">
                <a:solidFill>
                  <a:schemeClr val="accent2"/>
                </a:solidFill>
                <a:latin typeface="Courier New" panose="02070309020205020404" pitchFamily="49" charset="0"/>
                <a:cs typeface="Courier New" panose="02070309020205020404" pitchFamily="49" charset="0"/>
              </a:rPr>
              <a:t/>
            </a:r>
            <a:br>
              <a:rPr lang="de-DE" sz="1800" dirty="0">
                <a:solidFill>
                  <a:schemeClr val="accent2"/>
                </a:solidFill>
                <a:latin typeface="Courier New" panose="02070309020205020404" pitchFamily="49" charset="0"/>
                <a:cs typeface="Courier New" panose="02070309020205020404" pitchFamily="49" charset="0"/>
              </a:rPr>
            </a:br>
            <a:r>
              <a:rPr lang="de-DE" sz="1800" dirty="0">
                <a:latin typeface="Courier New" panose="02070309020205020404" pitchFamily="49" charset="0"/>
                <a:cs typeface="Courier New" panose="02070309020205020404" pitchFamily="49" charset="0"/>
              </a:rPr>
              <a:t>  </a:t>
            </a:r>
            <a:r>
              <a:rPr lang="de-DE" sz="1800" b="1" dirty="0">
                <a:latin typeface="Courier New" panose="02070309020205020404" pitchFamily="49" charset="0"/>
                <a:cs typeface="Courier New" panose="02070309020205020404" pitchFamily="49" charset="0"/>
              </a:rPr>
              <a:t>type</a:t>
            </a:r>
            <a:r>
              <a:rPr lang="de-DE" sz="1800" dirty="0">
                <a:latin typeface="Courier New" panose="02070309020205020404" pitchFamily="49" charset="0"/>
                <a:cs typeface="Courier New" panose="02070309020205020404" pitchFamily="49" charset="0"/>
              </a:rPr>
              <a:t> T1 </a:t>
            </a:r>
            <a:r>
              <a:rPr lang="de-DE" sz="1800" b="1" dirty="0">
                <a:latin typeface="Courier New" panose="02070309020205020404" pitchFamily="49" charset="0"/>
                <a:cs typeface="Courier New" panose="02070309020205020404" pitchFamily="49" charset="0"/>
              </a:rPr>
              <a:t>is new </a:t>
            </a:r>
            <a:r>
              <a:rPr lang="de-DE" sz="1800" dirty="0">
                <a:latin typeface="Courier New" panose="02070309020205020404" pitchFamily="49" charset="0"/>
                <a:cs typeface="Courier New" panose="02070309020205020404" pitchFamily="49" charset="0"/>
              </a:rPr>
              <a:t>T0;</a:t>
            </a:r>
            <a:br>
              <a:rPr lang="de-DE" sz="1800" dirty="0">
                <a:latin typeface="Courier New" panose="02070309020205020404" pitchFamily="49" charset="0"/>
                <a:cs typeface="Courier New" panose="02070309020205020404" pitchFamily="49" charset="0"/>
              </a:rPr>
            </a:br>
            <a:r>
              <a:rPr lang="de-DE" sz="1800" b="1" dirty="0">
                <a:latin typeface="Courier New" panose="02070309020205020404" pitchFamily="49" charset="0"/>
                <a:cs typeface="Courier New" panose="02070309020205020404" pitchFamily="49" charset="0"/>
              </a:rPr>
              <a:t>end</a:t>
            </a:r>
            <a:r>
              <a:rPr lang="de-DE" sz="1800" dirty="0">
                <a:latin typeface="Courier New" panose="02070309020205020404" pitchFamily="49" charset="0"/>
                <a:cs typeface="Courier New" panose="02070309020205020404" pitchFamily="49" charset="0"/>
              </a:rPr>
              <a:t> P;</a:t>
            </a:r>
          </a:p>
          <a:p>
            <a:pPr marL="0" lvl="0" indent="0"/>
            <a:r>
              <a:rPr lang="de-DE" sz="1800" b="1" dirty="0">
                <a:latin typeface="Courier New" panose="02070309020205020404" pitchFamily="49" charset="0"/>
                <a:cs typeface="Courier New" panose="02070309020205020404" pitchFamily="49" charset="0"/>
              </a:rPr>
              <a:t>package</a:t>
            </a:r>
            <a:r>
              <a:rPr lang="de-DE" sz="1800" dirty="0">
                <a:latin typeface="Courier New" panose="02070309020205020404" pitchFamily="49" charset="0"/>
                <a:cs typeface="Courier New" panose="02070309020205020404" pitchFamily="49" charset="0"/>
              </a:rPr>
              <a:t> I </a:t>
            </a:r>
            <a:r>
              <a:rPr lang="de-DE" sz="1800" b="1" dirty="0">
                <a:latin typeface="Courier New" panose="02070309020205020404" pitchFamily="49" charset="0"/>
                <a:cs typeface="Courier New" panose="02070309020205020404" pitchFamily="49" charset="0"/>
              </a:rPr>
              <a:t>is n</a:t>
            </a:r>
            <a:r>
              <a:rPr lang="de-DE" sz="1800" dirty="0">
                <a:latin typeface="Courier New" panose="02070309020205020404" pitchFamily="49" charset="0"/>
                <a:cs typeface="Courier New" panose="02070309020205020404" pitchFamily="49" charset="0"/>
              </a:rPr>
              <a:t>ew P (My_Int);</a:t>
            </a:r>
          </a:p>
          <a:p>
            <a:pPr marL="0" lvl="0" indent="0"/>
            <a:r>
              <a:rPr lang="de-DE" sz="1800" dirty="0">
                <a:solidFill>
                  <a:schemeClr val="accent2"/>
                </a:solidFill>
                <a:latin typeface="Courier New" panose="02070309020205020404" pitchFamily="49" charset="0"/>
                <a:cs typeface="Courier New" panose="02070309020205020404" pitchFamily="49" charset="0"/>
              </a:rPr>
              <a:t>J: </a:t>
            </a:r>
            <a:r>
              <a:rPr lang="de-DE" sz="1800" dirty="0" smtClean="0">
                <a:solidFill>
                  <a:schemeClr val="accent2"/>
                </a:solidFill>
                <a:latin typeface="Courier New" panose="02070309020205020404" pitchFamily="49" charset="0"/>
                <a:cs typeface="Courier New" panose="02070309020205020404" pitchFamily="49" charset="0"/>
              </a:rPr>
              <a:t>I.S0</a:t>
            </a:r>
            <a:r>
              <a:rPr lang="de-DE" sz="1800" dirty="0">
                <a:solidFill>
                  <a:schemeClr val="accent2"/>
                </a:solidFill>
                <a:latin typeface="Courier New" panose="02070309020205020404" pitchFamily="49" charset="0"/>
                <a:cs typeface="Courier New" panose="02070309020205020404" pitchFamily="49" charset="0"/>
              </a:rPr>
              <a:t>;  -- </a:t>
            </a:r>
            <a:r>
              <a:rPr lang="de-DE" sz="1800" i="1" dirty="0" smtClean="0">
                <a:solidFill>
                  <a:schemeClr val="accent2"/>
                </a:solidFill>
                <a:latin typeface="Courier New" panose="02070309020205020404" pitchFamily="49" charset="0"/>
                <a:cs typeface="Courier New" panose="02070309020205020404" pitchFamily="49" charset="0"/>
              </a:rPr>
              <a:t>legal</a:t>
            </a:r>
            <a:endParaRPr lang="de-DE" sz="1800" i="1" dirty="0">
              <a:solidFill>
                <a:schemeClr val="accent2"/>
              </a:solidFill>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453</a:t>
            </a:fld>
            <a:endParaRPr lang="de-DE" dirty="0"/>
          </a:p>
        </p:txBody>
      </p:sp>
      <p:sp>
        <p:nvSpPr>
          <p:cNvPr id="12" name="Textfeld 11"/>
          <p:cNvSpPr txBox="1"/>
          <p:nvPr/>
        </p:nvSpPr>
        <p:spPr>
          <a:xfrm>
            <a:off x="7343874" y="1584007"/>
            <a:ext cx="1332582" cy="338554"/>
          </a:xfrm>
          <a:prstGeom prst="rect">
            <a:avLst/>
          </a:prstGeom>
          <a:solidFill>
            <a:srgbClr val="EADCE7"/>
          </a:solidFill>
          <a:ln w="19050">
            <a:solidFill>
              <a:srgbClr val="7030A0"/>
            </a:solidFill>
          </a:ln>
        </p:spPr>
        <p:txBody>
          <a:bodyPr wrap="square" rtlCol="0">
            <a:spAutoFit/>
          </a:bodyPr>
          <a:lstStyle/>
          <a:p>
            <a:r>
              <a:rPr lang="de-DE" sz="1600" dirty="0" smtClean="0">
                <a:solidFill>
                  <a:srgbClr val="7030A0"/>
                </a:solidFill>
              </a:rPr>
              <a:t>Von Folie </a:t>
            </a:r>
            <a:r>
              <a:rPr lang="de-DE" sz="1600" dirty="0" smtClean="0">
                <a:solidFill>
                  <a:schemeClr val="tx1"/>
                </a:solidFill>
              </a:rPr>
              <a:t>241</a:t>
            </a:r>
            <a:endParaRPr lang="de-DE" sz="1600" dirty="0">
              <a:solidFill>
                <a:schemeClr val="tx1"/>
              </a:solidFill>
            </a:endParaRPr>
          </a:p>
        </p:txBody>
      </p:sp>
      <p:sp>
        <p:nvSpPr>
          <p:cNvPr id="13" name="Interaktive Schaltfläche: Zurückkehren 12">
            <a:hlinkClick r:id="rId2" action="ppaction://hlinksldjump" highlightClick="1"/>
          </p:cNvPr>
          <p:cNvSpPr/>
          <p:nvPr/>
        </p:nvSpPr>
        <p:spPr bwMode="auto">
          <a:xfrm>
            <a:off x="8493720" y="54868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cxnSp>
        <p:nvCxnSpPr>
          <p:cNvPr id="15" name="Gerader Verbinder 14"/>
          <p:cNvCxnSpPr>
            <a:stCxn id="9" idx="2"/>
          </p:cNvCxnSpPr>
          <p:nvPr/>
        </p:nvCxnSpPr>
        <p:spPr bwMode="auto">
          <a:xfrm>
            <a:off x="4572000" y="3356992"/>
            <a:ext cx="0" cy="2664296"/>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893856763"/>
      </p:ext>
    </p:extLst>
  </p:cSld>
  <p:clrMapOvr>
    <a:masterClrMapping/>
  </p:clrMapOvr>
  <p:timing>
    <p:tnLst>
      <p:par>
        <p:cTn id="1" dur="indefinite" restart="never" nodeType="tmRoot"/>
      </p:par>
    </p:tnLst>
  </p:timing>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DNA der Demokratie</a:t>
            </a:r>
            <a:endParaRPr lang="de-DE" dirty="0">
              <a:solidFill>
                <a:srgbClr val="FF3399"/>
              </a:solidFill>
            </a:endParaRPr>
          </a:p>
        </p:txBody>
      </p:sp>
      <p:sp>
        <p:nvSpPr>
          <p:cNvPr id="3" name="Inhaltsplatzhalter 2"/>
          <p:cNvSpPr>
            <a:spLocks noGrp="1"/>
          </p:cNvSpPr>
          <p:nvPr>
            <p:ph idx="1"/>
          </p:nvPr>
        </p:nvSpPr>
        <p:spPr>
          <a:xfrm>
            <a:off x="685800" y="1893996"/>
            <a:ext cx="7739063" cy="4351337"/>
          </a:xfrm>
        </p:spPr>
        <p:txBody>
          <a:bodyPr/>
          <a:lstStyle/>
          <a:p>
            <a:pPr marL="0" indent="0" algn="ctr"/>
            <a:r>
              <a:rPr lang="de-DE" sz="2800" dirty="0" smtClean="0"/>
              <a:t>Süddeutsche Zeitung am Wochenende</a:t>
            </a:r>
            <a:br>
              <a:rPr lang="de-DE" sz="2800" dirty="0" smtClean="0"/>
            </a:br>
            <a:r>
              <a:rPr lang="de-DE" sz="2400" dirty="0" smtClean="0"/>
              <a:t>Pfingsten, 18., 19., 20. Mai 2024</a:t>
            </a:r>
          </a:p>
          <a:p>
            <a:pPr marL="0" indent="0"/>
            <a:r>
              <a:rPr lang="de-DE" sz="2200" dirty="0" smtClean="0"/>
              <a:t>In dieser Sonderedition zum 75. Jahrestag des Grundgesetzes ist in der </a:t>
            </a:r>
            <a:r>
              <a:rPr lang="de-DE" sz="2200" dirty="0"/>
              <a:t>Tinte </a:t>
            </a:r>
            <a:r>
              <a:rPr lang="de-DE" sz="2200" dirty="0" smtClean="0"/>
              <a:t>der Seite 1 das Grundgesetz in synthetischer DNA kodiert.</a:t>
            </a:r>
            <a:endParaRPr lang="de-DE" sz="2200" dirty="0"/>
          </a:p>
          <a:p>
            <a:pPr marL="0" indent="0"/>
            <a:r>
              <a:rPr lang="de-DE" sz="2200" dirty="0" smtClean="0"/>
              <a:t>„Der Informatiker Reinhard Heckel von der TU München und der Chemiker Robert Grass von der ETH Zürich haben einen Weg gefunden, Computerdaten auf DNA zu speichern, die nicht von Menschen oder Tieren stammt, sondern künstlich hergestellt wird… Sie werden Ausgaben dieser Zeitung in ihrem Labor auseinandernehmen und versuchen, das Grundgesetz wieder zu rekonstruieren.“</a:t>
            </a:r>
            <a:endParaRPr lang="de-DE" sz="22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454</a:t>
            </a:fld>
            <a:endParaRPr lang="de-DE" dirty="0"/>
          </a:p>
        </p:txBody>
      </p:sp>
      <p:sp>
        <p:nvSpPr>
          <p:cNvPr id="6" name="Textfeld 5"/>
          <p:cNvSpPr txBox="1"/>
          <p:nvPr/>
        </p:nvSpPr>
        <p:spPr>
          <a:xfrm>
            <a:off x="7092281" y="1555442"/>
            <a:ext cx="1332582" cy="338554"/>
          </a:xfrm>
          <a:prstGeom prst="rect">
            <a:avLst/>
          </a:prstGeom>
          <a:solidFill>
            <a:srgbClr val="EADCE7"/>
          </a:solidFill>
          <a:ln w="19050">
            <a:solidFill>
              <a:srgbClr val="7030A0"/>
            </a:solidFill>
          </a:ln>
        </p:spPr>
        <p:txBody>
          <a:bodyPr wrap="square" rtlCol="0">
            <a:spAutoFit/>
          </a:bodyPr>
          <a:lstStyle/>
          <a:p>
            <a:r>
              <a:rPr lang="de-DE" sz="1600" dirty="0" smtClean="0">
                <a:solidFill>
                  <a:srgbClr val="7030A0"/>
                </a:solidFill>
              </a:rPr>
              <a:t>Von Folie </a:t>
            </a:r>
            <a:r>
              <a:rPr lang="de-DE" sz="1600" dirty="0" smtClean="0">
                <a:solidFill>
                  <a:schemeClr val="tx1"/>
                </a:solidFill>
              </a:rPr>
              <a:t>400</a:t>
            </a:r>
            <a:endParaRPr lang="de-DE" sz="1600" dirty="0">
              <a:solidFill>
                <a:schemeClr val="tx1"/>
              </a:solidFill>
            </a:endParaRPr>
          </a:p>
        </p:txBody>
      </p:sp>
      <p:sp>
        <p:nvSpPr>
          <p:cNvPr id="7" name="Interaktive Schaltfläche: Zurückkehren 6">
            <a:hlinkClick r:id="rId2" action="ppaction://hlinksldjump" highlightClick="1"/>
          </p:cNvPr>
          <p:cNvSpPr/>
          <p:nvPr/>
        </p:nvSpPr>
        <p:spPr bwMode="auto">
          <a:xfrm>
            <a:off x="8242127" y="460483"/>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212944918"/>
      </p:ext>
    </p:extLst>
  </p:cSld>
  <p:clrMapOvr>
    <a:masterClrMapping/>
  </p:clrMapOvr>
  <p:timing>
    <p:tnLst>
      <p:par>
        <p:cTn id="1" dur="indefinite" restart="never" nodeType="tmRoot"/>
      </p:par>
    </p:tnLst>
  </p:timing>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Kuriose Nebenwirkung der Abstraktheit</a:t>
            </a:r>
            <a:endParaRPr lang="de-DE" dirty="0"/>
          </a:p>
        </p:txBody>
      </p:sp>
      <p:sp>
        <p:nvSpPr>
          <p:cNvPr id="3" name="Inhaltsplatzhalter 2"/>
          <p:cNvSpPr>
            <a:spLocks noGrp="1"/>
          </p:cNvSpPr>
          <p:nvPr>
            <p:ph idx="1"/>
          </p:nvPr>
        </p:nvSpPr>
        <p:spPr>
          <a:xfrm>
            <a:off x="611560" y="1981200"/>
            <a:ext cx="7846640" cy="4233863"/>
          </a:xfrm>
        </p:spPr>
        <p:txBody>
          <a:bodyPr/>
          <a:lstStyle/>
          <a:p>
            <a:pPr marL="0" indent="0"/>
            <a:r>
              <a:rPr lang="de-DE" sz="2000" dirty="0" smtClean="0">
                <a:cs typeface="Courier New" panose="02070309020205020404" pitchFamily="49" charset="0"/>
              </a:rPr>
              <a:t>Die folgende Vereinbarung ist absolut blödsinnig, hat jedoch eine </a:t>
            </a:r>
            <a:r>
              <a:rPr lang="de-DE" sz="2000" dirty="0">
                <a:cs typeface="Courier New" panose="02070309020205020404" pitchFamily="49" charset="0"/>
              </a:rPr>
              <a:t>k</a:t>
            </a:r>
            <a:r>
              <a:rPr lang="de-DE" sz="2000" dirty="0" smtClean="0">
                <a:cs typeface="Courier New" panose="02070309020205020404" pitchFamily="49" charset="0"/>
              </a:rPr>
              <a:t>uriose Folge:</a:t>
            </a:r>
          </a:p>
          <a:p>
            <a:pPr marL="357188" indent="0"/>
            <a:r>
              <a:rPr lang="en-US" sz="1600" b="1" dirty="0" smtClean="0">
                <a:latin typeface="Courier New" panose="02070309020205020404" pitchFamily="49" charset="0"/>
                <a:cs typeface="Courier New" panose="02070309020205020404" pitchFamily="49" charset="0"/>
              </a:rPr>
              <a:t>package</a:t>
            </a:r>
            <a:r>
              <a:rPr lang="en-US" sz="1600" dirty="0" smtClean="0">
                <a:latin typeface="Courier New" panose="02070309020205020404" pitchFamily="49" charset="0"/>
                <a:cs typeface="Courier New" panose="02070309020205020404" pitchFamily="49" charset="0"/>
              </a:rPr>
              <a:t> Hiding </a:t>
            </a:r>
            <a:r>
              <a:rPr lang="en-US" sz="1600" b="1" dirty="0" smtClean="0">
                <a:latin typeface="Courier New" panose="02070309020205020404" pitchFamily="49" charset="0"/>
                <a:cs typeface="Courier New" panose="02070309020205020404" pitchFamily="49" charset="0"/>
              </a:rPr>
              <a:t>is</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procedure</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Q </a:t>
            </a:r>
            <a:r>
              <a:rPr lang="en-US" sz="1600" b="1" dirty="0">
                <a:latin typeface="Courier New" panose="02070309020205020404" pitchFamily="49" charset="0"/>
                <a:cs typeface="Courier New" panose="02070309020205020404" pitchFamily="49" charset="0"/>
              </a:rPr>
              <a:t>is abstract</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 -- </a:t>
            </a:r>
            <a:r>
              <a:rPr lang="en-US" sz="1600" i="1" dirty="0" smtClean="0">
                <a:latin typeface="Courier New" panose="02070309020205020404" pitchFamily="49" charset="0"/>
                <a:cs typeface="Courier New" panose="02070309020205020404" pitchFamily="49" charset="0"/>
              </a:rPr>
              <a:t>complete nonsense</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end</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Hiding</a:t>
            </a:r>
            <a:r>
              <a:rPr lang="en-US" sz="1600" dirty="0" smtClean="0">
                <a:latin typeface="Courier New" panose="02070309020205020404" pitchFamily="49" charset="0"/>
                <a:cs typeface="Courier New" panose="02070309020205020404" pitchFamily="49" charset="0"/>
              </a:rPr>
              <a:t>;</a:t>
            </a:r>
          </a:p>
          <a:p>
            <a:pPr marL="357188" indent="0"/>
            <a:r>
              <a:rPr lang="en-US" sz="1600" b="1" dirty="0" smtClean="0">
                <a:latin typeface="Courier New" panose="02070309020205020404" pitchFamily="49" charset="0"/>
                <a:cs typeface="Courier New" panose="02070309020205020404" pitchFamily="49" charset="0"/>
              </a:rPr>
              <a:t>package</a:t>
            </a:r>
            <a:r>
              <a:rPr lang="en-US" sz="1600" dirty="0" smtClean="0">
                <a:latin typeface="Courier New" panose="02070309020205020404" pitchFamily="49" charset="0"/>
                <a:cs typeface="Courier New" panose="02070309020205020404" pitchFamily="49" charset="0"/>
              </a:rPr>
              <a:t> No_Hide </a:t>
            </a:r>
            <a:r>
              <a:rPr lang="en-US" sz="1600" b="1" dirty="0" smtClean="0">
                <a:latin typeface="Courier New" panose="02070309020205020404" pitchFamily="49" charset="0"/>
                <a:cs typeface="Courier New" panose="02070309020205020404" pitchFamily="49" charset="0"/>
              </a:rPr>
              <a:t>is</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procedure</a:t>
            </a:r>
            <a:r>
              <a:rPr lang="en-US" sz="1600" dirty="0">
                <a:latin typeface="Courier New" panose="02070309020205020404" pitchFamily="49" charset="0"/>
                <a:cs typeface="Courier New" panose="02070309020205020404" pitchFamily="49" charset="0"/>
              </a:rPr>
              <a:t> Q </a:t>
            </a:r>
            <a:r>
              <a:rPr lang="en-US" sz="1600" b="1" dirty="0">
                <a:latin typeface="Courier New" panose="02070309020205020404" pitchFamily="49" charset="0"/>
                <a:cs typeface="Courier New" panose="02070309020205020404" pitchFamily="49" charset="0"/>
              </a:rPr>
              <a:t>is </a:t>
            </a:r>
            <a:r>
              <a:rPr lang="en-US" sz="1600" b="1" dirty="0" smtClean="0">
                <a:latin typeface="Courier New" panose="02070309020205020404" pitchFamily="49" charset="0"/>
                <a:cs typeface="Courier New" panose="02070309020205020404" pitchFamily="49" charset="0"/>
              </a:rPr>
              <a:t>null</a:t>
            </a: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end</a:t>
            </a:r>
            <a:r>
              <a:rPr lang="en-US" sz="1600" dirty="0" smtClean="0">
                <a:latin typeface="Courier New" panose="02070309020205020404" pitchFamily="49" charset="0"/>
                <a:cs typeface="Courier New" panose="02070309020205020404" pitchFamily="49" charset="0"/>
              </a:rPr>
              <a:t> No_Hide;</a:t>
            </a:r>
          </a:p>
          <a:p>
            <a:pPr marL="0" indent="0"/>
            <a:r>
              <a:rPr lang="de-DE" sz="2000" dirty="0" smtClean="0">
                <a:cs typeface="Courier New" panose="02070309020205020404" pitchFamily="49" charset="0"/>
              </a:rPr>
              <a:t>Die Vereinbarung von </a:t>
            </a:r>
            <a:r>
              <a:rPr lang="de-DE" sz="1800" dirty="0" smtClean="0">
                <a:latin typeface="Courier New" panose="02070309020205020404" pitchFamily="49" charset="0"/>
                <a:cs typeface="Courier New" panose="02070309020205020404" pitchFamily="49" charset="0"/>
              </a:rPr>
              <a:t>Hiding.Q</a:t>
            </a:r>
            <a:r>
              <a:rPr lang="de-DE" sz="2000" dirty="0" smtClean="0">
                <a:cs typeface="Courier New" panose="02070309020205020404" pitchFamily="49" charset="0"/>
              </a:rPr>
              <a:t> als abstrakt verhindert den use-Konflikt:</a:t>
            </a:r>
          </a:p>
          <a:p>
            <a:pPr marL="357188" indent="0"/>
            <a:r>
              <a:rPr lang="en-US" sz="1600" b="1" dirty="0" smtClean="0">
                <a:latin typeface="Courier New" panose="02070309020205020404" pitchFamily="49" charset="0"/>
                <a:cs typeface="Courier New" panose="02070309020205020404" pitchFamily="49" charset="0"/>
              </a:rPr>
              <a:t>with</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Hiding, </a:t>
            </a:r>
            <a:r>
              <a:rPr lang="en-US" sz="1600" dirty="0" smtClean="0">
                <a:latin typeface="Courier New" panose="02070309020205020404" pitchFamily="49" charset="0"/>
                <a:cs typeface="Courier New" panose="02070309020205020404" pitchFamily="49" charset="0"/>
              </a:rPr>
              <a:t>No_Hide;</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use</a:t>
            </a:r>
            <a:r>
              <a:rPr lang="en-US" sz="1600" dirty="0" smtClean="0">
                <a:latin typeface="Courier New" panose="02070309020205020404" pitchFamily="49" charset="0"/>
                <a:cs typeface="Courier New" panose="02070309020205020404" pitchFamily="49" charset="0"/>
              </a:rPr>
              <a:t>  Hiding</a:t>
            </a:r>
            <a:r>
              <a:rPr lang="en-US" sz="1600" dirty="0">
                <a:latin typeface="Courier New" panose="02070309020205020404" pitchFamily="49" charset="0"/>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No_Hide;</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procedure</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Apply_Hidden </a:t>
            </a:r>
            <a:r>
              <a:rPr lang="en-US" sz="1600" b="1" dirty="0" smtClean="0">
                <a:latin typeface="Courier New" panose="02070309020205020404" pitchFamily="49" charset="0"/>
                <a:cs typeface="Courier New" panose="02070309020205020404" pitchFamily="49" charset="0"/>
              </a:rPr>
              <a:t>is</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begin</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Q;  -- </a:t>
            </a:r>
            <a:r>
              <a:rPr lang="en-US" sz="1600" i="1" dirty="0">
                <a:latin typeface="Courier New" panose="02070309020205020404" pitchFamily="49" charset="0"/>
                <a:cs typeface="Courier New" panose="02070309020205020404" pitchFamily="49" charset="0"/>
              </a:rPr>
              <a:t>no use conflict since Hiding.Q does not </a:t>
            </a:r>
            <a:r>
              <a:rPr lang="en-US" sz="1600" i="1" dirty="0" smtClean="0">
                <a:latin typeface="Courier New" panose="02070309020205020404" pitchFamily="49" charset="0"/>
                <a:cs typeface="Courier New" panose="02070309020205020404" pitchFamily="49" charset="0"/>
              </a:rPr>
              <a:t>exist</a:t>
            </a:r>
            <a:br>
              <a:rPr lang="en-US" sz="1600" i="1"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end</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Apply_Hidden;</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455</a:t>
            </a:fld>
            <a:endParaRPr lang="de-DE" dirty="0"/>
          </a:p>
        </p:txBody>
      </p:sp>
      <p:sp>
        <p:nvSpPr>
          <p:cNvPr id="6" name="Interaktive Schaltfläche: Zurückkehren 5">
            <a:hlinkClick r:id="rId2" action="ppaction://hlinksldjump" highlightClick="1"/>
          </p:cNvPr>
          <p:cNvSpPr/>
          <p:nvPr/>
        </p:nvSpPr>
        <p:spPr bwMode="auto">
          <a:xfrm>
            <a:off x="8242127"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7" name="Textfeld 6"/>
          <p:cNvSpPr txBox="1"/>
          <p:nvPr/>
        </p:nvSpPr>
        <p:spPr>
          <a:xfrm>
            <a:off x="7092281" y="1558509"/>
            <a:ext cx="1332582" cy="338554"/>
          </a:xfrm>
          <a:prstGeom prst="rect">
            <a:avLst/>
          </a:prstGeom>
          <a:solidFill>
            <a:srgbClr val="EADCE7"/>
          </a:solidFill>
          <a:ln w="19050">
            <a:solidFill>
              <a:srgbClr val="7030A0"/>
            </a:solidFill>
          </a:ln>
        </p:spPr>
        <p:txBody>
          <a:bodyPr wrap="square" rtlCol="0">
            <a:spAutoFit/>
          </a:bodyPr>
          <a:lstStyle/>
          <a:p>
            <a:r>
              <a:rPr lang="de-DE" sz="1600" dirty="0" smtClean="0">
                <a:solidFill>
                  <a:srgbClr val="7030A0"/>
                </a:solidFill>
              </a:rPr>
              <a:t>Von Folie </a:t>
            </a:r>
            <a:r>
              <a:rPr lang="de-DE" sz="1600" dirty="0" smtClean="0">
                <a:solidFill>
                  <a:schemeClr val="tx1"/>
                </a:solidFill>
              </a:rPr>
              <a:t>376</a:t>
            </a:r>
            <a:endParaRPr lang="de-DE" sz="1600" dirty="0">
              <a:solidFill>
                <a:schemeClr val="tx1"/>
              </a:solidFill>
            </a:endParaRPr>
          </a:p>
        </p:txBody>
      </p:sp>
    </p:spTree>
    <p:extLst>
      <p:ext uri="{BB962C8B-B14F-4D97-AF65-F5344CB8AC3E}">
        <p14:creationId xmlns:p14="http://schemas.microsoft.com/office/powerpoint/2010/main" val="3633786350"/>
      </p:ext>
    </p:extLst>
  </p:cSld>
  <p:clrMapOvr>
    <a:masterClrMapping/>
  </p:clrMapOvr>
  <p:timing>
    <p:tnLst>
      <p:par>
        <p:cTn id="1" dur="indefinite" restart="never" nodeType="tmRoot"/>
      </p:par>
    </p:tnLst>
  </p:timing>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Mersennesche Primzahlen</a:t>
            </a:r>
            <a:endParaRPr lang="de-DE" dirty="0"/>
          </a:p>
        </p:txBody>
      </p:sp>
      <p:sp>
        <p:nvSpPr>
          <p:cNvPr id="3" name="Inhaltsplatzhalter 2"/>
          <p:cNvSpPr>
            <a:spLocks noGrp="1"/>
          </p:cNvSpPr>
          <p:nvPr>
            <p:ph idx="1"/>
          </p:nvPr>
        </p:nvSpPr>
        <p:spPr/>
        <p:txBody>
          <a:bodyPr/>
          <a:lstStyle/>
          <a:p>
            <a:pPr marL="0" indent="0"/>
            <a:r>
              <a:rPr lang="de-DE" sz="2200" dirty="0" smtClean="0"/>
              <a:t>Mersennesche Primzahlen haben die Form 2</a:t>
            </a:r>
            <a:r>
              <a:rPr lang="de-DE" sz="2200" baseline="30000" dirty="0" smtClean="0"/>
              <a:t> p</a:t>
            </a:r>
            <a:r>
              <a:rPr lang="de-DE" sz="2200" dirty="0" smtClean="0"/>
              <a:t>-1, wobei p eine Primzahl ist.</a:t>
            </a:r>
          </a:p>
          <a:p>
            <a:pPr marL="0" indent="0" algn="ctr"/>
            <a:r>
              <a:rPr lang="de-DE" sz="2200" dirty="0" smtClean="0">
                <a:hlinkClick r:id="rId2"/>
              </a:rPr>
              <a:t>https</a:t>
            </a:r>
            <a:r>
              <a:rPr lang="de-DE" sz="2200" dirty="0">
                <a:hlinkClick r:id="rId2"/>
              </a:rPr>
              <a:t>://</a:t>
            </a:r>
            <a:r>
              <a:rPr lang="de-DE" sz="2200" dirty="0" smtClean="0">
                <a:hlinkClick r:id="rId2"/>
              </a:rPr>
              <a:t>de.wikipedia.org/wiki/Mersenne-Zahl</a:t>
            </a:r>
            <a:endParaRPr lang="de-DE" sz="2200" dirty="0"/>
          </a:p>
          <a:p>
            <a:pPr marL="0" indent="0"/>
            <a:r>
              <a:rPr lang="de-DE" sz="2200" dirty="0" smtClean="0"/>
              <a:t>Bislang </a:t>
            </a:r>
            <a:r>
              <a:rPr lang="de-DE" sz="2200" dirty="0"/>
              <a:t>(Stand Oktober 2024) sind erst 52 davon </a:t>
            </a:r>
            <a:r>
              <a:rPr lang="de-DE" sz="2200" dirty="0" smtClean="0"/>
              <a:t>gefunden worden. Es ist nicht bekannt, ob ihre Anzahl unendlich ist.</a:t>
            </a:r>
          </a:p>
          <a:p>
            <a:pPr marL="0" indent="0"/>
            <a:r>
              <a:rPr lang="de-DE" sz="2200" dirty="0" smtClean="0"/>
              <a:t>Die </a:t>
            </a:r>
            <a:r>
              <a:rPr lang="de-DE" sz="2200" dirty="0"/>
              <a:t>Folge </a:t>
            </a:r>
            <a:r>
              <a:rPr lang="de-DE" sz="2200" dirty="0">
                <a:hlinkClick r:id="rId3"/>
              </a:rPr>
              <a:t>https://oeis.org/A000043</a:t>
            </a:r>
            <a:r>
              <a:rPr lang="de-DE" sz="2200" dirty="0"/>
              <a:t> listet die ersten 48 in ihrer Reihenfolge auf. </a:t>
            </a:r>
            <a:r>
              <a:rPr lang="de-DE" sz="2200" dirty="0" smtClean="0"/>
              <a:t>Die Folgenummern </a:t>
            </a:r>
            <a:r>
              <a:rPr lang="de-DE" sz="2200" dirty="0"/>
              <a:t>der übrigen </a:t>
            </a:r>
            <a:r>
              <a:rPr lang="de-DE" sz="2200" dirty="0" smtClean="0"/>
              <a:t>vier </a:t>
            </a:r>
            <a:r>
              <a:rPr lang="de-DE" sz="2200" dirty="0"/>
              <a:t>s</a:t>
            </a:r>
            <a:r>
              <a:rPr lang="de-DE" sz="2200" dirty="0" smtClean="0"/>
              <a:t>ind nicht bekannt.</a:t>
            </a:r>
          </a:p>
          <a:p>
            <a:pPr marL="0" indent="0" algn="ctr"/>
            <a:r>
              <a:rPr lang="de-DE" sz="2200" dirty="0"/>
              <a:t>2</a:t>
            </a:r>
            <a:r>
              <a:rPr lang="de-DE" sz="2200" baseline="30000" dirty="0"/>
              <a:t> </a:t>
            </a:r>
            <a:r>
              <a:rPr lang="de-DE" sz="2200" baseline="30000" dirty="0" smtClean="0"/>
              <a:t>136.279.841</a:t>
            </a:r>
            <a:r>
              <a:rPr lang="de-DE" sz="2200" dirty="0" smtClean="0"/>
              <a:t>-1</a:t>
            </a:r>
          </a:p>
          <a:p>
            <a:pPr marL="0" indent="0"/>
            <a:r>
              <a:rPr lang="de-DE" sz="2200" dirty="0" smtClean="0"/>
              <a:t>ist die 52., gefunden von </a:t>
            </a:r>
            <a:r>
              <a:rPr lang="de-DE" sz="2200" dirty="0"/>
              <a:t>Luke Durant </a:t>
            </a:r>
            <a:r>
              <a:rPr lang="de-DE" sz="2200" dirty="0" smtClean="0"/>
              <a:t>im Jahr 2024; sie hat </a:t>
            </a:r>
            <a:r>
              <a:rPr lang="de-DE" sz="2200" dirty="0"/>
              <a:t>41 Millionen Stellen</a:t>
            </a:r>
            <a:r>
              <a:rPr lang="de-DE" sz="2200" dirty="0" smtClean="0"/>
              <a:t>.</a:t>
            </a:r>
            <a:endParaRPr lang="de-DE" sz="22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456</a:t>
            </a:fld>
            <a:endParaRPr lang="de-DE" dirty="0"/>
          </a:p>
        </p:txBody>
      </p:sp>
      <p:sp>
        <p:nvSpPr>
          <p:cNvPr id="6" name="Textfeld 5"/>
          <p:cNvSpPr txBox="1"/>
          <p:nvPr/>
        </p:nvSpPr>
        <p:spPr>
          <a:xfrm>
            <a:off x="7128719" y="1559313"/>
            <a:ext cx="1296144" cy="337204"/>
          </a:xfrm>
          <a:prstGeom prst="rect">
            <a:avLst/>
          </a:prstGeom>
          <a:solidFill>
            <a:srgbClr val="EADCE7"/>
          </a:solidFill>
          <a:ln w="19050">
            <a:solidFill>
              <a:srgbClr val="7030A0"/>
            </a:solidFill>
          </a:ln>
        </p:spPr>
        <p:txBody>
          <a:bodyPr wrap="square" rtlCol="0">
            <a:spAutoFit/>
          </a:bodyPr>
          <a:lstStyle/>
          <a:p>
            <a:pPr algn="ctr"/>
            <a:r>
              <a:rPr lang="de-DE" sz="1600" dirty="0" smtClean="0">
                <a:solidFill>
                  <a:srgbClr val="7030A0"/>
                </a:solidFill>
              </a:rPr>
              <a:t>Von Folie 45</a:t>
            </a:r>
            <a:endParaRPr lang="de-DE" sz="1600" dirty="0">
              <a:solidFill>
                <a:schemeClr val="tx1"/>
              </a:solidFill>
            </a:endParaRPr>
          </a:p>
        </p:txBody>
      </p:sp>
      <p:sp>
        <p:nvSpPr>
          <p:cNvPr id="7" name="Interaktive Schaltfläche: Zurückkehren 6">
            <a:hlinkClick r:id="rId4" action="ppaction://hlinksldjump" highlightClick="1"/>
          </p:cNvPr>
          <p:cNvSpPr/>
          <p:nvPr/>
        </p:nvSpPr>
        <p:spPr bwMode="auto">
          <a:xfrm>
            <a:off x="8242127"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896258434"/>
      </p:ext>
    </p:extLst>
  </p:cSld>
  <p:clrMapOvr>
    <a:masterClrMapping/>
  </p:clrMapOvr>
  <p:timing>
    <p:tnLst>
      <p:par>
        <p:cTn id="1" dur="indefinite" restart="never" nodeType="tmRoot"/>
      </p:par>
    </p:tnLst>
  </p:timing>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solidFill>
                  <a:srgbClr val="FF3399"/>
                </a:solidFill>
              </a:rPr>
              <a:t>Attribut 'Scalar_Storage_Order</a:t>
            </a:r>
            <a:endParaRPr lang="de-DE" dirty="0"/>
          </a:p>
        </p:txBody>
      </p:sp>
      <p:sp>
        <p:nvSpPr>
          <p:cNvPr id="7" name="Inhaltsplatzhalter 6"/>
          <p:cNvSpPr>
            <a:spLocks noGrp="1"/>
          </p:cNvSpPr>
          <p:nvPr>
            <p:ph idx="1"/>
          </p:nvPr>
        </p:nvSpPr>
        <p:spPr>
          <a:xfrm>
            <a:off x="685799" y="1931441"/>
            <a:ext cx="7739063" cy="4316959"/>
          </a:xfrm>
        </p:spPr>
        <p:txBody>
          <a:bodyPr/>
          <a:lstStyle/>
          <a:p>
            <a:pPr marL="0" lvl="0" indent="0"/>
            <a:r>
              <a:rPr lang="de-DE" sz="1800" dirty="0" smtClean="0"/>
              <a:t>Für Ada 2022 gibt es von AdaCore einen Vorschlag für ein neues Attribut </a:t>
            </a:r>
            <a:r>
              <a:rPr lang="de-DE" sz="1600" dirty="0" smtClean="0">
                <a:latin typeface="Courier New" panose="02070309020205020404" pitchFamily="49" charset="0"/>
                <a:cs typeface="Courier New" panose="02070309020205020404" pitchFamily="49" charset="0"/>
              </a:rPr>
              <a:t>'Scalar_Storage_Order</a:t>
            </a:r>
            <a:r>
              <a:rPr lang="de-DE" sz="1800" dirty="0" smtClean="0"/>
              <a:t>, das schon in ihrem GNAT-Übersetzer implementiert ist.</a:t>
            </a:r>
          </a:p>
          <a:p>
            <a:pPr marL="0" lvl="0" indent="0"/>
            <a:r>
              <a:rPr lang="de-DE" sz="1800" dirty="0" smtClean="0"/>
              <a:t>Dieses Attribut wird automatisch </a:t>
            </a:r>
            <a:r>
              <a:rPr lang="de-DE" sz="1800" dirty="0"/>
              <a:t>bei jedem Zugriff auf das Objekt </a:t>
            </a:r>
            <a:r>
              <a:rPr lang="de-DE" sz="1800" dirty="0" smtClean="0"/>
              <a:t>die Maschi-nenskalar-Drehung wie erforderlich durchführen und somit den Programmierer von der Notwendigkeit befreien, die Drehung als letzten Schritt des Transfers aus-zuführen. Die Auswirkungen dieses Vorschlags auf die Effizienz könnten erheb-lich sein.</a:t>
            </a:r>
          </a:p>
          <a:p>
            <a:pPr marL="0" lvl="0" indent="0" defTabSz="357188"/>
            <a:r>
              <a:rPr lang="de-DE" sz="1800" dirty="0" smtClean="0"/>
              <a:t>Um den Ideenaustausch zwischen der Ada-Benutzergemeinschaft und den Sprach-entwicklern zu vereinfachen, ist die Seite</a:t>
            </a:r>
            <a:br>
              <a:rPr lang="de-DE" sz="1800" dirty="0" smtClean="0"/>
            </a:br>
            <a:r>
              <a:rPr lang="de-DE" sz="1800" dirty="0" smtClean="0"/>
              <a:t>	</a:t>
            </a:r>
            <a:r>
              <a:rPr lang="de-DE" sz="1800" dirty="0" smtClean="0">
                <a:hlinkClick r:id="rId2"/>
              </a:rPr>
              <a:t>https://github.com/Ada-Rapporteur-Group/User-Community-Input</a:t>
            </a:r>
            <a:r>
              <a:rPr lang="de-DE" sz="1800" dirty="0" smtClean="0"/>
              <a:t/>
            </a:r>
            <a:br>
              <a:rPr lang="de-DE" sz="1800" dirty="0" smtClean="0"/>
            </a:br>
            <a:r>
              <a:rPr lang="de-DE" sz="1800" dirty="0" smtClean="0"/>
              <a:t>erstellt worden. Dort kann jeder Software-Ingenieur Probleme, die er im RM gefunden hat (möglicherweise Fehler) eingeben oder auch Vorschläge für neue Ada-Funktionalitäten. ARG kann sie annehmen oder zurückweisen. Dieser Vor-schlag ist </a:t>
            </a:r>
            <a:r>
              <a:rPr lang="de-DE" sz="1800" dirty="0" smtClean="0">
                <a:hlinkClick r:id="rId3"/>
              </a:rPr>
              <a:t>Issue 86</a:t>
            </a:r>
            <a:r>
              <a:rPr lang="de-DE" sz="1800" dirty="0" smtClean="0"/>
              <a:t>.</a:t>
            </a:r>
          </a:p>
          <a:p>
            <a:endParaRPr lang="de-DE"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6A7BC4DC-A12A-4763-B677-CCF5762EE09E}" type="slidenum">
              <a:rPr lang="de-DE" smtClean="0"/>
              <a:pPr>
                <a:defRPr/>
              </a:pPr>
              <a:t>457</a:t>
            </a:fld>
            <a:endParaRPr lang="de-DE" dirty="0"/>
          </a:p>
        </p:txBody>
      </p:sp>
      <p:sp>
        <p:nvSpPr>
          <p:cNvPr id="8" name="Interaktive Schaltfläche: Zurückkehren 7">
            <a:hlinkClick r:id="rId4" action="ppaction://hlinksldjump" highlightClick="1"/>
          </p:cNvPr>
          <p:cNvSpPr/>
          <p:nvPr/>
        </p:nvSpPr>
        <p:spPr bwMode="auto">
          <a:xfrm>
            <a:off x="8242127"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9" name="Textfeld 8"/>
          <p:cNvSpPr txBox="1"/>
          <p:nvPr/>
        </p:nvSpPr>
        <p:spPr>
          <a:xfrm>
            <a:off x="7092279" y="1556792"/>
            <a:ext cx="1332583" cy="340271"/>
          </a:xfrm>
          <a:prstGeom prst="rect">
            <a:avLst/>
          </a:prstGeom>
          <a:solidFill>
            <a:srgbClr val="EADCE7"/>
          </a:solidFill>
          <a:ln w="19050">
            <a:solidFill>
              <a:srgbClr val="7030A0"/>
            </a:solidFill>
          </a:ln>
        </p:spPr>
        <p:txBody>
          <a:bodyPr wrap="square" rtlCol="0">
            <a:spAutoFit/>
          </a:bodyPr>
          <a:lstStyle/>
          <a:p>
            <a:pPr algn="ctr"/>
            <a:r>
              <a:rPr lang="de-DE" sz="1600" dirty="0" smtClean="0">
                <a:solidFill>
                  <a:srgbClr val="7030A0"/>
                </a:solidFill>
              </a:rPr>
              <a:t>Von Folie 320</a:t>
            </a:r>
            <a:endParaRPr lang="de-DE" sz="1600" dirty="0">
              <a:solidFill>
                <a:schemeClr val="tx1"/>
              </a:solidFill>
            </a:endParaRPr>
          </a:p>
        </p:txBody>
      </p:sp>
    </p:spTree>
    <p:extLst>
      <p:ext uri="{BB962C8B-B14F-4D97-AF65-F5344CB8AC3E}">
        <p14:creationId xmlns:p14="http://schemas.microsoft.com/office/powerpoint/2010/main" val="3790093430"/>
      </p:ext>
    </p:extLst>
  </p:cSld>
  <p:clrMapOvr>
    <a:masterClrMapping/>
  </p:clrMapOvr>
  <p:timing>
    <p:tnLst>
      <p:par>
        <p:cTn id="1" dur="indefinite" restart="never" nodeType="tmRoot"/>
      </p:par>
    </p:tnLst>
  </p:timing>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Coding-Standards und</a:t>
            </a:r>
            <a:br>
              <a:rPr lang="de-DE" dirty="0" smtClean="0">
                <a:solidFill>
                  <a:srgbClr val="FF3399"/>
                </a:solidFill>
              </a:rPr>
            </a:br>
            <a:r>
              <a:rPr lang="de-DE" dirty="0" smtClean="0">
                <a:solidFill>
                  <a:srgbClr val="FF3399"/>
                </a:solidFill>
              </a:rPr>
              <a:t>use-Klauseln</a:t>
            </a:r>
            <a:endParaRPr lang="de-DE" dirty="0">
              <a:solidFill>
                <a:srgbClr val="FF3399"/>
              </a:solidFill>
            </a:endParaRPr>
          </a:p>
        </p:txBody>
      </p:sp>
      <p:sp>
        <p:nvSpPr>
          <p:cNvPr id="3" name="Inhaltsplatzhalter 2"/>
          <p:cNvSpPr>
            <a:spLocks noGrp="1"/>
          </p:cNvSpPr>
          <p:nvPr>
            <p:ph idx="1"/>
          </p:nvPr>
        </p:nvSpPr>
        <p:spPr>
          <a:xfrm>
            <a:off x="685800" y="1981201"/>
            <a:ext cx="7739063" cy="2167880"/>
          </a:xfrm>
        </p:spPr>
        <p:txBody>
          <a:bodyPr/>
          <a:lstStyle/>
          <a:p>
            <a:pPr marL="0" indent="0"/>
            <a:r>
              <a:rPr lang="de-DE" sz="1700" dirty="0" smtClean="0"/>
              <a:t>Use-Klauseln machen häufig viel zu viel sichtbar, daher sind sie in vielen Coding-Standards streng verboten. Mancher hält sich auch stur daran. Das RM enthält sich dazu. Allerdings eignet sich zum Beispiel das Paket </a:t>
            </a:r>
            <a:r>
              <a:rPr lang="de-DE" sz="1600" dirty="0" smtClean="0">
                <a:latin typeface="Courier New" panose="02070309020205020404" pitchFamily="49" charset="0"/>
                <a:cs typeface="Courier New" panose="02070309020205020404" pitchFamily="49" charset="0"/>
              </a:rPr>
              <a:t>Ada.Strings.Unbounded</a:t>
            </a:r>
            <a:r>
              <a:rPr lang="de-DE" sz="1700" dirty="0" smtClean="0"/>
              <a:t> sehr gut zur Verwendung mit use-Klausel. Vergleiche:</a:t>
            </a:r>
          </a:p>
          <a:p>
            <a:pPr marL="442913" indent="0"/>
            <a:r>
              <a:rPr lang="en-US" sz="1600" dirty="0" smtClean="0">
                <a:latin typeface="Courier New" panose="02070309020205020404" pitchFamily="49" charset="0"/>
                <a:cs typeface="Courier New" panose="02070309020205020404" pitchFamily="49" charset="0"/>
              </a:rPr>
              <a:t>Text</a:t>
            </a:r>
            <a:r>
              <a:rPr lang="en-US" sz="1600" dirty="0">
                <a:latin typeface="Courier New" panose="02070309020205020404" pitchFamily="49" charset="0"/>
                <a:cs typeface="Courier New" panose="02070309020205020404" pitchFamily="49" charset="0"/>
              </a:rPr>
              <a:t>: Ada.Strings.Unbounded.Unbounded_String</a:t>
            </a: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Text: Unbounded_String;</a:t>
            </a:r>
          </a:p>
          <a:p>
            <a:pPr marL="0" lvl="0" indent="0"/>
            <a:r>
              <a:rPr lang="de-DE" sz="1700" dirty="0"/>
              <a:t>Hier ist doch </a:t>
            </a:r>
            <a:r>
              <a:rPr lang="de-DE" sz="1700" dirty="0" smtClean="0"/>
              <a:t>unbezweifelbar</a:t>
            </a:r>
            <a:r>
              <a:rPr lang="de-DE" sz="1700" dirty="0"/>
              <a:t>, woher der </a:t>
            </a:r>
            <a:r>
              <a:rPr lang="de-DE" sz="1700" dirty="0" smtClean="0"/>
              <a:t>Typ </a:t>
            </a:r>
            <a:r>
              <a:rPr lang="de-DE" sz="1700" dirty="0"/>
              <a:t>kommt</a:t>
            </a:r>
            <a:r>
              <a:rPr lang="de-DE" sz="1700" dirty="0" smtClean="0"/>
              <a:t>.</a:t>
            </a:r>
            <a:endParaRPr lang="de-DE" sz="17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458</a:t>
            </a:fld>
            <a:endParaRPr lang="de-DE" dirty="0"/>
          </a:p>
        </p:txBody>
      </p:sp>
      <p:sp>
        <p:nvSpPr>
          <p:cNvPr id="6" name="Textfeld 5"/>
          <p:cNvSpPr txBox="1"/>
          <p:nvPr/>
        </p:nvSpPr>
        <p:spPr>
          <a:xfrm>
            <a:off x="7092279" y="1556792"/>
            <a:ext cx="1332583" cy="340271"/>
          </a:xfrm>
          <a:prstGeom prst="rect">
            <a:avLst/>
          </a:prstGeom>
          <a:solidFill>
            <a:srgbClr val="EADCE7"/>
          </a:solidFill>
          <a:ln w="19050">
            <a:solidFill>
              <a:srgbClr val="7030A0"/>
            </a:solidFill>
          </a:ln>
        </p:spPr>
        <p:txBody>
          <a:bodyPr wrap="square" rtlCol="0">
            <a:spAutoFit/>
          </a:bodyPr>
          <a:lstStyle/>
          <a:p>
            <a:pPr algn="ctr"/>
            <a:r>
              <a:rPr lang="de-DE" sz="1600" dirty="0" smtClean="0">
                <a:solidFill>
                  <a:srgbClr val="7030A0"/>
                </a:solidFill>
              </a:rPr>
              <a:t>Von Folie </a:t>
            </a:r>
            <a:r>
              <a:rPr lang="de-DE" sz="1600" dirty="0" smtClean="0">
                <a:solidFill>
                  <a:srgbClr val="7030A0"/>
                </a:solidFill>
              </a:rPr>
              <a:t>15</a:t>
            </a:r>
            <a:r>
              <a:rPr lang="de-DE" sz="1600" dirty="0" smtClean="0">
                <a:solidFill>
                  <a:srgbClr val="7030A0"/>
                </a:solidFill>
              </a:rPr>
              <a:t>0</a:t>
            </a:r>
            <a:endParaRPr lang="de-DE" sz="1600" dirty="0">
              <a:solidFill>
                <a:schemeClr val="tx1"/>
              </a:solidFill>
            </a:endParaRPr>
          </a:p>
        </p:txBody>
      </p:sp>
      <p:sp>
        <p:nvSpPr>
          <p:cNvPr id="7" name="Interaktive Schaltfläche: Zurückkehren 6">
            <a:hlinkClick r:id="rId2" action="ppaction://hlinksldjump" highlightClick="1"/>
          </p:cNvPr>
          <p:cNvSpPr/>
          <p:nvPr/>
        </p:nvSpPr>
        <p:spPr bwMode="auto">
          <a:xfrm>
            <a:off x="8242127"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8" name="Textfeld 7"/>
          <p:cNvSpPr txBox="1"/>
          <p:nvPr/>
        </p:nvSpPr>
        <p:spPr>
          <a:xfrm>
            <a:off x="1187624" y="4149081"/>
            <a:ext cx="6336704" cy="2133918"/>
          </a:xfrm>
          <a:prstGeom prst="rect">
            <a:avLst/>
          </a:prstGeom>
          <a:noFill/>
          <a:ln w="19050">
            <a:solidFill>
              <a:srgbClr val="FF66CC"/>
            </a:solidFill>
          </a:ln>
        </p:spPr>
        <p:txBody>
          <a:bodyPr wrap="square" rtlCol="0">
            <a:spAutoFit/>
          </a:bodyPr>
          <a:lstStyle/>
          <a:p>
            <a:pPr lvl="0" algn="just" defTabSz="7529513" eaLnBrk="0" hangingPunct="0">
              <a:spcBef>
                <a:spcPts val="800"/>
              </a:spcBef>
              <a:tabLst>
                <a:tab pos="6815138" algn="l"/>
              </a:tabLst>
            </a:pPr>
            <a:r>
              <a:rPr lang="en-US" sz="1800" kern="0" dirty="0">
                <a:solidFill>
                  <a:srgbClr val="000000"/>
                </a:solidFill>
                <a:latin typeface="Times New Roman"/>
              </a:rPr>
              <a:t>Pedantry and mastery are opposite attitudes toward rules. To apply a rule to the letter, rigidly, unquestioningly, in cases where it fits and in cases where it does not fit, is pedantry ... To apply a rule with natural ease, with judgment, noticing the cases where it fits, and without ever letting the words of the rule obscure the purpose of the action or the opportunities of the situation, is mastery.</a:t>
            </a:r>
          </a:p>
          <a:p>
            <a:pPr marL="542925" lvl="0" algn="ctr" defTabSz="7529513" eaLnBrk="0" hangingPunct="0">
              <a:spcBef>
                <a:spcPts val="800"/>
              </a:spcBef>
              <a:tabLst>
                <a:tab pos="6729413" algn="l"/>
              </a:tabLst>
            </a:pPr>
            <a:r>
              <a:rPr lang="en-US" sz="1800" kern="0" dirty="0">
                <a:solidFill>
                  <a:srgbClr val="000000"/>
                </a:solidFill>
                <a:latin typeface="Times New Roman"/>
              </a:rPr>
              <a:t>George Polya, mathematician (1887-1985) </a:t>
            </a:r>
            <a:endParaRPr lang="en-US" sz="1800" kern="0" dirty="0">
              <a:solidFill>
                <a:srgbClr val="000000"/>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146500755"/>
      </p:ext>
    </p:extLst>
  </p:cSld>
  <p:clrMapOvr>
    <a:masterClrMapping/>
  </p:clrMapOvr>
  <p:timing>
    <p:tnLst>
      <p:par>
        <p:cTn id="1" dur="indefinite" restart="never" nodeType="tmRoot"/>
      </p:par>
    </p:tnLst>
  </p:timing>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093242"/>
          </a:xfrm>
        </p:spPr>
        <p:txBody>
          <a:bodyPr/>
          <a:lstStyle/>
          <a:p>
            <a:r>
              <a:rPr lang="de-DE" dirty="0" smtClean="0">
                <a:solidFill>
                  <a:srgbClr val="FF3399"/>
                </a:solidFill>
              </a:rPr>
              <a:t>Warzen</a:t>
            </a:r>
            <a:endParaRPr lang="de-DE" dirty="0">
              <a:solidFill>
                <a:srgbClr val="FF3399"/>
              </a:solidFill>
            </a:endParaRPr>
          </a:p>
        </p:txBody>
      </p:sp>
      <p:sp>
        <p:nvSpPr>
          <p:cNvPr id="3" name="Inhaltsplatzhalter 2"/>
          <p:cNvSpPr>
            <a:spLocks noGrp="1"/>
          </p:cNvSpPr>
          <p:nvPr>
            <p:ph idx="1"/>
          </p:nvPr>
        </p:nvSpPr>
        <p:spPr>
          <a:xfrm>
            <a:off x="611560" y="1556794"/>
            <a:ext cx="7846640" cy="4658270"/>
          </a:xfrm>
        </p:spPr>
        <p:txBody>
          <a:bodyPr/>
          <a:lstStyle/>
          <a:p>
            <a:pPr marL="0" indent="0"/>
            <a:r>
              <a:rPr lang="de-DE" sz="1600" dirty="0" smtClean="0"/>
              <a:t>In Ada 83 war es noch sinnvoll, zwischen Ausdrücken zu </a:t>
            </a:r>
            <a:r>
              <a:rPr lang="de-DE" sz="1600" dirty="0"/>
              <a:t>unterscheiden</a:t>
            </a:r>
            <a:r>
              <a:rPr lang="de-DE" sz="1600" dirty="0" smtClean="0"/>
              <a:t>, die Werte wie </a:t>
            </a:r>
            <a:r>
              <a:rPr lang="de-DE" sz="1400" dirty="0" smtClean="0">
                <a:latin typeface="Courier New" panose="02070309020205020404" pitchFamily="49" charset="0"/>
                <a:cs typeface="Courier New" panose="02070309020205020404" pitchFamily="49" charset="0"/>
              </a:rPr>
              <a:t>42</a:t>
            </a:r>
            <a:r>
              <a:rPr lang="de-DE" sz="1600" dirty="0" smtClean="0"/>
              <a:t> </a:t>
            </a:r>
            <a:r>
              <a:rPr lang="de-DE" sz="1600" dirty="0"/>
              <a:t>bezeichnen, </a:t>
            </a:r>
            <a:r>
              <a:rPr lang="de-DE" sz="1600" dirty="0" smtClean="0"/>
              <a:t>und solchen, die Objekte wie </a:t>
            </a:r>
            <a:r>
              <a:rPr lang="de-DE" sz="1400" dirty="0" smtClean="0">
                <a:latin typeface="Courier New" panose="02070309020205020404" pitchFamily="49" charset="0"/>
                <a:cs typeface="Courier New" panose="02070309020205020404" pitchFamily="49" charset="0"/>
              </a:rPr>
              <a:t>X: Integer := 42;</a:t>
            </a:r>
            <a:r>
              <a:rPr lang="de-DE" sz="1600" dirty="0" smtClean="0"/>
              <a:t> </a:t>
            </a:r>
            <a:r>
              <a:rPr lang="de-DE" sz="1600" dirty="0"/>
              <a:t>bezeichnen</a:t>
            </a:r>
            <a:r>
              <a:rPr lang="de-DE" sz="1600" dirty="0" smtClean="0"/>
              <a:t>,. Mit den Änderungen von Ada 95 bis 2012 erscheint das nicht mehr so sinnvoll.</a:t>
            </a:r>
          </a:p>
          <a:p>
            <a:pPr marL="0" indent="0"/>
            <a:r>
              <a:rPr lang="en-US" sz="1200" dirty="0" smtClean="0">
                <a:latin typeface="Courier New" panose="02070309020205020404" pitchFamily="49" charset="0"/>
                <a:cs typeface="Courier New" panose="02070309020205020404" pitchFamily="49" charset="0"/>
              </a:rPr>
              <a:t>Limit: </a:t>
            </a:r>
            <a:r>
              <a:rPr lang="en-US" sz="1200" b="1" dirty="0">
                <a:latin typeface="Courier New" panose="02070309020205020404" pitchFamily="49" charset="0"/>
                <a:cs typeface="Courier New" panose="02070309020205020404" pitchFamily="49" charset="0"/>
              </a:rPr>
              <a:t>constant</a:t>
            </a:r>
            <a:r>
              <a:rPr lang="en-US" sz="1200" dirty="0">
                <a:latin typeface="Courier New" panose="02070309020205020404" pitchFamily="49" charset="0"/>
                <a:cs typeface="Courier New" panose="02070309020205020404" pitchFamily="49" charset="0"/>
              </a:rPr>
              <a:t> := </a:t>
            </a:r>
            <a:r>
              <a:rPr lang="en-US" sz="1200" dirty="0" smtClean="0">
                <a:latin typeface="Courier New" panose="02070309020205020404" pitchFamily="49" charset="0"/>
                <a:cs typeface="Courier New" panose="02070309020205020404" pitchFamily="49" charset="0"/>
              </a:rPr>
              <a:t>10;          -- Named number</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Max  </a:t>
            </a:r>
            <a:r>
              <a:rPr lang="en-US" sz="1200" dirty="0">
                <a:latin typeface="Courier New" panose="02070309020205020404" pitchFamily="49" charset="0"/>
                <a:cs typeface="Courier New" panose="02070309020205020404" pitchFamily="49" charset="0"/>
              </a:rPr>
              <a:t>: </a:t>
            </a:r>
            <a:r>
              <a:rPr lang="en-US" sz="1200" b="1" dirty="0">
                <a:latin typeface="Courier New" panose="02070309020205020404" pitchFamily="49" charset="0"/>
                <a:cs typeface="Courier New" panose="02070309020205020404" pitchFamily="49" charset="0"/>
              </a:rPr>
              <a:t>constant</a:t>
            </a:r>
            <a:r>
              <a:rPr lang="en-US" sz="1200" dirty="0">
                <a:latin typeface="Courier New" panose="02070309020205020404" pitchFamily="49" charset="0"/>
                <a:cs typeface="Courier New" panose="02070309020205020404" pitchFamily="49" charset="0"/>
              </a:rPr>
              <a:t> Natural := 10</a:t>
            </a:r>
            <a:r>
              <a:rPr lang="en-US" sz="1200" dirty="0" smtClean="0">
                <a:latin typeface="Courier New" panose="02070309020205020404" pitchFamily="49" charset="0"/>
                <a:cs typeface="Courier New" panose="02070309020205020404" pitchFamily="49" charset="0"/>
              </a:rPr>
              <a:t>;  -- Object</a:t>
            </a:r>
            <a:endParaRPr lang="en-US" sz="1200" dirty="0">
              <a:latin typeface="Courier New" panose="02070309020205020404" pitchFamily="49" charset="0"/>
              <a:cs typeface="Courier New" panose="02070309020205020404" pitchFamily="49" charset="0"/>
            </a:endParaRPr>
          </a:p>
          <a:p>
            <a:pPr marL="0" indent="0"/>
            <a:r>
              <a:rPr lang="en-US" sz="1200" dirty="0" smtClean="0">
                <a:latin typeface="Courier New" panose="02070309020205020404" pitchFamily="49" charset="0"/>
                <a:cs typeface="Courier New" panose="02070309020205020404" pitchFamily="49" charset="0"/>
              </a:rPr>
              <a:t>Ren1: </a:t>
            </a:r>
            <a:r>
              <a:rPr lang="en-US" sz="1200" dirty="0">
                <a:latin typeface="Courier New" panose="02070309020205020404" pitchFamily="49" charset="0"/>
                <a:cs typeface="Courier New" panose="02070309020205020404" pitchFamily="49" charset="0"/>
              </a:rPr>
              <a:t>Natural </a:t>
            </a:r>
            <a:r>
              <a:rPr lang="en-US" sz="1200" b="1" dirty="0">
                <a:latin typeface="Courier New" panose="02070309020205020404" pitchFamily="49" charset="0"/>
                <a:cs typeface="Courier New" panose="02070309020205020404" pitchFamily="49" charset="0"/>
              </a:rPr>
              <a:t>renames</a:t>
            </a:r>
            <a:r>
              <a:rPr lang="en-US" sz="1200" dirty="0">
                <a:latin typeface="Courier New" panose="02070309020205020404" pitchFamily="49" charset="0"/>
                <a:cs typeface="Courier New" panose="02070309020205020404" pitchFamily="49" charset="0"/>
              </a:rPr>
              <a:t> Natural'(1); </a:t>
            </a:r>
            <a:r>
              <a:rPr lang="en-US" sz="1200" dirty="0" smtClean="0">
                <a:latin typeface="Courier New" panose="02070309020205020404" pitchFamily="49" charset="0"/>
                <a:cs typeface="Courier New" panose="02070309020205020404" pitchFamily="49" charset="0"/>
              </a:rPr>
              <a:t>    -- </a:t>
            </a:r>
            <a:r>
              <a:rPr lang="en-US" sz="1200" dirty="0">
                <a:solidFill>
                  <a:srgbClr val="FF0000"/>
                </a:solidFill>
                <a:latin typeface="Courier New" panose="02070309020205020404" pitchFamily="49" charset="0"/>
                <a:cs typeface="Courier New" panose="02070309020205020404" pitchFamily="49" charset="0"/>
              </a:rPr>
              <a:t>Illegal, not </a:t>
            </a:r>
            <a:r>
              <a:rPr lang="en-US" sz="1200" dirty="0" smtClean="0">
                <a:solidFill>
                  <a:srgbClr val="FF0000"/>
                </a:solidFill>
                <a:latin typeface="Courier New" panose="02070309020205020404" pitchFamily="49" charset="0"/>
                <a:cs typeface="Courier New" panose="02070309020205020404" pitchFamily="49" charset="0"/>
              </a:rPr>
              <a:t>an object.</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Ren2: </a:t>
            </a:r>
            <a:r>
              <a:rPr lang="en-US" sz="1200" dirty="0">
                <a:latin typeface="Courier New" panose="02070309020205020404" pitchFamily="49" charset="0"/>
                <a:cs typeface="Courier New" panose="02070309020205020404" pitchFamily="49" charset="0"/>
              </a:rPr>
              <a:t>Natural </a:t>
            </a:r>
            <a:r>
              <a:rPr lang="en-US" sz="1200" b="1" dirty="0">
                <a:latin typeface="Courier New" panose="02070309020205020404" pitchFamily="49" charset="0"/>
                <a:cs typeface="Courier New" panose="02070309020205020404" pitchFamily="49" charset="0"/>
              </a:rPr>
              <a:t>renames</a:t>
            </a:r>
            <a:r>
              <a:rPr lang="en-US" sz="1200" dirty="0">
                <a:latin typeface="Courier New" panose="02070309020205020404" pitchFamily="49" charset="0"/>
                <a:cs typeface="Courier New" panose="02070309020205020404" pitchFamily="49" charset="0"/>
              </a:rPr>
              <a:t> Natural'(+1</a:t>
            </a:r>
            <a:r>
              <a:rPr lang="en-US" sz="1200" dirty="0" smtClean="0">
                <a:latin typeface="Courier New" panose="02070309020205020404" pitchFamily="49" charset="0"/>
                <a:cs typeface="Courier New" panose="02070309020205020404" pitchFamily="49" charset="0"/>
              </a:rPr>
              <a:t>);    -- </a:t>
            </a:r>
            <a:r>
              <a:rPr lang="en-US" sz="1200" dirty="0">
                <a:latin typeface="Courier New" panose="02070309020205020404" pitchFamily="49" charset="0"/>
                <a:cs typeface="Courier New" panose="02070309020205020404" pitchFamily="49" charset="0"/>
              </a:rPr>
              <a:t>Legal, "+1" is equivalent to </a:t>
            </a:r>
            <a:r>
              <a:rPr lang="en-US" sz="1200" dirty="0" smtClean="0">
                <a:latin typeface="Courier New" panose="02070309020205020404" pitchFamily="49" charset="0"/>
                <a:cs typeface="Courier New" panose="02070309020205020404" pitchFamily="49" charset="0"/>
              </a:rPr>
              <a:t>a function</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                                       </a:t>
            </a:r>
            <a:r>
              <a:rPr lang="en-US" sz="1200" dirty="0">
                <a:latin typeface="Courier New" panose="02070309020205020404" pitchFamily="49" charset="0"/>
                <a:cs typeface="Courier New" panose="02070309020205020404" pitchFamily="49" charset="0"/>
              </a:rPr>
              <a:t>-- </a:t>
            </a:r>
            <a:r>
              <a:rPr lang="en-US" sz="1200" dirty="0" smtClean="0">
                <a:latin typeface="Courier New" panose="02070309020205020404" pitchFamily="49" charset="0"/>
                <a:cs typeface="Courier New" panose="02070309020205020404" pitchFamily="49" charset="0"/>
              </a:rPr>
              <a:t>call </a:t>
            </a:r>
            <a:r>
              <a:rPr lang="en-US" sz="1200" dirty="0">
                <a:latin typeface="Courier New" panose="02070309020205020404" pitchFamily="49" charset="0"/>
                <a:cs typeface="Courier New" panose="02070309020205020404" pitchFamily="49" charset="0"/>
              </a:rPr>
              <a:t>"+"(1), and </a:t>
            </a:r>
            <a:r>
              <a:rPr lang="en-US" sz="1200" dirty="0" smtClean="0">
                <a:latin typeface="Courier New" panose="02070309020205020404" pitchFamily="49" charset="0"/>
                <a:cs typeface="Courier New" panose="02070309020205020404" pitchFamily="49" charset="0"/>
              </a:rPr>
              <a:t>the result </a:t>
            </a:r>
            <a:r>
              <a:rPr lang="en-US" sz="1200" dirty="0">
                <a:latin typeface="Courier New" panose="02070309020205020404" pitchFamily="49" charset="0"/>
                <a:cs typeface="Courier New" panose="02070309020205020404" pitchFamily="49" charset="0"/>
              </a:rPr>
              <a:t>of a function </a:t>
            </a:r>
            <a:r>
              <a:rPr lang="en-US" sz="1200" dirty="0" smtClean="0">
                <a:latin typeface="Courier New" panose="02070309020205020404" pitchFamily="49" charset="0"/>
                <a:cs typeface="Courier New" panose="02070309020205020404" pitchFamily="49" charset="0"/>
              </a:rPr>
              <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                                       -- call is clearly </a:t>
            </a:r>
            <a:r>
              <a:rPr lang="en-US" sz="1200" dirty="0">
                <a:latin typeface="Courier New" panose="02070309020205020404" pitchFamily="49" charset="0"/>
                <a:cs typeface="Courier New" panose="02070309020205020404" pitchFamily="49" charset="0"/>
              </a:rPr>
              <a:t>an object [</a:t>
            </a:r>
            <a:r>
              <a:rPr lang="en-US" sz="1200" dirty="0" smtClean="0">
                <a:latin typeface="Courier New" panose="02070309020205020404" pitchFamily="49" charset="0"/>
                <a:cs typeface="Courier New" panose="02070309020205020404" pitchFamily="49" charset="0"/>
              </a:rPr>
              <a:t>3.3(10/3)].</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Ren3: </a:t>
            </a:r>
            <a:r>
              <a:rPr lang="en-US" sz="1200" dirty="0">
                <a:latin typeface="Courier New" panose="02070309020205020404" pitchFamily="49" charset="0"/>
                <a:cs typeface="Courier New" panose="02070309020205020404" pitchFamily="49" charset="0"/>
              </a:rPr>
              <a:t>Natural </a:t>
            </a:r>
            <a:r>
              <a:rPr lang="en-US" sz="1200" b="1" dirty="0">
                <a:latin typeface="Courier New" panose="02070309020205020404" pitchFamily="49" charset="0"/>
                <a:cs typeface="Courier New" panose="02070309020205020404" pitchFamily="49" charset="0"/>
              </a:rPr>
              <a:t>renames</a:t>
            </a:r>
            <a:r>
              <a:rPr lang="en-US" sz="1200" dirty="0">
                <a:latin typeface="Courier New" panose="02070309020205020404" pitchFamily="49" charset="0"/>
                <a:cs typeface="Courier New" panose="02070309020205020404" pitchFamily="49" charset="0"/>
              </a:rPr>
              <a:t> Natural(+1); </a:t>
            </a:r>
            <a:r>
              <a:rPr lang="en-US" sz="1200" dirty="0" smtClean="0">
                <a:latin typeface="Courier New" panose="02070309020205020404" pitchFamily="49" charset="0"/>
                <a:cs typeface="Courier New" panose="02070309020205020404" pitchFamily="49" charset="0"/>
              </a:rPr>
              <a:t>    -- </a:t>
            </a:r>
            <a:r>
              <a:rPr lang="en-US" sz="1200" dirty="0">
                <a:solidFill>
                  <a:srgbClr val="FF0000"/>
                </a:solidFill>
                <a:latin typeface="Courier New" panose="02070309020205020404" pitchFamily="49" charset="0"/>
                <a:cs typeface="Courier New" panose="02070309020205020404" pitchFamily="49" charset="0"/>
              </a:rPr>
              <a:t>Illegal, </a:t>
            </a:r>
            <a:r>
              <a:rPr lang="en-US" sz="1200" dirty="0" smtClean="0">
                <a:solidFill>
                  <a:srgbClr val="FF0000"/>
                </a:solidFill>
                <a:latin typeface="Courier New" panose="02070309020205020404" pitchFamily="49" charset="0"/>
                <a:cs typeface="Courier New" panose="02070309020205020404" pitchFamily="49" charset="0"/>
              </a:rPr>
              <a:t>a value conversion </a:t>
            </a:r>
            <a:r>
              <a:rPr lang="en-US" sz="1200" dirty="0">
                <a:solidFill>
                  <a:srgbClr val="FF0000"/>
                </a:solidFill>
                <a:latin typeface="Courier New" panose="02070309020205020404" pitchFamily="49" charset="0"/>
                <a:cs typeface="Courier New" panose="02070309020205020404" pitchFamily="49" charset="0"/>
              </a:rPr>
              <a:t>is not </a:t>
            </a:r>
            <a:r>
              <a:rPr lang="en-US" sz="1200" dirty="0" smtClean="0">
                <a:solidFill>
                  <a:srgbClr val="FF0000"/>
                </a:solidFill>
                <a:latin typeface="Courier New" panose="02070309020205020404" pitchFamily="49" charset="0"/>
                <a:cs typeface="Courier New" panose="02070309020205020404" pitchFamily="49" charset="0"/>
              </a:rPr>
              <a:t>an</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solidFill>
                  <a:srgbClr val="FF0000"/>
                </a:solidFill>
                <a:latin typeface="Courier New" panose="02070309020205020404" pitchFamily="49" charset="0"/>
                <a:cs typeface="Courier New" panose="02070309020205020404" pitchFamily="49" charset="0"/>
              </a:rPr>
              <a:t>                                       </a:t>
            </a:r>
            <a:r>
              <a:rPr lang="en-US" sz="1200" dirty="0">
                <a:solidFill>
                  <a:schemeClr val="tx1"/>
                </a:solidFill>
                <a:latin typeface="Courier New" panose="02070309020205020404" pitchFamily="49" charset="0"/>
                <a:cs typeface="Courier New" panose="02070309020205020404" pitchFamily="49" charset="0"/>
              </a:rPr>
              <a:t>--</a:t>
            </a:r>
            <a:r>
              <a:rPr lang="en-US" sz="1200" dirty="0">
                <a:solidFill>
                  <a:srgbClr val="FF0000"/>
                </a:solidFill>
                <a:latin typeface="Courier New" panose="02070309020205020404" pitchFamily="49" charset="0"/>
                <a:cs typeface="Courier New" panose="02070309020205020404" pitchFamily="49" charset="0"/>
              </a:rPr>
              <a:t> </a:t>
            </a:r>
            <a:r>
              <a:rPr lang="en-US" sz="1200" dirty="0" smtClean="0">
                <a:solidFill>
                  <a:srgbClr val="FF0000"/>
                </a:solidFill>
                <a:latin typeface="Courier New" panose="02070309020205020404" pitchFamily="49" charset="0"/>
                <a:cs typeface="Courier New" panose="02070309020205020404" pitchFamily="49" charset="0"/>
              </a:rPr>
              <a:t>object.</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Ren4: </a:t>
            </a:r>
            <a:r>
              <a:rPr lang="en-US" sz="1200" dirty="0">
                <a:latin typeface="Courier New" panose="02070309020205020404" pitchFamily="49" charset="0"/>
                <a:cs typeface="Courier New" panose="02070309020205020404" pitchFamily="49" charset="0"/>
              </a:rPr>
              <a:t>Natural </a:t>
            </a:r>
            <a:r>
              <a:rPr lang="en-US" sz="1200" b="1" dirty="0">
                <a:latin typeface="Courier New" panose="02070309020205020404" pitchFamily="49" charset="0"/>
                <a:cs typeface="Courier New" panose="02070309020205020404" pitchFamily="49" charset="0"/>
              </a:rPr>
              <a:t>renames</a:t>
            </a:r>
            <a:r>
              <a:rPr lang="en-US" sz="1200" dirty="0">
                <a:latin typeface="Courier New" panose="02070309020205020404" pitchFamily="49" charset="0"/>
                <a:cs typeface="Courier New" panose="02070309020205020404" pitchFamily="49" charset="0"/>
              </a:rPr>
              <a:t> Natural'First</a:t>
            </a:r>
            <a:r>
              <a:rPr lang="en-US" sz="1200" dirty="0" smtClean="0">
                <a:latin typeface="Courier New" panose="02070309020205020404" pitchFamily="49" charset="0"/>
                <a:cs typeface="Courier New" panose="02070309020205020404" pitchFamily="49" charset="0"/>
              </a:rPr>
              <a:t>;   -- </a:t>
            </a:r>
            <a:r>
              <a:rPr lang="en-US" sz="1200" dirty="0">
                <a:solidFill>
                  <a:srgbClr val="FF0000"/>
                </a:solidFill>
                <a:latin typeface="Courier New" panose="02070309020205020404" pitchFamily="49" charset="0"/>
                <a:cs typeface="Courier New" panose="02070309020205020404" pitchFamily="49" charset="0"/>
              </a:rPr>
              <a:t>Illegal, not </a:t>
            </a:r>
            <a:r>
              <a:rPr lang="en-US" sz="1200" dirty="0" smtClean="0">
                <a:solidFill>
                  <a:srgbClr val="FF0000"/>
                </a:solidFill>
                <a:latin typeface="Courier New" panose="02070309020205020404" pitchFamily="49" charset="0"/>
                <a:cs typeface="Courier New" panose="02070309020205020404" pitchFamily="49" charset="0"/>
              </a:rPr>
              <a:t>an object.</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Ren5: </a:t>
            </a:r>
            <a:r>
              <a:rPr lang="en-US" sz="1200" dirty="0">
                <a:latin typeface="Courier New" panose="02070309020205020404" pitchFamily="49" charset="0"/>
                <a:cs typeface="Courier New" panose="02070309020205020404" pitchFamily="49" charset="0"/>
              </a:rPr>
              <a:t>Natural </a:t>
            </a:r>
            <a:r>
              <a:rPr lang="en-US" sz="1200" b="1" dirty="0">
                <a:latin typeface="Courier New" panose="02070309020205020404" pitchFamily="49" charset="0"/>
                <a:cs typeface="Courier New" panose="02070309020205020404" pitchFamily="49" charset="0"/>
              </a:rPr>
              <a:t>renames</a:t>
            </a:r>
            <a:r>
              <a:rPr lang="en-US" sz="1200" dirty="0">
                <a:latin typeface="Courier New" panose="02070309020205020404" pitchFamily="49" charset="0"/>
                <a:cs typeface="Courier New" panose="02070309020205020404" pitchFamily="49" charset="0"/>
              </a:rPr>
              <a:t> Natural'Val(1); </a:t>
            </a:r>
            <a:r>
              <a:rPr lang="en-US" sz="1200" dirty="0" smtClean="0">
                <a:latin typeface="Courier New" panose="02070309020205020404" pitchFamily="49" charset="0"/>
                <a:cs typeface="Courier New" panose="02070309020205020404" pitchFamily="49" charset="0"/>
              </a:rPr>
              <a:t> -- </a:t>
            </a:r>
            <a:r>
              <a:rPr lang="en-US" sz="1200" dirty="0">
                <a:latin typeface="Courier New" panose="02070309020205020404" pitchFamily="49" charset="0"/>
                <a:cs typeface="Courier New" panose="02070309020205020404" pitchFamily="49" charset="0"/>
              </a:rPr>
              <a:t>Legal, </a:t>
            </a:r>
            <a:r>
              <a:rPr lang="en-US" sz="1200" dirty="0" smtClean="0">
                <a:latin typeface="Courier New" panose="02070309020205020404" pitchFamily="49" charset="0"/>
                <a:cs typeface="Courier New" panose="02070309020205020404" pitchFamily="49" charset="0"/>
              </a:rPr>
              <a:t>Val </a:t>
            </a:r>
            <a:r>
              <a:rPr lang="en-US" sz="1200" dirty="0">
                <a:latin typeface="Courier New" panose="02070309020205020404" pitchFamily="49" charset="0"/>
                <a:cs typeface="Courier New" panose="02070309020205020404" pitchFamily="49" charset="0"/>
              </a:rPr>
              <a:t>denotes </a:t>
            </a:r>
            <a:r>
              <a:rPr lang="en-US" sz="1200" dirty="0" smtClean="0">
                <a:latin typeface="Courier New" panose="02070309020205020404" pitchFamily="49" charset="0"/>
                <a:cs typeface="Courier New" panose="02070309020205020404" pitchFamily="49" charset="0"/>
              </a:rPr>
              <a:t>a function.</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Ren6: </a:t>
            </a:r>
            <a:r>
              <a:rPr lang="en-US" sz="1200" dirty="0">
                <a:latin typeface="Courier New" panose="02070309020205020404" pitchFamily="49" charset="0"/>
                <a:cs typeface="Courier New" panose="02070309020205020404" pitchFamily="49" charset="0"/>
              </a:rPr>
              <a:t>Natural </a:t>
            </a:r>
            <a:r>
              <a:rPr lang="en-US" sz="1200" b="1" dirty="0">
                <a:latin typeface="Courier New" panose="02070309020205020404" pitchFamily="49" charset="0"/>
                <a:cs typeface="Courier New" panose="02070309020205020404" pitchFamily="49" charset="0"/>
              </a:rPr>
              <a:t>renames</a:t>
            </a:r>
            <a:r>
              <a:rPr lang="en-US" sz="1200" dirty="0">
                <a:latin typeface="Courier New" panose="02070309020205020404" pitchFamily="49" charset="0"/>
                <a:cs typeface="Courier New" panose="02070309020205020404" pitchFamily="49" charset="0"/>
              </a:rPr>
              <a:t> Natural'(Max</a:t>
            </a:r>
            <a:r>
              <a:rPr lang="en-US" sz="1200" dirty="0" smtClean="0">
                <a:latin typeface="Courier New" panose="02070309020205020404" pitchFamily="49" charset="0"/>
                <a:cs typeface="Courier New" panose="02070309020205020404" pitchFamily="49" charset="0"/>
              </a:rPr>
              <a:t>);   -- </a:t>
            </a:r>
            <a:r>
              <a:rPr lang="en-US" sz="1200" dirty="0">
                <a:latin typeface="Courier New" panose="02070309020205020404" pitchFamily="49" charset="0"/>
                <a:cs typeface="Courier New" panose="02070309020205020404" pitchFamily="49" charset="0"/>
              </a:rPr>
              <a:t>Legal, object</a:t>
            </a:r>
            <a:r>
              <a:rPr lang="en-US" sz="1200" dirty="0" smtClean="0">
                <a:latin typeface="Courier New" panose="02070309020205020404" pitchFamily="49" charset="0"/>
                <a:cs typeface="Courier New" panose="02070309020205020404" pitchFamily="49" charset="0"/>
              </a:rPr>
              <a:t>.</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Ren7: </a:t>
            </a:r>
            <a:r>
              <a:rPr lang="en-US" sz="1200" dirty="0">
                <a:latin typeface="Courier New" panose="02070309020205020404" pitchFamily="49" charset="0"/>
                <a:cs typeface="Courier New" panose="02070309020205020404" pitchFamily="49" charset="0"/>
              </a:rPr>
              <a:t>Natural </a:t>
            </a:r>
            <a:r>
              <a:rPr lang="en-US" sz="1200" b="1" dirty="0">
                <a:latin typeface="Courier New" panose="02070309020205020404" pitchFamily="49" charset="0"/>
                <a:cs typeface="Courier New" panose="02070309020205020404" pitchFamily="49" charset="0"/>
              </a:rPr>
              <a:t>renames</a:t>
            </a:r>
            <a:r>
              <a:rPr lang="en-US" sz="1200" dirty="0">
                <a:latin typeface="Courier New" panose="02070309020205020404" pitchFamily="49" charset="0"/>
                <a:cs typeface="Courier New" panose="02070309020205020404" pitchFamily="49" charset="0"/>
              </a:rPr>
              <a:t> Natural'(Limit); -- </a:t>
            </a:r>
            <a:r>
              <a:rPr lang="en-US" sz="1200" dirty="0">
                <a:solidFill>
                  <a:srgbClr val="FF0000"/>
                </a:solidFill>
                <a:latin typeface="Courier New" panose="02070309020205020404" pitchFamily="49" charset="0"/>
                <a:cs typeface="Courier New" panose="02070309020205020404" pitchFamily="49" charset="0"/>
              </a:rPr>
              <a:t>Illegal, </a:t>
            </a:r>
            <a:r>
              <a:rPr lang="en-US" sz="1200" dirty="0" smtClean="0">
                <a:solidFill>
                  <a:srgbClr val="FF0000"/>
                </a:solidFill>
                <a:latin typeface="Courier New" panose="02070309020205020404" pitchFamily="49" charset="0"/>
                <a:cs typeface="Courier New" panose="02070309020205020404" pitchFamily="49" charset="0"/>
              </a:rPr>
              <a:t>a named number is not an</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solidFill>
                  <a:srgbClr val="FF0000"/>
                </a:solidFill>
                <a:latin typeface="Courier New" panose="02070309020205020404" pitchFamily="49" charset="0"/>
                <a:cs typeface="Courier New" panose="02070309020205020404" pitchFamily="49" charset="0"/>
              </a:rPr>
              <a:t>                                       </a:t>
            </a:r>
            <a:r>
              <a:rPr lang="en-US" sz="1200" dirty="0" smtClean="0">
                <a:solidFill>
                  <a:schemeClr val="tx1"/>
                </a:solidFill>
                <a:latin typeface="Courier New" panose="02070309020205020404" pitchFamily="49" charset="0"/>
                <a:cs typeface="Courier New" panose="02070309020205020404" pitchFamily="49" charset="0"/>
              </a:rPr>
              <a:t>--</a:t>
            </a:r>
            <a:r>
              <a:rPr lang="en-US" sz="1200" dirty="0" smtClean="0">
                <a:solidFill>
                  <a:srgbClr val="FF0000"/>
                </a:solidFill>
                <a:latin typeface="Courier New" panose="02070309020205020404" pitchFamily="49" charset="0"/>
                <a:cs typeface="Courier New" panose="02070309020205020404" pitchFamily="49" charset="0"/>
              </a:rPr>
              <a:t> object.</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Ren8: </a:t>
            </a:r>
            <a:r>
              <a:rPr lang="en-US" sz="1200" dirty="0">
                <a:latin typeface="Courier New" panose="02070309020205020404" pitchFamily="49" charset="0"/>
                <a:cs typeface="Courier New" panose="02070309020205020404" pitchFamily="49" charset="0"/>
              </a:rPr>
              <a:t>Natural </a:t>
            </a:r>
            <a:r>
              <a:rPr lang="en-US" sz="1200" b="1" dirty="0">
                <a:latin typeface="Courier New" panose="02070309020205020404" pitchFamily="49" charset="0"/>
                <a:cs typeface="Courier New" panose="02070309020205020404" pitchFamily="49" charset="0"/>
              </a:rPr>
              <a:t>renames</a:t>
            </a:r>
            <a:r>
              <a:rPr lang="en-US" sz="1200" dirty="0">
                <a:latin typeface="Courier New" panose="02070309020205020404" pitchFamily="49" charset="0"/>
                <a:cs typeface="Courier New" panose="02070309020205020404" pitchFamily="49" charset="0"/>
              </a:rPr>
              <a:t> Max; </a:t>
            </a:r>
            <a:r>
              <a:rPr lang="en-US" sz="1200" dirty="0" smtClean="0">
                <a:latin typeface="Courier New" panose="02070309020205020404" pitchFamily="49" charset="0"/>
                <a:cs typeface="Courier New" panose="02070309020205020404" pitchFamily="49" charset="0"/>
              </a:rPr>
              <a:t>            -- </a:t>
            </a:r>
            <a:r>
              <a:rPr lang="en-US" sz="1200" dirty="0">
                <a:latin typeface="Courier New" panose="02070309020205020404" pitchFamily="49" charset="0"/>
                <a:cs typeface="Courier New" panose="02070309020205020404" pitchFamily="49" charset="0"/>
              </a:rPr>
              <a:t>Legal, object</a:t>
            </a:r>
            <a:r>
              <a:rPr lang="en-US" sz="1200" dirty="0" smtClean="0">
                <a:latin typeface="Courier New" panose="02070309020205020404" pitchFamily="49" charset="0"/>
                <a:cs typeface="Courier New" panose="02070309020205020404" pitchFamily="49" charset="0"/>
              </a:rPr>
              <a:t>.</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Ren9: </a:t>
            </a:r>
            <a:r>
              <a:rPr lang="en-US" sz="1200" dirty="0">
                <a:latin typeface="Courier New" panose="02070309020205020404" pitchFamily="49" charset="0"/>
                <a:cs typeface="Courier New" panose="02070309020205020404" pitchFamily="49" charset="0"/>
              </a:rPr>
              <a:t>Natural </a:t>
            </a:r>
            <a:r>
              <a:rPr lang="en-US" sz="1200" b="1" dirty="0">
                <a:latin typeface="Courier New" panose="02070309020205020404" pitchFamily="49" charset="0"/>
                <a:cs typeface="Courier New" panose="02070309020205020404" pitchFamily="49" charset="0"/>
              </a:rPr>
              <a:t>renames</a:t>
            </a:r>
            <a:r>
              <a:rPr lang="en-US" sz="1200" dirty="0">
                <a:latin typeface="Courier New" panose="02070309020205020404" pitchFamily="49" charset="0"/>
                <a:cs typeface="Courier New" panose="02070309020205020404" pitchFamily="49" charset="0"/>
              </a:rPr>
              <a:t> (Max); </a:t>
            </a:r>
            <a:r>
              <a:rPr lang="en-US" sz="1200" dirty="0" smtClean="0">
                <a:latin typeface="Courier New" panose="02070309020205020404" pitchFamily="49" charset="0"/>
                <a:cs typeface="Courier New" panose="02070309020205020404" pitchFamily="49" charset="0"/>
              </a:rPr>
              <a:t>          -- </a:t>
            </a:r>
            <a:r>
              <a:rPr lang="en-US" sz="1200" dirty="0">
                <a:solidFill>
                  <a:srgbClr val="FF0000"/>
                </a:solidFill>
                <a:latin typeface="Courier New" panose="02070309020205020404" pitchFamily="49" charset="0"/>
                <a:cs typeface="Courier New" panose="02070309020205020404" pitchFamily="49" charset="0"/>
              </a:rPr>
              <a:t>Illegal, </a:t>
            </a:r>
            <a:r>
              <a:rPr lang="en-US" sz="1200" dirty="0" smtClean="0">
                <a:solidFill>
                  <a:srgbClr val="FF0000"/>
                </a:solidFill>
                <a:latin typeface="Courier New" panose="02070309020205020404" pitchFamily="49" charset="0"/>
                <a:cs typeface="Courier New" panose="02070309020205020404" pitchFamily="49" charset="0"/>
              </a:rPr>
              <a:t>a parenthesized expression is</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solidFill>
                  <a:srgbClr val="FF0000"/>
                </a:solidFill>
                <a:latin typeface="Courier New" panose="02070309020205020404" pitchFamily="49" charset="0"/>
                <a:cs typeface="Courier New" panose="02070309020205020404" pitchFamily="49" charset="0"/>
              </a:rPr>
              <a:t>                                       </a:t>
            </a:r>
            <a:r>
              <a:rPr lang="en-US" sz="1200" dirty="0" smtClean="0">
                <a:solidFill>
                  <a:schemeClr val="tx1"/>
                </a:solidFill>
                <a:latin typeface="Courier New" panose="02070309020205020404" pitchFamily="49" charset="0"/>
                <a:cs typeface="Courier New" panose="02070309020205020404" pitchFamily="49" charset="0"/>
              </a:rPr>
              <a:t>--</a:t>
            </a:r>
            <a:r>
              <a:rPr lang="en-US" sz="1200" dirty="0" smtClean="0">
                <a:solidFill>
                  <a:srgbClr val="FF0000"/>
                </a:solidFill>
                <a:latin typeface="Courier New" panose="02070309020205020404" pitchFamily="49" charset="0"/>
                <a:cs typeface="Courier New" panose="02070309020205020404" pitchFamily="49" charset="0"/>
              </a:rPr>
              <a:t> not </a:t>
            </a:r>
            <a:r>
              <a:rPr lang="en-US" sz="1200" dirty="0">
                <a:solidFill>
                  <a:srgbClr val="FF0000"/>
                </a:solidFill>
                <a:latin typeface="Courier New" panose="02070309020205020404" pitchFamily="49" charset="0"/>
                <a:cs typeface="Courier New" panose="02070309020205020404" pitchFamily="49" charset="0"/>
              </a:rPr>
              <a:t>an </a:t>
            </a:r>
            <a:r>
              <a:rPr lang="en-US" sz="1200" dirty="0" smtClean="0">
                <a:solidFill>
                  <a:srgbClr val="FF0000"/>
                </a:solidFill>
                <a:latin typeface="Courier New" panose="02070309020205020404" pitchFamily="49" charset="0"/>
                <a:cs typeface="Courier New" panose="02070309020205020404" pitchFamily="49" charset="0"/>
              </a:rPr>
              <a:t>object, regardless </a:t>
            </a:r>
            <a:r>
              <a:rPr lang="en-US" sz="1200" dirty="0">
                <a:solidFill>
                  <a:srgbClr val="FF0000"/>
                </a:solidFill>
                <a:latin typeface="Courier New" panose="02070309020205020404" pitchFamily="49" charset="0"/>
                <a:cs typeface="Courier New" panose="02070309020205020404" pitchFamily="49" charset="0"/>
              </a:rPr>
              <a:t>of what </a:t>
            </a:r>
            <a:r>
              <a:rPr lang="en-US" sz="1200" dirty="0" smtClean="0">
                <a:solidFill>
                  <a:srgbClr val="FF0000"/>
                </a:solidFill>
                <a:latin typeface="Courier New" panose="02070309020205020404" pitchFamily="49" charset="0"/>
                <a:cs typeface="Courier New" panose="02070309020205020404" pitchFamily="49" charset="0"/>
              </a:rPr>
              <a:t>is</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solidFill>
                  <a:srgbClr val="FF0000"/>
                </a:solidFill>
                <a:latin typeface="Courier New" panose="02070309020205020404" pitchFamily="49" charset="0"/>
                <a:cs typeface="Courier New" panose="02070309020205020404" pitchFamily="49" charset="0"/>
              </a:rPr>
              <a:t>                                       </a:t>
            </a:r>
            <a:r>
              <a:rPr lang="en-US" sz="1200" dirty="0" smtClean="0">
                <a:solidFill>
                  <a:schemeClr val="tx1"/>
                </a:solidFill>
                <a:latin typeface="Courier New" panose="02070309020205020404" pitchFamily="49" charset="0"/>
                <a:cs typeface="Courier New" panose="02070309020205020404" pitchFamily="49" charset="0"/>
              </a:rPr>
              <a:t>--</a:t>
            </a:r>
            <a:r>
              <a:rPr lang="en-US" sz="1200" dirty="0" smtClean="0">
                <a:solidFill>
                  <a:srgbClr val="FF0000"/>
                </a:solidFill>
                <a:latin typeface="Courier New" panose="02070309020205020404" pitchFamily="49" charset="0"/>
                <a:cs typeface="Courier New" panose="02070309020205020404" pitchFamily="49" charset="0"/>
              </a:rPr>
              <a:t> parenthesized.</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RenA: </a:t>
            </a:r>
            <a:r>
              <a:rPr lang="en-US" sz="1200" dirty="0">
                <a:latin typeface="Courier New" panose="02070309020205020404" pitchFamily="49" charset="0"/>
                <a:cs typeface="Courier New" panose="02070309020205020404" pitchFamily="49" charset="0"/>
              </a:rPr>
              <a:t>Boolean </a:t>
            </a:r>
            <a:r>
              <a:rPr lang="en-US" sz="1200" b="1" dirty="0">
                <a:latin typeface="Courier New" panose="02070309020205020404" pitchFamily="49" charset="0"/>
                <a:cs typeface="Courier New" panose="02070309020205020404" pitchFamily="49" charset="0"/>
              </a:rPr>
              <a:t>renames</a:t>
            </a:r>
            <a:r>
              <a:rPr lang="en-US" sz="1200" dirty="0">
                <a:latin typeface="Courier New" panose="02070309020205020404" pitchFamily="49" charset="0"/>
                <a:cs typeface="Courier New" panose="02070309020205020404" pitchFamily="49" charset="0"/>
              </a:rPr>
              <a:t> Boolean'(A </a:t>
            </a:r>
            <a:r>
              <a:rPr lang="en-US" sz="1200" b="1" dirty="0">
                <a:latin typeface="Courier New" panose="02070309020205020404" pitchFamily="49" charset="0"/>
                <a:cs typeface="Courier New" panose="02070309020205020404" pitchFamily="49" charset="0"/>
              </a:rPr>
              <a:t>and</a:t>
            </a:r>
            <a:r>
              <a:rPr lang="en-US" sz="1200" dirty="0">
                <a:latin typeface="Courier New" panose="02070309020205020404" pitchFamily="49" charset="0"/>
                <a:cs typeface="Courier New" panose="02070309020205020404" pitchFamily="49" charset="0"/>
              </a:rPr>
              <a:t> B</a:t>
            </a:r>
            <a:r>
              <a:rPr lang="en-US" sz="1200" dirty="0" smtClean="0">
                <a:latin typeface="Courier New" panose="02070309020205020404" pitchFamily="49" charset="0"/>
                <a:cs typeface="Courier New" panose="02070309020205020404" pitchFamily="49" charset="0"/>
              </a:rPr>
              <a:t>);      </a:t>
            </a:r>
            <a:r>
              <a:rPr lang="en-US" sz="1200" dirty="0">
                <a:latin typeface="Courier New" panose="02070309020205020404" pitchFamily="49" charset="0"/>
                <a:cs typeface="Courier New" panose="02070309020205020404" pitchFamily="49" charset="0"/>
              </a:rPr>
              <a:t>-- Legal, </a:t>
            </a:r>
            <a:r>
              <a:rPr lang="en-US" sz="1200" dirty="0" smtClean="0">
                <a:latin typeface="Courier New" panose="02070309020205020404" pitchFamily="49" charset="0"/>
                <a:cs typeface="Courier New" panose="02070309020205020404" pitchFamily="49" charset="0"/>
              </a:rPr>
              <a:t>"and</a:t>
            </a:r>
            <a:r>
              <a:rPr lang="en-US" sz="1200" dirty="0">
                <a:latin typeface="Courier New" panose="02070309020205020404" pitchFamily="49" charset="0"/>
                <a:cs typeface="Courier New" panose="02070309020205020404" pitchFamily="49" charset="0"/>
              </a:rPr>
              <a:t>" is </a:t>
            </a:r>
            <a:r>
              <a:rPr lang="en-US" sz="1200" dirty="0" smtClean="0">
                <a:latin typeface="Courier New" panose="02070309020205020404" pitchFamily="49" charset="0"/>
                <a:cs typeface="Courier New" panose="02070309020205020404" pitchFamily="49" charset="0"/>
              </a:rPr>
              <a:t>a function.</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RenB: </a:t>
            </a:r>
            <a:r>
              <a:rPr lang="en-US" sz="1200" dirty="0">
                <a:latin typeface="Courier New" panose="02070309020205020404" pitchFamily="49" charset="0"/>
                <a:cs typeface="Courier New" panose="02070309020205020404" pitchFamily="49" charset="0"/>
              </a:rPr>
              <a:t>Boolean </a:t>
            </a:r>
            <a:r>
              <a:rPr lang="en-US" sz="1200" b="1" dirty="0">
                <a:latin typeface="Courier New" panose="02070309020205020404" pitchFamily="49" charset="0"/>
                <a:cs typeface="Courier New" panose="02070309020205020404" pitchFamily="49" charset="0"/>
              </a:rPr>
              <a:t>renames</a:t>
            </a:r>
            <a:r>
              <a:rPr lang="en-US" sz="1200" dirty="0">
                <a:latin typeface="Courier New" panose="02070309020205020404" pitchFamily="49" charset="0"/>
                <a:cs typeface="Courier New" panose="02070309020205020404" pitchFamily="49" charset="0"/>
              </a:rPr>
              <a:t> Boolean'(A </a:t>
            </a:r>
            <a:r>
              <a:rPr lang="en-US" sz="1200" b="1" dirty="0">
                <a:latin typeface="Courier New" panose="02070309020205020404" pitchFamily="49" charset="0"/>
                <a:cs typeface="Courier New" panose="02070309020205020404" pitchFamily="49" charset="0"/>
              </a:rPr>
              <a:t>and</a:t>
            </a:r>
            <a:r>
              <a:rPr lang="en-US" sz="1200" dirty="0">
                <a:latin typeface="Courier New" panose="02070309020205020404" pitchFamily="49" charset="0"/>
                <a:cs typeface="Courier New" panose="02070309020205020404" pitchFamily="49" charset="0"/>
              </a:rPr>
              <a:t> </a:t>
            </a:r>
            <a:r>
              <a:rPr lang="en-US" sz="1200" b="1" dirty="0">
                <a:latin typeface="Courier New" panose="02070309020205020404" pitchFamily="49" charset="0"/>
                <a:cs typeface="Courier New" panose="02070309020205020404" pitchFamily="49" charset="0"/>
              </a:rPr>
              <a:t>then</a:t>
            </a:r>
            <a:r>
              <a:rPr lang="en-US" sz="1200" dirty="0">
                <a:latin typeface="Courier New" panose="02070309020205020404" pitchFamily="49" charset="0"/>
                <a:cs typeface="Courier New" panose="02070309020205020404" pitchFamily="49" charset="0"/>
              </a:rPr>
              <a:t> B); -- </a:t>
            </a:r>
            <a:r>
              <a:rPr lang="en-US" sz="1200" dirty="0">
                <a:solidFill>
                  <a:srgbClr val="FF0000"/>
                </a:solidFill>
                <a:latin typeface="Courier New" panose="02070309020205020404" pitchFamily="49" charset="0"/>
                <a:cs typeface="Courier New" panose="02070309020205020404" pitchFamily="49" charset="0"/>
              </a:rPr>
              <a:t>Illegal, </a:t>
            </a:r>
            <a:r>
              <a:rPr lang="en-US" sz="1200" dirty="0" smtClean="0">
                <a:solidFill>
                  <a:srgbClr val="FF0000"/>
                </a:solidFill>
                <a:latin typeface="Courier New" panose="02070309020205020404" pitchFamily="49" charset="0"/>
                <a:cs typeface="Courier New" panose="02070309020205020404" pitchFamily="49" charset="0"/>
              </a:rPr>
              <a:t>"</a:t>
            </a:r>
            <a:r>
              <a:rPr lang="en-US" sz="1200" dirty="0">
                <a:solidFill>
                  <a:srgbClr val="FF0000"/>
                </a:solidFill>
                <a:latin typeface="Courier New" panose="02070309020205020404" pitchFamily="49" charset="0"/>
                <a:cs typeface="Courier New" panose="02070309020205020404" pitchFamily="49" charset="0"/>
              </a:rPr>
              <a:t>and then" is </a:t>
            </a:r>
            <a:r>
              <a:rPr lang="en-US" sz="1200" dirty="0" smtClean="0">
                <a:solidFill>
                  <a:srgbClr val="FF0000"/>
                </a:solidFill>
                <a:latin typeface="Courier New" panose="02070309020205020404" pitchFamily="49" charset="0"/>
                <a:cs typeface="Courier New" panose="02070309020205020404" pitchFamily="49" charset="0"/>
              </a:rPr>
              <a:t>an</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solidFill>
                  <a:srgbClr val="FF0000"/>
                </a:solidFill>
                <a:latin typeface="Courier New" panose="02070309020205020404" pitchFamily="49" charset="0"/>
                <a:cs typeface="Courier New" panose="02070309020205020404" pitchFamily="49" charset="0"/>
              </a:rPr>
              <a:t>                                              </a:t>
            </a:r>
            <a:r>
              <a:rPr lang="en-US" sz="1200" dirty="0" smtClean="0">
                <a:solidFill>
                  <a:schemeClr val="tx1"/>
                </a:solidFill>
                <a:latin typeface="Courier New" panose="02070309020205020404" pitchFamily="49" charset="0"/>
                <a:cs typeface="Courier New" panose="02070309020205020404" pitchFamily="49" charset="0"/>
              </a:rPr>
              <a:t>--</a:t>
            </a:r>
            <a:r>
              <a:rPr lang="en-US" sz="1200" dirty="0" smtClean="0">
                <a:solidFill>
                  <a:srgbClr val="FF0000"/>
                </a:solidFill>
                <a:latin typeface="Courier New" panose="02070309020205020404" pitchFamily="49" charset="0"/>
                <a:cs typeface="Courier New" panose="02070309020205020404" pitchFamily="49" charset="0"/>
              </a:rPr>
              <a:t> operation</a:t>
            </a:r>
            <a:r>
              <a:rPr lang="en-US" sz="1200" dirty="0">
                <a:solidFill>
                  <a:srgbClr val="FF0000"/>
                </a:solidFill>
                <a:latin typeface="Courier New" panose="02070309020205020404" pitchFamily="49" charset="0"/>
                <a:cs typeface="Courier New" panose="02070309020205020404" pitchFamily="49" charset="0"/>
              </a:rPr>
              <a:t>, not a function</a:t>
            </a:r>
            <a:r>
              <a:rPr lang="en-US" sz="1200" dirty="0" smtClean="0">
                <a:solidFill>
                  <a:srgbClr val="FF0000"/>
                </a:solidFill>
                <a:latin typeface="Courier New" panose="02070309020205020404" pitchFamily="49" charset="0"/>
                <a:cs typeface="Courier New" panose="02070309020205020404" pitchFamily="49" charset="0"/>
              </a:rPr>
              <a:t>.</a:t>
            </a:r>
            <a:endParaRPr lang="en-US" sz="1200" dirty="0">
              <a:solidFill>
                <a:srgbClr val="FF0000"/>
              </a:solidFill>
              <a:latin typeface="Courier New" panose="02070309020205020404" pitchFamily="49" charset="0"/>
              <a:cs typeface="Courier New" panose="02070309020205020404" pitchFamily="49" charset="0"/>
            </a:endParaRPr>
          </a:p>
          <a:p>
            <a:pPr marL="271463" indent="0"/>
            <a:endParaRPr lang="de-DE" sz="18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459</a:t>
            </a:fld>
            <a:endParaRPr lang="de-DE" dirty="0"/>
          </a:p>
        </p:txBody>
      </p:sp>
      <p:sp>
        <p:nvSpPr>
          <p:cNvPr id="6" name="Textfeld 5"/>
          <p:cNvSpPr txBox="1"/>
          <p:nvPr/>
        </p:nvSpPr>
        <p:spPr>
          <a:xfrm>
            <a:off x="5220072" y="2348880"/>
            <a:ext cx="3240360" cy="523220"/>
          </a:xfrm>
          <a:prstGeom prst="rect">
            <a:avLst/>
          </a:prstGeom>
          <a:solidFill>
            <a:schemeClr val="accent2">
              <a:lumMod val="20000"/>
              <a:lumOff val="80000"/>
            </a:schemeClr>
          </a:solidFill>
          <a:ln>
            <a:solidFill>
              <a:schemeClr val="accent2"/>
            </a:solidFill>
          </a:ln>
        </p:spPr>
        <p:txBody>
          <a:bodyPr wrap="square" rtlCol="0">
            <a:spAutoFit/>
          </a:bodyPr>
          <a:lstStyle/>
          <a:p>
            <a:r>
              <a:rPr lang="de-DE" sz="1400" dirty="0" smtClean="0">
                <a:solidFill>
                  <a:schemeClr val="accent2"/>
                </a:solidFill>
              </a:rPr>
              <a:t>Welche von diesen Warzen von Ada 2022 entfernt werden, habe ich nicht untersucht.</a:t>
            </a:r>
            <a:endParaRPr lang="de-DE" sz="1400" dirty="0">
              <a:solidFill>
                <a:schemeClr val="accent2"/>
              </a:solidFill>
            </a:endParaRPr>
          </a:p>
        </p:txBody>
      </p:sp>
    </p:spTree>
    <p:extLst>
      <p:ext uri="{BB962C8B-B14F-4D97-AF65-F5344CB8AC3E}">
        <p14:creationId xmlns:p14="http://schemas.microsoft.com/office/powerpoint/2010/main" val="32489797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Boolesche Typen</a:t>
            </a:r>
          </a:p>
        </p:txBody>
      </p:sp>
      <p:sp>
        <p:nvSpPr>
          <p:cNvPr id="27651" name="Rectangle 2"/>
          <p:cNvSpPr>
            <a:spLocks noGrp="1" noChangeArrowheads="1"/>
          </p:cNvSpPr>
          <p:nvPr>
            <p:ph idx="1"/>
          </p:nvPr>
        </p:nvSpPr>
        <p:spPr>
          <a:xfrm>
            <a:off x="685800" y="1981200"/>
            <a:ext cx="7772400" cy="4217988"/>
          </a:xfrm>
        </p:spPr>
        <p:txBody>
          <a:bodyPr/>
          <a:lstStyle/>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Times New Roman" pitchFamily="18" charset="0"/>
              </a:rPr>
              <a:t>type</a:t>
            </a:r>
            <a:r>
              <a:rPr lang="de-DE" altLang="de-DE" sz="1800" dirty="0" smtClean="0">
                <a:latin typeface="Courier New" pitchFamily="49" charset="0"/>
                <a:cs typeface="Times New Roman" pitchFamily="18" charset="0"/>
              </a:rPr>
              <a:t> Boolean </a:t>
            </a:r>
            <a:r>
              <a:rPr lang="de-DE" altLang="de-DE" sz="1800" b="1" dirty="0" smtClean="0">
                <a:latin typeface="Courier New" pitchFamily="49" charset="0"/>
                <a:cs typeface="Times New Roman" pitchFamily="18" charset="0"/>
              </a:rPr>
              <a:t>is</a:t>
            </a:r>
            <a:r>
              <a:rPr lang="de-DE" altLang="de-DE" sz="1800" dirty="0" smtClean="0">
                <a:latin typeface="Courier New" pitchFamily="49" charset="0"/>
                <a:cs typeface="Times New Roman" pitchFamily="18" charset="0"/>
              </a:rPr>
              <a:t> (False, True);</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a:cs typeface="Courier New" pitchFamily="49" charset="0"/>
              </a:rPr>
              <a:t>Anordnung:  </a:t>
            </a:r>
            <a:r>
              <a:rPr lang="de-DE" altLang="de-DE" sz="1800" dirty="0">
                <a:latin typeface="Courier New" pitchFamily="49" charset="0"/>
                <a:cs typeface="Courier New" pitchFamily="49" charset="0"/>
              </a:rPr>
              <a:t>False &lt; </a:t>
            </a:r>
            <a:r>
              <a:rPr lang="de-DE" altLang="de-DE" sz="1800" dirty="0" smtClean="0">
                <a:latin typeface="Courier New" pitchFamily="49" charset="0"/>
                <a:cs typeface="Courier New" pitchFamily="49" charset="0"/>
              </a:rPr>
              <a:t>True</a:t>
            </a:r>
            <a:endParaRPr lang="de-DE" altLang="de-DE" sz="1800" dirty="0" smtClean="0">
              <a:latin typeface="Courier New" pitchFamily="49" charset="0"/>
              <a:cs typeface="Times New Roman" pitchFamily="18" charset="0"/>
            </a:endParaRP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600" dirty="0" smtClean="0">
              <a:latin typeface="Courier New" pitchFamily="49" charset="0"/>
              <a:cs typeface="Times New Roman" pitchFamily="18" charset="0"/>
            </a:endParaRPr>
          </a:p>
          <a:p>
            <a:pPr marL="271463"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function</a:t>
            </a:r>
            <a:r>
              <a:rPr lang="de-DE" altLang="de-DE" sz="1800" dirty="0" smtClean="0">
                <a:latin typeface="Courier New" pitchFamily="49" charset="0"/>
              </a:rPr>
              <a:t> "</a:t>
            </a:r>
            <a:r>
              <a:rPr lang="de-DE" altLang="de-DE" sz="1800" b="1" dirty="0" smtClean="0">
                <a:latin typeface="Courier New" pitchFamily="49" charset="0"/>
              </a:rPr>
              <a:t>and</a:t>
            </a:r>
            <a:r>
              <a:rPr lang="de-DE" altLang="de-DE" sz="1800" dirty="0" smtClean="0">
                <a:latin typeface="Courier New" pitchFamily="49" charset="0"/>
              </a:rPr>
              <a:t>"</a:t>
            </a:r>
            <a:r>
              <a:rPr lang="de-DE" altLang="de-DE" sz="1800" dirty="0" smtClean="0">
                <a:latin typeface="Courier New" pitchFamily="49" charset="0"/>
                <a:cs typeface="Courier New" pitchFamily="49" charset="0"/>
              </a:rPr>
              <a:t> (Left, Right: Boolean</a:t>
            </a:r>
            <a:r>
              <a:rPr lang="de-DE" altLang="de-DE" sz="1800" dirty="0" smtClean="0">
                <a:solidFill>
                  <a:schemeClr val="accent2"/>
                </a:solidFill>
                <a:latin typeface="Courier New" pitchFamily="49" charset="0"/>
                <a:cs typeface="Courier New" pitchFamily="49" charset="0"/>
              </a:rPr>
              <a:t>'Base</a:t>
            </a:r>
            <a:r>
              <a:rPr lang="de-DE" altLang="de-DE" sz="1800" dirty="0" smtClean="0">
                <a:latin typeface="Courier New" pitchFamily="49" charset="0"/>
                <a:cs typeface="Courier New" pitchFamily="49" charset="0"/>
              </a:rPr>
              <a:t>)</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return</a:t>
            </a:r>
            <a:r>
              <a:rPr lang="de-DE" altLang="de-DE" sz="1800" dirty="0" smtClean="0">
                <a:latin typeface="Courier New" pitchFamily="49" charset="0"/>
                <a:cs typeface="Courier New" pitchFamily="49" charset="0"/>
              </a:rPr>
              <a:t> Boolean</a:t>
            </a:r>
            <a:r>
              <a:rPr lang="de-DE" altLang="de-DE" sz="1800" dirty="0" smtClean="0">
                <a:solidFill>
                  <a:schemeClr val="accent2"/>
                </a:solidFill>
                <a:latin typeface="Courier New" pitchFamily="49" charset="0"/>
                <a:cs typeface="Courier New" pitchFamily="49" charset="0"/>
              </a:rPr>
              <a:t>'Base</a:t>
            </a:r>
            <a:r>
              <a:rPr lang="de-DE" altLang="de-DE" sz="1800" dirty="0" smtClean="0">
                <a:latin typeface="Courier New" pitchFamily="49" charset="0"/>
                <a:cs typeface="Courier New" pitchFamily="49" charset="0"/>
              </a:rPr>
              <a:t>;</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cs typeface="Courier New" pitchFamily="49" charset="0"/>
              </a:rPr>
              <a:t>Genauso </a:t>
            </a:r>
            <a:r>
              <a:rPr lang="de-DE" altLang="de-DE" sz="1800" b="1" dirty="0" smtClean="0">
                <a:latin typeface="Courier New" panose="02070309020205020404" pitchFamily="49" charset="0"/>
                <a:cs typeface="Courier New" panose="02070309020205020404" pitchFamily="49" charset="0"/>
              </a:rPr>
              <a:t>or</a:t>
            </a:r>
            <a:r>
              <a:rPr lang="de-DE" altLang="de-DE" sz="2000" dirty="0" smtClean="0">
                <a:cs typeface="Courier New" pitchFamily="49" charset="0"/>
              </a:rPr>
              <a:t>, </a:t>
            </a:r>
            <a:r>
              <a:rPr lang="de-DE" altLang="de-DE" sz="1800" b="1" dirty="0" smtClean="0">
                <a:latin typeface="Courier New" panose="02070309020205020404" pitchFamily="49" charset="0"/>
                <a:cs typeface="Courier New" panose="02070309020205020404" pitchFamily="49" charset="0"/>
              </a:rPr>
              <a:t>xor</a:t>
            </a:r>
            <a:endParaRPr lang="de-DE" altLang="de-DE" sz="2000" b="1" dirty="0" smtClean="0">
              <a:latin typeface="Courier New" panose="02070309020205020404" pitchFamily="49" charset="0"/>
              <a:cs typeface="Courier New" panose="02070309020205020404" pitchFamily="49" charset="0"/>
            </a:endParaRP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600" dirty="0" smtClean="0">
              <a:cs typeface="Courier New" pitchFamily="49" charset="0"/>
            </a:endParaRPr>
          </a:p>
          <a:p>
            <a:pPr marL="271463"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function</a:t>
            </a:r>
            <a:r>
              <a:rPr lang="de-DE" altLang="de-DE" sz="1800" dirty="0" smtClean="0">
                <a:latin typeface="Courier New" pitchFamily="49" charset="0"/>
              </a:rPr>
              <a:t> "</a:t>
            </a:r>
            <a:r>
              <a:rPr lang="de-DE" altLang="de-DE" sz="1800" b="1" dirty="0" smtClean="0">
                <a:latin typeface="Courier New" pitchFamily="49" charset="0"/>
              </a:rPr>
              <a:t>not</a:t>
            </a:r>
            <a:r>
              <a:rPr lang="de-DE" altLang="de-DE" sz="1800" dirty="0" smtClean="0">
                <a:latin typeface="Courier New" pitchFamily="49" charset="0"/>
              </a:rPr>
              <a:t>"</a:t>
            </a:r>
            <a:r>
              <a:rPr lang="de-DE" altLang="de-DE" sz="1800" dirty="0" smtClean="0">
                <a:latin typeface="Courier New" pitchFamily="49" charset="0"/>
                <a:cs typeface="Courier New" pitchFamily="49" charset="0"/>
              </a:rPr>
              <a:t> (Right: Boolean</a:t>
            </a:r>
            <a:r>
              <a:rPr lang="de-DE" altLang="de-DE" sz="1800" dirty="0" smtClean="0">
                <a:solidFill>
                  <a:schemeClr val="accent2"/>
                </a:solidFill>
                <a:latin typeface="Courier New" pitchFamily="49" charset="0"/>
                <a:cs typeface="Courier New" pitchFamily="49" charset="0"/>
              </a:rPr>
              <a:t>'Base</a:t>
            </a:r>
            <a:r>
              <a:rPr lang="de-DE" altLang="de-DE" sz="1800" dirty="0" smtClean="0">
                <a:latin typeface="Courier New" pitchFamily="49" charset="0"/>
                <a:cs typeface="Courier New" pitchFamily="49" charset="0"/>
              </a:rPr>
              <a:t>)</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return</a:t>
            </a:r>
            <a:r>
              <a:rPr lang="de-DE" altLang="de-DE" sz="1800" dirty="0" smtClean="0">
                <a:latin typeface="Courier New" pitchFamily="49" charset="0"/>
                <a:cs typeface="Courier New" pitchFamily="49" charset="0"/>
              </a:rPr>
              <a:t> Boolean'Base;</a:t>
            </a:r>
          </a:p>
          <a:p>
            <a:pPr marL="271463"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600" dirty="0" smtClean="0">
              <a:latin typeface="Courier New" pitchFamily="49" charset="0"/>
              <a:cs typeface="Courier New" pitchFamily="49" charset="0"/>
            </a:endParaRPr>
          </a:p>
          <a:p>
            <a:pPr marL="271463"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rPr>
              <a:t>function</a:t>
            </a:r>
            <a:r>
              <a:rPr lang="de-DE" altLang="de-DE" sz="1800" dirty="0" smtClean="0">
                <a:latin typeface="Courier New" pitchFamily="49" charset="0"/>
              </a:rPr>
              <a:t> "="</a:t>
            </a:r>
            <a:r>
              <a:rPr lang="de-DE" altLang="de-DE" sz="1800" dirty="0" smtClean="0">
                <a:latin typeface="Courier New" pitchFamily="49" charset="0"/>
                <a:cs typeface="Courier New" pitchFamily="49" charset="0"/>
              </a:rPr>
              <a:t> (Left, Right: Boolean</a:t>
            </a:r>
            <a:r>
              <a:rPr lang="de-DE" altLang="de-DE" sz="1800" dirty="0" smtClean="0">
                <a:solidFill>
                  <a:schemeClr val="accent2"/>
                </a:solidFill>
                <a:latin typeface="Courier New" pitchFamily="49" charset="0"/>
                <a:cs typeface="Courier New" pitchFamily="49" charset="0"/>
              </a:rPr>
              <a:t>'Base</a:t>
            </a:r>
            <a:r>
              <a:rPr lang="de-DE" altLang="de-DE" sz="1800" dirty="0" smtClean="0">
                <a:latin typeface="Courier New" pitchFamily="49" charset="0"/>
                <a:cs typeface="Courier New" pitchFamily="49" charset="0"/>
              </a:rPr>
              <a:t>)</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return</a:t>
            </a:r>
            <a:r>
              <a:rPr lang="de-DE" altLang="de-DE" sz="1800" dirty="0" smtClean="0">
                <a:latin typeface="Courier New" pitchFamily="49" charset="0"/>
                <a:cs typeface="Courier New" pitchFamily="49" charset="0"/>
              </a:rPr>
              <a:t> </a:t>
            </a:r>
            <a:r>
              <a:rPr lang="de-DE" altLang="de-DE" sz="1800" dirty="0" smtClean="0">
                <a:solidFill>
                  <a:srgbClr val="FF3399"/>
                </a:solidFill>
                <a:latin typeface="Courier New" pitchFamily="49" charset="0"/>
                <a:cs typeface="Courier New" pitchFamily="49" charset="0"/>
              </a:rPr>
              <a:t>Boolean</a:t>
            </a:r>
            <a:r>
              <a:rPr lang="de-DE" altLang="de-DE" sz="1800" dirty="0" smtClean="0">
                <a:latin typeface="Courier New" pitchFamily="49" charset="0"/>
                <a:cs typeface="Courier New" pitchFamily="49" charset="0"/>
              </a:rPr>
              <a:t>;  -- </a:t>
            </a:r>
            <a:r>
              <a:rPr lang="de-DE" altLang="de-DE" sz="1800" i="1" dirty="0" smtClean="0">
                <a:solidFill>
                  <a:srgbClr val="FF3399"/>
                </a:solidFill>
                <a:latin typeface="Courier New" pitchFamily="49" charset="0"/>
                <a:cs typeface="Courier New" pitchFamily="49" charset="0"/>
              </a:rPr>
              <a:t>Warum steht hier nicht Base?</a:t>
            </a:r>
          </a:p>
          <a:p>
            <a:pPr marL="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cs typeface="Courier New" pitchFamily="49" charset="0"/>
              </a:rPr>
              <a:t>Genauso </a:t>
            </a:r>
            <a:r>
              <a:rPr lang="de-DE" altLang="de-DE" sz="1800" dirty="0" smtClean="0">
                <a:latin typeface="Courier New" panose="02070309020205020404" pitchFamily="49" charset="0"/>
                <a:cs typeface="Courier New" panose="02070309020205020404" pitchFamily="49" charset="0"/>
              </a:rPr>
              <a:t>/=</a:t>
            </a:r>
          </a:p>
          <a:p>
            <a:pPr marL="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800" dirty="0" smtClean="0">
              <a:latin typeface="Courier New" panose="02070309020205020404" pitchFamily="49" charset="0"/>
              <a:cs typeface="Courier New" panose="02070309020205020404" pitchFamily="49" charset="0"/>
            </a:endParaRPr>
          </a:p>
          <a:p>
            <a:pPr marL="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cs typeface="Courier New" pitchFamily="49" charset="0"/>
              </a:rPr>
              <a:t>Jeder davon abgeleitete Typ ist ein Boolescher Typ.</a:t>
            </a:r>
          </a:p>
          <a:p>
            <a:pPr marL="271463"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Courier New" pitchFamily="49" charset="0"/>
              </a:rPr>
              <a:t>type</a:t>
            </a:r>
            <a:r>
              <a:rPr lang="de-DE" altLang="de-DE" sz="1800" dirty="0" smtClean="0">
                <a:latin typeface="Courier New" pitchFamily="49" charset="0"/>
                <a:cs typeface="Courier New" pitchFamily="49" charset="0"/>
              </a:rPr>
              <a:t> My_Boolean </a:t>
            </a:r>
            <a:r>
              <a:rPr lang="de-DE" altLang="de-DE" sz="1800" b="1" dirty="0" smtClean="0">
                <a:latin typeface="Courier New" pitchFamily="49" charset="0"/>
                <a:cs typeface="Courier New" pitchFamily="49" charset="0"/>
              </a:rPr>
              <a:t>is</a:t>
            </a:r>
            <a:r>
              <a:rPr lang="de-DE" altLang="de-DE" sz="1800" dirty="0" smtClean="0">
                <a:latin typeface="Courier New" pitchFamily="49" charset="0"/>
                <a:cs typeface="Courier New" pitchFamily="49" charset="0"/>
              </a:rPr>
              <a:t> </a:t>
            </a:r>
            <a:r>
              <a:rPr lang="de-DE" altLang="de-DE" sz="1800" b="1" dirty="0" smtClean="0">
                <a:latin typeface="Courier New" pitchFamily="49" charset="0"/>
                <a:cs typeface="Courier New" pitchFamily="49" charset="0"/>
              </a:rPr>
              <a:t>new</a:t>
            </a:r>
            <a:r>
              <a:rPr lang="de-DE" altLang="de-DE" sz="1800" dirty="0" smtClean="0">
                <a:latin typeface="Courier New" pitchFamily="49" charset="0"/>
                <a:cs typeface="Courier New" pitchFamily="49" charset="0"/>
              </a:rPr>
              <a:t> Boolean;</a:t>
            </a:r>
          </a:p>
          <a:p>
            <a:pPr marL="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000" dirty="0" smtClean="0">
              <a:latin typeface="Courier New" pitchFamily="49" charset="0"/>
              <a:cs typeface="Courier New" pitchFamily="49" charset="0"/>
            </a:endParaRP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000" dirty="0" smtClean="0">
              <a:cs typeface="Courier New" pitchFamily="49" charset="0"/>
            </a:endParaRPr>
          </a:p>
        </p:txBody>
      </p:sp>
      <p:sp>
        <p:nvSpPr>
          <p:cNvPr id="2765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765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0A61828-CF0D-49CF-A051-B5E73454C813}" type="slidenum">
              <a:rPr lang="de-DE" altLang="de-DE" sz="2400" smtClean="0"/>
              <a:pPr eaLnBrk="1" hangingPunct="1">
                <a:spcBef>
                  <a:spcPct val="0"/>
                </a:spcBef>
              </a:pPr>
              <a:t>46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Rätsel</a:t>
            </a:r>
            <a:endParaRPr lang="de-DE" dirty="0">
              <a:solidFill>
                <a:srgbClr val="FF3399"/>
              </a:solidFill>
            </a:endParaRPr>
          </a:p>
        </p:txBody>
      </p:sp>
      <p:sp>
        <p:nvSpPr>
          <p:cNvPr id="3" name="Inhaltsplatzhalter 2"/>
          <p:cNvSpPr>
            <a:spLocks noGrp="1"/>
          </p:cNvSpPr>
          <p:nvPr>
            <p:ph idx="1"/>
          </p:nvPr>
        </p:nvSpPr>
        <p:spPr>
          <a:xfrm>
            <a:off x="685800" y="1897064"/>
            <a:ext cx="7739063" cy="4318000"/>
          </a:xfrm>
        </p:spPr>
        <p:txBody>
          <a:bodyPr/>
          <a:lstStyle/>
          <a:p>
            <a:pPr marL="0" indent="0"/>
            <a:r>
              <a:rPr lang="de-DE" sz="2300" dirty="0" smtClean="0"/>
              <a:t>Was ist das? Können Sie Vereinbarungen oder Ausdrücke finden, die diese Zeichenfolgen zu legaler Syntax machen?</a:t>
            </a:r>
          </a:p>
          <a:p>
            <a:pPr marL="0" indent="0" algn="ctr"/>
            <a:r>
              <a:rPr lang="de-DE" sz="2000" dirty="0" smtClean="0">
                <a:latin typeface="Courier New" panose="02070309020205020404" pitchFamily="49" charset="0"/>
                <a:cs typeface="Courier New" panose="02070309020205020404" pitchFamily="49" charset="0"/>
              </a:rPr>
              <a:t>%%%%</a:t>
            </a:r>
          </a:p>
          <a:p>
            <a:pPr marL="0" indent="0" algn="ctr"/>
            <a:r>
              <a:rPr lang="de-DE" sz="2000" dirty="0" smtClean="0">
                <a:latin typeface="Courier New" panose="02070309020205020404" pitchFamily="49" charset="0"/>
                <a:cs typeface="Courier New" panose="02070309020205020404" pitchFamily="49" charset="0"/>
              </a:rPr>
              <a:t>X </a:t>
            </a:r>
            <a:r>
              <a:rPr lang="de-DE" sz="2000" b="1" dirty="0" smtClean="0">
                <a:latin typeface="Courier New" panose="02070309020205020404" pitchFamily="49" charset="0"/>
                <a:cs typeface="Courier New" panose="02070309020205020404" pitchFamily="49" charset="0"/>
              </a:rPr>
              <a:t>in</a:t>
            </a:r>
            <a:r>
              <a:rPr lang="de-DE" sz="2000" dirty="0" smtClean="0">
                <a:latin typeface="Courier New" panose="02070309020205020404" pitchFamily="49" charset="0"/>
                <a:cs typeface="Courier New" panose="02070309020205020404" pitchFamily="49" charset="0"/>
              </a:rPr>
              <a:t> 4</a:t>
            </a:r>
          </a:p>
          <a:p>
            <a:pPr marL="0" indent="0" algn="ctr"/>
            <a:r>
              <a:rPr lang="de-DE" sz="2000" dirty="0" smtClean="0">
                <a:latin typeface="Courier New" panose="02070309020205020404" pitchFamily="49" charset="0"/>
                <a:cs typeface="Courier New" panose="02070309020205020404" pitchFamily="49" charset="0"/>
              </a:rPr>
              <a:t>2!2:0:</a:t>
            </a:r>
          </a:p>
          <a:p>
            <a:pPr marL="0" indent="0" algn="ctr"/>
            <a:r>
              <a:rPr lang="de-DE" sz="2000" dirty="0" smtClean="0">
                <a:latin typeface="Courier New" panose="02070309020205020404" pitchFamily="49" charset="0"/>
                <a:cs typeface="Courier New" panose="02070309020205020404" pitchFamily="49" charset="0"/>
              </a:rPr>
              <a:t>-(0.0)-%-%(0.0)</a:t>
            </a:r>
          </a:p>
          <a:p>
            <a:pPr marL="0" indent="0" algn="ctr"/>
            <a:r>
              <a:rPr lang="de-DE" sz="2000" dirty="0" smtClean="0">
                <a:latin typeface="Courier New" panose="02070309020205020404" pitchFamily="49" charset="0"/>
                <a:cs typeface="Courier New" panose="02070309020205020404" pitchFamily="49" charset="0"/>
              </a:rPr>
              <a:t>&lt;&lt;OO&gt;&gt; o.o(O=&gt;O.O&lt;=0.0);</a:t>
            </a:r>
          </a:p>
          <a:p>
            <a:pPr marL="0" lvl="0" indent="0" algn="ctr"/>
            <a:r>
              <a:rPr lang="de-DE" sz="1000" dirty="0" smtClean="0"/>
              <a:t>(Ich versichere, dass alle diese Fragmente mit passenden Vereinbarungen legal sind.)</a:t>
            </a:r>
            <a:endParaRPr lang="en-US" sz="1000" dirty="0"/>
          </a:p>
          <a:p>
            <a:pPr marL="0" lvl="0" indent="0"/>
            <a:endParaRPr lang="en-US" sz="800" dirty="0"/>
          </a:p>
          <a:p>
            <a:pPr marL="0" lvl="0" indent="0"/>
            <a:r>
              <a:rPr lang="de-DE" sz="2000" dirty="0" smtClean="0"/>
              <a:t>Warum ist der leere String </a:t>
            </a:r>
            <a:r>
              <a:rPr lang="de-DE" sz="1800" dirty="0" smtClean="0">
                <a:latin typeface="Courier New" panose="02070309020205020404" pitchFamily="49" charset="0"/>
                <a:cs typeface="Courier New" panose="02070309020205020404" pitchFamily="49" charset="0"/>
              </a:rPr>
              <a:t>""</a:t>
            </a:r>
            <a:r>
              <a:rPr lang="de-DE" sz="2000" dirty="0" smtClean="0"/>
              <a:t> illegal für diese Vereinbarung?</a:t>
            </a:r>
          </a:p>
          <a:p>
            <a:pPr marL="0" lvl="0" indent="0" algn="ctr"/>
            <a:r>
              <a:rPr lang="de-DE" sz="1700" b="1" dirty="0" smtClean="0">
                <a:latin typeface="Courier New" panose="02070309020205020404" pitchFamily="49" charset="0"/>
                <a:cs typeface="Courier New" panose="02070309020205020404" pitchFamily="49" charset="0"/>
              </a:rPr>
              <a:t>type</a:t>
            </a:r>
            <a:r>
              <a:rPr lang="de-DE" sz="1700" dirty="0" smtClean="0">
                <a:latin typeface="Courier New" panose="02070309020205020404" pitchFamily="49" charset="0"/>
                <a:cs typeface="Courier New" panose="02070309020205020404" pitchFamily="49" charset="0"/>
              </a:rPr>
              <a:t> Bad_String </a:t>
            </a:r>
            <a:r>
              <a:rPr lang="de-DE" sz="1700" b="1" dirty="0" smtClean="0">
                <a:latin typeface="Courier New" panose="02070309020205020404" pitchFamily="49" charset="0"/>
                <a:cs typeface="Courier New" panose="02070309020205020404" pitchFamily="49" charset="0"/>
              </a:rPr>
              <a:t>is array </a:t>
            </a:r>
            <a:r>
              <a:rPr lang="de-DE" sz="1700" dirty="0" smtClean="0">
                <a:latin typeface="Courier New" panose="02070309020205020404" pitchFamily="49" charset="0"/>
                <a:cs typeface="Courier New" panose="02070309020205020404" pitchFamily="49" charset="0"/>
              </a:rPr>
              <a:t>(Integer </a:t>
            </a:r>
            <a:r>
              <a:rPr lang="de-DE" sz="1700" b="1" dirty="0" smtClean="0">
                <a:latin typeface="Courier New" panose="02070309020205020404" pitchFamily="49" charset="0"/>
                <a:cs typeface="Courier New" panose="02070309020205020404" pitchFamily="49" charset="0"/>
              </a:rPr>
              <a:t>range</a:t>
            </a:r>
            <a:r>
              <a:rPr lang="de-DE" sz="1700" dirty="0" smtClean="0">
                <a:latin typeface="Courier New" panose="02070309020205020404" pitchFamily="49" charset="0"/>
                <a:cs typeface="Courier New" panose="02070309020205020404" pitchFamily="49" charset="0"/>
              </a:rPr>
              <a:t> &lt;&gt;) </a:t>
            </a:r>
            <a:r>
              <a:rPr lang="de-DE" sz="1700" b="1" dirty="0" smtClean="0">
                <a:latin typeface="Courier New" panose="02070309020205020404" pitchFamily="49" charset="0"/>
                <a:cs typeface="Courier New" panose="02070309020205020404" pitchFamily="49" charset="0"/>
              </a:rPr>
              <a:t>of</a:t>
            </a:r>
            <a:r>
              <a:rPr lang="de-DE" sz="1700" dirty="0" smtClean="0">
                <a:latin typeface="Courier New" panose="02070309020205020404" pitchFamily="49" charset="0"/>
                <a:cs typeface="Courier New" panose="02070309020205020404" pitchFamily="49" charset="0"/>
              </a:rPr>
              <a:t> Character;</a:t>
            </a:r>
          </a:p>
          <a:p>
            <a:pPr marL="0" indent="0" algn="ctr"/>
            <a:endParaRPr lang="de-DE" sz="1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460</a:t>
            </a:fld>
            <a:endParaRPr lang="de-DE" dirty="0"/>
          </a:p>
        </p:txBody>
      </p:sp>
    </p:spTree>
    <p:extLst>
      <p:ext uri="{BB962C8B-B14F-4D97-AF65-F5344CB8AC3E}">
        <p14:creationId xmlns:p14="http://schemas.microsoft.com/office/powerpoint/2010/main" val="2880168584"/>
      </p:ext>
    </p:extLst>
  </p:cSld>
  <p:clrMapOvr>
    <a:masterClrMapping/>
  </p:clrMapOvr>
  <p:timing>
    <p:tnLst>
      <p:par>
        <p:cTn id="1" dur="indefinite" restart="never" nodeType="tmRoot"/>
      </p:par>
    </p:tnLst>
  </p:timing>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Ausblick</a:t>
            </a:r>
          </a:p>
        </p:txBody>
      </p:sp>
      <p:sp>
        <p:nvSpPr>
          <p:cNvPr id="210947" name="Rectangle 2"/>
          <p:cNvSpPr>
            <a:spLocks noGrp="1" noChangeArrowheads="1"/>
          </p:cNvSpPr>
          <p:nvPr>
            <p:ph idx="1"/>
          </p:nvPr>
        </p:nvSpPr>
        <p:spPr>
          <a:xfrm>
            <a:off x="685800" y="1981200"/>
            <a:ext cx="7772400" cy="3752056"/>
          </a:xfrm>
        </p:spPr>
        <p:txBody>
          <a:bodyPr/>
          <a:lstStyle/>
          <a:p>
            <a:pPr marL="0" indent="0" algn="ctr" eaLnBrk="1" hangingPunct="1">
              <a:spcBef>
                <a:spcPts val="6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dirty="0">
                <a:solidFill>
                  <a:schemeClr val="tx1"/>
                </a:solidFill>
              </a:rPr>
              <a:t>Der Autor würde sich über Kommentare zu diesem Kurs </a:t>
            </a:r>
            <a:r>
              <a:rPr lang="de-DE" altLang="de-DE" dirty="0" smtClean="0">
                <a:solidFill>
                  <a:schemeClr val="tx1"/>
                </a:solidFill>
              </a:rPr>
              <a:t>freuen.</a:t>
            </a:r>
          </a:p>
          <a:p>
            <a:pPr marL="0" indent="0" eaLnBrk="1" hangingPunct="1">
              <a:spcBef>
                <a:spcPts val="6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dirty="0" smtClean="0">
                <a:solidFill>
                  <a:schemeClr val="tx1"/>
                </a:solidFill>
              </a:rPr>
              <a:t>Weitere Kurse:</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solidFill>
                  <a:schemeClr val="tx1"/>
                </a:solidFill>
              </a:rPr>
              <a:t>Objektorientierte Programmierung und Polymorphie</a:t>
            </a:r>
            <a:br>
              <a:rPr lang="de-DE" altLang="de-DE" sz="2800" dirty="0" smtClean="0">
                <a:solidFill>
                  <a:schemeClr val="tx1"/>
                </a:solidFill>
              </a:rPr>
            </a:br>
            <a:r>
              <a:rPr lang="de-DE" altLang="de-DE" sz="2400" b="1" dirty="0" smtClean="0">
                <a:solidFill>
                  <a:schemeClr val="tx1"/>
                </a:solidFill>
                <a:latin typeface="Courier New" pitchFamily="49" charset="0"/>
              </a:rPr>
              <a:t>tagged type</a:t>
            </a:r>
            <a:endParaRPr lang="de-DE" altLang="de-DE" sz="2400" dirty="0" smtClean="0">
              <a:solidFill>
                <a:schemeClr val="tx1"/>
              </a:solidFill>
            </a:endParaRP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solidFill>
                  <a:schemeClr val="tx1"/>
                </a:solidFill>
              </a:rPr>
              <a:t>Nebenläufige Prozesse</a:t>
            </a:r>
            <a:br>
              <a:rPr lang="de-DE" altLang="de-DE" sz="2800" dirty="0" smtClean="0">
                <a:solidFill>
                  <a:schemeClr val="tx1"/>
                </a:solidFill>
              </a:rPr>
            </a:br>
            <a:r>
              <a:rPr lang="de-DE" altLang="de-DE" sz="2400" b="1" dirty="0" smtClean="0">
                <a:solidFill>
                  <a:schemeClr val="tx1"/>
                </a:solidFill>
                <a:latin typeface="Courier New" pitchFamily="49" charset="0"/>
              </a:rPr>
              <a:t>task/protected type</a:t>
            </a:r>
          </a:p>
        </p:txBody>
      </p:sp>
      <p:sp>
        <p:nvSpPr>
          <p:cNvPr id="21094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1094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B65DA4D-A4F9-4725-9FDC-FFEC7A92A265}" type="slidenum">
              <a:rPr lang="de-DE" altLang="de-DE" sz="2400" smtClean="0"/>
              <a:pPr eaLnBrk="1" hangingPunct="1">
                <a:spcBef>
                  <a:spcPct val="0"/>
                </a:spcBef>
              </a:pPr>
              <a:t>461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0000"/>
                </a:solidFill>
              </a:rPr>
              <a:t>Copyright © 2022, 2023, 2024</a:t>
            </a:r>
            <a:br>
              <a:rPr lang="de-DE" dirty="0" smtClean="0">
                <a:solidFill>
                  <a:srgbClr val="FF0000"/>
                </a:solidFill>
              </a:rPr>
            </a:br>
            <a:r>
              <a:rPr lang="de-DE" dirty="0" smtClean="0">
                <a:solidFill>
                  <a:srgbClr val="FF0000"/>
                </a:solidFill>
              </a:rPr>
              <a:t>C.K.W.Grein</a:t>
            </a:r>
            <a:endParaRPr lang="de-DE" dirty="0">
              <a:solidFill>
                <a:srgbClr val="FF0000"/>
              </a:solidFill>
            </a:endParaRPr>
          </a:p>
        </p:txBody>
      </p:sp>
      <p:sp>
        <p:nvSpPr>
          <p:cNvPr id="3" name="Inhaltsplatzhalter 2"/>
          <p:cNvSpPr>
            <a:spLocks noGrp="1"/>
          </p:cNvSpPr>
          <p:nvPr>
            <p:ph idx="1"/>
          </p:nvPr>
        </p:nvSpPr>
        <p:spPr>
          <a:xfrm>
            <a:off x="685800" y="1897064"/>
            <a:ext cx="7739063" cy="4318000"/>
          </a:xfrm>
        </p:spPr>
        <p:txBody>
          <a:bodyPr/>
          <a:lstStyle/>
          <a:p>
            <a:pPr marL="0" indent="0" algn="just"/>
            <a:r>
              <a:rPr lang="de-DE" sz="2400" dirty="0" smtClean="0"/>
              <a:t>Dieser Kurs wird veröffentlicht in vorliegender Form ohne irgendeine Gewähr, weder ausdrücklich noch implizit.</a:t>
            </a:r>
          </a:p>
          <a:p>
            <a:pPr marL="0" indent="0" algn="just"/>
            <a:r>
              <a:rPr lang="de-DE" sz="2400" dirty="0" smtClean="0"/>
              <a:t>Dieser Kurs und der Ada-Kode (oder Fragmente), die mit ihm kommen, sind nur gedacht für Ihren persönlichen Gebrauch. Sie dürfen ihn weder in irgend einer Weise veröffentlichen noch für kommerzielle Zwecke verwenden.</a:t>
            </a:r>
          </a:p>
          <a:p>
            <a:pPr marL="0" indent="0" algn="just"/>
            <a:r>
              <a:rPr lang="de-DE" sz="2400" dirty="0" smtClean="0"/>
              <a:t>Jede andere Seite, die über den Link </a:t>
            </a:r>
            <a:r>
              <a:rPr lang="de-DE" sz="2400" i="1" dirty="0" smtClean="0"/>
              <a:t>Ada Magica </a:t>
            </a:r>
            <a:r>
              <a:rPr lang="de-DE" sz="2400" dirty="0"/>
              <a:t>auf </a:t>
            </a:r>
            <a:r>
              <a:rPr lang="de-DE" sz="2400" dirty="0" smtClean="0"/>
              <a:t>Folie 1 zu erreichen sind, ist dem dort angeführten Copyright unter-worfen.</a:t>
            </a:r>
          </a:p>
          <a:p>
            <a:pPr marL="0" indent="0" algn="just"/>
            <a:r>
              <a:rPr lang="de-DE" sz="2400" dirty="0" smtClean="0"/>
              <a:t>Mitgelieferte oder verlinkte Dokumente (oder Kode) unter-liegen dem </a:t>
            </a:r>
            <a:r>
              <a:rPr lang="de-DE" sz="2400" dirty="0"/>
              <a:t>Copyright</a:t>
            </a:r>
            <a:r>
              <a:rPr lang="de-DE" sz="2400" dirty="0" smtClean="0"/>
              <a:t> der entsprechenden Autoren.</a:t>
            </a:r>
            <a:endParaRPr 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462</a:t>
            </a:fld>
            <a:endParaRPr lang="de-DE" dirty="0"/>
          </a:p>
        </p:txBody>
      </p:sp>
    </p:spTree>
    <p:extLst>
      <p:ext uri="{BB962C8B-B14F-4D97-AF65-F5344CB8AC3E}">
        <p14:creationId xmlns:p14="http://schemas.microsoft.com/office/powerpoint/2010/main" val="13489768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Boolesche Vererbungslehre</a:t>
            </a:r>
          </a:p>
        </p:txBody>
      </p:sp>
      <p:sp>
        <p:nvSpPr>
          <p:cNvPr id="28675" name="Rectangle 2"/>
          <p:cNvSpPr>
            <a:spLocks noGrp="1" noChangeArrowheads="1"/>
          </p:cNvSpPr>
          <p:nvPr>
            <p:ph idx="1"/>
          </p:nvPr>
        </p:nvSpPr>
        <p:spPr>
          <a:xfrm>
            <a:off x="685800" y="1844675"/>
            <a:ext cx="7772400" cy="4354513"/>
          </a:xfrm>
        </p:spPr>
        <p:txBody>
          <a:bodyPr/>
          <a:lstStyle/>
          <a:p>
            <a:pPr marL="0"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function</a:t>
            </a:r>
            <a:r>
              <a:rPr lang="de-DE" altLang="de-DE" sz="1600" dirty="0" smtClean="0">
                <a:latin typeface="Courier New" pitchFamily="49" charset="0"/>
              </a:rPr>
              <a:t> "</a:t>
            </a:r>
            <a:r>
              <a:rPr lang="de-DE" altLang="de-DE" sz="1600" b="1" dirty="0" smtClean="0">
                <a:latin typeface="Courier New" pitchFamily="49" charset="0"/>
              </a:rPr>
              <a:t>xor</a:t>
            </a:r>
            <a:r>
              <a:rPr lang="de-DE" altLang="de-DE" sz="1600" dirty="0" smtClean="0">
                <a:latin typeface="Courier New" pitchFamily="49" charset="0"/>
              </a:rPr>
              <a:t>"</a:t>
            </a:r>
            <a:r>
              <a:rPr lang="de-DE" altLang="de-DE" sz="1600" dirty="0" smtClean="0">
                <a:latin typeface="Courier New" pitchFamily="49" charset="0"/>
                <a:cs typeface="Courier New" pitchFamily="49" charset="0"/>
              </a:rPr>
              <a:t> (Left, Right: Boolean</a:t>
            </a:r>
            <a:r>
              <a:rPr lang="de-DE" altLang="de-DE" sz="1600" dirty="0" smtClean="0">
                <a:solidFill>
                  <a:schemeClr val="accent2"/>
                </a:solidFill>
                <a:latin typeface="Courier New" pitchFamily="49" charset="0"/>
                <a:cs typeface="Courier New" pitchFamily="49" charset="0"/>
              </a:rPr>
              <a:t>'Base</a:t>
            </a:r>
            <a:r>
              <a:rPr lang="de-DE" altLang="de-DE" sz="1600" dirty="0" smtClean="0">
                <a:latin typeface="Courier New" pitchFamily="49" charset="0"/>
                <a:cs typeface="Courier New" pitchFamily="49" charset="0"/>
              </a:rPr>
              <a:t>)</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return</a:t>
            </a:r>
            <a:r>
              <a:rPr lang="de-DE" altLang="de-DE" sz="1600" dirty="0" smtClean="0">
                <a:latin typeface="Courier New" pitchFamily="49" charset="0"/>
                <a:cs typeface="Courier New" pitchFamily="49" charset="0"/>
              </a:rPr>
              <a:t> Boolean</a:t>
            </a:r>
            <a:r>
              <a:rPr lang="de-DE" altLang="de-DE" sz="1600" dirty="0" smtClean="0">
                <a:solidFill>
                  <a:schemeClr val="accent2"/>
                </a:solidFill>
                <a:latin typeface="Courier New" pitchFamily="49" charset="0"/>
                <a:cs typeface="Courier New" pitchFamily="49" charset="0"/>
              </a:rPr>
              <a:t>'Base</a:t>
            </a:r>
            <a:r>
              <a:rPr lang="de-DE" altLang="de-DE" sz="1600" dirty="0" smtClean="0">
                <a:latin typeface="Courier New" pitchFamily="49" charset="0"/>
                <a:cs typeface="Courier New" pitchFamily="49" charset="0"/>
              </a:rPr>
              <a:t>;</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rPr>
              <a:t>function</a:t>
            </a:r>
            <a:r>
              <a:rPr lang="de-DE" altLang="de-DE" sz="1600" dirty="0" smtClean="0">
                <a:latin typeface="Courier New" pitchFamily="49" charset="0"/>
              </a:rPr>
              <a:t> "/="</a:t>
            </a:r>
            <a:r>
              <a:rPr lang="de-DE" altLang="de-DE" sz="1600" dirty="0" smtClean="0">
                <a:latin typeface="Courier New" pitchFamily="49" charset="0"/>
                <a:cs typeface="Courier New" pitchFamily="49" charset="0"/>
              </a:rPr>
              <a:t> (Left, Right: Boolean</a:t>
            </a:r>
            <a:r>
              <a:rPr lang="de-DE" altLang="de-DE" sz="1600" dirty="0" smtClean="0">
                <a:solidFill>
                  <a:schemeClr val="accent2"/>
                </a:solidFill>
                <a:latin typeface="Courier New" pitchFamily="49" charset="0"/>
                <a:cs typeface="Courier New" pitchFamily="49" charset="0"/>
              </a:rPr>
              <a:t>'Base</a:t>
            </a:r>
            <a:r>
              <a:rPr lang="de-DE" altLang="de-DE" sz="1600" dirty="0" smtClean="0">
                <a:latin typeface="Courier New" pitchFamily="49" charset="0"/>
                <a:cs typeface="Courier New" pitchFamily="49" charset="0"/>
              </a:rPr>
              <a:t>)</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return</a:t>
            </a:r>
            <a:r>
              <a:rPr lang="de-DE" altLang="de-DE" sz="1600" dirty="0" smtClean="0">
                <a:latin typeface="Courier New" pitchFamily="49" charset="0"/>
                <a:cs typeface="Courier New" pitchFamily="49" charset="0"/>
              </a:rPr>
              <a:t> </a:t>
            </a:r>
            <a:r>
              <a:rPr lang="de-DE" altLang="de-DE" sz="1600" dirty="0" smtClean="0">
                <a:solidFill>
                  <a:srgbClr val="FF3399"/>
                </a:solidFill>
                <a:latin typeface="Courier New" pitchFamily="49" charset="0"/>
                <a:cs typeface="Courier New" pitchFamily="49" charset="0"/>
              </a:rPr>
              <a:t>Boolean</a:t>
            </a:r>
            <a:r>
              <a:rPr lang="de-DE" altLang="de-DE" sz="1600" dirty="0" smtClean="0">
                <a:latin typeface="Courier New" pitchFamily="49" charset="0"/>
                <a:cs typeface="Courier New" pitchFamily="49" charset="0"/>
              </a:rPr>
              <a:t>;  -- </a:t>
            </a:r>
            <a:r>
              <a:rPr lang="de-DE" altLang="de-DE" sz="1600" i="1" dirty="0" smtClean="0">
                <a:solidFill>
                  <a:srgbClr val="FF3399"/>
                </a:solidFill>
                <a:latin typeface="Courier New" pitchFamily="49" charset="0"/>
                <a:cs typeface="Courier New" pitchFamily="49" charset="0"/>
              </a:rPr>
              <a:t>Warum steht hier nicht Base?</a:t>
            </a:r>
          </a:p>
          <a:p>
            <a:pPr marL="0" indent="0" eaLnBrk="1" hangingPunct="1">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cs typeface="Times New Roman" pitchFamily="18" charset="0"/>
              </a:rPr>
              <a:t>A, B: Boolean;</a:t>
            </a:r>
            <a:br>
              <a:rPr lang="de-DE" altLang="de-DE" sz="1600"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X: Boolean := A </a:t>
            </a:r>
            <a:r>
              <a:rPr lang="de-DE" altLang="de-DE" sz="1600" b="1" dirty="0" smtClean="0">
                <a:latin typeface="Courier New" pitchFamily="49" charset="0"/>
                <a:cs typeface="Times New Roman" pitchFamily="18" charset="0"/>
              </a:rPr>
              <a:t>xor</a:t>
            </a:r>
            <a:r>
              <a:rPr lang="de-DE" altLang="de-DE" sz="1600" dirty="0" smtClean="0">
                <a:latin typeface="Courier New" pitchFamily="49" charset="0"/>
                <a:cs typeface="Times New Roman" pitchFamily="18" charset="0"/>
              </a:rPr>
              <a:t> B;</a:t>
            </a:r>
            <a:br>
              <a:rPr lang="de-DE" altLang="de-DE" sz="1600"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U: Boolean := A /= B;</a:t>
            </a:r>
            <a:br>
              <a:rPr lang="de-DE" altLang="de-DE" sz="1600" dirty="0" smtClean="0">
                <a:latin typeface="Courier New" pitchFamily="49" charset="0"/>
                <a:cs typeface="Times New Roman" pitchFamily="18" charset="0"/>
              </a:rPr>
            </a:br>
            <a:r>
              <a:rPr lang="de-DE" altLang="de-DE" sz="1600" dirty="0" smtClean="0">
                <a:latin typeface="Courier New" pitchFamily="49" charset="0"/>
                <a:cs typeface="Times New Roman" pitchFamily="18" charset="0"/>
              </a:rPr>
              <a:t>     X = U</a:t>
            </a:r>
          </a:p>
          <a:p>
            <a:pPr marL="0" indent="0" eaLnBrk="1" hangingPunct="1">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00" b="1" dirty="0" smtClean="0">
              <a:latin typeface="Courier New" pitchFamily="49" charset="0"/>
              <a:cs typeface="Courier New" pitchFamily="49" charset="0"/>
            </a:endParaRPr>
          </a:p>
          <a:p>
            <a:pPr marL="0" indent="0" eaLnBrk="1" hangingPunct="1">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latin typeface="Courier New" pitchFamily="49" charset="0"/>
                <a:cs typeface="Courier New" pitchFamily="49" charset="0"/>
              </a:rPr>
              <a:t>type</a:t>
            </a:r>
            <a:r>
              <a:rPr lang="de-DE" altLang="de-DE" sz="1600" dirty="0" smtClean="0">
                <a:latin typeface="Courier New" pitchFamily="49" charset="0"/>
                <a:cs typeface="Courier New" pitchFamily="49" charset="0"/>
              </a:rPr>
              <a:t> My_Boolean </a:t>
            </a:r>
            <a:r>
              <a:rPr lang="de-DE" altLang="de-DE" sz="1600" b="1" dirty="0" smtClean="0">
                <a:latin typeface="Courier New" pitchFamily="49" charset="0"/>
                <a:cs typeface="Courier New" pitchFamily="49" charset="0"/>
              </a:rPr>
              <a:t>is</a:t>
            </a:r>
            <a:r>
              <a:rPr lang="de-DE" altLang="de-DE" sz="1600" dirty="0" smtClean="0">
                <a:latin typeface="Courier New" pitchFamily="49" charset="0"/>
                <a:cs typeface="Courier New" pitchFamily="49" charset="0"/>
              </a:rPr>
              <a:t> </a:t>
            </a:r>
            <a:r>
              <a:rPr lang="de-DE" altLang="de-DE" sz="1600" b="1" dirty="0" smtClean="0">
                <a:latin typeface="Courier New" pitchFamily="49" charset="0"/>
                <a:cs typeface="Courier New" pitchFamily="49" charset="0"/>
              </a:rPr>
              <a:t>new</a:t>
            </a:r>
            <a:r>
              <a:rPr lang="de-DE" altLang="de-DE" sz="1600" dirty="0" smtClean="0">
                <a:latin typeface="Courier New" pitchFamily="49" charset="0"/>
                <a:cs typeface="Courier New" pitchFamily="49" charset="0"/>
              </a:rPr>
              <a:t> Boolean;</a:t>
            </a:r>
          </a:p>
          <a:p>
            <a:pPr marL="0"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solidFill>
                  <a:schemeClr val="tx1">
                    <a:lumMod val="75000"/>
                    <a:lumOff val="25000"/>
                  </a:schemeClr>
                </a:solidFill>
                <a:latin typeface="Courier New" pitchFamily="49" charset="0"/>
              </a:rPr>
              <a:t>-- function</a:t>
            </a:r>
            <a:r>
              <a:rPr lang="de-DE" altLang="de-DE" sz="1600" dirty="0" smtClean="0">
                <a:solidFill>
                  <a:schemeClr val="tx1">
                    <a:lumMod val="75000"/>
                    <a:lumOff val="25000"/>
                  </a:schemeClr>
                </a:solidFill>
                <a:latin typeface="Courier New" pitchFamily="49" charset="0"/>
              </a:rPr>
              <a:t> "</a:t>
            </a:r>
            <a:r>
              <a:rPr lang="de-DE" altLang="de-DE" sz="1600" b="1" dirty="0" smtClean="0">
                <a:solidFill>
                  <a:schemeClr val="tx1">
                    <a:lumMod val="75000"/>
                    <a:lumOff val="25000"/>
                  </a:schemeClr>
                </a:solidFill>
                <a:latin typeface="Courier New" pitchFamily="49" charset="0"/>
              </a:rPr>
              <a:t>xor</a:t>
            </a:r>
            <a:r>
              <a:rPr lang="de-DE" altLang="de-DE" sz="1600" dirty="0" smtClean="0">
                <a:solidFill>
                  <a:schemeClr val="tx1">
                    <a:lumMod val="75000"/>
                    <a:lumOff val="25000"/>
                  </a:schemeClr>
                </a:solidFill>
                <a:latin typeface="Courier New" pitchFamily="49" charset="0"/>
              </a:rPr>
              <a:t>"</a:t>
            </a:r>
            <a:r>
              <a:rPr lang="de-DE" altLang="de-DE" sz="1600" dirty="0" smtClean="0">
                <a:solidFill>
                  <a:schemeClr val="tx1">
                    <a:lumMod val="75000"/>
                    <a:lumOff val="25000"/>
                  </a:schemeClr>
                </a:solidFill>
                <a:latin typeface="Courier New" pitchFamily="49" charset="0"/>
                <a:cs typeface="Courier New" pitchFamily="49" charset="0"/>
              </a:rPr>
              <a:t> (Left, Right: My_Boolean'Base) </a:t>
            </a:r>
            <a:r>
              <a:rPr lang="de-DE" altLang="de-DE" sz="1600" dirty="0" smtClean="0">
                <a:solidFill>
                  <a:schemeClr val="accent2"/>
                </a:solidFill>
                <a:latin typeface="Cambria" panose="02040503050406030204" pitchFamily="18" charset="0"/>
                <a:cs typeface="Courier New" pitchFamily="49" charset="0"/>
              </a:rPr>
              <a:t>implizit</a:t>
            </a:r>
            <a:r>
              <a:rPr lang="de-DE" altLang="de-DE" sz="1600" dirty="0" smtClean="0">
                <a:solidFill>
                  <a:schemeClr val="tx1">
                    <a:lumMod val="75000"/>
                    <a:lumOff val="25000"/>
                  </a:schemeClr>
                </a:solidFill>
                <a:latin typeface="Courier New" pitchFamily="49" charset="0"/>
                <a:cs typeface="Courier New" pitchFamily="49" charset="0"/>
              </a:rPr>
              <a:t/>
            </a:r>
            <a:br>
              <a:rPr lang="de-DE" altLang="de-DE" sz="1600" dirty="0" smtClean="0">
                <a:solidFill>
                  <a:schemeClr val="tx1">
                    <a:lumMod val="75000"/>
                    <a:lumOff val="25000"/>
                  </a:schemeClr>
                </a:solidFill>
                <a:latin typeface="Courier New" pitchFamily="49" charset="0"/>
                <a:cs typeface="Courier New" pitchFamily="49" charset="0"/>
              </a:rPr>
            </a:br>
            <a:r>
              <a:rPr lang="de-DE" altLang="de-DE" sz="1600" dirty="0" smtClean="0">
                <a:solidFill>
                  <a:schemeClr val="tx1">
                    <a:lumMod val="75000"/>
                    <a:lumOff val="25000"/>
                  </a:schemeClr>
                </a:solidFill>
                <a:latin typeface="Courier New" pitchFamily="49" charset="0"/>
                <a:cs typeface="Courier New" pitchFamily="49" charset="0"/>
              </a:rPr>
              <a:t>--    </a:t>
            </a:r>
            <a:r>
              <a:rPr lang="de-DE" altLang="de-DE" sz="1600" b="1" dirty="0" smtClean="0">
                <a:solidFill>
                  <a:schemeClr val="tx1">
                    <a:lumMod val="75000"/>
                    <a:lumOff val="25000"/>
                  </a:schemeClr>
                </a:solidFill>
                <a:latin typeface="Courier New" pitchFamily="49" charset="0"/>
                <a:cs typeface="Courier New" pitchFamily="49" charset="0"/>
              </a:rPr>
              <a:t>return</a:t>
            </a:r>
            <a:r>
              <a:rPr lang="de-DE" altLang="de-DE" sz="1600" dirty="0" smtClean="0">
                <a:solidFill>
                  <a:schemeClr val="tx1">
                    <a:lumMod val="75000"/>
                    <a:lumOff val="25000"/>
                  </a:schemeClr>
                </a:solidFill>
                <a:latin typeface="Courier New" pitchFamily="49" charset="0"/>
                <a:cs typeface="Courier New" pitchFamily="49" charset="0"/>
              </a:rPr>
              <a:t> My_Boolean'Base;</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b="1" dirty="0" smtClean="0">
                <a:solidFill>
                  <a:schemeClr val="tx1">
                    <a:lumMod val="75000"/>
                    <a:lumOff val="25000"/>
                  </a:schemeClr>
                </a:solidFill>
                <a:latin typeface="Courier New" pitchFamily="49" charset="0"/>
              </a:rPr>
              <a:t>-- function</a:t>
            </a:r>
            <a:r>
              <a:rPr lang="de-DE" altLang="de-DE" sz="1600" dirty="0" smtClean="0">
                <a:solidFill>
                  <a:schemeClr val="tx1">
                    <a:lumMod val="75000"/>
                    <a:lumOff val="25000"/>
                  </a:schemeClr>
                </a:solidFill>
                <a:latin typeface="Courier New" pitchFamily="49" charset="0"/>
              </a:rPr>
              <a:t> "/="</a:t>
            </a:r>
            <a:r>
              <a:rPr lang="de-DE" altLang="de-DE" sz="1600" dirty="0" smtClean="0">
                <a:solidFill>
                  <a:schemeClr val="tx1">
                    <a:lumMod val="75000"/>
                    <a:lumOff val="25000"/>
                  </a:schemeClr>
                </a:solidFill>
                <a:latin typeface="Courier New" pitchFamily="49" charset="0"/>
                <a:cs typeface="Courier New" pitchFamily="49" charset="0"/>
              </a:rPr>
              <a:t> (Left, Right: My_Boolean'Base)  </a:t>
            </a:r>
            <a:r>
              <a:rPr lang="de-DE" altLang="de-DE" sz="1600" dirty="0" smtClean="0">
                <a:solidFill>
                  <a:schemeClr val="accent2"/>
                </a:solidFill>
                <a:latin typeface="Cambria" panose="02040503050406030204" pitchFamily="18" charset="0"/>
                <a:cs typeface="Courier New" pitchFamily="49" charset="0"/>
              </a:rPr>
              <a:t>definiert</a:t>
            </a:r>
            <a:r>
              <a:rPr lang="de-DE" altLang="de-DE" sz="1600" dirty="0" smtClean="0">
                <a:solidFill>
                  <a:schemeClr val="tx1">
                    <a:lumMod val="75000"/>
                    <a:lumOff val="25000"/>
                  </a:schemeClr>
                </a:solidFill>
                <a:latin typeface="Courier New" pitchFamily="49" charset="0"/>
                <a:cs typeface="Courier New" pitchFamily="49" charset="0"/>
              </a:rPr>
              <a:t/>
            </a:r>
            <a:br>
              <a:rPr lang="de-DE" altLang="de-DE" sz="1600" dirty="0" smtClean="0">
                <a:solidFill>
                  <a:schemeClr val="tx1">
                    <a:lumMod val="75000"/>
                    <a:lumOff val="25000"/>
                  </a:schemeClr>
                </a:solidFill>
                <a:latin typeface="Courier New" pitchFamily="49" charset="0"/>
                <a:cs typeface="Courier New" pitchFamily="49" charset="0"/>
              </a:rPr>
            </a:br>
            <a:r>
              <a:rPr lang="de-DE" altLang="de-DE" sz="1600" dirty="0" smtClean="0">
                <a:solidFill>
                  <a:schemeClr val="tx1">
                    <a:lumMod val="75000"/>
                    <a:lumOff val="25000"/>
                  </a:schemeClr>
                </a:solidFill>
                <a:latin typeface="Courier New" pitchFamily="49" charset="0"/>
                <a:cs typeface="Courier New" pitchFamily="49" charset="0"/>
              </a:rPr>
              <a:t>--   </a:t>
            </a:r>
            <a:r>
              <a:rPr lang="de-DE" altLang="de-DE" sz="1600" b="1" dirty="0" smtClean="0">
                <a:solidFill>
                  <a:schemeClr val="tx1">
                    <a:lumMod val="75000"/>
                    <a:lumOff val="25000"/>
                  </a:schemeClr>
                </a:solidFill>
                <a:latin typeface="Courier New" pitchFamily="49" charset="0"/>
                <a:cs typeface="Courier New" pitchFamily="49" charset="0"/>
              </a:rPr>
              <a:t>return</a:t>
            </a:r>
            <a:r>
              <a:rPr lang="de-DE" altLang="de-DE" sz="1600" dirty="0" smtClean="0">
                <a:solidFill>
                  <a:schemeClr val="tx1">
                    <a:lumMod val="75000"/>
                    <a:lumOff val="25000"/>
                  </a:schemeClr>
                </a:solidFill>
                <a:latin typeface="Courier New" pitchFamily="49" charset="0"/>
                <a:cs typeface="Courier New" pitchFamily="49" charset="0"/>
              </a:rPr>
              <a:t> </a:t>
            </a:r>
            <a:r>
              <a:rPr lang="de-DE" altLang="de-DE" sz="1600" dirty="0" smtClean="0">
                <a:solidFill>
                  <a:srgbClr val="FF3399"/>
                </a:solidFill>
                <a:latin typeface="Courier New" pitchFamily="49" charset="0"/>
                <a:cs typeface="Courier New" pitchFamily="49" charset="0"/>
              </a:rPr>
              <a:t>Boolean</a:t>
            </a:r>
            <a:r>
              <a:rPr lang="de-DE" altLang="de-DE" sz="1600" dirty="0" smtClean="0">
                <a:solidFill>
                  <a:schemeClr val="tx1">
                    <a:lumMod val="75000"/>
                    <a:lumOff val="25000"/>
                  </a:schemeClr>
                </a:solidFill>
                <a:latin typeface="Courier New" pitchFamily="49" charset="0"/>
                <a:cs typeface="Courier New" pitchFamily="49" charset="0"/>
              </a:rPr>
              <a:t>;  </a:t>
            </a:r>
            <a:r>
              <a:rPr lang="de-DE" altLang="de-DE" sz="1600" i="1" dirty="0" smtClean="0">
                <a:solidFill>
                  <a:srgbClr val="FF3399"/>
                </a:solidFill>
                <a:latin typeface="Cambria" panose="02040503050406030204" pitchFamily="18" charset="0"/>
                <a:cs typeface="Courier New" pitchFamily="49" charset="0"/>
              </a:rPr>
              <a:t>Darum!</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cs typeface="Times New Roman" pitchFamily="18" charset="0"/>
              </a:rPr>
              <a:t>C, D: My_Boolean;</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cs typeface="Times New Roman" pitchFamily="18" charset="0"/>
              </a:rPr>
              <a:t>Y: My_Boolean := C </a:t>
            </a:r>
            <a:r>
              <a:rPr lang="de-DE" altLang="de-DE" sz="1600" b="1" dirty="0" smtClean="0">
                <a:latin typeface="Courier New" pitchFamily="49" charset="0"/>
                <a:cs typeface="Times New Roman" pitchFamily="18" charset="0"/>
              </a:rPr>
              <a:t>xor</a:t>
            </a:r>
            <a:r>
              <a:rPr lang="de-DE" altLang="de-DE" sz="1600" dirty="0" smtClean="0">
                <a:latin typeface="Courier New" pitchFamily="49" charset="0"/>
                <a:cs typeface="Times New Roman" pitchFamily="18" charset="0"/>
              </a:rPr>
              <a:t> D;</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cs typeface="Times New Roman" pitchFamily="18" charset="0"/>
              </a:rPr>
              <a:t>V: Boolean    := C /= D;</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cs typeface="Times New Roman" pitchFamily="18" charset="0"/>
              </a:rPr>
              <a:t>     Boolean (Y) = V</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800" dirty="0" smtClean="0">
              <a:solidFill>
                <a:srgbClr val="FF3399"/>
              </a:solidFill>
              <a:latin typeface="Courier New" pitchFamily="49" charset="0"/>
              <a:cs typeface="Courier New" pitchFamily="49" charset="0"/>
            </a:endParaRPr>
          </a:p>
          <a:p>
            <a:pPr marL="0" indent="0" eaLnBrk="1" hangingPunct="1">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800" dirty="0" smtClean="0">
              <a:latin typeface="Courier New" pitchFamily="49" charset="0"/>
              <a:cs typeface="Times New Roman" pitchFamily="18" charset="0"/>
            </a:endParaRPr>
          </a:p>
        </p:txBody>
      </p:sp>
      <p:sp>
        <p:nvSpPr>
          <p:cNvPr id="2867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867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4D2EA0A-B206-4894-B9AE-8A18DB5EC935}" type="slidenum">
              <a:rPr lang="de-DE" altLang="de-DE" sz="2400" smtClean="0"/>
              <a:pPr eaLnBrk="1" hangingPunct="1">
                <a:spcBef>
                  <a:spcPct val="0"/>
                </a:spcBef>
              </a:pPr>
              <a:t>47</a:t>
            </a:fld>
            <a:endParaRPr lang="de-DE" altLang="de-DE" sz="2400" dirty="0" smtClean="0"/>
          </a:p>
        </p:txBody>
      </p:sp>
      <p:sp>
        <p:nvSpPr>
          <p:cNvPr id="6" name="Textfeld 5"/>
          <p:cNvSpPr txBox="1"/>
          <p:nvPr/>
        </p:nvSpPr>
        <p:spPr>
          <a:xfrm>
            <a:off x="6804844" y="2924944"/>
            <a:ext cx="1439564" cy="1015663"/>
          </a:xfrm>
          <a:prstGeom prst="rect">
            <a:avLst/>
          </a:prstGeom>
          <a:solidFill>
            <a:srgbClr val="FF9933"/>
          </a:solidFill>
          <a:ln w="12700">
            <a:solidFill>
              <a:srgbClr val="663300"/>
            </a:solidFill>
          </a:ln>
        </p:spPr>
        <p:txBody>
          <a:bodyPr wrap="square" rtlCol="0">
            <a:spAutoFit/>
          </a:bodyPr>
          <a:lstStyle/>
          <a:p>
            <a:pPr algn="ctr"/>
            <a:r>
              <a:rPr lang="de-DE" sz="2000" dirty="0" smtClean="0">
                <a:solidFill>
                  <a:srgbClr val="663300"/>
                </a:solidFill>
              </a:rPr>
              <a:t>Mehr über Vererbung später.</a:t>
            </a:r>
            <a:endParaRPr lang="de-DE" sz="2000" dirty="0">
              <a:solidFill>
                <a:srgbClr val="6633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Boolesche Magie</a:t>
            </a:r>
            <a:endParaRPr lang="de-DE" dirty="0"/>
          </a:p>
        </p:txBody>
      </p:sp>
      <p:sp>
        <p:nvSpPr>
          <p:cNvPr id="3" name="Inhaltsplatzhalter 2"/>
          <p:cNvSpPr>
            <a:spLocks noGrp="1"/>
          </p:cNvSpPr>
          <p:nvPr>
            <p:ph idx="1"/>
          </p:nvPr>
        </p:nvSpPr>
        <p:spPr>
          <a:xfrm>
            <a:off x="685800" y="2060848"/>
            <a:ext cx="7739063" cy="4176440"/>
          </a:xfrm>
        </p:spPr>
        <p:txBody>
          <a:bodyPr/>
          <a:lstStyle/>
          <a:p>
            <a:pPr marL="0" lvl="0" indent="0"/>
            <a:r>
              <a:rPr lang="de-DE" sz="2400" dirty="0">
                <a:cs typeface="Times New Roman" pitchFamily="18" charset="0"/>
              </a:rPr>
              <a:t>Im Paket </a:t>
            </a:r>
            <a:r>
              <a:rPr lang="de-DE" sz="2000" dirty="0">
                <a:latin typeface="Courier New" panose="02070309020205020404" pitchFamily="49" charset="0"/>
                <a:cs typeface="Courier New" panose="02070309020205020404" pitchFamily="49" charset="0"/>
              </a:rPr>
              <a:t>Standard</a:t>
            </a:r>
            <a:r>
              <a:rPr lang="de-DE" sz="2000" dirty="0">
                <a:cs typeface="Times New Roman" pitchFamily="18" charset="0"/>
              </a:rPr>
              <a:t> </a:t>
            </a:r>
            <a:r>
              <a:rPr lang="de-DE" sz="2400" dirty="0">
                <a:cs typeface="Times New Roman" pitchFamily="18" charset="0"/>
              </a:rPr>
              <a:t>definiert:</a:t>
            </a:r>
            <a:endParaRPr lang="de-DE" sz="2400" dirty="0"/>
          </a:p>
          <a:p>
            <a:pPr marL="444500" indent="0"/>
            <a:r>
              <a:rPr lang="de-DE" altLang="de-DE" sz="2000" b="1" dirty="0" smtClean="0">
                <a:latin typeface="Courier New" pitchFamily="49" charset="0"/>
                <a:cs typeface="Times New Roman" pitchFamily="18" charset="0"/>
              </a:rPr>
              <a:t>type</a:t>
            </a:r>
            <a:r>
              <a:rPr lang="de-DE" altLang="de-DE" sz="2000" dirty="0" smtClean="0">
                <a:latin typeface="Courier New" pitchFamily="49" charset="0"/>
                <a:cs typeface="Times New Roman" pitchFamily="18" charset="0"/>
              </a:rPr>
              <a:t> Boolean </a:t>
            </a:r>
            <a:r>
              <a:rPr lang="de-DE" altLang="de-DE" sz="2000" b="1" dirty="0" smtClean="0">
                <a:latin typeface="Courier New" pitchFamily="49" charset="0"/>
                <a:cs typeface="Times New Roman" pitchFamily="18" charset="0"/>
              </a:rPr>
              <a:t>is</a:t>
            </a:r>
            <a:r>
              <a:rPr lang="de-DE" altLang="de-DE" sz="2000" dirty="0" smtClean="0">
                <a:latin typeface="Courier New" pitchFamily="49" charset="0"/>
                <a:cs typeface="Times New Roman" pitchFamily="18" charset="0"/>
              </a:rPr>
              <a:t> (False, True);</a:t>
            </a:r>
          </a:p>
          <a:p>
            <a:pPr marL="0" indent="0"/>
            <a:r>
              <a:rPr lang="de-DE" sz="2400" dirty="0" smtClean="0">
                <a:cs typeface="Times New Roman" pitchFamily="18" charset="0"/>
              </a:rPr>
              <a:t>Im vordefinierten Typ ist echte Magie (Semantik) am Werke. Hiervon abgeleitete Typen sind Boolesche Typen:</a:t>
            </a:r>
          </a:p>
          <a:p>
            <a:pPr marL="444500" indent="0"/>
            <a:r>
              <a:rPr lang="de-DE" altLang="de-DE" sz="2000" b="1" dirty="0" smtClean="0">
                <a:latin typeface="Courier New" pitchFamily="49" charset="0"/>
                <a:cs typeface="Courier New" pitchFamily="49" charset="0"/>
              </a:rPr>
              <a:t>type</a:t>
            </a:r>
            <a:r>
              <a:rPr lang="de-DE" altLang="de-DE" sz="2000" dirty="0" smtClean="0">
                <a:latin typeface="Courier New" pitchFamily="49" charset="0"/>
                <a:cs typeface="Courier New" pitchFamily="49" charset="0"/>
              </a:rPr>
              <a:t> </a:t>
            </a:r>
            <a:r>
              <a:rPr lang="de-DE" altLang="de-DE" sz="2000" dirty="0">
                <a:latin typeface="Courier New" pitchFamily="49" charset="0"/>
                <a:cs typeface="Courier New" pitchFamily="49" charset="0"/>
              </a:rPr>
              <a:t>My_Boolean </a:t>
            </a:r>
            <a:r>
              <a:rPr lang="de-DE" altLang="de-DE" sz="2000" b="1" dirty="0">
                <a:latin typeface="Courier New" pitchFamily="49" charset="0"/>
                <a:cs typeface="Courier New" pitchFamily="49" charset="0"/>
              </a:rPr>
              <a:t>is</a:t>
            </a:r>
            <a:r>
              <a:rPr lang="de-DE" altLang="de-DE" sz="2000" dirty="0">
                <a:latin typeface="Courier New" pitchFamily="49" charset="0"/>
                <a:cs typeface="Courier New" pitchFamily="49" charset="0"/>
              </a:rPr>
              <a:t> </a:t>
            </a:r>
            <a:r>
              <a:rPr lang="de-DE" altLang="de-DE" sz="2000" b="1" dirty="0">
                <a:latin typeface="Courier New" pitchFamily="49" charset="0"/>
                <a:cs typeface="Courier New" pitchFamily="49" charset="0"/>
              </a:rPr>
              <a:t>new</a:t>
            </a:r>
            <a:r>
              <a:rPr lang="de-DE" altLang="de-DE" sz="2000" dirty="0">
                <a:latin typeface="Courier New" pitchFamily="49" charset="0"/>
                <a:cs typeface="Courier New" pitchFamily="49" charset="0"/>
              </a:rPr>
              <a:t> Boolean;</a:t>
            </a:r>
          </a:p>
          <a:p>
            <a:pPr marL="0" indent="0"/>
            <a:endParaRPr lang="de-DE" sz="2400" dirty="0" smtClean="0">
              <a:cs typeface="Times New Roman" pitchFamily="18" charset="0"/>
            </a:endParaRPr>
          </a:p>
          <a:p>
            <a:pPr marL="444500" indent="0"/>
            <a:r>
              <a:rPr lang="de-DE" altLang="de-DE" sz="2000" b="1" dirty="0" smtClean="0">
                <a:latin typeface="Courier New" pitchFamily="49" charset="0"/>
                <a:cs typeface="Times New Roman" pitchFamily="18" charset="0"/>
              </a:rPr>
              <a:t>type </a:t>
            </a:r>
            <a:r>
              <a:rPr lang="de-DE" altLang="de-DE" sz="2000" dirty="0" smtClean="0">
                <a:latin typeface="Courier New" pitchFamily="49" charset="0"/>
                <a:cs typeface="Times New Roman" pitchFamily="18" charset="0"/>
              </a:rPr>
              <a:t>My_Boolean </a:t>
            </a:r>
            <a:r>
              <a:rPr lang="de-DE" altLang="de-DE" sz="2000" b="1" dirty="0">
                <a:latin typeface="Courier New" pitchFamily="49" charset="0"/>
                <a:cs typeface="Times New Roman" pitchFamily="18" charset="0"/>
              </a:rPr>
              <a:t>is</a:t>
            </a:r>
            <a:r>
              <a:rPr lang="de-DE" altLang="de-DE" sz="2000" dirty="0">
                <a:latin typeface="Courier New" pitchFamily="49" charset="0"/>
                <a:cs typeface="Times New Roman" pitchFamily="18" charset="0"/>
              </a:rPr>
              <a:t> (False, True</a:t>
            </a:r>
            <a:r>
              <a:rPr lang="de-DE" altLang="de-DE" sz="2000" dirty="0" smtClean="0">
                <a:latin typeface="Courier New" pitchFamily="49" charset="0"/>
                <a:cs typeface="Times New Roman" pitchFamily="18" charset="0"/>
              </a:rPr>
              <a:t>);</a:t>
            </a:r>
          </a:p>
          <a:p>
            <a:pPr marL="0" indent="0"/>
            <a:r>
              <a:rPr lang="de-DE" sz="2400" dirty="0" smtClean="0">
                <a:cs typeface="Times New Roman" pitchFamily="18" charset="0"/>
              </a:rPr>
              <a:t>Das ist zwar möglich, ist aber kein Boolescher Typ! Sie bekommen nicht die Semantik. Hier werden nur die Literale </a:t>
            </a:r>
            <a:r>
              <a:rPr lang="de-DE" altLang="de-DE" sz="2000" dirty="0">
                <a:latin typeface="Courier New" pitchFamily="49" charset="0"/>
                <a:cs typeface="Times New Roman" pitchFamily="18" charset="0"/>
              </a:rPr>
              <a:t>False</a:t>
            </a:r>
            <a:r>
              <a:rPr lang="de-DE" sz="2400" dirty="0" smtClean="0">
                <a:cs typeface="Times New Roman" pitchFamily="18" charset="0"/>
              </a:rPr>
              <a:t> und </a:t>
            </a:r>
            <a:r>
              <a:rPr lang="de-DE" altLang="de-DE" sz="2000" dirty="0">
                <a:latin typeface="Courier New" pitchFamily="49" charset="0"/>
                <a:cs typeface="Times New Roman" pitchFamily="18" charset="0"/>
              </a:rPr>
              <a:t>True</a:t>
            </a:r>
            <a:r>
              <a:rPr lang="de-DE" sz="2400" dirty="0" smtClean="0">
                <a:cs typeface="Times New Roman" pitchFamily="18" charset="0"/>
              </a:rPr>
              <a:t> </a:t>
            </a:r>
            <a:r>
              <a:rPr lang="de-DE" sz="2400" i="1" dirty="0" smtClean="0">
                <a:cs typeface="Times New Roman" pitchFamily="18" charset="0"/>
              </a:rPr>
              <a:t>überladen</a:t>
            </a:r>
            <a:r>
              <a:rPr lang="de-DE" sz="2400" dirty="0" smtClean="0">
                <a:cs typeface="Times New Roman" pitchFamily="18" charset="0"/>
              </a:rPr>
              <a:t> (hierzu später).</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48</a:t>
            </a:fld>
            <a:endParaRPr lang="de-DE" dirty="0"/>
          </a:p>
        </p:txBody>
      </p:sp>
      <p:sp>
        <p:nvSpPr>
          <p:cNvPr id="6" name="Textfeld 5"/>
          <p:cNvSpPr txBox="1"/>
          <p:nvPr/>
        </p:nvSpPr>
        <p:spPr>
          <a:xfrm>
            <a:off x="6063215" y="4149080"/>
            <a:ext cx="1965169" cy="343917"/>
          </a:xfrm>
          <a:prstGeom prst="rect">
            <a:avLst/>
          </a:prstGeom>
          <a:solidFill>
            <a:srgbClr val="C59EE2"/>
          </a:solidFill>
          <a:ln w="12700">
            <a:solidFill>
              <a:srgbClr val="7030A0"/>
            </a:solidFill>
          </a:ln>
        </p:spPr>
        <p:txBody>
          <a:bodyPr wrap="square" rtlCol="0">
            <a:spAutoFit/>
          </a:bodyPr>
          <a:lstStyle/>
          <a:p>
            <a:r>
              <a:rPr lang="de-DE" sz="1600" dirty="0" smtClean="0">
                <a:solidFill>
                  <a:srgbClr val="7030A0"/>
                </a:solidFill>
              </a:rPr>
              <a:t>Magie: s</a:t>
            </a:r>
            <a:r>
              <a:rPr lang="de-DE" sz="1600" dirty="0" smtClean="0">
                <a:solidFill>
                  <a:srgbClr val="7030A0"/>
                </a:solidFill>
                <a:cs typeface="Times New Roman" pitchFamily="18" charset="0"/>
              </a:rPr>
              <a:t>iehe </a:t>
            </a:r>
            <a:r>
              <a:rPr lang="de-DE" sz="1600" dirty="0">
                <a:solidFill>
                  <a:srgbClr val="7030A0"/>
                </a:solidFill>
                <a:cs typeface="Times New Roman" pitchFamily="18" charset="0"/>
              </a:rPr>
              <a:t>Folie 79</a:t>
            </a:r>
            <a:endParaRPr lang="de-DE" sz="1600" dirty="0">
              <a:solidFill>
                <a:srgbClr val="7030A0"/>
              </a:solidFill>
            </a:endParaRPr>
          </a:p>
        </p:txBody>
      </p:sp>
    </p:spTree>
    <p:extLst>
      <p:ext uri="{BB962C8B-B14F-4D97-AF65-F5344CB8AC3E}">
        <p14:creationId xmlns:p14="http://schemas.microsoft.com/office/powerpoint/2010/main" val="15388463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a:xfrm>
            <a:off x="685800" y="461963"/>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Selbstdefinierte Typen und Untertypen</a:t>
            </a:r>
          </a:p>
        </p:txBody>
      </p:sp>
      <p:sp>
        <p:nvSpPr>
          <p:cNvPr id="26627" name="Rectangle 2"/>
          <p:cNvSpPr>
            <a:spLocks noGrp="1" noChangeArrowheads="1"/>
          </p:cNvSpPr>
          <p:nvPr>
            <p:ph idx="1"/>
          </p:nvPr>
        </p:nvSpPr>
        <p:spPr>
          <a:xfrm>
            <a:off x="685800" y="1981200"/>
            <a:ext cx="7764463" cy="4256088"/>
          </a:xfrm>
        </p:spPr>
        <p:txBody>
          <a:bodyPr/>
          <a:lstStyle/>
          <a:p>
            <a:pPr eaLnBrk="1" hangingPunct="1">
              <a:lnSpc>
                <a:spcPct val="90000"/>
              </a:lnSpc>
              <a:buClrTx/>
              <a:buFont typeface="Arial"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400" dirty="0" smtClean="0">
                <a:solidFill>
                  <a:schemeClr val="accent2"/>
                </a:solidFill>
              </a:rPr>
              <a:t>Benutzen Sie bevorzugt selbstdefinierte Typen.</a:t>
            </a:r>
          </a:p>
          <a:p>
            <a:pPr eaLnBrk="1" hangingPunct="1">
              <a:lnSpc>
                <a:spcPct val="90000"/>
              </a:lnSpc>
              <a:buClrTx/>
              <a:buFont typeface="Arial"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400" dirty="0" smtClean="0">
                <a:solidFill>
                  <a:schemeClr val="accent2"/>
                </a:solidFill>
              </a:rPr>
              <a:t>Geben Sie Grenzen vor.</a:t>
            </a:r>
          </a:p>
          <a:p>
            <a:pPr eaLnBrk="1" hangingPunct="1">
              <a:lnSpc>
                <a:spcPct val="90000"/>
              </a:lnSpc>
              <a:buClrTx/>
              <a:buFont typeface="Arial"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400" dirty="0" smtClean="0">
                <a:solidFill>
                  <a:srgbClr val="C00000"/>
                </a:solidFill>
              </a:rPr>
              <a:t>Benutzen Sie abgeleitete Typen nur, wenn Sie die Eigenschaften des Vatertyps übernehmen wollen.</a:t>
            </a:r>
          </a:p>
          <a:p>
            <a:pPr eaLnBrk="1" hangingPunct="1">
              <a:lnSpc>
                <a:spcPct val="90000"/>
              </a:lnSpc>
              <a:buClrTx/>
              <a:buFont typeface="Arial"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400" dirty="0" smtClean="0">
                <a:solidFill>
                  <a:schemeClr val="accent2"/>
                </a:solidFill>
              </a:rPr>
              <a:t>Benutzen Sie benannte Konstanten.</a:t>
            </a:r>
          </a:p>
          <a:p>
            <a:pPr marL="0" indent="25400"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dirty="0" smtClean="0">
                <a:latin typeface="Courier New" pitchFamily="49" charset="0"/>
              </a:rPr>
              <a:t>Maximale_Listenlänge: </a:t>
            </a:r>
            <a:r>
              <a:rPr lang="de-DE" sz="1800" b="1" dirty="0" smtClean="0">
                <a:latin typeface="Courier New" pitchFamily="49" charset="0"/>
              </a:rPr>
              <a:t>constant</a:t>
            </a:r>
            <a:r>
              <a:rPr lang="de-DE" sz="1800" dirty="0" smtClean="0">
                <a:latin typeface="Courier New" pitchFamily="49" charset="0"/>
              </a:rPr>
              <a:t> := </a:t>
            </a:r>
            <a:r>
              <a:rPr lang="de-DE" sz="1800" dirty="0" smtClean="0">
                <a:solidFill>
                  <a:schemeClr val="accent2"/>
                </a:solidFill>
                <a:latin typeface="Courier New" pitchFamily="49" charset="0"/>
              </a:rPr>
              <a:t>10_000</a:t>
            </a:r>
            <a:r>
              <a:rPr lang="de-DE" sz="1800" dirty="0" smtClean="0">
                <a:latin typeface="Courier New" pitchFamily="49" charset="0"/>
              </a:rPr>
              <a:t>;</a:t>
            </a:r>
          </a:p>
          <a:p>
            <a:pPr marL="0" indent="25400"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latin typeface="Courier New" pitchFamily="49" charset="0"/>
              </a:rPr>
              <a:t>type</a:t>
            </a:r>
            <a:r>
              <a:rPr lang="de-DE" sz="1800" dirty="0" smtClean="0">
                <a:latin typeface="Courier New" pitchFamily="49" charset="0"/>
              </a:rPr>
              <a:t> </a:t>
            </a:r>
            <a:r>
              <a:rPr lang="de-DE" sz="1800" dirty="0" smtClean="0">
                <a:solidFill>
                  <a:srgbClr val="FF3399"/>
                </a:solidFill>
                <a:latin typeface="Courier New" pitchFamily="49" charset="0"/>
              </a:rPr>
              <a:t>Listenlänge</a:t>
            </a:r>
            <a:r>
              <a:rPr lang="de-DE" sz="1800" dirty="0" smtClean="0">
                <a:latin typeface="Courier New" pitchFamily="49" charset="0"/>
              </a:rPr>
              <a:t> </a:t>
            </a:r>
            <a:r>
              <a:rPr lang="de-DE" sz="1800" b="1" dirty="0" smtClean="0">
                <a:latin typeface="Courier New" pitchFamily="49" charset="0"/>
              </a:rPr>
              <a:t>is range</a:t>
            </a:r>
            <a:r>
              <a:rPr lang="de-DE" sz="1800" dirty="0" smtClean="0">
                <a:latin typeface="Courier New" pitchFamily="49" charset="0"/>
              </a:rPr>
              <a:t> 0 .. Maximale_Listenlänge;</a:t>
            </a:r>
          </a:p>
          <a:p>
            <a:pPr marL="0" indent="25400"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solidFill>
                  <a:srgbClr val="FF3399"/>
                </a:solidFill>
                <a:latin typeface="Courier New" pitchFamily="49" charset="0"/>
              </a:rPr>
              <a:t>subtype</a:t>
            </a:r>
            <a:r>
              <a:rPr lang="de-DE" sz="1800" dirty="0" smtClean="0">
                <a:solidFill>
                  <a:srgbClr val="FF3399"/>
                </a:solidFill>
                <a:latin typeface="Courier New" pitchFamily="49" charset="0"/>
              </a:rPr>
              <a:t> </a:t>
            </a:r>
            <a:r>
              <a:rPr lang="de-DE" sz="1800" dirty="0" smtClean="0">
                <a:latin typeface="Courier New" pitchFamily="49" charset="0"/>
              </a:rPr>
              <a:t>Listenindex </a:t>
            </a:r>
            <a:r>
              <a:rPr lang="de-DE" sz="1800" b="1" dirty="0" smtClean="0">
                <a:latin typeface="Courier New" pitchFamily="49" charset="0"/>
              </a:rPr>
              <a:t>is</a:t>
            </a:r>
            <a:r>
              <a:rPr lang="de-DE" sz="1800" dirty="0" smtClean="0">
                <a:latin typeface="Courier New" pitchFamily="49" charset="0"/>
              </a:rPr>
              <a:t> </a:t>
            </a:r>
            <a:r>
              <a:rPr lang="de-DE" sz="1800" dirty="0" smtClean="0">
                <a:solidFill>
                  <a:srgbClr val="FF3399"/>
                </a:solidFill>
                <a:latin typeface="Courier New" pitchFamily="49" charset="0"/>
              </a:rPr>
              <a:t>Listenlänge</a:t>
            </a:r>
            <a:r>
              <a:rPr lang="de-DE" sz="1800" dirty="0" smtClean="0">
                <a:latin typeface="Courier New" pitchFamily="49" charset="0"/>
              </a:rPr>
              <a:t/>
            </a:r>
            <a:br>
              <a:rPr lang="de-DE" sz="1800" dirty="0" smtClean="0">
                <a:latin typeface="Courier New" pitchFamily="49" charset="0"/>
              </a:rPr>
            </a:br>
            <a:r>
              <a:rPr lang="de-DE" sz="1800" dirty="0" smtClean="0">
                <a:latin typeface="Courier New" pitchFamily="49" charset="0"/>
              </a:rPr>
              <a:t>          </a:t>
            </a:r>
            <a:r>
              <a:rPr lang="de-DE" sz="1800" b="1" dirty="0" smtClean="0">
                <a:latin typeface="Courier New" pitchFamily="49" charset="0"/>
              </a:rPr>
              <a:t>range</a:t>
            </a:r>
            <a:r>
              <a:rPr lang="de-DE" sz="1800" dirty="0" smtClean="0">
                <a:latin typeface="Courier New" pitchFamily="49" charset="0"/>
              </a:rPr>
              <a:t> 1 .. Listenlänge</a:t>
            </a:r>
            <a:r>
              <a:rPr lang="de-DE" sz="1800" dirty="0" smtClean="0">
                <a:solidFill>
                  <a:srgbClr val="FF3399"/>
                </a:solidFill>
                <a:latin typeface="Courier New" pitchFamily="49" charset="0"/>
              </a:rPr>
              <a:t>'Last</a:t>
            </a:r>
            <a:r>
              <a:rPr lang="de-DE" sz="1800" dirty="0" smtClean="0">
                <a:latin typeface="Courier New" pitchFamily="49" charset="0"/>
              </a:rPr>
              <a:t>;</a:t>
            </a:r>
          </a:p>
          <a:p>
            <a:pPr marL="0" indent="25400"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de-DE" sz="500" b="1" dirty="0" smtClean="0">
              <a:latin typeface="Courier New" pitchFamily="49" charset="0"/>
            </a:endParaRPr>
          </a:p>
          <a:p>
            <a:pPr marL="0" indent="25400"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latin typeface="Courier New" pitchFamily="49" charset="0"/>
              </a:rPr>
              <a:t>type</a:t>
            </a:r>
            <a:r>
              <a:rPr lang="de-DE" sz="1800" dirty="0" smtClean="0">
                <a:latin typeface="Courier New" pitchFamily="49" charset="0"/>
              </a:rPr>
              <a:t> Listenlänge </a:t>
            </a:r>
            <a:r>
              <a:rPr lang="de-DE" sz="1800" b="1" dirty="0" smtClean="0">
                <a:latin typeface="Courier New" pitchFamily="49" charset="0"/>
              </a:rPr>
              <a:t>is </a:t>
            </a:r>
            <a:r>
              <a:rPr lang="de-DE" sz="1800" b="1" dirty="0" smtClean="0">
                <a:solidFill>
                  <a:srgbClr val="FF0000"/>
                </a:solidFill>
                <a:latin typeface="Courier New" pitchFamily="49" charset="0"/>
              </a:rPr>
              <a:t>new </a:t>
            </a:r>
            <a:r>
              <a:rPr lang="de-DE" sz="1800" dirty="0" smtClean="0">
                <a:solidFill>
                  <a:srgbClr val="FF0000"/>
                </a:solidFill>
                <a:latin typeface="Courier New" pitchFamily="49" charset="0"/>
              </a:rPr>
              <a:t>Integer  -- </a:t>
            </a:r>
            <a:r>
              <a:rPr lang="de-DE" sz="1800" i="1" dirty="0" smtClean="0">
                <a:solidFill>
                  <a:srgbClr val="FF0000"/>
                </a:solidFill>
                <a:latin typeface="Courier New" pitchFamily="49" charset="0"/>
              </a:rPr>
              <a:t>falsch</a:t>
            </a:r>
            <a:br>
              <a:rPr lang="de-DE" sz="1800" i="1" dirty="0" smtClean="0">
                <a:solidFill>
                  <a:srgbClr val="FF0000"/>
                </a:solidFill>
                <a:latin typeface="Courier New" pitchFamily="49" charset="0"/>
              </a:rPr>
            </a:br>
            <a:r>
              <a:rPr lang="de-DE" sz="1800" dirty="0" smtClean="0">
                <a:latin typeface="Courier New" pitchFamily="49" charset="0"/>
              </a:rPr>
              <a:t>      </a:t>
            </a:r>
            <a:r>
              <a:rPr lang="de-DE" sz="1800" b="1" dirty="0" smtClean="0">
                <a:latin typeface="Courier New" pitchFamily="49" charset="0"/>
              </a:rPr>
              <a:t> range</a:t>
            </a:r>
            <a:r>
              <a:rPr lang="de-DE" sz="1800" dirty="0" smtClean="0">
                <a:latin typeface="Courier New" pitchFamily="49" charset="0"/>
              </a:rPr>
              <a:t> 0 .. Maximale_Listenlänge;</a:t>
            </a:r>
          </a:p>
        </p:txBody>
      </p:sp>
      <p:sp>
        <p:nvSpPr>
          <p:cNvPr id="2970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2970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AF4A72B-CD7F-4334-A9D9-2A1E897CB5B1}" type="slidenum">
              <a:rPr lang="de-DE" altLang="de-DE" sz="2400" smtClean="0"/>
              <a:pPr eaLnBrk="1" hangingPunct="1">
                <a:spcBef>
                  <a:spcPct val="0"/>
                </a:spcBef>
              </a:pPr>
              <a:t>49</a:t>
            </a:fld>
            <a:endParaRPr lang="de-DE" altLang="de-DE" sz="2400" dirty="0" smtClean="0"/>
          </a:p>
        </p:txBody>
      </p:sp>
      <p:sp>
        <p:nvSpPr>
          <p:cNvPr id="6" name="Abgerundete rechteckige Legende 5"/>
          <p:cNvSpPr/>
          <p:nvPr/>
        </p:nvSpPr>
        <p:spPr bwMode="auto">
          <a:xfrm>
            <a:off x="7198681" y="4941168"/>
            <a:ext cx="1008112" cy="432048"/>
          </a:xfrm>
          <a:prstGeom prst="wedgeRoundRectCallout">
            <a:avLst>
              <a:gd name="adj1" fmla="val -167687"/>
              <a:gd name="adj2" fmla="val 5390"/>
              <a:gd name="adj3" fmla="val 16667"/>
            </a:avLst>
          </a:prstGeom>
          <a:solidFill>
            <a:srgbClr val="00B0F0"/>
          </a:solidFill>
          <a:ln w="1905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Attribut</a:t>
            </a:r>
          </a:p>
        </p:txBody>
      </p:sp>
      <p:sp>
        <p:nvSpPr>
          <p:cNvPr id="2" name="Abgerundete rechteckige Legende 1"/>
          <p:cNvSpPr/>
          <p:nvPr/>
        </p:nvSpPr>
        <p:spPr bwMode="auto">
          <a:xfrm>
            <a:off x="6948264" y="3645024"/>
            <a:ext cx="1152128" cy="576064"/>
          </a:xfrm>
          <a:prstGeom prst="wedgeRoundRectCallout">
            <a:avLst>
              <a:gd name="adj1" fmla="val -92759"/>
              <a:gd name="adj2" fmla="val 42658"/>
              <a:gd name="adj3" fmla="val 16667"/>
            </a:avLst>
          </a:prstGeom>
          <a:solidFill>
            <a:srgbClr val="00B8FF"/>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600" b="0" i="0" u="none" strike="noStrike" cap="none" normalizeH="0" baseline="0" dirty="0" smtClean="0">
                <a:ln>
                  <a:noFill/>
                </a:ln>
                <a:solidFill>
                  <a:schemeClr val="tx1"/>
                </a:solidFill>
                <a:effectLst/>
                <a:latin typeface="Times New Roman" pitchFamily="18" charset="0"/>
              </a:rPr>
              <a:t>Keine Typangabe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a:xfrm>
            <a:off x="685800" y="461963"/>
            <a:ext cx="7766050" cy="1022821"/>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Wichtige Adressen im Web</a:t>
            </a:r>
          </a:p>
        </p:txBody>
      </p:sp>
      <p:sp>
        <p:nvSpPr>
          <p:cNvPr id="6147" name="Rectangle 2"/>
          <p:cNvSpPr>
            <a:spLocks noGrp="1" noChangeArrowheads="1"/>
          </p:cNvSpPr>
          <p:nvPr>
            <p:ph idx="1"/>
          </p:nvPr>
        </p:nvSpPr>
        <p:spPr>
          <a:xfrm>
            <a:off x="684213" y="1628800"/>
            <a:ext cx="7766050" cy="4619600"/>
          </a:xfrm>
        </p:spPr>
        <p:txBody>
          <a:bodyPr/>
          <a:lstStyle/>
          <a:p>
            <a:pPr marL="630238" lvl="0" indent="-603250" eaLnBrk="1" hangingPunct="1">
              <a:lnSpc>
                <a:spcPct val="80000"/>
              </a:lnSpc>
              <a:buClrTx/>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b="1" dirty="0"/>
              <a:t>Ada in allen </a:t>
            </a:r>
            <a:r>
              <a:rPr lang="de-DE" altLang="de-DE" sz="1300" b="1" dirty="0" smtClean="0"/>
              <a:t>fünf Generationen</a:t>
            </a:r>
            <a:r>
              <a:rPr lang="de-DE" altLang="de-DE" sz="1300" b="1" dirty="0"/>
              <a:t>:</a:t>
            </a:r>
          </a:p>
          <a:p>
            <a:pPr marL="628650" lvl="0" indent="0" eaLnBrk="1" hangingPunct="1">
              <a:lnSpc>
                <a:spcPct val="80000"/>
              </a:lnSpc>
              <a:buClrTx/>
              <a:tabLst>
                <a:tab pos="735013" algn="l"/>
                <a:tab pos="985838"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dirty="0" smtClean="0">
                <a:solidFill>
                  <a:srgbClr val="FF3399"/>
                </a:solidFill>
              </a:rPr>
              <a:t>83</a:t>
            </a:r>
            <a:r>
              <a:rPr lang="de-DE" altLang="de-DE" sz="1300" dirty="0" smtClean="0"/>
              <a:t>, </a:t>
            </a:r>
            <a:r>
              <a:rPr lang="de-DE" altLang="de-DE" sz="1300" dirty="0" smtClean="0">
                <a:solidFill>
                  <a:srgbClr val="FF3399"/>
                </a:solidFill>
              </a:rPr>
              <a:t>95</a:t>
            </a:r>
            <a:r>
              <a:rPr lang="de-DE" altLang="de-DE" sz="1300" dirty="0" smtClean="0"/>
              <a:t> </a:t>
            </a:r>
            <a:r>
              <a:rPr lang="de-DE" altLang="de-DE" sz="1300" dirty="0"/>
              <a:t>(Original und Consolidated (2001</a:t>
            </a:r>
            <a:r>
              <a:rPr lang="de-DE" altLang="de-DE" sz="1300" dirty="0" smtClean="0"/>
              <a:t>)), </a:t>
            </a:r>
            <a:r>
              <a:rPr lang="de-DE" altLang="de-DE" sz="1300" dirty="0" smtClean="0">
                <a:solidFill>
                  <a:srgbClr val="FF3399"/>
                </a:solidFill>
              </a:rPr>
              <a:t>2005</a:t>
            </a:r>
            <a:r>
              <a:rPr lang="de-DE" altLang="de-DE" sz="1300" dirty="0" smtClean="0"/>
              <a:t>, </a:t>
            </a:r>
            <a:r>
              <a:rPr lang="de-DE" altLang="de-DE" sz="1300" dirty="0" smtClean="0">
                <a:solidFill>
                  <a:srgbClr val="FF3399"/>
                </a:solidFill>
              </a:rPr>
              <a:t>2012</a:t>
            </a:r>
            <a:r>
              <a:rPr lang="de-DE" altLang="de-DE" sz="1300" dirty="0" smtClean="0"/>
              <a:t> </a:t>
            </a:r>
            <a:r>
              <a:rPr lang="de-DE" altLang="de-DE" sz="1300" dirty="0"/>
              <a:t>(Original und Consolidated (2016</a:t>
            </a:r>
            <a:r>
              <a:rPr lang="de-DE" altLang="de-DE" sz="1300" dirty="0" smtClean="0"/>
              <a:t>)), </a:t>
            </a:r>
            <a:r>
              <a:rPr lang="de-DE" altLang="de-DE" sz="1300" dirty="0" smtClean="0">
                <a:solidFill>
                  <a:srgbClr val="FF3399"/>
                </a:solidFill>
              </a:rPr>
              <a:t>2022</a:t>
            </a:r>
            <a:endParaRPr lang="de-DE" altLang="de-DE" sz="1300" dirty="0">
              <a:solidFill>
                <a:srgbClr val="FF3399"/>
              </a:solidFill>
            </a:endParaRPr>
          </a:p>
          <a:p>
            <a:pPr marL="630238" lvl="0" indent="-603250" eaLnBrk="1" hangingPunct="1">
              <a:lnSpc>
                <a:spcPct val="80000"/>
              </a:lnSpc>
              <a:buClrTx/>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b="1" dirty="0"/>
              <a:t>Referenzmanuale und Rationale</a:t>
            </a:r>
          </a:p>
          <a:p>
            <a:pPr marL="630238" lvl="0" indent="-603250" eaLnBrk="1" hangingPunct="1">
              <a:lnSpc>
                <a:spcPct val="80000"/>
              </a:lnSpc>
              <a:buSzPct val="45000"/>
              <a:buFont typeface="Wingdings" pitchFamily="2" charset="2"/>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dirty="0">
                <a:solidFill>
                  <a:srgbClr val="3333CC"/>
                </a:solidFill>
              </a:rPr>
              <a:t>http://</a:t>
            </a:r>
            <a:r>
              <a:rPr lang="de-DE" altLang="de-DE" sz="1300" dirty="0" smtClean="0">
                <a:solidFill>
                  <a:srgbClr val="3333CC"/>
                </a:solidFill>
              </a:rPr>
              <a:t>www.adaic.org/ada-resources/standards</a:t>
            </a:r>
            <a:r>
              <a:rPr lang="de-DE" altLang="de-DE" sz="1300" dirty="0">
                <a:solidFill>
                  <a:srgbClr val="3333CC"/>
                </a:solidFill>
              </a:rPr>
              <a:t>/</a:t>
            </a:r>
            <a:endParaRPr lang="de-DE" altLang="de-DE" sz="1300" dirty="0">
              <a:solidFill>
                <a:srgbClr val="3333CC"/>
              </a:solidFill>
              <a:hlinkClick r:id="rId3"/>
            </a:endParaRPr>
          </a:p>
          <a:p>
            <a:pPr marL="630238" lvl="0" indent="-603250" eaLnBrk="1" hangingPunct="1">
              <a:lnSpc>
                <a:spcPct val="80000"/>
              </a:lnSpc>
              <a:buClrTx/>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b="1" dirty="0"/>
              <a:t>Lernmaterial</a:t>
            </a:r>
          </a:p>
          <a:p>
            <a:pPr marL="630238" lvl="0" indent="-603250" eaLnBrk="1" hangingPunct="1">
              <a:lnSpc>
                <a:spcPct val="80000"/>
              </a:lnSpc>
              <a:buSzPct val="45000"/>
              <a:buFont typeface="Wingdings" pitchFamily="2" charset="2"/>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dirty="0">
                <a:solidFill>
                  <a:srgbClr val="3333CC"/>
                </a:solidFill>
              </a:rPr>
              <a:t>http://www.adaic.org/learn/materials/</a:t>
            </a:r>
          </a:p>
          <a:p>
            <a:pPr marL="630238" lvl="0" indent="-603250" eaLnBrk="1" hangingPunct="1">
              <a:lnSpc>
                <a:spcPct val="80000"/>
              </a:lnSpc>
              <a:buSzPct val="45000"/>
              <a:buFont typeface="Wingdings" pitchFamily="2" charset="2"/>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dirty="0">
                <a:solidFill>
                  <a:srgbClr val="3333CC"/>
                </a:solidFill>
              </a:rPr>
              <a:t>http://en.wikibooks.org/wiki/Ada_Programming</a:t>
            </a:r>
          </a:p>
          <a:p>
            <a:pPr marL="630238" lvl="0" indent="-603250" eaLnBrk="1" hangingPunct="1">
              <a:lnSpc>
                <a:spcPct val="80000"/>
              </a:lnSpc>
              <a:buSzPct val="45000"/>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b="1" dirty="0"/>
              <a:t>News Group </a:t>
            </a:r>
            <a:r>
              <a:rPr lang="de-DE" altLang="de-DE" sz="1300" b="1" dirty="0" smtClean="0"/>
              <a:t>comp.lang.ada und Forum</a:t>
            </a:r>
            <a:endParaRPr lang="de-DE" altLang="de-DE" sz="1300" b="1" dirty="0"/>
          </a:p>
          <a:p>
            <a:pPr marL="630238" lvl="0" indent="-603250"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dirty="0">
                <a:solidFill>
                  <a:srgbClr val="3333CC"/>
                </a:solidFill>
              </a:rPr>
              <a:t>https://ada-lang.io/</a:t>
            </a:r>
          </a:p>
          <a:p>
            <a:pPr marL="26988" lvl="0" indent="0" eaLnBrk="1" hangingPunct="1">
              <a:lnSpc>
                <a:spcPct val="80000"/>
              </a:lnSpc>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b="1" dirty="0" smtClean="0"/>
              <a:t>Graphische </a:t>
            </a:r>
            <a:r>
              <a:rPr lang="de-DE" altLang="de-DE" sz="1300" b="1" dirty="0"/>
              <a:t>Oberflächen</a:t>
            </a:r>
          </a:p>
          <a:p>
            <a:pPr marL="628650" lvl="0" indent="-601663"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dirty="0">
                <a:solidFill>
                  <a:srgbClr val="3333CC"/>
                </a:solidFill>
              </a:rPr>
              <a:t>http://www.rrsoftware.com/html/prodinf/claw/claw.htm</a:t>
            </a:r>
            <a:br>
              <a:rPr lang="de-DE" altLang="de-DE" sz="1300" dirty="0">
                <a:solidFill>
                  <a:srgbClr val="3333CC"/>
                </a:solidFill>
              </a:rPr>
            </a:br>
            <a:r>
              <a:rPr lang="de-DE" altLang="de-DE" sz="1300" dirty="0"/>
              <a:t>Class Library for Ada on Windows (nur auf Windows; Compiler-unabhängig)</a:t>
            </a:r>
          </a:p>
          <a:p>
            <a:pPr marL="628650" lvl="0" indent="-601663"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dirty="0" smtClean="0"/>
              <a:t>GtkAda </a:t>
            </a:r>
            <a:r>
              <a:rPr lang="de-DE" altLang="de-DE" sz="1300" dirty="0"/>
              <a:t>(nur für AdaCore’s GNAT); </a:t>
            </a:r>
            <a:r>
              <a:rPr lang="de-DE" altLang="de-DE" sz="1300" dirty="0" smtClean="0"/>
              <a:t>portierbar: </a:t>
            </a:r>
            <a:r>
              <a:rPr lang="de-DE" altLang="de-DE" sz="1300" dirty="0"/>
              <a:t>Windows, Linux, </a:t>
            </a:r>
            <a:r>
              <a:rPr lang="de-DE" altLang="de-DE" sz="1300" dirty="0" smtClean="0"/>
              <a:t>Unix</a:t>
            </a:r>
          </a:p>
          <a:p>
            <a:pPr marL="628650" lvl="0" indent="-601663"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dirty="0" smtClean="0"/>
              <a:t>Einige weitere wie JEWL, Ada_GUI</a:t>
            </a:r>
          </a:p>
          <a:p>
            <a:pPr marL="26987" lvl="0" indent="0" eaLnBrk="1" hangingPunct="1">
              <a:lnSpc>
                <a:spcPct val="80000"/>
              </a:lnSpc>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b="1" dirty="0" smtClean="0"/>
              <a:t>Robert Dewar</a:t>
            </a:r>
          </a:p>
          <a:p>
            <a:pPr marL="628650" lvl="0" indent="-601663"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dirty="0"/>
              <a:t>Ada, Past Present and Future</a:t>
            </a:r>
            <a:br>
              <a:rPr lang="en-US" altLang="de-DE" sz="1300" dirty="0"/>
            </a:br>
            <a:r>
              <a:rPr lang="en-US" altLang="de-DE" sz="1300" dirty="0">
                <a:solidFill>
                  <a:schemeClr val="accent2"/>
                </a:solidFill>
              </a:rPr>
              <a:t>https://www.youtube.com/watch?v=0yXwnk8Cr0c&amp;feature=youtu.be&amp;t=2218</a:t>
            </a:r>
          </a:p>
          <a:p>
            <a:pPr marL="628650" lvl="0" indent="-601663"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dirty="0"/>
              <a:t>UAV's: Safety and Security Issues</a:t>
            </a:r>
            <a:br>
              <a:rPr lang="en-US" altLang="de-DE" sz="1300" dirty="0"/>
            </a:br>
            <a:r>
              <a:rPr lang="en-US" altLang="de-DE" sz="1300" dirty="0">
                <a:solidFill>
                  <a:schemeClr val="accent2"/>
                </a:solidFill>
              </a:rPr>
              <a:t>https://www.youtube.com/watch?v=DnsLpEgFUSk&amp;feature=youtu.be</a:t>
            </a:r>
            <a:endParaRPr lang="de-DE" altLang="de-DE" sz="1300" dirty="0">
              <a:solidFill>
                <a:schemeClr val="accent2"/>
              </a:solidFill>
            </a:endParaRPr>
          </a:p>
          <a:p>
            <a:pPr marL="26987" lvl="0" indent="0" eaLnBrk="1" hangingPunct="1">
              <a:lnSpc>
                <a:spcPct val="80000"/>
              </a:lnSpc>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endParaRPr lang="de-DE" altLang="de-DE" sz="1400" b="1" dirty="0" smtClean="0"/>
          </a:p>
          <a:p>
            <a:pPr marL="26987" lvl="0" indent="0" eaLnBrk="1" hangingPunct="1">
              <a:lnSpc>
                <a:spcPct val="80000"/>
              </a:lnSpc>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endParaRPr lang="de-DE" altLang="de-DE" sz="1400" b="1" dirty="0"/>
          </a:p>
        </p:txBody>
      </p:sp>
      <p:sp>
        <p:nvSpPr>
          <p:cNvPr id="614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14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544FC4B-91DF-431D-A8B7-E8F9B6E871CF}" type="slidenum">
              <a:rPr lang="de-DE" altLang="de-DE" sz="2400" smtClean="0"/>
              <a:pPr eaLnBrk="1" hangingPunct="1">
                <a:spcBef>
                  <a:spcPct val="0"/>
                </a:spcBef>
              </a:pPr>
              <a:t>5</a:t>
            </a:fld>
            <a:endParaRPr lang="de-DE" altLang="de-DE" sz="2400" dirty="0" smtClean="0"/>
          </a:p>
        </p:txBody>
      </p:sp>
      <p:sp>
        <p:nvSpPr>
          <p:cNvPr id="3" name="Rechteckige Legende 2"/>
          <p:cNvSpPr/>
          <p:nvPr/>
        </p:nvSpPr>
        <p:spPr bwMode="auto">
          <a:xfrm>
            <a:off x="5543673" y="2420888"/>
            <a:ext cx="2700735" cy="288032"/>
          </a:xfrm>
          <a:prstGeom prst="wedgeRectCallout">
            <a:avLst>
              <a:gd name="adj1" fmla="val -84316"/>
              <a:gd name="adj2" fmla="val -21422"/>
            </a:avLst>
          </a:prstGeom>
          <a:solidFill>
            <a:srgbClr val="FFDF85"/>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lvl="0"/>
            <a:r>
              <a:rPr lang="en-US" sz="1400" dirty="0">
                <a:solidFill>
                  <a:srgbClr val="C00000"/>
                </a:solidFill>
              </a:rPr>
              <a:t>Ada 2022 has an ARM and a </a:t>
            </a:r>
            <a:r>
              <a:rPr lang="en-US" sz="1400" dirty="0" smtClean="0">
                <a:solidFill>
                  <a:srgbClr val="C00000"/>
                </a:solidFill>
              </a:rPr>
              <a:t>LEG.</a:t>
            </a:r>
            <a:endParaRPr lang="en-US" sz="1400" dirty="0">
              <a:solidFill>
                <a:srgbClr val="C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Grp="1" noChangeArrowheads="1"/>
          </p:cNvSpPr>
          <p:nvPr>
            <p:ph type="title"/>
          </p:nvPr>
        </p:nvSpPr>
        <p:spPr>
          <a:xfrm>
            <a:off x="685800" y="461963"/>
            <a:ext cx="7764463"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Untertypen</a:t>
            </a:r>
          </a:p>
        </p:txBody>
      </p:sp>
      <p:sp>
        <p:nvSpPr>
          <p:cNvPr id="30723" name="Rectangle 2"/>
          <p:cNvSpPr>
            <a:spLocks noGrp="1" noChangeArrowheads="1"/>
          </p:cNvSpPr>
          <p:nvPr>
            <p:ph idx="1"/>
          </p:nvPr>
        </p:nvSpPr>
        <p:spPr>
          <a:xfrm>
            <a:off x="685800" y="1700808"/>
            <a:ext cx="7764463" cy="4320580"/>
          </a:xfrm>
        </p:spPr>
        <p:txBody>
          <a:bodyPr/>
          <a:lstStyle/>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Benutzen Sie Untertypen!</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Schreiben Sie nicht</a:t>
            </a:r>
          </a:p>
          <a:p>
            <a:pPr marL="357188" indent="0" eaLnBrk="1" hangingPunct="1">
              <a:buClrTx/>
              <a:buFontTx/>
              <a:buNone/>
              <a:tabLst>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800" dirty="0" smtClean="0">
                <a:latin typeface="Courier New" pitchFamily="49" charset="0"/>
              </a:rPr>
              <a:t>Anzahl: Integer;  -- </a:t>
            </a:r>
            <a:r>
              <a:rPr lang="de-DE" altLang="de-DE" sz="2800" i="1" dirty="0" smtClean="0">
                <a:solidFill>
                  <a:srgbClr val="FF0000"/>
                </a:solidFill>
                <a:latin typeface="Courier New" pitchFamily="49" charset="0"/>
              </a:rPr>
              <a:t>falsch</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Haben Sie stets die Bedeutung ihrer Vereinbarungen im Sinn.</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solidFill>
                  <a:schemeClr val="accent2"/>
                </a:solidFill>
              </a:rPr>
              <a:t>Anzahlen können doch niemals negativ sein!</a:t>
            </a:r>
            <a:br>
              <a:rPr lang="de-DE" altLang="de-DE" dirty="0" smtClean="0">
                <a:solidFill>
                  <a:schemeClr val="accent2"/>
                </a:solidFill>
              </a:rPr>
            </a:br>
            <a:r>
              <a:rPr lang="de-DE" altLang="de-DE" dirty="0" smtClean="0">
                <a:solidFill>
                  <a:schemeClr val="accent2"/>
                </a:solidFill>
              </a:rPr>
              <a:t>Initialisieren Sie.</a:t>
            </a:r>
          </a:p>
          <a:p>
            <a:pPr marL="357188" indent="0" eaLnBrk="1" hangingPunct="1">
              <a:buClrTx/>
              <a:buFontTx/>
              <a:buNone/>
              <a:tabLst>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800" dirty="0" smtClean="0">
                <a:latin typeface="Courier New" pitchFamily="49" charset="0"/>
              </a:rPr>
              <a:t>Anzahl: Natural := 0;  -- </a:t>
            </a:r>
            <a:r>
              <a:rPr lang="de-DE" altLang="de-DE" sz="2800" i="1" dirty="0" smtClean="0">
                <a:solidFill>
                  <a:srgbClr val="0000FF"/>
                </a:solidFill>
                <a:latin typeface="Courier New" pitchFamily="49" charset="0"/>
              </a:rPr>
              <a:t>richtig</a:t>
            </a:r>
          </a:p>
        </p:txBody>
      </p:sp>
      <p:sp>
        <p:nvSpPr>
          <p:cNvPr id="3072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3072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DDC202A-8BE5-42D8-A246-A5E29742DFB0}" type="slidenum">
              <a:rPr lang="de-DE" altLang="de-DE" sz="2400" smtClean="0"/>
              <a:pPr eaLnBrk="1" hangingPunct="1">
                <a:spcBef>
                  <a:spcPct val="0"/>
                </a:spcBef>
              </a:pPr>
              <a:t>50</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Objektdeklaration</a:t>
            </a:r>
          </a:p>
        </p:txBody>
      </p:sp>
      <p:sp>
        <p:nvSpPr>
          <p:cNvPr id="31747" name="Rectangle 2"/>
          <p:cNvSpPr>
            <a:spLocks noGrp="1" noChangeArrowheads="1"/>
          </p:cNvSpPr>
          <p:nvPr>
            <p:ph idx="1"/>
          </p:nvPr>
        </p:nvSpPr>
        <p:spPr>
          <a:xfrm>
            <a:off x="685800" y="1981200"/>
            <a:ext cx="7772400" cy="4238625"/>
          </a:xfrm>
        </p:spPr>
        <p:txBody>
          <a:bodyPr/>
          <a:lstStyle/>
          <a:p>
            <a:pPr marL="0" indent="0" eaLnBrk="1" hangingPunct="1">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de-DE" altLang="de-DE" sz="2200" dirty="0" smtClean="0">
                <a:latin typeface="Courier New" pitchFamily="49" charset="0"/>
              </a:rPr>
              <a:t>&lt;Objekt_Liste&gt;: [</a:t>
            </a:r>
            <a:r>
              <a:rPr lang="de-DE" altLang="de-DE" sz="2200" b="1" dirty="0" smtClean="0">
                <a:latin typeface="Courier New" pitchFamily="49" charset="0"/>
              </a:rPr>
              <a:t>constant</a:t>
            </a:r>
            <a:r>
              <a:rPr lang="de-DE" altLang="de-DE" sz="2200" dirty="0" smtClean="0">
                <a:latin typeface="Courier New" pitchFamily="49" charset="0"/>
              </a:rPr>
              <a:t>] Untertyp</a:t>
            </a:r>
            <a:br>
              <a:rPr lang="de-DE" altLang="de-DE" sz="2200" dirty="0" smtClean="0">
                <a:latin typeface="Courier New" pitchFamily="49" charset="0"/>
              </a:rPr>
            </a:br>
            <a:r>
              <a:rPr lang="de-DE" altLang="de-DE" sz="2200" dirty="0" smtClean="0">
                <a:latin typeface="Courier New" pitchFamily="49" charset="0"/>
              </a:rPr>
              <a:t>   [ := Initialwert];</a:t>
            </a:r>
          </a:p>
          <a:p>
            <a:pPr marL="0" indent="0" eaLnBrk="1" hangingPunct="1">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de-DE" altLang="de-DE" sz="2400" dirty="0" smtClean="0">
                <a:solidFill>
                  <a:schemeClr val="accent2"/>
                </a:solidFill>
              </a:rPr>
              <a:t>Schreiben Sie stets </a:t>
            </a:r>
            <a:r>
              <a:rPr lang="de-DE" altLang="de-DE" sz="2200" b="1" dirty="0" smtClean="0">
                <a:solidFill>
                  <a:schemeClr val="accent2"/>
                </a:solidFill>
                <a:latin typeface="Courier New" pitchFamily="49" charset="0"/>
              </a:rPr>
              <a:t>constant</a:t>
            </a:r>
            <a:r>
              <a:rPr lang="de-DE" altLang="de-DE" sz="2400" dirty="0" smtClean="0">
                <a:solidFill>
                  <a:schemeClr val="accent2"/>
                </a:solidFill>
              </a:rPr>
              <a:t> auch in lokalen Deklarationen, wenn sich der Wert nicht ändert. </a:t>
            </a:r>
            <a:r>
              <a:rPr lang="de-DE" altLang="de-DE" sz="2400" dirty="0" smtClean="0"/>
              <a:t>Das hilft ungemein beim Lesen! Denken Sie stets an den Leser (das sind oft Sie selbst).</a:t>
            </a:r>
          </a:p>
          <a:p>
            <a:pPr marL="0" indent="0" eaLnBrk="1" hangingPunct="1">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endParaRPr lang="de-DE" altLang="de-DE" sz="300" dirty="0" smtClean="0"/>
          </a:p>
          <a:p>
            <a:pPr marL="0" indent="0" eaLnBrk="1" hangingPunct="1">
              <a:spcBef>
                <a:spcPct val="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de-DE" altLang="de-DE" sz="2200" dirty="0" smtClean="0">
                <a:latin typeface="Courier New" pitchFamily="49" charset="0"/>
              </a:rPr>
              <a:t>A, B, C: Integer;</a:t>
            </a:r>
          </a:p>
          <a:p>
            <a:pPr marL="0" indent="0" eaLnBrk="1" hangingPunct="1">
              <a:spcBef>
                <a:spcPct val="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de-DE" altLang="de-DE" sz="2200" dirty="0" smtClean="0">
                <a:latin typeface="Courier New" pitchFamily="49" charset="0"/>
              </a:rPr>
              <a:t>X, Y, Z: Float := 0.0;  -- </a:t>
            </a:r>
            <a:r>
              <a:rPr lang="de-DE" altLang="de-DE" sz="2200" i="1" dirty="0" smtClean="0">
                <a:latin typeface="Courier New" pitchFamily="49" charset="0"/>
              </a:rPr>
              <a:t>gilt für alle drei</a:t>
            </a:r>
          </a:p>
          <a:p>
            <a:pPr marL="0" indent="0" eaLnBrk="1" hangingPunct="1">
              <a:spcBef>
                <a:spcPct val="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de-DE" altLang="de-DE" sz="2200" dirty="0" smtClean="0">
                <a:latin typeface="Courier New" pitchFamily="49" charset="0"/>
              </a:rPr>
              <a:t>I, J: Natural := </a:t>
            </a:r>
            <a:r>
              <a:rPr lang="de-DE" altLang="de-DE" sz="2200" dirty="0" smtClean="0">
                <a:solidFill>
                  <a:srgbClr val="C00000"/>
                </a:solidFill>
                <a:latin typeface="Courier New" pitchFamily="49" charset="0"/>
              </a:rPr>
              <a:t>F (X)</a:t>
            </a:r>
            <a:r>
              <a:rPr lang="de-DE" altLang="de-DE" sz="2200" dirty="0" smtClean="0">
                <a:latin typeface="Courier New" pitchFamily="49" charset="0"/>
              </a:rPr>
              <a:t>; -- </a:t>
            </a:r>
            <a:r>
              <a:rPr lang="de-DE" altLang="de-DE" sz="2200" i="1" dirty="0" smtClean="0">
                <a:solidFill>
                  <a:srgbClr val="C00000"/>
                </a:solidFill>
                <a:latin typeface="Courier New" pitchFamily="49" charset="0"/>
              </a:rPr>
              <a:t>zweimal gerufen</a:t>
            </a:r>
          </a:p>
          <a:p>
            <a:pPr marL="0" indent="0" eaLnBrk="1" hangingPunct="1">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de-DE" altLang="de-DE" sz="2400" dirty="0" smtClean="0"/>
              <a:t>Benannte Zahlen:</a:t>
            </a:r>
          </a:p>
          <a:p>
            <a:pPr marL="0" indent="0" eaLnBrk="1" hangingPunct="1">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de-DE" altLang="de-DE" sz="2200" dirty="0" smtClean="0">
                <a:latin typeface="Courier New" pitchFamily="49" charset="0"/>
              </a:rPr>
              <a:t>Pi: </a:t>
            </a:r>
            <a:r>
              <a:rPr lang="de-DE" altLang="de-DE" sz="2200" b="1" dirty="0" smtClean="0">
                <a:latin typeface="Courier New" pitchFamily="49" charset="0"/>
              </a:rPr>
              <a:t>constant</a:t>
            </a:r>
            <a:r>
              <a:rPr lang="de-DE" altLang="de-DE" sz="2200" dirty="0" smtClean="0">
                <a:latin typeface="Courier New" pitchFamily="49" charset="0"/>
              </a:rPr>
              <a:t> := 3.141_592_...;</a:t>
            </a:r>
          </a:p>
        </p:txBody>
      </p:sp>
      <p:sp>
        <p:nvSpPr>
          <p:cNvPr id="3174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3174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3562DEB-3095-43F6-A706-A08649440B2E}" type="slidenum">
              <a:rPr lang="de-DE" altLang="de-DE" sz="2400" smtClean="0"/>
              <a:pPr eaLnBrk="1" hangingPunct="1">
                <a:spcBef>
                  <a:spcPct val="0"/>
                </a:spcBef>
              </a:pPr>
              <a:t>51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p:cNvSpPr>
            <a:spLocks noGrp="1" noChangeArrowheads="1"/>
          </p:cNvSpPr>
          <p:nvPr>
            <p:ph type="title"/>
          </p:nvPr>
        </p:nvSpPr>
        <p:spPr>
          <a:xfrm>
            <a:off x="685800" y="461963"/>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Initialisierung</a:t>
            </a:r>
          </a:p>
        </p:txBody>
      </p:sp>
      <p:sp>
        <p:nvSpPr>
          <p:cNvPr id="32771" name="Rectangle 2"/>
          <p:cNvSpPr>
            <a:spLocks noGrp="1" noChangeArrowheads="1"/>
          </p:cNvSpPr>
          <p:nvPr>
            <p:ph idx="1"/>
          </p:nvPr>
        </p:nvSpPr>
        <p:spPr>
          <a:xfrm>
            <a:off x="685800" y="1981200"/>
            <a:ext cx="7764463" cy="4238625"/>
          </a:xfrm>
        </p:spPr>
        <p:txBody>
          <a:bodyPr/>
          <a:lstStyle/>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Initialisieren Sie Ihre Variablen, wenn möglich.</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declare</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dirty="0" smtClean="0">
                <a:solidFill>
                  <a:srgbClr val="FF0000"/>
                </a:solidFill>
                <a:latin typeface="Courier New" pitchFamily="49" charset="0"/>
              </a:rPr>
              <a:t>Anzahl: Natural;</a:t>
            </a:r>
            <a:r>
              <a:rPr lang="de-DE" altLang="de-DE" sz="1800" dirty="0" smtClean="0">
                <a:latin typeface="Courier New" pitchFamily="49" charset="0"/>
              </a:rPr>
              <a:t> </a:t>
            </a:r>
            <a:r>
              <a:rPr lang="de-DE" altLang="de-DE" sz="1800" dirty="0" smtClean="0">
                <a:solidFill>
                  <a:srgbClr val="FF0000"/>
                </a:solidFill>
                <a:latin typeface="Courier New" pitchFamily="49" charset="0"/>
              </a:rPr>
              <a:t>             </a:t>
            </a:r>
            <a:r>
              <a:rPr lang="de-DE" altLang="de-DE" sz="1800" dirty="0" smtClean="0">
                <a:solidFill>
                  <a:srgbClr val="0000FF"/>
                </a:solidFill>
                <a:latin typeface="Courier New" pitchFamily="49" charset="0"/>
              </a:rPr>
              <a:t>Anzahl: Natural := 0;</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begin                          </a:t>
            </a:r>
            <a:r>
              <a:rPr lang="de-DE" altLang="de-DE" sz="1800" dirty="0" smtClean="0">
                <a:solidFill>
                  <a:srgbClr val="0000FF"/>
                </a:solidFill>
                <a:latin typeface="Courier New" pitchFamily="49" charset="0"/>
              </a:rPr>
              <a:t> -- </a:t>
            </a:r>
            <a:r>
              <a:rPr lang="de-DE" altLang="de-DE" sz="1800" i="1" dirty="0" smtClean="0">
                <a:solidFill>
                  <a:srgbClr val="0000FF"/>
                </a:solidFill>
                <a:latin typeface="Courier New" pitchFamily="49" charset="0"/>
              </a:rPr>
              <a:t>richtig</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r>
              <a:rPr lang="de-DE" altLang="de-DE" sz="1800" dirty="0" smtClean="0">
                <a:solidFill>
                  <a:srgbClr val="FF0000"/>
                </a:solidFill>
                <a:latin typeface="Courier New" pitchFamily="49" charset="0"/>
              </a:rPr>
              <a:t>Anzahl := 0;  -- </a:t>
            </a:r>
            <a:r>
              <a:rPr lang="de-DE" altLang="de-DE" sz="1800" i="1" dirty="0" smtClean="0">
                <a:solidFill>
                  <a:srgbClr val="FF0000"/>
                </a:solidFill>
                <a:latin typeface="Courier New" pitchFamily="49" charset="0"/>
              </a:rPr>
              <a:t>schlecht</a:t>
            </a:r>
            <a:endParaRPr lang="de-DE" altLang="de-DE" sz="1800" dirty="0" smtClean="0">
              <a:solidFill>
                <a:srgbClr val="FF0000"/>
              </a:solidFill>
              <a:latin typeface="Courier New" pitchFamily="49" charset="0"/>
            </a:endParaRP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Der Initialwert wird für jedes Objekt getrennt ausgewertet.</a:t>
            </a:r>
            <a:endParaRPr lang="de-DE" altLang="de-DE" sz="1800" b="1" dirty="0" smtClean="0">
              <a:latin typeface="Courier New" pitchFamily="49" charset="0"/>
            </a:endParaRPr>
          </a:p>
          <a:p>
            <a:pPr marL="268288" indent="25400" eaLnBrk="1" hangingPunct="1">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X, Y, Z: Float := Random;  -- </a:t>
            </a:r>
            <a:r>
              <a:rPr lang="de-DE" altLang="de-DE" sz="1800" i="1" dirty="0" smtClean="0">
                <a:latin typeface="Courier New" pitchFamily="49" charset="0"/>
              </a:rPr>
              <a:t>drei verschiedene Werte</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Das ist (fast) dasselbe wie</a:t>
            </a:r>
          </a:p>
          <a:p>
            <a:pPr marL="268288"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X: Float := Random;</a:t>
            </a:r>
            <a:r>
              <a:rPr lang="de-DE" altLang="de-DE" sz="1800" i="1" dirty="0" smtClean="0">
                <a:latin typeface="Courier New" pitchFamily="49" charset="0"/>
              </a:rPr>
              <a:t/>
            </a:r>
            <a:br>
              <a:rPr lang="de-DE" altLang="de-DE" sz="1800" i="1" dirty="0" smtClean="0">
                <a:latin typeface="Courier New" pitchFamily="49" charset="0"/>
              </a:rPr>
            </a:br>
            <a:r>
              <a:rPr lang="de-DE" altLang="de-DE" sz="1800" dirty="0" smtClean="0">
                <a:latin typeface="Courier New" pitchFamily="49" charset="0"/>
              </a:rPr>
              <a:t>Y: Float := Random;</a:t>
            </a:r>
            <a:r>
              <a:rPr lang="de-DE" altLang="de-DE" sz="1800" i="1" dirty="0" smtClean="0">
                <a:latin typeface="Courier New" pitchFamily="49" charset="0"/>
              </a:rPr>
              <a:t/>
            </a:r>
            <a:br>
              <a:rPr lang="de-DE" altLang="de-DE" sz="1800" i="1" dirty="0" smtClean="0">
                <a:latin typeface="Courier New" pitchFamily="49" charset="0"/>
              </a:rPr>
            </a:br>
            <a:r>
              <a:rPr lang="de-DE" altLang="de-DE" sz="1800" dirty="0" smtClean="0">
                <a:latin typeface="Courier New" pitchFamily="49" charset="0"/>
              </a:rPr>
              <a:t>Z: Float := Random;</a:t>
            </a:r>
            <a:endParaRPr lang="de-DE" altLang="de-DE" sz="1800" i="1" dirty="0" smtClean="0">
              <a:latin typeface="Courier New" pitchFamily="49" charset="0"/>
            </a:endParaRPr>
          </a:p>
        </p:txBody>
      </p:sp>
      <p:sp>
        <p:nvSpPr>
          <p:cNvPr id="3277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3277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68FE446-AF32-4A14-899F-2B9F0E399791}" type="slidenum">
              <a:rPr lang="de-DE" altLang="de-DE" sz="2400" smtClean="0"/>
              <a:pPr eaLnBrk="1" hangingPunct="1">
                <a:spcBef>
                  <a:spcPct val="0"/>
                </a:spcBef>
              </a:pPr>
              <a:t>52</a:t>
            </a:fld>
            <a:endParaRPr lang="de-DE" altLang="de-DE" sz="2400" dirty="0" smtClean="0"/>
          </a:p>
        </p:txBody>
      </p:sp>
      <p:cxnSp>
        <p:nvCxnSpPr>
          <p:cNvPr id="32774" name="Gerade Verbindung 2"/>
          <p:cNvCxnSpPr>
            <a:cxnSpLocks noChangeShapeType="1"/>
          </p:cNvCxnSpPr>
          <p:nvPr/>
        </p:nvCxnSpPr>
        <p:spPr bwMode="auto">
          <a:xfrm>
            <a:off x="4716463" y="2565400"/>
            <a:ext cx="0" cy="12954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Abgerundete rechteckige Legende 1"/>
          <p:cNvSpPr/>
          <p:nvPr/>
        </p:nvSpPr>
        <p:spPr bwMode="auto">
          <a:xfrm>
            <a:off x="5679887" y="5013176"/>
            <a:ext cx="2071151" cy="1080120"/>
          </a:xfrm>
          <a:prstGeom prst="wedgeRoundRectCallout">
            <a:avLst>
              <a:gd name="adj1" fmla="val -137361"/>
              <a:gd name="adj2" fmla="val -76568"/>
              <a:gd name="adj3" fmla="val 16667"/>
            </a:avLst>
          </a:prstGeom>
          <a:solidFill>
            <a:srgbClr val="00B8FF"/>
          </a:solidFill>
          <a:ln w="9525" cap="flat" cmpd="sng" algn="ctr">
            <a:solidFill>
              <a:schemeClr val="accent2">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Die Reihenfolge der Auswertung ist hier nicht definiert.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el 1"/>
          <p:cNvSpPr>
            <a:spLocks noGrp="1"/>
          </p:cNvSpPr>
          <p:nvPr>
            <p:ph type="title"/>
          </p:nvPr>
        </p:nvSpPr>
        <p:spPr/>
        <p:txBody>
          <a:bodyPr/>
          <a:lstStyle/>
          <a:p>
            <a:r>
              <a:rPr lang="de-DE" altLang="de-DE" dirty="0" smtClean="0"/>
              <a:t>Bereiche</a:t>
            </a:r>
          </a:p>
        </p:txBody>
      </p:sp>
      <p:sp>
        <p:nvSpPr>
          <p:cNvPr id="33795" name="Inhaltsplatzhalter 2"/>
          <p:cNvSpPr>
            <a:spLocks noGrp="1"/>
          </p:cNvSpPr>
          <p:nvPr>
            <p:ph idx="1"/>
          </p:nvPr>
        </p:nvSpPr>
        <p:spPr>
          <a:xfrm>
            <a:off x="685800" y="1981200"/>
            <a:ext cx="7739063" cy="3968750"/>
          </a:xfrm>
        </p:spPr>
        <p:txBody>
          <a:bodyPr/>
          <a:lstStyle/>
          <a:p>
            <a:pPr marL="0" indent="0"/>
            <a:r>
              <a:rPr lang="de-DE" altLang="de-DE" sz="2400" dirty="0" smtClean="0"/>
              <a:t>Ein Bereich (englisch </a:t>
            </a:r>
            <a:r>
              <a:rPr lang="de-DE" altLang="de-DE" sz="2400" i="1" dirty="0" smtClean="0"/>
              <a:t>range</a:t>
            </a:r>
            <a:r>
              <a:rPr lang="de-DE" altLang="de-DE" sz="2400" dirty="0" smtClean="0"/>
              <a:t>) ist eine zusammenhängende Menge von Werten mit einer unteren und einer oberen Grenze.</a:t>
            </a:r>
          </a:p>
          <a:p>
            <a:pPr marL="0" indent="0"/>
            <a:r>
              <a:rPr lang="de-DE" altLang="de-DE" sz="2400" dirty="0" smtClean="0"/>
              <a:t>Ist die untere Grenze größer als die obere, ist der Bereich leer.</a:t>
            </a:r>
          </a:p>
          <a:p>
            <a:pPr marL="0" indent="0"/>
            <a:r>
              <a:rPr lang="de-DE" altLang="de-DE" sz="2400" dirty="0" smtClean="0"/>
              <a:t>Bereiche können Namen bekommen durch die Vereinbarung eines Untertyps.</a:t>
            </a:r>
            <a:endParaRPr lang="de-DE" altLang="de-DE" sz="2000" dirty="0" smtClean="0">
              <a:latin typeface="Courier New" pitchFamily="49" charset="0"/>
              <a:cs typeface="Courier New" pitchFamily="49" charset="0"/>
            </a:endParaRPr>
          </a:p>
          <a:p>
            <a:pPr marL="0" indent="0"/>
            <a:r>
              <a:rPr lang="de-DE" altLang="de-DE" sz="2000" dirty="0" smtClean="0">
                <a:latin typeface="Courier New" pitchFamily="49" charset="0"/>
                <a:cs typeface="Courier New" pitchFamily="49" charset="0"/>
              </a:rPr>
              <a:t>4 .. 10  -- </a:t>
            </a:r>
            <a:r>
              <a:rPr lang="de-DE" altLang="de-DE" sz="2000" i="1" dirty="0" smtClean="0">
                <a:latin typeface="Courier New" pitchFamily="49" charset="0"/>
                <a:cs typeface="Courier New" pitchFamily="49" charset="0"/>
              </a:rPr>
              <a:t>die Werte von 4 bis 10 einschließlich</a:t>
            </a:r>
          </a:p>
          <a:p>
            <a:pPr marL="0" indent="0"/>
            <a:r>
              <a:rPr lang="de-DE" altLang="de-DE" sz="2000" dirty="0" smtClean="0">
                <a:latin typeface="Courier New" pitchFamily="49" charset="0"/>
                <a:cs typeface="Courier New" pitchFamily="49" charset="0"/>
              </a:rPr>
              <a:t>10 .. 4  -- </a:t>
            </a:r>
            <a:r>
              <a:rPr lang="de-DE" altLang="de-DE" sz="2000" i="1" dirty="0" smtClean="0">
                <a:latin typeface="Courier New" pitchFamily="49" charset="0"/>
                <a:cs typeface="Courier New" pitchFamily="49" charset="0"/>
              </a:rPr>
              <a:t>ein leerer Bereich</a:t>
            </a:r>
          </a:p>
          <a:p>
            <a:pPr marL="271463" indent="0"/>
            <a:r>
              <a:rPr lang="de-DE" altLang="de-DE" sz="2000" b="1" dirty="0" smtClean="0">
                <a:latin typeface="Courier New" pitchFamily="49" charset="0"/>
                <a:cs typeface="Courier New" pitchFamily="49" charset="0"/>
              </a:rPr>
              <a:t>subtype</a:t>
            </a:r>
            <a:r>
              <a:rPr lang="de-DE" altLang="de-DE" sz="2000" dirty="0" smtClean="0">
                <a:latin typeface="Courier New" pitchFamily="49" charset="0"/>
                <a:cs typeface="Courier New" pitchFamily="49" charset="0"/>
              </a:rPr>
              <a:t> Untertyp </a:t>
            </a:r>
            <a:r>
              <a:rPr lang="de-DE" altLang="de-DE" sz="2000" b="1" dirty="0" smtClean="0">
                <a:latin typeface="Courier New" pitchFamily="49" charset="0"/>
                <a:cs typeface="Courier New" pitchFamily="49" charset="0"/>
              </a:rPr>
              <a:t>is</a:t>
            </a:r>
            <a:r>
              <a:rPr lang="de-DE" altLang="de-DE" sz="2000" dirty="0" smtClean="0">
                <a:latin typeface="Courier New" pitchFamily="49" charset="0"/>
                <a:cs typeface="Courier New" pitchFamily="49" charset="0"/>
              </a:rPr>
              <a:t> Typ </a:t>
            </a:r>
            <a:r>
              <a:rPr lang="de-DE" altLang="de-DE" sz="2000" b="1" dirty="0" smtClean="0">
                <a:latin typeface="Courier New" pitchFamily="49" charset="0"/>
                <a:cs typeface="Courier New" pitchFamily="49" charset="0"/>
              </a:rPr>
              <a:t>range</a:t>
            </a:r>
            <a:r>
              <a:rPr lang="de-DE" altLang="de-DE" sz="2000" dirty="0" smtClean="0">
                <a:latin typeface="Courier New" pitchFamily="49" charset="0"/>
                <a:cs typeface="Courier New" pitchFamily="49" charset="0"/>
              </a:rPr>
              <a:t> A .. B;</a:t>
            </a:r>
          </a:p>
        </p:txBody>
      </p:sp>
      <p:sp>
        <p:nvSpPr>
          <p:cNvPr id="33796"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33797"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64D456F-C613-4D8A-8FB8-8CDDE5C8EEF4}" type="slidenum">
              <a:rPr lang="de-DE" altLang="de-DE" sz="2400" smtClean="0"/>
              <a:pPr eaLnBrk="1" hangingPunct="1">
                <a:spcBef>
                  <a:spcPct val="0"/>
                </a:spcBef>
              </a:pPr>
              <a:t>53</a:t>
            </a:fld>
            <a:endParaRPr lang="de-DE" altLang="de-DE" sz="2400"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el 1"/>
          <p:cNvSpPr>
            <a:spLocks noGrp="1"/>
          </p:cNvSpPr>
          <p:nvPr>
            <p:ph type="title"/>
          </p:nvPr>
        </p:nvSpPr>
        <p:spPr>
          <a:xfrm>
            <a:off x="685800" y="463550"/>
            <a:ext cx="7739063" cy="1236663"/>
          </a:xfrm>
        </p:spPr>
        <p:txBody>
          <a:bodyPr/>
          <a:lstStyle/>
          <a:p>
            <a:r>
              <a:rPr lang="de-DE" altLang="de-DE" dirty="0" smtClean="0">
                <a:solidFill>
                  <a:srgbClr val="FF3399"/>
                </a:solidFill>
              </a:rPr>
              <a:t>Implementierungsabhängigkeit</a:t>
            </a:r>
          </a:p>
        </p:txBody>
      </p:sp>
      <p:sp>
        <p:nvSpPr>
          <p:cNvPr id="3" name="Inhaltsplatzhalter 2"/>
          <p:cNvSpPr>
            <a:spLocks noGrp="1"/>
          </p:cNvSpPr>
          <p:nvPr>
            <p:ph idx="1"/>
          </p:nvPr>
        </p:nvSpPr>
        <p:spPr>
          <a:xfrm>
            <a:off x="685800" y="1700213"/>
            <a:ext cx="7739063" cy="4514850"/>
          </a:xfrm>
        </p:spPr>
        <p:txBody>
          <a:bodyPr/>
          <a:lstStyle/>
          <a:p>
            <a:pPr marL="0" indent="0">
              <a:defRPr/>
            </a:pPr>
            <a:r>
              <a:rPr lang="de-DE" sz="2000" dirty="0" smtClean="0"/>
              <a:t>Vordefiniert ist der Typ </a:t>
            </a:r>
            <a:r>
              <a:rPr lang="de-DE" sz="1800" dirty="0" smtClean="0">
                <a:latin typeface="Courier New" pitchFamily="49" charset="0"/>
                <a:cs typeface="Courier New" pitchFamily="49" charset="0"/>
              </a:rPr>
              <a:t>Integer</a:t>
            </a:r>
            <a:r>
              <a:rPr lang="de-DE" sz="2000" dirty="0" smtClean="0"/>
              <a:t>. Aber </a:t>
            </a:r>
            <a:r>
              <a:rPr lang="de-DE" sz="2000" dirty="0" smtClean="0">
                <a:solidFill>
                  <a:srgbClr val="FF3399"/>
                </a:solidFill>
              </a:rPr>
              <a:t>Vorsicht</a:t>
            </a:r>
            <a:r>
              <a:rPr lang="de-DE" sz="2000" dirty="0" smtClean="0"/>
              <a:t>: Es gibt keine Festlegung seiner Größe durch die Sprache, nur einen </a:t>
            </a:r>
            <a:r>
              <a:rPr lang="de-DE" sz="2000" dirty="0" smtClean="0">
                <a:solidFill>
                  <a:srgbClr val="C00000"/>
                </a:solidFill>
              </a:rPr>
              <a:t>Mindestbereich</a:t>
            </a:r>
            <a:r>
              <a:rPr lang="de-DE" sz="2000" dirty="0" smtClean="0"/>
              <a:t>, den er abdecken muss.</a:t>
            </a:r>
          </a:p>
          <a:p>
            <a:pPr marL="0" indent="0">
              <a:defRPr/>
            </a:pPr>
            <a:r>
              <a:rPr lang="de-DE" sz="2000" dirty="0" smtClean="0"/>
              <a:t>Erlaubt sind weitere vordefinierte Typen wie </a:t>
            </a:r>
            <a:r>
              <a:rPr lang="de-DE" sz="1800" dirty="0" smtClean="0">
                <a:latin typeface="Courier New" pitchFamily="49" charset="0"/>
                <a:cs typeface="Courier New" pitchFamily="49" charset="0"/>
              </a:rPr>
              <a:t>Short_Integer</a:t>
            </a:r>
            <a:r>
              <a:rPr lang="de-DE" sz="2000" dirty="0" smtClean="0"/>
              <a:t> und </a:t>
            </a:r>
            <a:r>
              <a:rPr lang="de-DE" sz="1800" dirty="0" smtClean="0">
                <a:latin typeface="Courier New" pitchFamily="49" charset="0"/>
                <a:cs typeface="Courier New" pitchFamily="49" charset="0"/>
              </a:rPr>
              <a:t>Long_Integer</a:t>
            </a:r>
            <a:r>
              <a:rPr lang="de-DE" sz="2000" dirty="0" smtClean="0"/>
              <a:t>. Auch hier gibt es keine Festlegung, dass z. B. </a:t>
            </a:r>
            <a:r>
              <a:rPr lang="de-DE" sz="1800" dirty="0" smtClean="0">
                <a:latin typeface="Courier New" pitchFamily="49" charset="0"/>
                <a:cs typeface="Courier New" pitchFamily="49" charset="0"/>
              </a:rPr>
              <a:t>Long_Integer</a:t>
            </a:r>
            <a:r>
              <a:rPr lang="de-DE" sz="2000" dirty="0" smtClean="0"/>
              <a:t> einen größeren Bereich als </a:t>
            </a:r>
            <a:r>
              <a:rPr lang="de-DE" sz="1800" dirty="0" smtClean="0">
                <a:latin typeface="Courier New" pitchFamily="49" charset="0"/>
                <a:cs typeface="Courier New" pitchFamily="49" charset="0"/>
              </a:rPr>
              <a:t>Integer</a:t>
            </a:r>
            <a:r>
              <a:rPr lang="de-DE" sz="2000" dirty="0" smtClean="0"/>
              <a:t> abdeckt (allerdings ist sein </a:t>
            </a:r>
            <a:r>
              <a:rPr lang="de-DE" sz="2000" dirty="0">
                <a:solidFill>
                  <a:srgbClr val="C00000"/>
                </a:solidFill>
              </a:rPr>
              <a:t>Mindestbereich</a:t>
            </a:r>
            <a:r>
              <a:rPr lang="de-DE" sz="2000" dirty="0" smtClean="0"/>
              <a:t> größer), er darf nur nicht kleiner sein.</a:t>
            </a:r>
          </a:p>
          <a:p>
            <a:pPr marL="261938" indent="-261938">
              <a:buFont typeface="Arial" pitchFamily="34" charset="0"/>
              <a:buChar char="•"/>
              <a:defRPr/>
            </a:pPr>
            <a:r>
              <a:rPr lang="de-DE" sz="2000" dirty="0" smtClean="0">
                <a:solidFill>
                  <a:srgbClr val="FF3399"/>
                </a:solidFill>
              </a:rPr>
              <a:t>Vermeiden Sie alle Annahmen über Eigenschaften vordefinierter Typen. Nur was im RM </a:t>
            </a:r>
            <a:r>
              <a:rPr lang="de-DE" sz="2000" i="1" dirty="0" smtClean="0">
                <a:solidFill>
                  <a:srgbClr val="FF3399"/>
                </a:solidFill>
              </a:rPr>
              <a:t>gefordert</a:t>
            </a:r>
            <a:r>
              <a:rPr lang="de-DE" sz="2000" dirty="0" smtClean="0">
                <a:solidFill>
                  <a:srgbClr val="FF3399"/>
                </a:solidFill>
              </a:rPr>
              <a:t> ist, gilt allgemein.</a:t>
            </a:r>
          </a:p>
          <a:p>
            <a:pPr marL="261938" indent="-261938">
              <a:buFont typeface="Arial" pitchFamily="34" charset="0"/>
              <a:buChar char="•"/>
              <a:defRPr/>
            </a:pPr>
            <a:r>
              <a:rPr lang="de-DE" sz="2000" dirty="0" smtClean="0">
                <a:solidFill>
                  <a:srgbClr val="FF3399"/>
                </a:solidFill>
              </a:rPr>
              <a:t>Gehen Sie nicht davon aus, dass ganze Zahlen als Zweierkomplement implementiert sind.</a:t>
            </a:r>
          </a:p>
          <a:p>
            <a:pPr marL="261938" indent="-261938">
              <a:buFont typeface="Arial" pitchFamily="34" charset="0"/>
              <a:buChar char="•"/>
              <a:defRPr/>
            </a:pPr>
            <a:r>
              <a:rPr lang="de-DE" sz="2000" dirty="0" smtClean="0">
                <a:solidFill>
                  <a:srgbClr val="FF3399"/>
                </a:solidFill>
              </a:rPr>
              <a:t>Dokumentieren Sie solche Annahmen in Ihrem Kode.</a:t>
            </a:r>
          </a:p>
          <a:p>
            <a:pPr marL="261938" indent="-261938">
              <a:buFont typeface="Arial" pitchFamily="34" charset="0"/>
              <a:buChar char="•"/>
              <a:defRPr/>
            </a:pPr>
            <a:r>
              <a:rPr lang="de-DE" sz="2000" b="1" dirty="0" smtClean="0">
                <a:solidFill>
                  <a:schemeClr val="accent2"/>
                </a:solidFill>
              </a:rPr>
              <a:t>Verwenden Sie Typen mit dem Problem angepassten Grenzen.</a:t>
            </a:r>
          </a:p>
        </p:txBody>
      </p:sp>
      <p:sp>
        <p:nvSpPr>
          <p:cNvPr id="34820"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34821"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C31334D-E004-4752-8589-F933A7D9987B}" type="slidenum">
              <a:rPr lang="de-DE" altLang="de-DE" sz="2400" smtClean="0"/>
              <a:pPr eaLnBrk="1" hangingPunct="1">
                <a:spcBef>
                  <a:spcPct val="0"/>
                </a:spcBef>
              </a:pPr>
              <a:t>54</a:t>
            </a:fld>
            <a:endParaRPr lang="de-DE" altLang="de-DE" sz="2400"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p:cNvSpPr>
            <a:spLocks noGrp="1"/>
          </p:cNvSpPr>
          <p:nvPr>
            <p:ph type="title"/>
          </p:nvPr>
        </p:nvSpPr>
        <p:spPr/>
        <p:txBody>
          <a:bodyPr/>
          <a:lstStyle/>
          <a:p>
            <a:r>
              <a:rPr lang="de-DE" altLang="de-DE" dirty="0" smtClean="0"/>
              <a:t>Überlaufprüfung</a:t>
            </a:r>
          </a:p>
        </p:txBody>
      </p:sp>
      <p:sp>
        <p:nvSpPr>
          <p:cNvPr id="35843" name="Inhaltsplatzhalter 2"/>
          <p:cNvSpPr>
            <a:spLocks noGrp="1"/>
          </p:cNvSpPr>
          <p:nvPr>
            <p:ph idx="1"/>
          </p:nvPr>
        </p:nvSpPr>
        <p:spPr>
          <a:xfrm>
            <a:off x="685800" y="1897064"/>
            <a:ext cx="7739063" cy="4318000"/>
          </a:xfrm>
        </p:spPr>
        <p:txBody>
          <a:bodyPr/>
          <a:lstStyle/>
          <a:p>
            <a:pPr marL="0" indent="0"/>
            <a:r>
              <a:rPr lang="de-DE" altLang="de-DE" sz="2000" dirty="0" smtClean="0"/>
              <a:t>Vorzeichenbehaftete Arithmetik geschieht mit Überlaufprüfung. </a:t>
            </a:r>
            <a:r>
              <a:rPr lang="de-DE" altLang="de-DE" sz="1800" dirty="0" smtClean="0"/>
              <a:t>(Achtung: GNAT in der Standardeinstellung ist kein Ada-Kompiler. Verwenden Sie -gnato.)</a:t>
            </a:r>
          </a:p>
          <a:p>
            <a:pPr marL="0" indent="0"/>
            <a:r>
              <a:rPr lang="de-DE" altLang="de-DE" sz="2000" dirty="0" smtClean="0"/>
              <a:t>Die Überlaufprüfung kann unterdrückt werden mittels</a:t>
            </a:r>
            <a:br>
              <a:rPr lang="de-DE" altLang="de-DE" sz="2000" dirty="0" smtClean="0"/>
            </a:br>
            <a:r>
              <a:rPr lang="de-DE" altLang="de-DE" sz="2000" dirty="0" smtClean="0"/>
              <a:t> 	</a:t>
            </a:r>
            <a:r>
              <a:rPr lang="de-DE" altLang="de-DE" sz="1800" b="1" dirty="0" smtClean="0">
                <a:solidFill>
                  <a:srgbClr val="FF3399"/>
                </a:solidFill>
                <a:latin typeface="Courier New" pitchFamily="49" charset="0"/>
                <a:cs typeface="Courier New" pitchFamily="49" charset="0"/>
              </a:rPr>
              <a:t>pragma</a:t>
            </a:r>
            <a:r>
              <a:rPr lang="de-DE" altLang="de-DE" sz="1800" dirty="0" smtClean="0">
                <a:solidFill>
                  <a:srgbClr val="FF3399"/>
                </a:solidFill>
                <a:latin typeface="Courier New" pitchFamily="49" charset="0"/>
                <a:cs typeface="Courier New" pitchFamily="49" charset="0"/>
              </a:rPr>
              <a:t> Suppress (Overflow_Check);</a:t>
            </a:r>
          </a:p>
          <a:p>
            <a:pPr marL="0" indent="0"/>
            <a:r>
              <a:rPr lang="de-DE" altLang="de-DE" sz="2000" dirty="0" smtClean="0"/>
              <a:t>Wenn dann allerdings der Überlauf eintritt, ist </a:t>
            </a:r>
            <a:r>
              <a:rPr lang="de-DE" altLang="de-DE" sz="2000" dirty="0"/>
              <a:t>die </a:t>
            </a:r>
            <a:r>
              <a:rPr lang="de-DE" altLang="de-DE" sz="2000" dirty="0" smtClean="0"/>
              <a:t>Programmausführung </a:t>
            </a:r>
            <a:r>
              <a:rPr lang="de-DE" altLang="de-DE" sz="2000" dirty="0" smtClean="0">
                <a:solidFill>
                  <a:srgbClr val="FF0000"/>
                </a:solidFill>
              </a:rPr>
              <a:t>fehlerhaft</a:t>
            </a:r>
            <a:r>
              <a:rPr lang="de-DE" altLang="de-DE" sz="2000" dirty="0" smtClean="0"/>
              <a:t> (</a:t>
            </a:r>
            <a:r>
              <a:rPr lang="en-US" altLang="de-DE" sz="2000" i="1" dirty="0" smtClean="0">
                <a:solidFill>
                  <a:srgbClr val="FF0000"/>
                </a:solidFill>
              </a:rPr>
              <a:t>erroneous</a:t>
            </a:r>
            <a:r>
              <a:rPr lang="de-DE" altLang="de-DE" sz="2000" dirty="0" smtClean="0"/>
              <a:t>).</a:t>
            </a:r>
          </a:p>
          <a:p>
            <a:pPr marL="0" indent="0"/>
            <a:r>
              <a:rPr lang="de-DE" altLang="de-DE" sz="2000" dirty="0" smtClean="0"/>
              <a:t>Benutzen Sie das also nicht zur Ada-Emulation C-artiger Berechnungen wie</a:t>
            </a:r>
            <a:br>
              <a:rPr lang="de-DE" altLang="de-DE" sz="2000" dirty="0" smtClean="0"/>
            </a:br>
            <a:r>
              <a:rPr lang="de-DE" altLang="de-DE" sz="2000" dirty="0" smtClean="0"/>
              <a:t>	</a:t>
            </a:r>
            <a:r>
              <a:rPr lang="de-DE" altLang="de-DE" sz="1800" dirty="0" smtClean="0">
                <a:latin typeface="Courier New" panose="02070309020205020404" pitchFamily="49" charset="0"/>
                <a:cs typeface="Courier New" panose="02070309020205020404" pitchFamily="49" charset="0"/>
              </a:rPr>
              <a:t>Integer'Last + 1 = Integer</a:t>
            </a:r>
            <a:r>
              <a:rPr lang="de-DE" altLang="de-DE" sz="1800" dirty="0">
                <a:latin typeface="Courier New" panose="02070309020205020404" pitchFamily="49" charset="0"/>
                <a:cs typeface="Courier New" panose="02070309020205020404" pitchFamily="49" charset="0"/>
              </a:rPr>
              <a:t>'</a:t>
            </a:r>
            <a:r>
              <a:rPr lang="de-DE" altLang="de-DE" sz="1800" dirty="0" smtClean="0">
                <a:latin typeface="Courier New" panose="02070309020205020404" pitchFamily="49" charset="0"/>
                <a:cs typeface="Courier New" panose="02070309020205020404" pitchFamily="49" charset="0"/>
              </a:rPr>
              <a:t>First</a:t>
            </a:r>
            <a:r>
              <a:rPr lang="de-DE" altLang="de-DE" sz="2000" dirty="0" smtClean="0"/>
              <a:t>.</a:t>
            </a:r>
          </a:p>
          <a:p>
            <a:pPr marL="0" indent="0"/>
            <a:r>
              <a:rPr lang="de-DE" altLang="de-DE" sz="2000" dirty="0" smtClean="0"/>
              <a:t>Ada fordert nicht, dass eine unterdrückte Prüfung auch tatsächlich nicht ausgeführt wird (z. B. wenn sie praktisch für umsonst erfolgt). Unter-drückung sollte nur aus Effizienzgründen erfolgen, wenn Sie sicher sind, dass Überlauf nicht eintritt.</a:t>
            </a:r>
          </a:p>
        </p:txBody>
      </p:sp>
      <p:sp>
        <p:nvSpPr>
          <p:cNvPr id="35844"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35845"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B99672A-C3C0-4E2E-B569-A3E53FB39B02}" type="slidenum">
              <a:rPr lang="de-DE" altLang="de-DE" sz="2400" smtClean="0"/>
              <a:pPr eaLnBrk="1" hangingPunct="1">
                <a:spcBef>
                  <a:spcPct val="0"/>
                </a:spcBef>
              </a:pPr>
              <a:t>55</a:t>
            </a:fld>
            <a:endParaRPr lang="de-DE" altLang="de-DE" sz="2400" dirty="0" smtClean="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b="1"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56</a:t>
            </a:fld>
            <a:endParaRPr lang="de-DE" altLang="de-DE" sz="2400" dirty="0" smtClean="0"/>
          </a:p>
        </p:txBody>
      </p:sp>
    </p:spTree>
    <p:extLst>
      <p:ext uri="{BB962C8B-B14F-4D97-AF65-F5344CB8AC3E}">
        <p14:creationId xmlns:p14="http://schemas.microsoft.com/office/powerpoint/2010/main" val="28461637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Reihungen </a:t>
            </a:r>
            <a:r>
              <a:rPr lang="de-DE" altLang="de-DE" dirty="0" smtClean="0">
                <a:latin typeface="Courier New" pitchFamily="49" charset="0"/>
              </a:rPr>
              <a:t>(</a:t>
            </a:r>
            <a:r>
              <a:rPr lang="de-DE" altLang="de-DE" b="1" dirty="0" smtClean="0">
                <a:latin typeface="Courier New" pitchFamily="49" charset="0"/>
              </a:rPr>
              <a:t>array</a:t>
            </a:r>
            <a:r>
              <a:rPr lang="de-DE" altLang="de-DE" dirty="0" smtClean="0">
                <a:latin typeface="Courier New" pitchFamily="49" charset="0"/>
              </a:rPr>
              <a:t>)</a:t>
            </a:r>
          </a:p>
        </p:txBody>
      </p:sp>
      <p:sp>
        <p:nvSpPr>
          <p:cNvPr id="37891" name="Rectangle 2"/>
          <p:cNvSpPr>
            <a:spLocks noGrp="1" noChangeArrowheads="1"/>
          </p:cNvSpPr>
          <p:nvPr>
            <p:ph idx="1"/>
          </p:nvPr>
        </p:nvSpPr>
        <p:spPr>
          <a:xfrm>
            <a:off x="685800" y="1752600"/>
            <a:ext cx="7772400" cy="4484688"/>
          </a:xfrm>
        </p:spPr>
        <p:txBody>
          <a:bodyPr/>
          <a:lstStyle/>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Syntax</a:t>
            </a:r>
            <a:endParaRPr lang="de-DE" altLang="de-DE" sz="2000" dirty="0" smtClean="0"/>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  type</a:t>
            </a:r>
            <a:r>
              <a:rPr lang="de-DE" altLang="de-DE" sz="2000" dirty="0" smtClean="0">
                <a:latin typeface="Courier New" pitchFamily="49" charset="0"/>
              </a:rPr>
              <a:t> Bezeichner </a:t>
            </a:r>
            <a:r>
              <a:rPr lang="de-DE" altLang="de-DE" sz="2000" b="1" dirty="0" smtClean="0">
                <a:latin typeface="Courier New" pitchFamily="49" charset="0"/>
              </a:rPr>
              <a:t>is array</a:t>
            </a:r>
            <a:r>
              <a:rPr lang="de-DE" altLang="de-DE" sz="2000" dirty="0" smtClean="0">
                <a:latin typeface="Courier New" pitchFamily="49" charset="0"/>
              </a:rPr>
              <a:t> (Indexbereich) </a:t>
            </a:r>
            <a:r>
              <a:rPr lang="de-DE" altLang="de-DE" sz="2000" b="1" dirty="0" smtClean="0">
                <a:latin typeface="Courier New" pitchFamily="49" charset="0"/>
              </a:rPr>
              <a:t>of</a:t>
            </a:r>
            <a:br>
              <a:rPr lang="de-DE" altLang="de-DE" sz="2000" b="1" dirty="0" smtClean="0">
                <a:latin typeface="Courier New" pitchFamily="49" charset="0"/>
              </a:rPr>
            </a:br>
            <a:r>
              <a:rPr lang="de-DE" altLang="de-DE" sz="2000" b="1" dirty="0" smtClean="0">
                <a:latin typeface="Courier New" pitchFamily="49" charset="0"/>
              </a:rPr>
              <a:t>      </a:t>
            </a:r>
            <a:r>
              <a:rPr lang="de-DE" altLang="de-DE" sz="2000" dirty="0" smtClean="0">
                <a:latin typeface="Courier New" pitchFamily="49" charset="0"/>
              </a:rPr>
              <a:t>Komponente;</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de-DE" altLang="de-DE" sz="900" dirty="0" smtClean="0">
              <a:latin typeface="Courier New" pitchFamily="49" charset="0"/>
            </a:endParaRPr>
          </a:p>
          <a:p>
            <a:pPr marL="533400" indent="-500063" eaLnBrk="1" hangingPunct="1">
              <a:lnSpc>
                <a:spcPct val="80000"/>
              </a:lnSpc>
              <a:spcBef>
                <a:spcPts val="500"/>
              </a:spcBef>
              <a:buFont typeface="Times New Roman" pitchFamily="18" charset="0"/>
              <a:buChar char="•"/>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Indextyp ist diskret: Ganzzahlig, Aufzählung</a:t>
            </a:r>
          </a:p>
          <a:p>
            <a:pPr marL="533400" indent="-500063" eaLnBrk="1" hangingPunct="1">
              <a:lnSpc>
                <a:spcPct val="80000"/>
              </a:lnSpc>
              <a:spcBef>
                <a:spcPts val="500"/>
              </a:spcBef>
              <a:buFont typeface="Times New Roman" pitchFamily="18" charset="0"/>
              <a:buChar char="•"/>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Indexgrenzen sind beliebig  </a:t>
            </a:r>
            <a:r>
              <a:rPr lang="de-DE" altLang="de-DE" sz="2000" dirty="0" smtClean="0">
                <a:latin typeface="Courier New" pitchFamily="49" charset="0"/>
              </a:rPr>
              <a:t>-50 .. +123</a:t>
            </a:r>
          </a:p>
          <a:p>
            <a:pPr marL="533400" indent="-500063" eaLnBrk="1" hangingPunct="1">
              <a:lnSpc>
                <a:spcPct val="80000"/>
              </a:lnSpc>
              <a:spcBef>
                <a:spcPts val="600"/>
              </a:spcBef>
              <a:buFont typeface="Times New Roman" pitchFamily="18" charset="0"/>
              <a:buChar char="•"/>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Komponententyp ist beliebig, aber definit (auch limitiert)</a:t>
            </a:r>
          </a:p>
          <a:p>
            <a:pPr marL="533400" indent="-500063" eaLnBrk="1" hangingPunct="1">
              <a:lnSpc>
                <a:spcPct val="80000"/>
              </a:lnSpc>
              <a:spcBef>
                <a:spcPts val="600"/>
              </a:spcBef>
              <a:buFont typeface="Times New Roman" pitchFamily="18" charset="0"/>
              <a:buChar char="•"/>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Konkatenationsoperator </a:t>
            </a:r>
            <a:r>
              <a:rPr lang="de-DE" altLang="de-DE" sz="2000" dirty="0" smtClean="0">
                <a:latin typeface="Courier New" panose="02070309020205020404" pitchFamily="49" charset="0"/>
                <a:cs typeface="Courier New" panose="02070309020205020404" pitchFamily="49" charset="0"/>
              </a:rPr>
              <a:t>&amp;</a:t>
            </a:r>
            <a:r>
              <a:rPr lang="de-DE" altLang="de-DE" sz="2400" dirty="0" smtClean="0"/>
              <a:t> zum Aneinanderhängen;</a:t>
            </a:r>
            <a:br>
              <a:rPr lang="de-DE" altLang="de-DE" sz="2400" dirty="0" smtClean="0"/>
            </a:br>
            <a:r>
              <a:rPr lang="de-DE" altLang="de-DE" sz="2400" dirty="0" smtClean="0"/>
              <a:t>Ordnungsoperatoren </a:t>
            </a:r>
            <a:r>
              <a:rPr lang="de-DE" altLang="de-DE" sz="2000" dirty="0" smtClean="0">
                <a:latin typeface="Courier New" panose="02070309020205020404" pitchFamily="49" charset="0"/>
                <a:cs typeface="Courier New" panose="02070309020205020404" pitchFamily="49" charset="0"/>
              </a:rPr>
              <a:t>&lt;</a:t>
            </a:r>
            <a:r>
              <a:rPr lang="de-DE" altLang="de-DE" sz="2400" dirty="0" smtClean="0"/>
              <a:t> usw. für diskrete Reihungen (lexikografisch).</a:t>
            </a:r>
            <a:endParaRPr lang="de-DE" altLang="de-DE" sz="2400" dirty="0"/>
          </a:p>
          <a:p>
            <a:pPr marL="533400" indent="-500063" eaLnBrk="1" hangingPunct="1">
              <a:lnSpc>
                <a:spcPct val="80000"/>
              </a:lnSpc>
              <a:spcBef>
                <a:spcPts val="600"/>
              </a:spcBef>
              <a:buFont typeface="Times New Roman" pitchFamily="18" charset="0"/>
              <a:buChar char="•"/>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Reihungstypen können eingeschränkt (</a:t>
            </a:r>
            <a:r>
              <a:rPr lang="de-DE" altLang="de-DE" sz="2400" i="1" dirty="0" smtClean="0"/>
              <a:t>constrained</a:t>
            </a:r>
            <a:r>
              <a:rPr lang="de-DE" altLang="de-DE" sz="2400" dirty="0" smtClean="0"/>
              <a:t>, fester Indexbereich) oder uneingeschränkt (</a:t>
            </a:r>
            <a:r>
              <a:rPr lang="de-DE" altLang="de-DE" sz="2400" i="1" dirty="0" smtClean="0"/>
              <a:t>unconstrained</a:t>
            </a:r>
            <a:r>
              <a:rPr lang="de-DE" altLang="de-DE" sz="2400" dirty="0" smtClean="0"/>
              <a:t>, variabler Indexbereich) sein.</a:t>
            </a:r>
            <a:r>
              <a:rPr lang="de-DE" altLang="de-DE" sz="2400" dirty="0"/>
              <a:t/>
            </a:r>
            <a:br>
              <a:rPr lang="de-DE" altLang="de-DE" sz="2400" dirty="0"/>
            </a:br>
            <a:r>
              <a:rPr lang="de-DE" altLang="de-DE" sz="2400" dirty="0" smtClean="0"/>
              <a:t>Reihungsobjekte sind jedoch stets beschränkt.</a:t>
            </a:r>
          </a:p>
        </p:txBody>
      </p:sp>
      <p:sp>
        <p:nvSpPr>
          <p:cNvPr id="3789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3789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C84CA38-87ED-47D5-998C-2148FFEF37B4}" type="slidenum">
              <a:rPr lang="de-DE" altLang="de-DE" sz="2400" smtClean="0"/>
              <a:pPr eaLnBrk="1" hangingPunct="1">
                <a:spcBef>
                  <a:spcPct val="0"/>
                </a:spcBef>
              </a:pPr>
              <a:t>57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Uneingeschränkte und eingeschränkte Reihungen</a:t>
            </a:r>
          </a:p>
        </p:txBody>
      </p:sp>
      <p:sp>
        <p:nvSpPr>
          <p:cNvPr id="32771" name="Rectangle 2"/>
          <p:cNvSpPr>
            <a:spLocks noGrp="1" noChangeArrowheads="1"/>
          </p:cNvSpPr>
          <p:nvPr>
            <p:ph idx="1"/>
          </p:nvPr>
        </p:nvSpPr>
        <p:spPr>
          <a:xfrm>
            <a:off x="685800" y="1981200"/>
            <a:ext cx="7772400" cy="4327525"/>
          </a:xfrm>
        </p:spPr>
        <p:txBody>
          <a:bodyPr/>
          <a:lstStyle/>
          <a:p>
            <a:pPr marL="1076325" indent="-2619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latin typeface="Courier New" pitchFamily="49" charset="0"/>
              </a:rPr>
              <a:t>type</a:t>
            </a:r>
            <a:r>
              <a:rPr lang="de-DE" sz="1800" dirty="0" smtClean="0">
                <a:latin typeface="Courier New" pitchFamily="49" charset="0"/>
              </a:rPr>
              <a:t> </a:t>
            </a:r>
            <a:r>
              <a:rPr lang="de-DE" sz="1800" dirty="0" smtClean="0">
                <a:solidFill>
                  <a:schemeClr val="accent6"/>
                </a:solidFill>
                <a:latin typeface="Courier New" pitchFamily="49" charset="0"/>
              </a:rPr>
              <a:t>Uneingeschränkt</a:t>
            </a:r>
            <a:r>
              <a:rPr lang="de-DE" sz="1800" dirty="0" smtClean="0">
                <a:latin typeface="Courier New" pitchFamily="49" charset="0"/>
              </a:rPr>
              <a:t> </a:t>
            </a:r>
            <a:r>
              <a:rPr lang="de-DE" sz="1800" b="1" dirty="0" smtClean="0">
                <a:latin typeface="Courier New" pitchFamily="49" charset="0"/>
              </a:rPr>
              <a:t>is</a:t>
            </a:r>
            <a:br>
              <a:rPr lang="de-DE" sz="1800" b="1" dirty="0" smtClean="0">
                <a:latin typeface="Courier New" pitchFamily="49" charset="0"/>
              </a:rPr>
            </a:br>
            <a:r>
              <a:rPr lang="de-DE" sz="1800" b="1" dirty="0" smtClean="0">
                <a:latin typeface="Courier New" pitchFamily="49" charset="0"/>
              </a:rPr>
              <a:t>array</a:t>
            </a:r>
            <a:r>
              <a:rPr lang="de-DE" sz="1800" dirty="0" smtClean="0">
                <a:latin typeface="Courier New" pitchFamily="49" charset="0"/>
              </a:rPr>
              <a:t> (Index </a:t>
            </a:r>
            <a:r>
              <a:rPr lang="de-DE" sz="1800" b="1" dirty="0" smtClean="0">
                <a:latin typeface="Courier New" pitchFamily="49" charset="0"/>
              </a:rPr>
              <a:t>range</a:t>
            </a:r>
            <a:r>
              <a:rPr lang="de-DE" sz="1800" dirty="0" smtClean="0">
                <a:latin typeface="Courier New" pitchFamily="49" charset="0"/>
              </a:rPr>
              <a:t> &lt;&gt;) </a:t>
            </a:r>
            <a:r>
              <a:rPr lang="de-DE" sz="1800" b="1" dirty="0" smtClean="0">
                <a:latin typeface="Courier New" pitchFamily="49" charset="0"/>
              </a:rPr>
              <a:t>of</a:t>
            </a:r>
            <a:r>
              <a:rPr lang="de-DE" sz="1800" dirty="0" smtClean="0">
                <a:latin typeface="Courier New" pitchFamily="49" charset="0"/>
              </a:rPr>
              <a:t> Komponente;</a:t>
            </a:r>
          </a:p>
          <a:p>
            <a:pPr marL="1076325" indent="-2619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de-DE" sz="600" dirty="0" smtClean="0">
              <a:latin typeface="Courier New" pitchFamily="49" charset="0"/>
            </a:endParaRPr>
          </a:p>
          <a:p>
            <a:pPr marL="1076325" indent="-2619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latin typeface="Courier New" pitchFamily="49" charset="0"/>
              </a:rPr>
              <a:t>type</a:t>
            </a:r>
            <a:r>
              <a:rPr lang="de-DE" sz="1800" dirty="0" smtClean="0">
                <a:latin typeface="Courier New" pitchFamily="49" charset="0"/>
              </a:rPr>
              <a:t> </a:t>
            </a:r>
            <a:r>
              <a:rPr lang="de-DE" sz="1800" dirty="0" smtClean="0">
                <a:solidFill>
                  <a:schemeClr val="accent6"/>
                </a:solidFill>
                <a:latin typeface="Courier New" pitchFamily="49" charset="0"/>
              </a:rPr>
              <a:t>Eingeschränkt</a:t>
            </a:r>
            <a:r>
              <a:rPr lang="de-DE" sz="1800" dirty="0" smtClean="0">
                <a:latin typeface="Courier New" pitchFamily="49" charset="0"/>
              </a:rPr>
              <a:t> </a:t>
            </a:r>
            <a:r>
              <a:rPr lang="de-DE" sz="1800" b="1" dirty="0" smtClean="0">
                <a:latin typeface="Courier New" pitchFamily="49" charset="0"/>
              </a:rPr>
              <a:t>is</a:t>
            </a:r>
            <a:br>
              <a:rPr lang="de-DE" sz="1800" b="1" dirty="0" smtClean="0">
                <a:latin typeface="Courier New" pitchFamily="49" charset="0"/>
              </a:rPr>
            </a:br>
            <a:r>
              <a:rPr lang="de-DE" sz="1800" b="1" dirty="0" smtClean="0">
                <a:latin typeface="Courier New" pitchFamily="49" charset="0"/>
              </a:rPr>
              <a:t>array</a:t>
            </a:r>
            <a:r>
              <a:rPr lang="de-DE" sz="1800" dirty="0" smtClean="0">
                <a:latin typeface="Courier New" pitchFamily="49" charset="0"/>
              </a:rPr>
              <a:t> (Index) </a:t>
            </a:r>
            <a:r>
              <a:rPr lang="de-DE" sz="1800" b="1" dirty="0" smtClean="0">
                <a:latin typeface="Courier New" pitchFamily="49" charset="0"/>
              </a:rPr>
              <a:t>of</a:t>
            </a:r>
            <a:r>
              <a:rPr lang="de-DE" sz="1800" dirty="0" smtClean="0">
                <a:latin typeface="Courier New" pitchFamily="49" charset="0"/>
              </a:rPr>
              <a:t> Komponente;</a:t>
            </a:r>
          </a:p>
          <a:p>
            <a:pPr marL="1076325" indent="-2619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000" dirty="0" smtClean="0"/>
              <a:t>               ist äquivalent zu</a:t>
            </a:r>
          </a:p>
          <a:p>
            <a:pPr marL="1076325" indent="-2619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latin typeface="Courier New" pitchFamily="49" charset="0"/>
              </a:rPr>
              <a:t>type</a:t>
            </a:r>
            <a:r>
              <a:rPr lang="de-DE" sz="1800" dirty="0" smtClean="0">
                <a:latin typeface="Courier New" pitchFamily="49" charset="0"/>
              </a:rPr>
              <a:t> anonym </a:t>
            </a:r>
            <a:r>
              <a:rPr lang="de-DE" sz="1800" b="1" dirty="0" smtClean="0">
                <a:latin typeface="Courier New" pitchFamily="49" charset="0"/>
              </a:rPr>
              <a:t>is</a:t>
            </a:r>
            <a:br>
              <a:rPr lang="de-DE" sz="1800" b="1" dirty="0" smtClean="0">
                <a:latin typeface="Courier New" pitchFamily="49" charset="0"/>
              </a:rPr>
            </a:br>
            <a:r>
              <a:rPr lang="de-DE" sz="1800" b="1" dirty="0" smtClean="0">
                <a:latin typeface="Courier New" pitchFamily="49" charset="0"/>
              </a:rPr>
              <a:t>array</a:t>
            </a:r>
            <a:r>
              <a:rPr lang="de-DE" sz="1800" dirty="0" smtClean="0">
                <a:latin typeface="Courier New" pitchFamily="49" charset="0"/>
              </a:rPr>
              <a:t> (Index </a:t>
            </a:r>
            <a:r>
              <a:rPr lang="de-DE" sz="1800" b="1" dirty="0" smtClean="0">
                <a:latin typeface="Courier New" pitchFamily="49" charset="0"/>
              </a:rPr>
              <a:t>range</a:t>
            </a:r>
            <a:r>
              <a:rPr lang="de-DE" sz="1800" dirty="0" smtClean="0">
                <a:latin typeface="Courier New" pitchFamily="49" charset="0"/>
              </a:rPr>
              <a:t> &lt;&gt;) </a:t>
            </a:r>
            <a:r>
              <a:rPr lang="de-DE" sz="1800" b="1" dirty="0" smtClean="0">
                <a:latin typeface="Courier New" pitchFamily="49" charset="0"/>
              </a:rPr>
              <a:t>of</a:t>
            </a:r>
            <a:r>
              <a:rPr lang="de-DE" sz="1800" dirty="0" smtClean="0">
                <a:latin typeface="Courier New" pitchFamily="49" charset="0"/>
              </a:rPr>
              <a:t> Komponente;</a:t>
            </a:r>
          </a:p>
          <a:p>
            <a:pPr marL="1076325" indent="-2619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latin typeface="Courier New" pitchFamily="49" charset="0"/>
              </a:rPr>
              <a:t>subtype</a:t>
            </a:r>
            <a:r>
              <a:rPr lang="de-DE" sz="1800" dirty="0" smtClean="0">
                <a:latin typeface="Courier New" pitchFamily="49" charset="0"/>
              </a:rPr>
              <a:t> Eingeschränkt </a:t>
            </a:r>
            <a:r>
              <a:rPr lang="de-DE" sz="1800" b="1" dirty="0" smtClean="0">
                <a:latin typeface="Courier New" pitchFamily="49" charset="0"/>
              </a:rPr>
              <a:t>is</a:t>
            </a:r>
            <a:r>
              <a:rPr lang="de-DE" sz="1800" dirty="0" smtClean="0">
                <a:latin typeface="Courier New" pitchFamily="49" charset="0"/>
              </a:rPr>
              <a:t> anonym (Index);</a:t>
            </a:r>
          </a:p>
          <a:p>
            <a:pPr lvl="1" eaLnBrk="1" hangingPunct="1">
              <a:lnSpc>
                <a:spcPct val="90000"/>
              </a:lnSpc>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dirty="0" smtClean="0"/>
              <a:t>Objekte des letzteren Typs haben immer für jeden Wert des Index eine Komponente.</a:t>
            </a:r>
          </a:p>
          <a:p>
            <a:pPr lvl="1" eaLnBrk="1" hangingPunct="1">
              <a:lnSpc>
                <a:spcPct val="90000"/>
              </a:lnSpc>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dirty="0" smtClean="0"/>
              <a:t>Objekte des ersteren Typs können auch nur einen (zusammenhängenden) Teilbereich abdecken.</a:t>
            </a:r>
          </a:p>
          <a:p>
            <a:pPr lvl="1" eaLnBrk="1" hangingPunct="1">
              <a:lnSpc>
                <a:spcPct val="90000"/>
              </a:lnSpc>
              <a:spcBef>
                <a:spcPts val="500"/>
              </a:spcBef>
              <a:tabLst>
                <a:tab pos="806450"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dirty="0" smtClean="0"/>
              <a:t>Scheiben (</a:t>
            </a:r>
            <a:r>
              <a:rPr lang="de-DE" sz="1800" i="1" dirty="0"/>
              <a:t>s</a:t>
            </a:r>
            <a:r>
              <a:rPr lang="de-DE" sz="1800" i="1" dirty="0" smtClean="0"/>
              <a:t>lices</a:t>
            </a:r>
            <a:r>
              <a:rPr lang="de-DE" sz="1800" dirty="0" smtClean="0"/>
              <a:t>) sind in beiden Fällen möglich (siehe Folie 61).</a:t>
            </a:r>
            <a:br>
              <a:rPr lang="de-DE" sz="1800" dirty="0" smtClean="0"/>
            </a:br>
            <a:r>
              <a:rPr lang="de-DE" sz="1800" dirty="0" smtClean="0"/>
              <a:t>	</a:t>
            </a:r>
            <a:r>
              <a:rPr lang="de-DE" sz="1600" dirty="0" smtClean="0">
                <a:latin typeface="Courier New" pitchFamily="49" charset="0"/>
              </a:rPr>
              <a:t>Anwesend (5 .. 7) := (</a:t>
            </a:r>
            <a:r>
              <a:rPr lang="de-DE" sz="1600" b="1" dirty="0" smtClean="0">
                <a:latin typeface="Courier New" pitchFamily="49" charset="0"/>
              </a:rPr>
              <a:t>others</a:t>
            </a:r>
            <a:r>
              <a:rPr lang="de-DE" sz="1600" dirty="0" smtClean="0">
                <a:latin typeface="Courier New" pitchFamily="49" charset="0"/>
              </a:rPr>
              <a:t> =&gt; True);</a:t>
            </a:r>
          </a:p>
        </p:txBody>
      </p:sp>
      <p:sp>
        <p:nvSpPr>
          <p:cNvPr id="3994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3994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01CDACF-24B9-4D33-9EF7-028498D99497}" type="slidenum">
              <a:rPr lang="de-DE" altLang="de-DE" sz="2400" smtClean="0"/>
              <a:pPr eaLnBrk="1" hangingPunct="1">
                <a:spcBef>
                  <a:spcPct val="0"/>
                </a:spcBef>
              </a:pPr>
              <a:t>58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Reihungsobjekte</a:t>
            </a:r>
            <a:endParaRPr lang="de-DE" altLang="de-DE" dirty="0" smtClean="0">
              <a:latin typeface="Courier New" pitchFamily="49" charset="0"/>
            </a:endParaRPr>
          </a:p>
        </p:txBody>
      </p:sp>
      <p:sp>
        <p:nvSpPr>
          <p:cNvPr id="37891" name="Rectangle 2"/>
          <p:cNvSpPr>
            <a:spLocks noGrp="1" noChangeArrowheads="1"/>
          </p:cNvSpPr>
          <p:nvPr>
            <p:ph idx="1"/>
          </p:nvPr>
        </p:nvSpPr>
        <p:spPr>
          <a:xfrm>
            <a:off x="685800" y="1988840"/>
            <a:ext cx="7772400" cy="4248448"/>
          </a:xfrm>
        </p:spPr>
        <p:txBody>
          <a:bodyPr/>
          <a:lstStyle/>
          <a:p>
            <a:pPr marL="0" indent="0" eaLnBrk="1" hangingPunct="1">
              <a:lnSpc>
                <a:spcPct val="8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Beispiel eines uneingeschränkten Typs. Das Objekt muss auf jeden Fall eingeschränkt sein (es kann nicht wachsen oder schrumpfen).</a:t>
            </a:r>
            <a:endParaRPr lang="de-DE" altLang="de-DE" sz="2000" dirty="0" smtClean="0"/>
          </a:p>
          <a:p>
            <a:pPr marL="363538" indent="0" eaLnBrk="1" hangingPunct="1">
              <a:lnSpc>
                <a:spcPct val="8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type</a:t>
            </a:r>
            <a:r>
              <a:rPr lang="de-DE" altLang="de-DE" sz="2000" dirty="0" smtClean="0">
                <a:latin typeface="Courier New" pitchFamily="49" charset="0"/>
              </a:rPr>
              <a:t> Liste </a:t>
            </a:r>
            <a:r>
              <a:rPr lang="de-DE" altLang="de-DE" sz="2000" b="1" dirty="0" smtClean="0">
                <a:latin typeface="Courier New" pitchFamily="49" charset="0"/>
              </a:rPr>
              <a:t>is array</a:t>
            </a:r>
            <a:r>
              <a:rPr lang="de-DE" altLang="de-DE" sz="2000" dirty="0" smtClean="0">
                <a:latin typeface="Courier New" pitchFamily="49" charset="0"/>
              </a:rPr>
              <a:t> (1 .. 100 </a:t>
            </a:r>
            <a:r>
              <a:rPr lang="de-DE" altLang="de-DE" sz="2000" b="1" dirty="0" smtClean="0">
                <a:latin typeface="Courier New" pitchFamily="49" charset="0"/>
              </a:rPr>
              <a:t>range</a:t>
            </a:r>
            <a:r>
              <a:rPr lang="de-DE" altLang="de-DE" sz="2000" dirty="0" smtClean="0">
                <a:latin typeface="Courier New" pitchFamily="49" charset="0"/>
              </a:rPr>
              <a:t> &lt;&gt;) </a:t>
            </a:r>
            <a:r>
              <a:rPr lang="de-DE" altLang="de-DE" sz="2000" b="1" dirty="0" smtClean="0">
                <a:latin typeface="Courier New" pitchFamily="49" charset="0"/>
              </a:rPr>
              <a:t>of</a:t>
            </a:r>
            <a:br>
              <a:rPr lang="de-DE" altLang="de-DE" sz="2000" b="1" dirty="0" smtClean="0">
                <a:latin typeface="Courier New" pitchFamily="49" charset="0"/>
              </a:rPr>
            </a:br>
            <a:r>
              <a:rPr lang="de-DE" altLang="de-DE" sz="2000" b="1" dirty="0" smtClean="0">
                <a:latin typeface="Courier New" pitchFamily="49" charset="0"/>
              </a:rPr>
              <a:t>      </a:t>
            </a:r>
            <a:r>
              <a:rPr lang="de-DE" altLang="de-DE" sz="2000" dirty="0" smtClean="0">
                <a:latin typeface="Courier New" pitchFamily="49" charset="0"/>
              </a:rPr>
              <a:t>Einkauf;</a:t>
            </a:r>
          </a:p>
          <a:p>
            <a:pPr marL="363538" indent="0" eaLnBrk="1" hangingPunct="1">
              <a:lnSpc>
                <a:spcPct val="8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Mein_Einkauf: Liste (1 .. 20);</a:t>
            </a:r>
            <a:endParaRPr lang="de-DE" altLang="de-DE" sz="900" dirty="0" smtClean="0">
              <a:latin typeface="Courier New" pitchFamily="49" charset="0"/>
            </a:endParaRPr>
          </a:p>
          <a:p>
            <a:pPr marL="0" indent="0" eaLnBrk="1" hangingPunct="1">
              <a:lnSpc>
                <a:spcPct val="80000"/>
              </a:lnSpc>
              <a:spcBef>
                <a:spcPts val="500"/>
              </a:spcBef>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de-DE" altLang="de-DE" sz="2400" dirty="0" smtClean="0"/>
          </a:p>
          <a:p>
            <a:pPr marL="0" indent="0" eaLnBrk="1" hangingPunct="1">
              <a:lnSpc>
                <a:spcPct val="80000"/>
              </a:lnSpc>
              <a:spcBef>
                <a:spcPts val="500"/>
              </a:spcBef>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Wird nur </a:t>
            </a:r>
            <a:r>
              <a:rPr lang="de-DE" altLang="de-DE" sz="2400" i="1" dirty="0" smtClean="0"/>
              <a:t>ein</a:t>
            </a:r>
            <a:r>
              <a:rPr lang="de-DE" altLang="de-DE" sz="2400" dirty="0" smtClean="0"/>
              <a:t> Objekt einer Reihung gebraucht, kann der Typ anonym bleiben.</a:t>
            </a:r>
          </a:p>
          <a:p>
            <a:pPr marL="0" indent="0" eaLnBrk="1" hangingPunct="1">
              <a:lnSpc>
                <a:spcPct val="8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de-DE" altLang="de-DE" sz="800" b="1" dirty="0" smtClean="0">
              <a:latin typeface="Courier New" pitchFamily="49" charset="0"/>
            </a:endParaRPr>
          </a:p>
          <a:p>
            <a:pPr marL="363538" indent="0" eaLnBrk="1" hangingPunct="1">
              <a:lnSpc>
                <a:spcPct val="8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type</a:t>
            </a:r>
            <a:r>
              <a:rPr lang="de-DE" altLang="de-DE" sz="2000" dirty="0" smtClean="0">
                <a:latin typeface="Courier New" pitchFamily="49" charset="0"/>
              </a:rPr>
              <a:t> Mitglied </a:t>
            </a:r>
            <a:r>
              <a:rPr lang="de-DE" altLang="de-DE" sz="2000" b="1" dirty="0" smtClean="0">
                <a:latin typeface="Courier New" pitchFamily="49" charset="0"/>
              </a:rPr>
              <a:t>is</a:t>
            </a:r>
            <a:r>
              <a:rPr lang="de-DE" altLang="de-DE" sz="2000" dirty="0" smtClean="0">
                <a:latin typeface="Courier New" pitchFamily="49" charset="0"/>
              </a:rPr>
              <a:t> </a:t>
            </a:r>
            <a:r>
              <a:rPr lang="de-DE" altLang="de-DE" sz="2000" b="1" dirty="0" smtClean="0">
                <a:latin typeface="Courier New" pitchFamily="49" charset="0"/>
              </a:rPr>
              <a:t>range </a:t>
            </a:r>
            <a:r>
              <a:rPr lang="de-DE" altLang="de-DE" sz="2000" dirty="0" smtClean="0">
                <a:latin typeface="Courier New" pitchFamily="49" charset="0"/>
              </a:rPr>
              <a:t>1 .. 10;</a:t>
            </a:r>
          </a:p>
          <a:p>
            <a:pPr marL="363538" indent="0" eaLnBrk="1" hangingPunct="1">
              <a:lnSpc>
                <a:spcPct val="80000"/>
              </a:lnSpc>
              <a:spcBef>
                <a:spcPts val="500"/>
              </a:spcBef>
              <a:buClrTx/>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Anwesend: </a:t>
            </a:r>
            <a:r>
              <a:rPr lang="de-DE" altLang="de-DE" sz="2000" b="1" dirty="0" smtClean="0">
                <a:solidFill>
                  <a:srgbClr val="CC3300"/>
                </a:solidFill>
                <a:latin typeface="Courier New" pitchFamily="49" charset="0"/>
              </a:rPr>
              <a:t>array</a:t>
            </a:r>
            <a:r>
              <a:rPr lang="de-DE" altLang="de-DE" sz="2000" dirty="0" smtClean="0">
                <a:solidFill>
                  <a:srgbClr val="CC3300"/>
                </a:solidFill>
                <a:latin typeface="Courier New" pitchFamily="49" charset="0"/>
              </a:rPr>
              <a:t> (Mitglied) </a:t>
            </a:r>
            <a:r>
              <a:rPr lang="de-DE" altLang="de-DE" sz="2000" b="1" dirty="0" smtClean="0">
                <a:solidFill>
                  <a:srgbClr val="CC3300"/>
                </a:solidFill>
                <a:latin typeface="Courier New" pitchFamily="49" charset="0"/>
              </a:rPr>
              <a:t>of</a:t>
            </a:r>
            <a:r>
              <a:rPr lang="de-DE" altLang="de-DE" sz="2000" dirty="0" smtClean="0">
                <a:solidFill>
                  <a:srgbClr val="CC3300"/>
                </a:solidFill>
                <a:latin typeface="Courier New" pitchFamily="49" charset="0"/>
              </a:rPr>
              <a:t> Boolean </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latin typeface="Courier New" pitchFamily="49" charset="0"/>
              </a:rPr>
              <a:t>  (</a:t>
            </a:r>
            <a:r>
              <a:rPr lang="de-DE" altLang="de-DE" sz="2000" b="1" dirty="0" smtClean="0">
                <a:latin typeface="Courier New" pitchFamily="49" charset="0"/>
              </a:rPr>
              <a:t>others</a:t>
            </a:r>
            <a:r>
              <a:rPr lang="de-DE" altLang="de-DE" sz="2000" dirty="0" smtClean="0">
                <a:latin typeface="Courier New" pitchFamily="49" charset="0"/>
              </a:rPr>
              <a:t> =&gt; False</a:t>
            </a:r>
            <a:r>
              <a:rPr lang="de-DE" altLang="de-DE" sz="2000" dirty="0">
                <a:latin typeface="Courier New" pitchFamily="49" charset="0"/>
              </a:rPr>
              <a:t>); </a:t>
            </a:r>
            <a:r>
              <a:rPr lang="de-DE" altLang="de-DE" sz="2000" dirty="0" smtClean="0">
                <a:latin typeface="Courier New" pitchFamily="49" charset="0"/>
              </a:rPr>
              <a:t> -- </a:t>
            </a:r>
            <a:r>
              <a:rPr lang="de-DE" altLang="de-DE" sz="2000" i="1" dirty="0">
                <a:solidFill>
                  <a:srgbClr val="CC3300"/>
                </a:solidFill>
                <a:latin typeface="Courier New" pitchFamily="49" charset="0"/>
              </a:rPr>
              <a:t>anonymer </a:t>
            </a:r>
            <a:r>
              <a:rPr lang="de-DE" altLang="de-DE" sz="2000" i="1" dirty="0" smtClean="0">
                <a:solidFill>
                  <a:srgbClr val="CC3300"/>
                </a:solidFill>
                <a:latin typeface="Courier New" pitchFamily="49" charset="0"/>
              </a:rPr>
              <a:t>Typ</a:t>
            </a:r>
            <a:endParaRPr lang="de-DE" altLang="de-DE" sz="2000" dirty="0" smtClean="0">
              <a:latin typeface="Courier New" pitchFamily="49" charset="0"/>
            </a:endParaRPr>
          </a:p>
          <a:p>
            <a:pPr marL="363538" indent="0" eaLnBrk="1" hangingPunct="1">
              <a:lnSpc>
                <a:spcPct val="8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Anwesend (5) := True;</a:t>
            </a:r>
          </a:p>
        </p:txBody>
      </p:sp>
      <p:sp>
        <p:nvSpPr>
          <p:cNvPr id="3789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3789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C84CA38-87ED-47D5-998C-2148FFEF37B4}" type="slidenum">
              <a:rPr lang="de-DE" altLang="de-DE" sz="2400" smtClean="0"/>
              <a:pPr eaLnBrk="1" hangingPunct="1">
                <a:spcBef>
                  <a:spcPct val="0"/>
                </a:spcBef>
              </a:pPr>
              <a:t>59</a:t>
            </a:fld>
            <a:endParaRPr lang="de-DE" altLang="de-DE" sz="2400" dirty="0" smtClean="0"/>
          </a:p>
        </p:txBody>
      </p:sp>
    </p:spTree>
    <p:extLst>
      <p:ext uri="{BB962C8B-B14F-4D97-AF65-F5344CB8AC3E}">
        <p14:creationId xmlns:p14="http://schemas.microsoft.com/office/powerpoint/2010/main" val="3191428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Erfahrungsberichte</a:t>
            </a:r>
            <a:endParaRPr lang="de-DE" dirty="0"/>
          </a:p>
        </p:txBody>
      </p:sp>
      <p:sp>
        <p:nvSpPr>
          <p:cNvPr id="3" name="Inhaltsplatzhalter 2"/>
          <p:cNvSpPr>
            <a:spLocks noGrp="1"/>
          </p:cNvSpPr>
          <p:nvPr>
            <p:ph idx="1"/>
          </p:nvPr>
        </p:nvSpPr>
        <p:spPr>
          <a:xfrm>
            <a:off x="685800" y="1897063"/>
            <a:ext cx="7739063" cy="4196234"/>
          </a:xfrm>
        </p:spPr>
        <p:txBody>
          <a:bodyPr/>
          <a:lstStyle/>
          <a:p>
            <a:pPr marL="630238" lvl="0" indent="-603250" eaLnBrk="1" hangingPunct="1">
              <a:lnSpc>
                <a:spcPct val="80000"/>
              </a:lnSpc>
              <a:buSzPct val="45000"/>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2000" b="1" dirty="0"/>
              <a:t>Erfahrungsbericht C vs. Ada</a:t>
            </a:r>
            <a:endParaRPr lang="de-DE" altLang="de-DE" sz="2000" b="1" dirty="0">
              <a:hlinkClick r:id="rId2"/>
            </a:endParaRPr>
          </a:p>
          <a:p>
            <a:pPr marL="630238" lvl="0" indent="-603250" eaLnBrk="1" hangingPunct="1">
              <a:lnSpc>
                <a:spcPct val="80000"/>
              </a:lnSpc>
              <a:buFont typeface="Times New Roman" pitchFamily="18"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2000" dirty="0">
                <a:solidFill>
                  <a:srgbClr val="0000FF"/>
                </a:solidFill>
              </a:rPr>
              <a:t>http://www.cs.uni.edu/~mccormic/RealTime/</a:t>
            </a:r>
            <a:r>
              <a:rPr lang="de-DE" altLang="de-DE" sz="2000" dirty="0">
                <a:solidFill>
                  <a:srgbClr val="3333CC"/>
                </a:solidFill>
              </a:rPr>
              <a:t/>
            </a:r>
            <a:br>
              <a:rPr lang="de-DE" altLang="de-DE" sz="2000" dirty="0">
                <a:solidFill>
                  <a:srgbClr val="3333CC"/>
                </a:solidFill>
              </a:rPr>
            </a:br>
            <a:r>
              <a:rPr lang="en-US" altLang="de-DE" sz="2000" dirty="0"/>
              <a:t>Software Engineering Education: On the Right </a:t>
            </a:r>
            <a:r>
              <a:rPr lang="en-US" altLang="de-DE" sz="2000" dirty="0" smtClean="0"/>
              <a:t>Track</a:t>
            </a:r>
            <a:br>
              <a:rPr lang="en-US" altLang="de-DE" sz="2000" dirty="0" smtClean="0"/>
            </a:br>
            <a:r>
              <a:rPr lang="de-DE" altLang="de-DE" sz="2000" dirty="0" smtClean="0"/>
              <a:t>Ein </a:t>
            </a:r>
            <a:r>
              <a:rPr lang="de-DE" altLang="de-DE" sz="2000" dirty="0"/>
              <a:t>Film dazu</a:t>
            </a:r>
          </a:p>
          <a:p>
            <a:pPr marL="34290" indent="0">
              <a:buNone/>
            </a:pPr>
            <a:r>
              <a:rPr lang="de-DE" sz="2000" b="1" dirty="0"/>
              <a:t>Vermont </a:t>
            </a:r>
            <a:r>
              <a:rPr lang="de-DE" sz="2000" b="1" dirty="0" smtClean="0"/>
              <a:t>Technical College </a:t>
            </a:r>
            <a:r>
              <a:rPr lang="de-DE" sz="2000" b="1" dirty="0"/>
              <a:t>Lunar </a:t>
            </a:r>
            <a:r>
              <a:rPr lang="de-DE" sz="2000" b="1" dirty="0" smtClean="0"/>
              <a:t>CubeSat</a:t>
            </a:r>
          </a:p>
          <a:p>
            <a:pPr marL="628650" indent="-595313">
              <a:buFont typeface="Arial" panose="020B0604020202020204" pitchFamily="34" charset="0"/>
              <a:buChar char="•"/>
            </a:pPr>
            <a:r>
              <a:rPr lang="de-DE" sz="2000" dirty="0">
                <a:solidFill>
                  <a:schemeClr val="accent2"/>
                </a:solidFill>
              </a:rPr>
              <a:t>http://</a:t>
            </a:r>
            <a:r>
              <a:rPr lang="de-DE" sz="2000" dirty="0" smtClean="0">
                <a:solidFill>
                  <a:schemeClr val="accent2"/>
                </a:solidFill>
              </a:rPr>
              <a:t>cubesatlab.org/</a:t>
            </a:r>
            <a:r>
              <a:rPr lang="de-DE" sz="2000" dirty="0" smtClean="0"/>
              <a:t/>
            </a:r>
            <a:br>
              <a:rPr lang="de-DE" sz="2000" dirty="0" smtClean="0"/>
            </a:br>
            <a:r>
              <a:rPr lang="de-DE" sz="2000" dirty="0" smtClean="0"/>
              <a:t>Gestartet </a:t>
            </a:r>
            <a:r>
              <a:rPr lang="de-DE" sz="2000" dirty="0"/>
              <a:t>November </a:t>
            </a:r>
            <a:r>
              <a:rPr lang="de-DE" sz="2000" dirty="0" smtClean="0"/>
              <a:t>2013</a:t>
            </a:r>
            <a:br>
              <a:rPr lang="de-DE" sz="2000" dirty="0" smtClean="0"/>
            </a:br>
            <a:r>
              <a:rPr lang="de-DE" sz="2000" dirty="0" smtClean="0"/>
              <a:t>Erfolgreiche Zwei-Jahres-Mission</a:t>
            </a:r>
            <a:br>
              <a:rPr lang="de-DE" sz="2000" dirty="0" smtClean="0"/>
            </a:br>
            <a:r>
              <a:rPr lang="de-DE" sz="2000" dirty="0" smtClean="0"/>
              <a:t>Programmiert </a:t>
            </a:r>
            <a:r>
              <a:rPr lang="de-DE" sz="2000" dirty="0"/>
              <a:t>mit Ada/SPARK</a:t>
            </a:r>
          </a:p>
          <a:p>
            <a:pPr marL="628650" indent="0">
              <a:buNone/>
            </a:pPr>
            <a:r>
              <a:rPr lang="de-DE" sz="2000" b="1" dirty="0"/>
              <a:t>Der einzige erfolgreiche aus 12 akademischen </a:t>
            </a:r>
            <a:r>
              <a:rPr lang="de-DE" sz="2000" b="1" dirty="0" smtClean="0"/>
              <a:t>CubeSats</a:t>
            </a:r>
            <a:br>
              <a:rPr lang="de-DE" sz="2000" b="1" dirty="0" smtClean="0"/>
            </a:br>
            <a:r>
              <a:rPr lang="de-DE" sz="2000" dirty="0" smtClean="0"/>
              <a:t>(alle anderen programmiert in C)</a:t>
            </a:r>
            <a:br>
              <a:rPr lang="de-DE" sz="2000" dirty="0" smtClean="0"/>
            </a:br>
            <a:r>
              <a:rPr lang="de-DE" sz="2000" dirty="0" smtClean="0"/>
              <a:t>Siehe detaillierte Beschreibung in</a:t>
            </a:r>
            <a:br>
              <a:rPr lang="de-DE" sz="2000" dirty="0" smtClean="0"/>
            </a:br>
            <a:r>
              <a:rPr lang="de-DE" sz="2000" dirty="0" smtClean="0">
                <a:hlinkClick r:id="rId3"/>
              </a:rPr>
              <a:t>Ada User Journal Vol. 41.1 March 2020, S. 36</a:t>
            </a:r>
            <a:endParaRPr lang="de-DE" sz="20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6</a:t>
            </a:fld>
            <a:endParaRPr lang="de-DE" dirty="0"/>
          </a:p>
        </p:txBody>
      </p:sp>
      <p:sp>
        <p:nvSpPr>
          <p:cNvPr id="6" name="Textfeld 5"/>
          <p:cNvSpPr txBox="1"/>
          <p:nvPr/>
        </p:nvSpPr>
        <p:spPr>
          <a:xfrm>
            <a:off x="5652119" y="2780928"/>
            <a:ext cx="2772743" cy="338554"/>
          </a:xfrm>
          <a:prstGeom prst="rect">
            <a:avLst/>
          </a:prstGeom>
          <a:solidFill>
            <a:srgbClr val="31DBE3"/>
          </a:solidFill>
          <a:ln>
            <a:solidFill>
              <a:srgbClr val="0070C0"/>
            </a:solidFill>
          </a:ln>
        </p:spPr>
        <p:txBody>
          <a:bodyPr wrap="square" rtlCol="0">
            <a:spAutoFit/>
          </a:bodyPr>
          <a:lstStyle/>
          <a:p>
            <a:r>
              <a:rPr lang="de-DE" altLang="de-DE" sz="1600" dirty="0" smtClean="0">
                <a:solidFill>
                  <a:schemeClr val="accent2"/>
                </a:solidFill>
              </a:rPr>
              <a:t>Siehe Dokumente: McCormick</a:t>
            </a:r>
            <a:endParaRPr lang="en-US" altLang="de-DE" sz="1400" dirty="0">
              <a:solidFill>
                <a:schemeClr val="accent2"/>
              </a:solidFill>
            </a:endParaRPr>
          </a:p>
        </p:txBody>
      </p:sp>
    </p:spTree>
    <p:extLst>
      <p:ext uri="{BB962C8B-B14F-4D97-AF65-F5344CB8AC3E}">
        <p14:creationId xmlns:p14="http://schemas.microsoft.com/office/powerpoint/2010/main" val="255993950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Anonyme Typen und Untertypen</a:t>
            </a:r>
            <a:endParaRPr lang="de-DE" altLang="de-DE" dirty="0" smtClean="0">
              <a:latin typeface="Courier New" pitchFamily="49" charset="0"/>
            </a:endParaRPr>
          </a:p>
        </p:txBody>
      </p:sp>
      <p:sp>
        <p:nvSpPr>
          <p:cNvPr id="19461" name="Rectangle 2"/>
          <p:cNvSpPr>
            <a:spLocks noGrp="1" noChangeArrowheads="1"/>
          </p:cNvSpPr>
          <p:nvPr>
            <p:ph idx="1"/>
          </p:nvPr>
        </p:nvSpPr>
        <p:spPr>
          <a:xfrm>
            <a:off x="685800" y="1981200"/>
            <a:ext cx="7772400" cy="4040088"/>
          </a:xfrm>
        </p:spPr>
        <p:txBody>
          <a:bodyPr/>
          <a:lstStyle/>
          <a:p>
            <a:pPr marL="0" indent="0" eaLnBrk="1" hangingPunct="1">
              <a:lnSpc>
                <a:spcPct val="80000"/>
              </a:lnSpc>
              <a:spcBef>
                <a:spcPts val="500"/>
              </a:spcBef>
              <a:buClrTx/>
              <a:buFontTx/>
              <a:buNone/>
              <a:tabLst>
                <a:tab pos="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de-DE" sz="2400" dirty="0" smtClean="0"/>
              <a:t>Hier werden zwei miteinander unverträgliche </a:t>
            </a:r>
            <a:r>
              <a:rPr lang="de-DE" sz="2400" i="1" dirty="0" smtClean="0"/>
              <a:t>anonyme Reihungstypen </a:t>
            </a:r>
            <a:r>
              <a:rPr lang="de-DE" sz="2400" dirty="0" smtClean="0"/>
              <a:t>definiert; der Indexbereich definiert einen </a:t>
            </a:r>
            <a:r>
              <a:rPr lang="de-DE" sz="2400" i="1" dirty="0" smtClean="0"/>
              <a:t>anonymen Untertyp </a:t>
            </a:r>
            <a:r>
              <a:rPr lang="de-DE" sz="2400" dirty="0" smtClean="0"/>
              <a:t>von Integer:</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endParaRPr lang="de-DE" sz="1800" b="1" dirty="0" smtClean="0">
              <a:latin typeface="Courier New" pitchFamily="49" charset="0"/>
            </a:endParaRP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de-DE" sz="2000" dirty="0" smtClean="0">
                <a:latin typeface="Courier New" pitchFamily="49" charset="0"/>
              </a:rPr>
              <a:t>A, B: </a:t>
            </a:r>
            <a:r>
              <a:rPr lang="de-DE" sz="2000" b="1" dirty="0" smtClean="0">
                <a:latin typeface="Courier New" pitchFamily="49" charset="0"/>
              </a:rPr>
              <a:t>array</a:t>
            </a:r>
            <a:r>
              <a:rPr lang="de-DE" sz="2000" dirty="0" smtClean="0">
                <a:latin typeface="Courier New" pitchFamily="49" charset="0"/>
              </a:rPr>
              <a:t> (-42 .. +42) </a:t>
            </a:r>
            <a:r>
              <a:rPr lang="de-DE" sz="2000" b="1" dirty="0" smtClean="0">
                <a:latin typeface="Courier New" pitchFamily="49" charset="0"/>
              </a:rPr>
              <a:t>of</a:t>
            </a:r>
            <a:r>
              <a:rPr lang="de-DE" sz="2000" dirty="0" smtClean="0">
                <a:latin typeface="Courier New" pitchFamily="49" charset="0"/>
              </a:rPr>
              <a:t> T;</a:t>
            </a:r>
            <a:endParaRPr lang="de-DE" sz="2000" dirty="0">
              <a:latin typeface="Courier New" pitchFamily="49" charset="0"/>
            </a:endParaRP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endParaRPr lang="de-DE" sz="2000" dirty="0" smtClean="0">
              <a:latin typeface="Courier New" pitchFamily="49" charset="0"/>
            </a:endParaRP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de-DE" sz="2000" dirty="0" smtClean="0">
                <a:solidFill>
                  <a:srgbClr val="FF0000"/>
                </a:solidFill>
                <a:latin typeface="Courier New" pitchFamily="49" charset="0"/>
              </a:rPr>
              <a:t>A := B;  -- </a:t>
            </a:r>
            <a:r>
              <a:rPr lang="de-DE" sz="2000" i="1" dirty="0" smtClean="0">
                <a:solidFill>
                  <a:srgbClr val="FF0000"/>
                </a:solidFill>
                <a:latin typeface="Courier New" pitchFamily="49" charset="0"/>
              </a:rPr>
              <a:t>illegal</a:t>
            </a:r>
            <a:endParaRPr lang="de-DE" sz="2000" i="1" dirty="0" smtClean="0">
              <a:latin typeface="Courier New" pitchFamily="49" charset="0"/>
            </a:endParaRP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endParaRPr lang="de-DE" sz="2000" dirty="0" smtClean="0">
              <a:latin typeface="Courier New" pitchFamily="49" charset="0"/>
            </a:endParaRP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endParaRPr lang="de-DE" sz="900" dirty="0" smtClean="0">
              <a:latin typeface="Courier New" pitchFamily="49" charset="0"/>
            </a:endParaRP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de-DE" sz="2400" dirty="0" smtClean="0"/>
              <a:t>Aber:</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endParaRPr lang="de-DE" sz="800" dirty="0"/>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de-DE" sz="2000" b="1" dirty="0">
                <a:solidFill>
                  <a:schemeClr val="accent2"/>
                </a:solidFill>
                <a:latin typeface="Courier New" pitchFamily="49" charset="0"/>
              </a:rPr>
              <a:t>f</a:t>
            </a:r>
            <a:r>
              <a:rPr lang="de-DE" sz="2000" b="1" dirty="0" smtClean="0">
                <a:solidFill>
                  <a:schemeClr val="accent2"/>
                </a:solidFill>
                <a:latin typeface="Courier New" pitchFamily="49" charset="0"/>
              </a:rPr>
              <a:t>or</a:t>
            </a:r>
            <a:r>
              <a:rPr lang="de-DE" sz="2000" dirty="0" smtClean="0">
                <a:solidFill>
                  <a:schemeClr val="accent2"/>
                </a:solidFill>
                <a:latin typeface="Courier New" pitchFamily="49" charset="0"/>
              </a:rPr>
              <a:t> I </a:t>
            </a:r>
            <a:r>
              <a:rPr lang="de-DE" sz="2000" b="1" dirty="0" smtClean="0">
                <a:solidFill>
                  <a:schemeClr val="accent2"/>
                </a:solidFill>
                <a:latin typeface="Courier New" pitchFamily="49" charset="0"/>
              </a:rPr>
              <a:t>in</a:t>
            </a:r>
            <a:r>
              <a:rPr lang="de-DE" sz="2000" dirty="0" smtClean="0">
                <a:solidFill>
                  <a:schemeClr val="accent2"/>
                </a:solidFill>
                <a:latin typeface="Courier New" pitchFamily="49" charset="0"/>
              </a:rPr>
              <a:t> A</a:t>
            </a:r>
            <a:r>
              <a:rPr lang="de-DE" sz="2000" dirty="0" smtClean="0">
                <a:solidFill>
                  <a:schemeClr val="accent2"/>
                </a:solidFill>
                <a:latin typeface="Courier New" pitchFamily="49" charset="0"/>
                <a:cs typeface="Courier New" pitchFamily="49" charset="0"/>
              </a:rPr>
              <a:t>'</a:t>
            </a:r>
            <a:r>
              <a:rPr lang="de-DE" sz="2000" b="1" dirty="0" smtClean="0">
                <a:solidFill>
                  <a:schemeClr val="accent2"/>
                </a:solidFill>
                <a:latin typeface="Courier New" pitchFamily="49" charset="0"/>
              </a:rPr>
              <a:t>Range</a:t>
            </a:r>
            <a:r>
              <a:rPr lang="de-DE" sz="2000" dirty="0" smtClean="0">
                <a:solidFill>
                  <a:schemeClr val="accent2"/>
                </a:solidFill>
                <a:latin typeface="Courier New" pitchFamily="49" charset="0"/>
              </a:rPr>
              <a:t> </a:t>
            </a:r>
            <a:r>
              <a:rPr lang="de-DE" sz="2000" b="1" dirty="0" smtClean="0">
                <a:solidFill>
                  <a:schemeClr val="accent2"/>
                </a:solidFill>
                <a:latin typeface="Courier New" pitchFamily="49" charset="0"/>
              </a:rPr>
              <a:t>loop</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de-DE" sz="2000" dirty="0">
                <a:solidFill>
                  <a:schemeClr val="accent2"/>
                </a:solidFill>
                <a:latin typeface="Courier New" pitchFamily="49" charset="0"/>
              </a:rPr>
              <a:t> </a:t>
            </a:r>
            <a:r>
              <a:rPr lang="de-DE" sz="2000" dirty="0" smtClean="0">
                <a:solidFill>
                  <a:schemeClr val="accent2"/>
                </a:solidFill>
                <a:latin typeface="Courier New" pitchFamily="49" charset="0"/>
              </a:rPr>
              <a:t> A (I) := B (I); -- </a:t>
            </a:r>
            <a:r>
              <a:rPr lang="de-DE" sz="2000" i="1" dirty="0" smtClean="0">
                <a:solidFill>
                  <a:schemeClr val="accent2"/>
                </a:solidFill>
                <a:latin typeface="Courier New" pitchFamily="49" charset="0"/>
              </a:rPr>
              <a:t>OK, da Komponententyp gleich</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de-DE" sz="2000" b="1" dirty="0" smtClean="0">
                <a:solidFill>
                  <a:schemeClr val="accent2"/>
                </a:solidFill>
                <a:latin typeface="Courier New" pitchFamily="49" charset="0"/>
              </a:rPr>
              <a:t>end loop</a:t>
            </a:r>
            <a:r>
              <a:rPr lang="de-DE" sz="2000" dirty="0" smtClean="0">
                <a:solidFill>
                  <a:schemeClr val="accent2"/>
                </a:solidFill>
                <a:latin typeface="Courier New" pitchFamily="49" charset="0"/>
              </a:rPr>
              <a:t>;</a:t>
            </a:r>
          </a:p>
        </p:txBody>
      </p:sp>
      <p:sp>
        <p:nvSpPr>
          <p:cNvPr id="3891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3891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9EAF2DA-DE36-4223-9926-F05090D6F24E}" type="slidenum">
              <a:rPr lang="de-DE" altLang="de-DE" sz="2400" smtClean="0"/>
              <a:pPr eaLnBrk="1" hangingPunct="1">
                <a:spcBef>
                  <a:spcPct val="0"/>
                </a:spcBef>
              </a:pPr>
              <a:t>60</a:t>
            </a:fld>
            <a:endParaRPr lang="de-DE" altLang="de-DE" sz="2400" dirty="0" smtClean="0"/>
          </a:p>
        </p:txBody>
      </p:sp>
      <p:sp>
        <p:nvSpPr>
          <p:cNvPr id="2" name="Textfeld 1"/>
          <p:cNvSpPr txBox="1"/>
          <p:nvPr/>
        </p:nvSpPr>
        <p:spPr>
          <a:xfrm>
            <a:off x="5003800" y="3573463"/>
            <a:ext cx="3097213" cy="1322387"/>
          </a:xfrm>
          <a:prstGeom prst="rect">
            <a:avLst/>
          </a:prstGeom>
          <a:noFill/>
        </p:spPr>
        <p:txBody>
          <a:bodyPr>
            <a:spAutoFit/>
          </a:bodyPr>
          <a:lstStyle/>
          <a:p>
            <a:pPr>
              <a:defRPr/>
            </a:pPr>
            <a:r>
              <a:rPr lang="de-DE" sz="2000" dirty="0">
                <a:solidFill>
                  <a:schemeClr val="tx1"/>
                </a:solidFill>
                <a:latin typeface="+mn-lt"/>
              </a:rPr>
              <a:t>Es gibt </a:t>
            </a:r>
            <a:r>
              <a:rPr lang="de-DE" sz="2000" u="sng" dirty="0">
                <a:solidFill>
                  <a:schemeClr val="tx1"/>
                </a:solidFill>
                <a:latin typeface="+mn-lt"/>
              </a:rPr>
              <a:t>absolut keinen</a:t>
            </a:r>
            <a:r>
              <a:rPr lang="de-DE" sz="2000" dirty="0">
                <a:solidFill>
                  <a:schemeClr val="tx1"/>
                </a:solidFill>
                <a:latin typeface="+mn-lt"/>
              </a:rPr>
              <a:t> Weg, </a:t>
            </a:r>
            <a:r>
              <a:rPr lang="de-DE" sz="1800" dirty="0">
                <a:solidFill>
                  <a:schemeClr val="tx1"/>
                </a:solidFill>
                <a:latin typeface="Courier New" pitchFamily="49" charset="0"/>
                <a:cs typeface="Courier New" pitchFamily="49" charset="0"/>
              </a:rPr>
              <a:t>A</a:t>
            </a:r>
            <a:r>
              <a:rPr lang="de-DE" sz="2000" dirty="0">
                <a:solidFill>
                  <a:schemeClr val="tx1"/>
                </a:solidFill>
                <a:latin typeface="+mn-lt"/>
              </a:rPr>
              <a:t> in </a:t>
            </a:r>
            <a:r>
              <a:rPr lang="de-DE" sz="1800" dirty="0">
                <a:solidFill>
                  <a:schemeClr val="tx1"/>
                </a:solidFill>
                <a:latin typeface="Courier New" pitchFamily="49" charset="0"/>
                <a:cs typeface="Courier New" pitchFamily="49" charset="0"/>
              </a:rPr>
              <a:t>B</a:t>
            </a:r>
            <a:r>
              <a:rPr lang="de-DE" sz="2000" dirty="0">
                <a:solidFill>
                  <a:schemeClr val="tx1"/>
                </a:solidFill>
                <a:latin typeface="+mn-lt"/>
              </a:rPr>
              <a:t> umzuwandeln.</a:t>
            </a:r>
          </a:p>
          <a:p>
            <a:pPr>
              <a:defRPr/>
            </a:pPr>
            <a:r>
              <a:rPr lang="de-DE" sz="2000" dirty="0">
                <a:solidFill>
                  <a:schemeClr val="tx1"/>
                </a:solidFill>
                <a:latin typeface="+mn-lt"/>
              </a:rPr>
              <a:t>Genau das mag hier  auch erwünscht sein.</a:t>
            </a:r>
          </a:p>
        </p:txBody>
      </p:sp>
      <p:sp>
        <p:nvSpPr>
          <p:cNvPr id="38919" name="Geschweifte Klammer links 2"/>
          <p:cNvSpPr>
            <a:spLocks/>
          </p:cNvSpPr>
          <p:nvPr/>
        </p:nvSpPr>
        <p:spPr bwMode="auto">
          <a:xfrm>
            <a:off x="4716463" y="3716338"/>
            <a:ext cx="188912" cy="1008062"/>
          </a:xfrm>
          <a:prstGeom prst="leftBrace">
            <a:avLst>
              <a:gd name="adj1" fmla="val 8202"/>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ltLang="de-DE" dirty="0"/>
          </a:p>
        </p:txBody>
      </p:sp>
      <p:cxnSp>
        <p:nvCxnSpPr>
          <p:cNvPr id="38920" name="Gerade Verbindung mit Pfeil 4"/>
          <p:cNvCxnSpPr>
            <a:cxnSpLocks noChangeShapeType="1"/>
          </p:cNvCxnSpPr>
          <p:nvPr/>
        </p:nvCxnSpPr>
        <p:spPr bwMode="auto">
          <a:xfrm flipH="1" flipV="1">
            <a:off x="3779838" y="4005263"/>
            <a:ext cx="936625" cy="215900"/>
          </a:xfrm>
          <a:prstGeom prst="straightConnector1">
            <a:avLst/>
          </a:prstGeom>
          <a:noFill/>
          <a:ln w="9525"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Scheiben</a:t>
            </a:r>
            <a:endParaRPr lang="de-DE" dirty="0"/>
          </a:p>
        </p:txBody>
      </p:sp>
      <p:sp>
        <p:nvSpPr>
          <p:cNvPr id="3" name="Inhaltsplatzhalter 2"/>
          <p:cNvSpPr>
            <a:spLocks noGrp="1"/>
          </p:cNvSpPr>
          <p:nvPr>
            <p:ph idx="1"/>
          </p:nvPr>
        </p:nvSpPr>
        <p:spPr/>
        <p:txBody>
          <a:bodyPr/>
          <a:lstStyle/>
          <a:p>
            <a:pPr marL="0" indent="0"/>
            <a:r>
              <a:rPr lang="de-DE" sz="2000" dirty="0" smtClean="0"/>
              <a:t>Von eindimensionales Reihungen können Scheiben (</a:t>
            </a:r>
            <a:r>
              <a:rPr lang="de-DE" sz="2000" i="1" dirty="0" smtClean="0"/>
              <a:t>slices</a:t>
            </a:r>
            <a:r>
              <a:rPr lang="de-DE" sz="2000" dirty="0" smtClean="0"/>
              <a:t>) gebildet werden, das sind zusammenhängende Teilbereiche.</a:t>
            </a:r>
          </a:p>
          <a:p>
            <a:pPr marL="0" indent="0"/>
            <a:r>
              <a:rPr lang="de-DE" sz="2000" dirty="0" smtClean="0"/>
              <a:t>Die Grenzen müssen im Wertebereich des Index liegen außer im Fall von leeren Bereichen; bei letzteren ist die </a:t>
            </a:r>
            <a:r>
              <a:rPr lang="de-DE" sz="2000" dirty="0">
                <a:solidFill>
                  <a:schemeClr val="tx1"/>
                </a:solidFill>
              </a:rPr>
              <a:t>obere </a:t>
            </a:r>
            <a:r>
              <a:rPr lang="de-DE" sz="2000" dirty="0" smtClean="0"/>
              <a:t>kleiner als die untere (beide liegen jedoch innerhalb des Indexbasisbereichs):</a:t>
            </a:r>
            <a:endParaRPr lang="de-DE" sz="1200" dirty="0" smtClean="0"/>
          </a:p>
          <a:p>
            <a:pPr marL="357188" indent="0"/>
            <a:r>
              <a:rPr lang="de-DE" sz="1800" b="1" dirty="0" smtClean="0">
                <a:latin typeface="Courier New" panose="02070309020205020404" pitchFamily="49" charset="0"/>
                <a:cs typeface="Courier New" panose="02070309020205020404" pitchFamily="49" charset="0"/>
              </a:rPr>
              <a:t>type</a:t>
            </a:r>
            <a:r>
              <a:rPr lang="de-DE" sz="1800" dirty="0" smtClean="0">
                <a:latin typeface="Courier New" panose="02070309020205020404" pitchFamily="49" charset="0"/>
                <a:cs typeface="Courier New" panose="02070309020205020404" pitchFamily="49" charset="0"/>
              </a:rPr>
              <a:t> Reihung </a:t>
            </a:r>
            <a:r>
              <a:rPr lang="de-DE" sz="1800" b="1" dirty="0" smtClean="0">
                <a:latin typeface="Courier New" panose="02070309020205020404" pitchFamily="49" charset="0"/>
                <a:cs typeface="Courier New" panose="02070309020205020404" pitchFamily="49" charset="0"/>
              </a:rPr>
              <a:t>is array </a:t>
            </a:r>
            <a:r>
              <a:rPr lang="de-DE" sz="1800" dirty="0" smtClean="0">
                <a:latin typeface="Courier New" panose="02070309020205020404" pitchFamily="49" charset="0"/>
                <a:cs typeface="Courier New" panose="02070309020205020404" pitchFamily="49" charset="0"/>
              </a:rPr>
              <a:t>(1815 .. 2012) </a:t>
            </a:r>
            <a:r>
              <a:rPr lang="de-DE" sz="1800" b="1" dirty="0" smtClean="0">
                <a:latin typeface="Courier New" panose="02070309020205020404" pitchFamily="49" charset="0"/>
                <a:cs typeface="Courier New" panose="02070309020205020404" pitchFamily="49" charset="0"/>
              </a:rPr>
              <a:t>of</a:t>
            </a:r>
            <a:r>
              <a:rPr lang="de-DE" sz="1800" dirty="0" smtClean="0">
                <a:latin typeface="Courier New" panose="02070309020205020404" pitchFamily="49" charset="0"/>
                <a:cs typeface="Courier New" panose="02070309020205020404" pitchFamily="49" charset="0"/>
              </a:rPr>
              <a:t> Irgendwas;</a:t>
            </a:r>
          </a:p>
          <a:p>
            <a:pPr marL="357188" indent="0"/>
            <a:r>
              <a:rPr lang="de-DE" sz="1800" dirty="0" smtClean="0">
                <a:latin typeface="Courier New" panose="02070309020205020404" pitchFamily="49" charset="0"/>
                <a:cs typeface="Courier New" panose="02070309020205020404" pitchFamily="49" charset="0"/>
              </a:rPr>
              <a:t>Meins: Reihung;</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Meins (1983 .. 1995) …</a:t>
            </a:r>
          </a:p>
          <a:p>
            <a:pPr marL="0" lvl="0" indent="0"/>
            <a:r>
              <a:rPr lang="de-DE" sz="2000" dirty="0" smtClean="0"/>
              <a:t>Ist die obere Grenze kleiner als die untere, ist die Scheibe leer:</a:t>
            </a:r>
          </a:p>
          <a:p>
            <a:pPr marL="357188" lvl="0" indent="0"/>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Meins </a:t>
            </a:r>
            <a:r>
              <a:rPr lang="de-DE" sz="1800" dirty="0" smtClean="0">
                <a:latin typeface="Courier New" panose="02070309020205020404" pitchFamily="49" charset="0"/>
                <a:cs typeface="Courier New" panose="02070309020205020404" pitchFamily="49" charset="0"/>
              </a:rPr>
              <a:t>(1995 ..</a:t>
            </a:r>
            <a:r>
              <a:rPr lang="de-DE" sz="1800" dirty="0">
                <a:latin typeface="Courier New" panose="02070309020205020404" pitchFamily="49" charset="0"/>
                <a:cs typeface="Courier New" panose="02070309020205020404" pitchFamily="49" charset="0"/>
              </a:rPr>
              <a:t> 1983</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a:t>
            </a:r>
          </a:p>
          <a:p>
            <a:pPr marL="0" lvl="0" indent="0"/>
            <a:r>
              <a:rPr lang="de-DE" sz="2000" dirty="0" smtClean="0"/>
              <a:t>Auch leer:</a:t>
            </a:r>
          </a:p>
          <a:p>
            <a:pPr marL="357188" indent="0"/>
            <a:r>
              <a:rPr lang="de-DE" sz="1800" dirty="0">
                <a:latin typeface="Courier New" panose="02070309020205020404" pitchFamily="49" charset="0"/>
                <a:cs typeface="Courier New" panose="02070309020205020404" pitchFamily="49" charset="0"/>
              </a:rPr>
              <a:t>… Meins </a:t>
            </a:r>
            <a:r>
              <a:rPr lang="de-DE" sz="1800" dirty="0" smtClean="0">
                <a:latin typeface="Courier New" panose="02070309020205020404" pitchFamily="49" charset="0"/>
                <a:cs typeface="Courier New" panose="02070309020205020404" pitchFamily="49" charset="0"/>
              </a:rPr>
              <a:t>(</a:t>
            </a:r>
            <a:r>
              <a:rPr lang="de-DE" sz="1800" dirty="0" smtClean="0">
                <a:solidFill>
                  <a:schemeClr val="tx1"/>
                </a:solidFill>
                <a:latin typeface="Courier New" panose="02070309020205020404" pitchFamily="49" charset="0"/>
                <a:cs typeface="Courier New" panose="02070309020205020404" pitchFamily="49" charset="0"/>
              </a:rPr>
              <a:t>-2</a:t>
            </a:r>
            <a:r>
              <a:rPr lang="de-DE" sz="1800" dirty="0" smtClean="0">
                <a:latin typeface="Courier New" panose="02070309020205020404" pitchFamily="49" charset="0"/>
                <a:cs typeface="Courier New" panose="02070309020205020404" pitchFamily="49" charset="0"/>
              </a:rPr>
              <a:t> .. </a:t>
            </a:r>
            <a:r>
              <a:rPr lang="de-DE" sz="1800" dirty="0" smtClean="0">
                <a:solidFill>
                  <a:schemeClr val="tx1"/>
                </a:solidFill>
                <a:latin typeface="Courier New" panose="02070309020205020404" pitchFamily="49" charset="0"/>
                <a:cs typeface="Courier New" panose="02070309020205020404" pitchFamily="49" charset="0"/>
              </a:rPr>
              <a:t>-10</a:t>
            </a:r>
            <a:r>
              <a:rPr lang="de-DE" sz="1800" dirty="0" smtClean="0">
                <a:latin typeface="Courier New" panose="02070309020205020404" pitchFamily="49" charset="0"/>
                <a:cs typeface="Courier New" panose="02070309020205020404" pitchFamily="49" charset="0"/>
              </a:rPr>
              <a:t>) …  -- </a:t>
            </a:r>
            <a:r>
              <a:rPr lang="de-DE" sz="1800" i="1" dirty="0" smtClean="0">
                <a:latin typeface="Courier New" panose="02070309020205020404" pitchFamily="49" charset="0"/>
                <a:cs typeface="Courier New" panose="02070309020205020404" pitchFamily="49" charset="0"/>
              </a:rPr>
              <a:t>Indexbasisbereich Integer</a:t>
            </a:r>
            <a:endParaRPr lang="de-DE" sz="1800" i="1" dirty="0">
              <a:latin typeface="Courier New" panose="02070309020205020404" pitchFamily="49" charset="0"/>
              <a:cs typeface="Courier New" panose="02070309020205020404" pitchFamily="49" charset="0"/>
            </a:endParaRPr>
          </a:p>
          <a:p>
            <a:pPr marL="357188" indent="0"/>
            <a:endParaRPr lang="de-DE" sz="18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61</a:t>
            </a:fld>
            <a:endParaRPr lang="de-DE" dirty="0"/>
          </a:p>
        </p:txBody>
      </p:sp>
      <p:sp>
        <p:nvSpPr>
          <p:cNvPr id="6" name="Textfeld 5"/>
          <p:cNvSpPr txBox="1"/>
          <p:nvPr/>
        </p:nvSpPr>
        <p:spPr>
          <a:xfrm>
            <a:off x="6300192" y="4027711"/>
            <a:ext cx="2232248" cy="769441"/>
          </a:xfrm>
          <a:prstGeom prst="rect">
            <a:avLst/>
          </a:prstGeom>
          <a:solidFill>
            <a:srgbClr val="FFDAA3"/>
          </a:solidFill>
          <a:ln w="12700">
            <a:solidFill>
              <a:srgbClr val="FF6600"/>
            </a:solidFill>
          </a:ln>
        </p:spPr>
        <p:txBody>
          <a:bodyPr wrap="square" rtlCol="0">
            <a:spAutoFit/>
          </a:bodyPr>
          <a:lstStyle/>
          <a:p>
            <a:r>
              <a:rPr lang="de-DE" sz="1600" dirty="0" smtClean="0">
                <a:solidFill>
                  <a:schemeClr val="tx1"/>
                </a:solidFill>
              </a:rPr>
              <a:t>Was ist der Unterschied?</a:t>
            </a:r>
          </a:p>
          <a:p>
            <a:r>
              <a:rPr lang="de-DE" sz="1400" dirty="0" smtClean="0">
                <a:solidFill>
                  <a:schemeClr val="tx1"/>
                </a:solidFill>
                <a:latin typeface="Courier New" panose="02070309020205020404" pitchFamily="49" charset="0"/>
                <a:cs typeface="Courier New" panose="02070309020205020404" pitchFamily="49" charset="0"/>
              </a:rPr>
              <a:t> Meins (2000..2000)</a:t>
            </a:r>
          </a:p>
          <a:p>
            <a:r>
              <a:rPr lang="de-DE" sz="1400" dirty="0" smtClean="0">
                <a:solidFill>
                  <a:schemeClr val="tx1"/>
                </a:solidFill>
                <a:latin typeface="Courier New" panose="02070309020205020404" pitchFamily="49" charset="0"/>
                <a:cs typeface="Courier New" panose="02070309020205020404" pitchFamily="49" charset="0"/>
              </a:rPr>
              <a:t> Meins (2000)</a:t>
            </a:r>
            <a:endParaRPr lang="de-DE" sz="1400" dirty="0">
              <a:solidFill>
                <a:schemeClr val="tx1"/>
              </a:solidFill>
            </a:endParaRPr>
          </a:p>
        </p:txBody>
      </p:sp>
    </p:spTree>
    <p:extLst>
      <p:ext uri="{BB962C8B-B14F-4D97-AF65-F5344CB8AC3E}">
        <p14:creationId xmlns:p14="http://schemas.microsoft.com/office/powerpoint/2010/main" val="3329482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Aufgabe</a:t>
            </a:r>
          </a:p>
        </p:txBody>
      </p:sp>
      <p:sp>
        <p:nvSpPr>
          <p:cNvPr id="40963" name="Rectangle 2"/>
          <p:cNvSpPr>
            <a:spLocks noGrp="1" noChangeArrowheads="1"/>
          </p:cNvSpPr>
          <p:nvPr>
            <p:ph idx="1"/>
          </p:nvPr>
        </p:nvSpPr>
        <p:spPr>
          <a:xfrm>
            <a:off x="685800" y="1981200"/>
            <a:ext cx="7767638" cy="3824064"/>
          </a:xfrm>
        </p:spPr>
        <p:txBody>
          <a:bodyPr/>
          <a:lstStyle/>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800" dirty="0" smtClean="0"/>
              <a:t>Stellen Sie sich vor, Sie seien Chemiker (bzw. Biologe) und machen eine Messreihe über Reaktionsgeschwindigkeiten in Katal = mol/s (bzw. Wachstumsgeschwindigkeiten von Flechten in mm</a:t>
            </a:r>
            <a:r>
              <a:rPr lang="de-DE" altLang="de-DE" sz="2800" baseline="33000" dirty="0" smtClean="0"/>
              <a:t>2</a:t>
            </a:r>
            <a:r>
              <a:rPr lang="de-DE" altLang="de-DE" sz="2800" dirty="0" smtClean="0"/>
              <a:t>/Jahr) abhängig von der Temperatur. Definieren Sie eine passende Reihung der Messwerte in Abhängigkeit von der Temperatur.</a:t>
            </a:r>
          </a:p>
          <a:p>
            <a:pPr marL="539750" lvl="1" indent="-360363" eaLnBrk="1" hangingPunct="1">
              <a:lnSpc>
                <a:spcPct val="80000"/>
              </a:lnSpc>
              <a:buSzPct val="45000"/>
              <a:buFont typeface="Wingdings" pitchFamily="2" charset="2"/>
              <a:buChar char=""/>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Ihr Temperaturbereich der Messungen ist normalerweise -10 .. + 20 °C</a:t>
            </a:r>
          </a:p>
          <a:p>
            <a:pPr marL="539750" lvl="1" indent="-360363" eaLnBrk="1" hangingPunct="1">
              <a:lnSpc>
                <a:spcPct val="80000"/>
              </a:lnSpc>
              <a:buSzPct val="45000"/>
              <a:buFont typeface="Wingdings" pitchFamily="2" charset="2"/>
              <a:buChar char=""/>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t>Ihr jetzige Messung deckt allerdings nur den Teilbereich -5 .. +5 °C ab.</a:t>
            </a:r>
          </a:p>
        </p:txBody>
      </p:sp>
      <p:sp>
        <p:nvSpPr>
          <p:cNvPr id="4096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4096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9783CC1-B064-4677-83B4-F043DA079CF1}" type="slidenum">
              <a:rPr lang="de-DE" altLang="de-DE" sz="2400" smtClean="0"/>
              <a:pPr eaLnBrk="1" hangingPunct="1">
                <a:spcBef>
                  <a:spcPct val="0"/>
                </a:spcBef>
              </a:pPr>
              <a:t>62</a:t>
            </a:fld>
            <a:endParaRPr lang="de-DE" altLang="de-DE" sz="2400" dirty="0" smtClean="0"/>
          </a:p>
        </p:txBody>
      </p:sp>
      <p:sp>
        <p:nvSpPr>
          <p:cNvPr id="2" name="Textfeld 1"/>
          <p:cNvSpPr txBox="1"/>
          <p:nvPr/>
        </p:nvSpPr>
        <p:spPr>
          <a:xfrm>
            <a:off x="3780420" y="5590957"/>
            <a:ext cx="1367644" cy="523220"/>
          </a:xfrm>
          <a:prstGeom prst="rect">
            <a:avLst/>
          </a:prstGeom>
          <a:noFill/>
        </p:spPr>
        <p:txBody>
          <a:bodyPr wrap="square" rtlCol="0">
            <a:spAutoFit/>
          </a:bodyPr>
          <a:lstStyle/>
          <a:p>
            <a:pPr algn="ctr"/>
            <a:r>
              <a:rPr lang="de-DE" sz="2800" dirty="0" smtClean="0">
                <a:solidFill>
                  <a:srgbClr val="FF3399"/>
                </a:solidFill>
                <a:hlinkClick r:id="rId3" action="ppaction://hlinksldjump"/>
              </a:rPr>
              <a:t>Lösung</a:t>
            </a:r>
            <a:endParaRPr lang="de-DE" sz="2800" dirty="0">
              <a:solidFill>
                <a:srgbClr val="FF3399"/>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Grp="1" noChangeArrowheads="1"/>
          </p:cNvSpPr>
          <p:nvPr>
            <p:ph type="title"/>
          </p:nvPr>
        </p:nvSpPr>
        <p:spPr>
          <a:xfrm>
            <a:off x="685800" y="461963"/>
            <a:ext cx="7767638" cy="9779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Reihungsaggregate</a:t>
            </a:r>
          </a:p>
        </p:txBody>
      </p:sp>
      <p:sp>
        <p:nvSpPr>
          <p:cNvPr id="44035" name="Rectangle 2"/>
          <p:cNvSpPr>
            <a:spLocks noGrp="1" noChangeArrowheads="1"/>
          </p:cNvSpPr>
          <p:nvPr>
            <p:ph idx="1"/>
          </p:nvPr>
        </p:nvSpPr>
        <p:spPr>
          <a:xfrm>
            <a:off x="685800" y="1439864"/>
            <a:ext cx="7767637" cy="4797424"/>
          </a:xfrm>
        </p:spPr>
        <p:txBody>
          <a:bodyPr/>
          <a:lstStyle/>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t>Indexgrenzen gleiten bei Zuweisung:</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latin typeface="Courier New" pitchFamily="49" charset="0"/>
              </a:rPr>
              <a:t>  type</a:t>
            </a:r>
            <a:r>
              <a:rPr lang="de-DE" altLang="de-DE" sz="1400" dirty="0" smtClean="0">
                <a:latin typeface="Courier New" pitchFamily="49" charset="0"/>
              </a:rPr>
              <a:t> A </a:t>
            </a:r>
            <a:r>
              <a:rPr lang="de-DE" altLang="de-DE" sz="1400" b="1" dirty="0" smtClean="0">
                <a:latin typeface="Courier New" pitchFamily="49" charset="0"/>
              </a:rPr>
              <a:t>is array</a:t>
            </a:r>
            <a:r>
              <a:rPr lang="de-DE" altLang="de-DE" sz="1400" dirty="0" smtClean="0">
                <a:latin typeface="Courier New" pitchFamily="49" charset="0"/>
              </a:rPr>
              <a:t> (Integer </a:t>
            </a:r>
            <a:r>
              <a:rPr lang="de-DE" altLang="de-DE" sz="1400" b="1" dirty="0" smtClean="0">
                <a:latin typeface="Courier New" pitchFamily="49" charset="0"/>
              </a:rPr>
              <a:t>range</a:t>
            </a:r>
            <a:r>
              <a:rPr lang="de-DE" altLang="de-DE" sz="1400" dirty="0" smtClean="0">
                <a:latin typeface="Courier New" pitchFamily="49" charset="0"/>
              </a:rPr>
              <a:t> &lt;&gt;) </a:t>
            </a:r>
            <a:r>
              <a:rPr lang="de-DE" altLang="de-DE" sz="1400" b="1" dirty="0" smtClean="0">
                <a:latin typeface="Courier New" pitchFamily="49" charset="0"/>
              </a:rPr>
              <a:t>of</a:t>
            </a:r>
            <a:r>
              <a:rPr lang="de-DE" altLang="de-DE" sz="1400" dirty="0" smtClean="0">
                <a:latin typeface="Courier New" pitchFamily="49" charset="0"/>
              </a:rPr>
              <a:t> </a:t>
            </a:r>
            <a:r>
              <a:rPr lang="de-DE" altLang="de-DE" sz="1400" dirty="0" smtClean="0">
                <a:solidFill>
                  <a:schemeClr val="tx1">
                    <a:lumMod val="65000"/>
                    <a:lumOff val="35000"/>
                  </a:schemeClr>
                </a:solidFill>
                <a:latin typeface="Courier New" pitchFamily="49" charset="0"/>
              </a:rPr>
              <a:t>Integer</a:t>
            </a:r>
            <a:r>
              <a:rPr lang="de-DE" altLang="de-DE" sz="1400" dirty="0" smtClean="0">
                <a:latin typeface="Courier New" pitchFamily="49" charset="0"/>
              </a:rPr>
              <a:t>;</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X: A (-2..+2) := (</a:t>
            </a:r>
            <a:r>
              <a:rPr lang="de-DE" altLang="de-DE" sz="1400" b="1" dirty="0" smtClean="0">
                <a:latin typeface="Courier New" pitchFamily="49" charset="0"/>
              </a:rPr>
              <a:t>others</a:t>
            </a:r>
            <a:r>
              <a:rPr lang="de-DE" altLang="de-DE" sz="1400" dirty="0" smtClean="0">
                <a:latin typeface="Courier New" pitchFamily="49" charset="0"/>
              </a:rPr>
              <a:t> =&gt; 1);</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Y: A (15..19) := X;</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400"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X := (0, 1, 1, 1, 1);           -- </a:t>
            </a:r>
            <a:r>
              <a:rPr lang="de-DE" altLang="de-DE" sz="1400" i="1" dirty="0" smtClean="0">
                <a:latin typeface="Courier New" pitchFamily="49" charset="0"/>
              </a:rPr>
              <a:t>Diese drei</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X := (0, </a:t>
            </a:r>
            <a:r>
              <a:rPr lang="de-DE" altLang="de-DE" sz="1400" b="1" dirty="0" smtClean="0">
                <a:latin typeface="Courier New" pitchFamily="49" charset="0"/>
              </a:rPr>
              <a:t>others</a:t>
            </a:r>
            <a:r>
              <a:rPr lang="de-DE" altLang="de-DE" sz="1400" dirty="0" smtClean="0">
                <a:latin typeface="Courier New" pitchFamily="49" charset="0"/>
              </a:rPr>
              <a:t> =&gt; 1);          -- </a:t>
            </a:r>
            <a:r>
              <a:rPr lang="de-DE" altLang="de-DE" sz="1400" i="1" dirty="0" smtClean="0">
                <a:latin typeface="Courier New" pitchFamily="49" charset="0"/>
              </a:rPr>
              <a:t>Zuweisungen</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itchFamily="49" charset="0"/>
              </a:rPr>
              <a:t>  X := (-2 =&gt; 0, -1 .. +2 =&gt; 1);  -- </a:t>
            </a:r>
            <a:r>
              <a:rPr lang="de-DE" altLang="de-DE" sz="1400" i="1" dirty="0" smtClean="0">
                <a:latin typeface="Courier New" pitchFamily="49" charset="0"/>
              </a:rPr>
              <a:t>sind äquivalent</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400" i="1"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t>Das erste Aggregat </a:t>
            </a:r>
            <a:r>
              <a:rPr lang="de-DE" altLang="de-DE" sz="1400" dirty="0">
                <a:latin typeface="Courier New" pitchFamily="49" charset="0"/>
              </a:rPr>
              <a:t>(0, 1, 1, 1, </a:t>
            </a:r>
            <a:r>
              <a:rPr lang="de-DE" altLang="de-DE" sz="1400" dirty="0" smtClean="0">
                <a:latin typeface="Courier New" pitchFamily="49" charset="0"/>
              </a:rPr>
              <a:t>1)</a:t>
            </a:r>
            <a:r>
              <a:rPr lang="de-DE" altLang="de-DE" sz="1600" dirty="0" smtClean="0"/>
              <a:t> </a:t>
            </a:r>
            <a:r>
              <a:rPr lang="de-DE" altLang="de-DE" sz="1600" dirty="0"/>
              <a:t>erhält </a:t>
            </a:r>
            <a:r>
              <a:rPr lang="de-DE" altLang="de-DE" sz="1600" dirty="0" smtClean="0"/>
              <a:t>seine Grenzen aus der Typdefini-tion (der Index der ersten Komponente ist gleich dem ersten Indexwert, hier also </a:t>
            </a:r>
            <a:r>
              <a:rPr lang="de-DE" altLang="de-DE" sz="1400" dirty="0" smtClean="0">
                <a:latin typeface="Courier New" pitchFamily="49" charset="0"/>
              </a:rPr>
              <a:t>Integer'First</a:t>
            </a:r>
            <a:r>
              <a:rPr lang="de-DE" altLang="de-DE" sz="1600" dirty="0" smtClean="0"/>
              <a:t>, die Grenzen gleiten bei der Zuweisung; die Länge, das ist die Anzahl der Element, stimmt), das zweite aus dem Zusammenhang (also </a:t>
            </a:r>
            <a:r>
              <a:rPr lang="de-DE" altLang="de-DE" sz="1400" dirty="0" smtClean="0">
                <a:latin typeface="Courier New" pitchFamily="49" charset="0"/>
              </a:rPr>
              <a:t>X'First</a:t>
            </a:r>
            <a:r>
              <a:rPr lang="de-DE" altLang="de-DE" sz="1600" dirty="0" smtClean="0"/>
              <a:t> für die erste Komponente), beim dritten sind sie explizit angegeben.</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solidFill>
                  <a:srgbClr val="C00000"/>
                </a:solidFill>
              </a:rPr>
              <a:t>Untertypumwandlungen gleiten ebenfalls (Ada 95):</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dirty="0" smtClean="0">
                <a:latin typeface="Courier New" panose="02070309020205020404" pitchFamily="49" charset="0"/>
                <a:cs typeface="Courier New" panose="02070309020205020404" pitchFamily="49" charset="0"/>
              </a:rPr>
              <a:t> </a:t>
            </a:r>
            <a:r>
              <a:rPr lang="en-US" altLang="de-DE" sz="1400" b="1" dirty="0">
                <a:latin typeface="Courier New" panose="02070309020205020404" pitchFamily="49" charset="0"/>
                <a:cs typeface="Courier New" panose="02070309020205020404" pitchFamily="49" charset="0"/>
              </a:rPr>
              <a:t>subtype</a:t>
            </a:r>
            <a:r>
              <a:rPr lang="en-US" altLang="de-DE" sz="1400" dirty="0">
                <a:latin typeface="Courier New" panose="02070309020205020404" pitchFamily="49" charset="0"/>
                <a:cs typeface="Courier New" panose="02070309020205020404" pitchFamily="49" charset="0"/>
              </a:rPr>
              <a:t> A15_19 </a:t>
            </a:r>
            <a:r>
              <a:rPr lang="en-US" altLang="de-DE" sz="1400" b="1" dirty="0">
                <a:latin typeface="Courier New" panose="02070309020205020404" pitchFamily="49" charset="0"/>
                <a:cs typeface="Courier New" panose="02070309020205020404" pitchFamily="49" charset="0"/>
              </a:rPr>
              <a:t>is</a:t>
            </a:r>
            <a:r>
              <a:rPr lang="en-US" altLang="de-DE" sz="1400" dirty="0">
                <a:latin typeface="Courier New" panose="02070309020205020404" pitchFamily="49" charset="0"/>
                <a:cs typeface="Courier New" panose="02070309020205020404" pitchFamily="49" charset="0"/>
              </a:rPr>
              <a:t> A (15 .. 19);</a:t>
            </a:r>
          </a:p>
          <a:p>
            <a:pPr marL="0" indent="0" eaLnBrk="1" hangingPunct="1">
              <a:spcBef>
                <a:spcPct val="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dirty="0" smtClean="0">
                <a:latin typeface="Courier New" panose="02070309020205020404" pitchFamily="49" charset="0"/>
                <a:cs typeface="Courier New" panose="02070309020205020404" pitchFamily="49" charset="0"/>
              </a:rPr>
              <a:t>A15_19 (X)</a:t>
            </a:r>
            <a:r>
              <a:rPr lang="de-DE" sz="1600" dirty="0" smtClean="0"/>
              <a:t> hat die neuen Grenzen, und die </a:t>
            </a:r>
            <a:r>
              <a:rPr lang="de-DE" sz="1600" dirty="0"/>
              <a:t>W</a:t>
            </a:r>
            <a:r>
              <a:rPr lang="de-DE" sz="1600" dirty="0" smtClean="0"/>
              <a:t>andlung bewirkt keine Kopie; </a:t>
            </a:r>
            <a:r>
              <a:rPr lang="de-DE" sz="1600" dirty="0">
                <a:solidFill>
                  <a:schemeClr val="tx1"/>
                </a:solidFill>
              </a:rPr>
              <a:t>kann nicht als Variable verwendet </a:t>
            </a:r>
            <a:r>
              <a:rPr lang="de-DE" sz="1600" dirty="0" smtClean="0">
                <a:solidFill>
                  <a:schemeClr val="tx1"/>
                </a:solidFill>
              </a:rPr>
              <a:t>werden. </a:t>
            </a:r>
            <a:r>
              <a:rPr lang="de-DE" sz="1600" dirty="0" smtClean="0">
                <a:solidFill>
                  <a:srgbClr val="C00000"/>
                </a:solidFill>
              </a:rPr>
              <a:t>Das ist die beste Methode, die Grenzen einer Reihung (oder eines Teiles) zu ändern.</a:t>
            </a:r>
          </a:p>
          <a:p>
            <a:pPr marL="0" indent="0" eaLnBrk="1" hangingPunct="1">
              <a:spcBef>
                <a:spcPct val="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solidFill>
                  <a:srgbClr val="00B050"/>
                </a:solidFill>
              </a:rPr>
              <a:t>Ada </a:t>
            </a:r>
            <a:r>
              <a:rPr lang="de-DE" altLang="de-DE" sz="1600" dirty="0">
                <a:solidFill>
                  <a:srgbClr val="00B050"/>
                </a:solidFill>
              </a:rPr>
              <a:t>2022 erlaubt das Umbenennen einer Ansichtsumwandlung</a:t>
            </a:r>
            <a:r>
              <a:rPr lang="de-DE" altLang="de-DE" sz="1600" dirty="0" smtClean="0">
                <a:solidFill>
                  <a:srgbClr val="00B050"/>
                </a:solidFill>
              </a:rPr>
              <a:t>:</a:t>
            </a:r>
          </a:p>
          <a:p>
            <a:pPr marL="0" indent="0" eaLnBrk="1" hangingPunct="1">
              <a:spcBef>
                <a:spcPct val="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solidFill>
                  <a:srgbClr val="00B050"/>
                </a:solidFill>
                <a:cs typeface="Courier New" panose="02070309020205020404" pitchFamily="49" charset="0"/>
              </a:rPr>
              <a:t>Siehe </a:t>
            </a:r>
            <a:r>
              <a:rPr lang="de-DE" altLang="de-DE" sz="1600" dirty="0">
                <a:solidFill>
                  <a:srgbClr val="00B050"/>
                </a:solidFill>
                <a:cs typeface="Courier New" panose="02070309020205020404" pitchFamily="49" charset="0"/>
              </a:rPr>
              <a:t>Folie 354</a:t>
            </a:r>
            <a:r>
              <a:rPr lang="de-DE" altLang="de-DE" sz="1600" dirty="0" smtClean="0">
                <a:solidFill>
                  <a:srgbClr val="00B050"/>
                </a:solidFill>
                <a:cs typeface="Courier New" panose="02070309020205020404" pitchFamily="49" charset="0"/>
              </a:rPr>
              <a:t>.</a:t>
            </a:r>
            <a:endParaRPr lang="de-DE" altLang="de-DE" sz="1600" dirty="0">
              <a:solidFill>
                <a:srgbClr val="00B050"/>
              </a:solidFill>
              <a:cs typeface="Courier New" panose="02070309020205020404" pitchFamily="49" charset="0"/>
            </a:endParaRPr>
          </a:p>
        </p:txBody>
      </p:sp>
      <p:sp>
        <p:nvSpPr>
          <p:cNvPr id="4403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4403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7B7CF9B-2105-45A4-8D64-A6251F4B78ED}" type="slidenum">
              <a:rPr lang="de-DE" altLang="de-DE" sz="2400" smtClean="0"/>
              <a:pPr eaLnBrk="1" hangingPunct="1">
                <a:spcBef>
                  <a:spcPct val="0"/>
                </a:spcBef>
              </a:pPr>
              <a:t>63</a:t>
            </a:fld>
            <a:endParaRPr lang="de-DE" altLang="de-DE" sz="2400" dirty="0" smtClean="0"/>
          </a:p>
        </p:txBody>
      </p:sp>
      <p:sp>
        <p:nvSpPr>
          <p:cNvPr id="2" name="Rechteckige Legende 1"/>
          <p:cNvSpPr/>
          <p:nvPr/>
        </p:nvSpPr>
        <p:spPr bwMode="auto">
          <a:xfrm>
            <a:off x="6192387" y="2132856"/>
            <a:ext cx="1507367" cy="565337"/>
          </a:xfrm>
          <a:prstGeom prst="wedgeRectCallout">
            <a:avLst>
              <a:gd name="adj1" fmla="val -82562"/>
              <a:gd name="adj2" fmla="val -59731"/>
            </a:avLst>
          </a:prstGeom>
          <a:solidFill>
            <a:schemeClr val="bg2">
              <a:lumMod val="60000"/>
              <a:lumOff val="40000"/>
            </a:schemeClr>
          </a:solidFill>
          <a:ln w="9525" cap="flat" cmpd="sng" algn="ctr">
            <a:solidFill>
              <a:schemeClr val="bg2">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tx1">
                    <a:lumMod val="75000"/>
                    <a:lumOff val="25000"/>
                  </a:schemeClr>
                </a:solidFill>
                <a:effectLst/>
                <a:latin typeface="Times New Roman" pitchFamily="18" charset="0"/>
              </a:rPr>
              <a:t>Komponententyp ist irrelevant hier.</a:t>
            </a:r>
            <a:endParaRPr kumimoji="0" lang="de-DE" sz="1800" b="0" i="0" u="none" strike="noStrike" cap="none" normalizeH="0" baseline="0" dirty="0" smtClean="0">
              <a:ln>
                <a:noFill/>
              </a:ln>
              <a:solidFill>
                <a:schemeClr val="tx1">
                  <a:lumMod val="75000"/>
                  <a:lumOff val="25000"/>
                </a:schemeClr>
              </a:solidFill>
              <a:effectLst/>
              <a:latin typeface="Times New Roman" pitchFamily="18" charset="0"/>
            </a:endParaRPr>
          </a:p>
        </p:txBody>
      </p:sp>
      <p:sp>
        <p:nvSpPr>
          <p:cNvPr id="3" name="Textfeld 2"/>
          <p:cNvSpPr txBox="1"/>
          <p:nvPr/>
        </p:nvSpPr>
        <p:spPr>
          <a:xfrm>
            <a:off x="6114599" y="5770764"/>
            <a:ext cx="2265852" cy="337937"/>
          </a:xfrm>
          <a:prstGeom prst="rect">
            <a:avLst/>
          </a:prstGeom>
          <a:solidFill>
            <a:srgbClr val="00B0F0"/>
          </a:solidFill>
          <a:ln>
            <a:solidFill>
              <a:srgbClr val="0070C0"/>
            </a:solidFill>
          </a:ln>
        </p:spPr>
        <p:txBody>
          <a:bodyPr wrap="square" rtlCol="0">
            <a:spAutoFit/>
          </a:bodyPr>
          <a:lstStyle/>
          <a:p>
            <a:r>
              <a:rPr lang="de-DE" sz="1600" dirty="0" smtClean="0">
                <a:solidFill>
                  <a:schemeClr val="tx1"/>
                </a:solidFill>
              </a:rPr>
              <a:t>Siehe Kode: sliding.adb</a:t>
            </a:r>
            <a:endParaRPr lang="de-DE" sz="16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Reihungsaggregate (Fortsetzung)</a:t>
            </a:r>
          </a:p>
        </p:txBody>
      </p:sp>
      <p:sp>
        <p:nvSpPr>
          <p:cNvPr id="45059" name="Rectangle 2"/>
          <p:cNvSpPr>
            <a:spLocks noGrp="1" noChangeArrowheads="1"/>
          </p:cNvSpPr>
          <p:nvPr>
            <p:ph idx="1"/>
          </p:nvPr>
        </p:nvSpPr>
        <p:spPr>
          <a:xfrm>
            <a:off x="692150" y="1990724"/>
            <a:ext cx="7767638" cy="4030563"/>
          </a:xfrm>
        </p:spPr>
        <p:txBody>
          <a:bodyPr/>
          <a:lstStyle/>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Doch ist auch folgendes legal:</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400" dirty="0" smtClean="0">
              <a:latin typeface="Courier New" pitchFamily="49" charset="0"/>
            </a:endParaRP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a:t>
            </a:r>
            <a:r>
              <a:rPr lang="de-DE" altLang="de-DE" sz="1800" dirty="0" smtClean="0">
                <a:latin typeface="Courier New" pitchFamily="49" charset="0"/>
              </a:rPr>
              <a:t>X := (0, 1, 1, 1, 1);  -- </a:t>
            </a:r>
            <a:r>
              <a:rPr lang="de-DE" altLang="de-DE" sz="1800" i="1" dirty="0" smtClean="0">
                <a:solidFill>
                  <a:srgbClr val="C00000"/>
                </a:solidFill>
                <a:latin typeface="Courier New" pitchFamily="49" charset="0"/>
              </a:rPr>
              <a:t>Grenzen von X -2 .. 2</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600" dirty="0" smtClean="0">
              <a:latin typeface="Courier New" pitchFamily="49" charset="0"/>
            </a:endParaRP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X := (-2 =&gt; 1, </a:t>
            </a:r>
            <a:r>
              <a:rPr lang="de-DE" altLang="de-DE" sz="1600" dirty="0" smtClean="0">
                <a:solidFill>
                  <a:srgbClr val="0000FF"/>
                </a:solidFill>
                <a:latin typeface="Courier New" pitchFamily="49" charset="0"/>
              </a:rPr>
              <a:t>-3</a:t>
            </a:r>
            <a:r>
              <a:rPr lang="de-DE" altLang="de-DE" sz="1600" dirty="0" smtClean="0">
                <a:latin typeface="Courier New" pitchFamily="49" charset="0"/>
              </a:rPr>
              <a:t> =&gt; 0, -1 .. </a:t>
            </a:r>
            <a:r>
              <a:rPr lang="de-DE" altLang="de-DE" sz="1600" dirty="0" smtClean="0">
                <a:solidFill>
                  <a:schemeClr val="accent2"/>
                </a:solidFill>
                <a:latin typeface="Courier New" pitchFamily="49" charset="0"/>
              </a:rPr>
              <a:t>1 </a:t>
            </a:r>
            <a:r>
              <a:rPr lang="de-DE" altLang="de-DE" sz="1600" dirty="0" smtClean="0">
                <a:latin typeface="Courier New" pitchFamily="49" charset="0"/>
              </a:rPr>
              <a:t>=&gt; 1);  -- </a:t>
            </a:r>
            <a:r>
              <a:rPr lang="de-DE" altLang="de-DE" sz="1600" b="1" i="1" dirty="0" smtClean="0">
                <a:solidFill>
                  <a:srgbClr val="0000FF"/>
                </a:solidFill>
                <a:latin typeface="Courier New" pitchFamily="49" charset="0"/>
              </a:rPr>
              <a:t>OK, dasselbe</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X := (-2 =&gt; 1, </a:t>
            </a:r>
            <a:r>
              <a:rPr lang="de-DE" altLang="de-DE" sz="1600" dirty="0" smtClean="0">
                <a:solidFill>
                  <a:srgbClr val="FF3399"/>
                </a:solidFill>
                <a:latin typeface="Courier New" pitchFamily="49" charset="0"/>
              </a:rPr>
              <a:t>-3</a:t>
            </a:r>
            <a:r>
              <a:rPr lang="de-DE" altLang="de-DE" sz="1600" dirty="0" smtClean="0">
                <a:latin typeface="Courier New" pitchFamily="49" charset="0"/>
              </a:rPr>
              <a:t> =&gt; 0, -1 .. </a:t>
            </a:r>
            <a:r>
              <a:rPr lang="de-DE" altLang="de-DE" sz="1600" dirty="0" smtClean="0">
                <a:solidFill>
                  <a:srgbClr val="FF3399"/>
                </a:solidFill>
                <a:latin typeface="Courier New" pitchFamily="49" charset="0"/>
              </a:rPr>
              <a:t>2</a:t>
            </a:r>
            <a:r>
              <a:rPr lang="de-DE" altLang="de-DE" sz="1600" dirty="0" smtClean="0">
                <a:latin typeface="Courier New" pitchFamily="49" charset="0"/>
              </a:rPr>
              <a:t> =&gt; 1);  -- </a:t>
            </a:r>
            <a:r>
              <a:rPr lang="de-DE" altLang="de-DE" sz="1600" b="1" i="1" dirty="0" smtClean="0">
                <a:solidFill>
                  <a:srgbClr val="FF3399"/>
                </a:solidFill>
                <a:latin typeface="Courier New" pitchFamily="49" charset="0"/>
              </a:rPr>
              <a:t>Constraint_Error</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600" b="1" i="1" dirty="0" smtClean="0">
              <a:solidFill>
                <a:srgbClr val="FF0000"/>
              </a:solidFill>
              <a:latin typeface="Courier New" pitchFamily="49" charset="0"/>
            </a:endParaRP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t>Namentliche und positionelle Aggregate. Bei namentlicher Nennung ist die Reihenfolge gleichgültig.</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400" dirty="0" smtClean="0"/>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smtClean="0">
                <a:latin typeface="Courier New" pitchFamily="49" charset="0"/>
              </a:rPr>
              <a:t>  X: A (-2..+2) := (-2 =&gt; 0, </a:t>
            </a:r>
            <a:r>
              <a:rPr lang="de-DE" altLang="de-DE" sz="1600" b="1" dirty="0" smtClean="0">
                <a:latin typeface="Courier New" pitchFamily="49" charset="0"/>
              </a:rPr>
              <a:t>others</a:t>
            </a:r>
            <a:r>
              <a:rPr lang="de-DE" altLang="de-DE" sz="1600" dirty="0" smtClean="0">
                <a:latin typeface="Courier New" pitchFamily="49" charset="0"/>
              </a:rPr>
              <a:t> =&gt; 1);  -- </a:t>
            </a:r>
            <a:r>
              <a:rPr lang="de-DE" altLang="de-DE" sz="1600" b="1" i="1" dirty="0" smtClean="0">
                <a:solidFill>
                  <a:srgbClr val="FF0000"/>
                </a:solidFill>
                <a:latin typeface="Courier New" pitchFamily="49" charset="0"/>
              </a:rPr>
              <a:t>Ada 83 illegal</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600" dirty="0">
                <a:solidFill>
                  <a:schemeClr val="accent2"/>
                </a:solidFill>
                <a:latin typeface="Courier New" pitchFamily="49" charset="0"/>
              </a:rPr>
              <a:t> </a:t>
            </a:r>
            <a:r>
              <a:rPr lang="de-DE" altLang="de-DE" sz="1600" dirty="0" smtClean="0">
                <a:solidFill>
                  <a:schemeClr val="accent2"/>
                </a:solidFill>
                <a:latin typeface="Courier New" pitchFamily="49" charset="0"/>
              </a:rPr>
              <a:t>                  (      0, </a:t>
            </a:r>
            <a:r>
              <a:rPr lang="de-DE" altLang="de-DE" sz="1600" b="1" dirty="0" smtClean="0">
                <a:solidFill>
                  <a:schemeClr val="accent2"/>
                </a:solidFill>
                <a:latin typeface="Courier New" pitchFamily="49" charset="0"/>
              </a:rPr>
              <a:t>others</a:t>
            </a:r>
            <a:r>
              <a:rPr lang="de-DE" altLang="de-DE" sz="1600" dirty="0" smtClean="0">
                <a:solidFill>
                  <a:schemeClr val="accent2"/>
                </a:solidFill>
                <a:latin typeface="Courier New" pitchFamily="49" charset="0"/>
              </a:rPr>
              <a:t> =&gt; 1)             </a:t>
            </a:r>
            <a:r>
              <a:rPr lang="de-DE" altLang="de-DE" sz="1600" b="1" i="1" dirty="0" smtClean="0">
                <a:solidFill>
                  <a:schemeClr val="accent2"/>
                </a:solidFill>
                <a:latin typeface="Courier New" pitchFamily="49" charset="0"/>
              </a:rPr>
              <a:t>legal</a:t>
            </a:r>
          </a:p>
        </p:txBody>
      </p:sp>
      <p:sp>
        <p:nvSpPr>
          <p:cNvPr id="4506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4506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9F75522-15B7-4C34-8845-5FD8B0B8DCA0}" type="slidenum">
              <a:rPr lang="de-DE" altLang="de-DE" sz="2400" smtClean="0"/>
              <a:pPr eaLnBrk="1" hangingPunct="1">
                <a:spcBef>
                  <a:spcPct val="0"/>
                </a:spcBef>
              </a:pPr>
              <a:t>64</a:t>
            </a:fld>
            <a:endParaRPr lang="de-DE" altLang="de-DE" sz="2400" dirty="0" smtClean="0"/>
          </a:p>
        </p:txBody>
      </p:sp>
      <p:sp>
        <p:nvSpPr>
          <p:cNvPr id="6" name="Textfeld 5"/>
          <p:cNvSpPr txBox="1"/>
          <p:nvPr/>
        </p:nvSpPr>
        <p:spPr>
          <a:xfrm>
            <a:off x="5220072" y="1700808"/>
            <a:ext cx="3239716" cy="830997"/>
          </a:xfrm>
          <a:prstGeom prst="rect">
            <a:avLst/>
          </a:prstGeom>
          <a:solidFill>
            <a:srgbClr val="FFE2A7"/>
          </a:solidFill>
          <a:ln w="12700">
            <a:solidFill>
              <a:srgbClr val="C00000"/>
            </a:solidFill>
          </a:ln>
        </p:spPr>
        <p:txBody>
          <a:bodyPr wrap="square" rtlCol="0">
            <a:spAutoFit/>
          </a:bodyPr>
          <a:lstStyle/>
          <a:p>
            <a:r>
              <a:rPr lang="de-DE" sz="1600" dirty="0" smtClean="0">
                <a:solidFill>
                  <a:srgbClr val="FF9900"/>
                </a:solidFill>
              </a:rPr>
              <a:t>Denken Sie daran:</a:t>
            </a:r>
          </a:p>
          <a:p>
            <a:r>
              <a:rPr lang="de-DE" sz="1600" dirty="0" smtClean="0">
                <a:solidFill>
                  <a:srgbClr val="FF9900"/>
                </a:solidFill>
              </a:rPr>
              <a:t>„Legal“ heißt „wird übersetzt“; „illegal“ heißt „wird nicht übersetzt“.</a:t>
            </a:r>
            <a:endParaRPr lang="de-DE" sz="1600" dirty="0">
              <a:solidFill>
                <a:srgbClr val="FF9900"/>
              </a:solidFill>
            </a:endParaRPr>
          </a:p>
        </p:txBody>
      </p:sp>
      <p:sp>
        <p:nvSpPr>
          <p:cNvPr id="2" name="Abgerundete rechteckige Legende 1"/>
          <p:cNvSpPr/>
          <p:nvPr/>
        </p:nvSpPr>
        <p:spPr bwMode="auto">
          <a:xfrm>
            <a:off x="7451725" y="4437112"/>
            <a:ext cx="973137" cy="333751"/>
          </a:xfrm>
          <a:prstGeom prst="wedgeRoundRectCallout">
            <a:avLst>
              <a:gd name="adj1" fmla="val -32003"/>
              <a:gd name="adj2" fmla="val 148118"/>
              <a:gd name="adj3" fmla="val 16667"/>
            </a:avLst>
          </a:prstGeom>
          <a:solidFill>
            <a:srgbClr val="FFE2A7"/>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de-DE" sz="1600" dirty="0" smtClean="0">
                <a:solidFill>
                  <a:srgbClr val="FF6600"/>
                </a:solidFill>
              </a:rPr>
              <a:t>Warum?</a:t>
            </a:r>
            <a:endParaRPr kumimoji="0" lang="de-DE" sz="1600" b="0" i="0" u="none" strike="noStrike" cap="none" normalizeH="0" baseline="0" dirty="0" smtClean="0">
              <a:ln>
                <a:noFill/>
              </a:ln>
              <a:solidFill>
                <a:srgbClr val="FF6600"/>
              </a:solidFill>
              <a:effectLst/>
            </a:endParaRPr>
          </a:p>
        </p:txBody>
      </p:sp>
      <p:sp>
        <p:nvSpPr>
          <p:cNvPr id="4" name="Abgerundetes Rechteck 3"/>
          <p:cNvSpPr/>
          <p:nvPr/>
        </p:nvSpPr>
        <p:spPr bwMode="auto">
          <a:xfrm>
            <a:off x="3419872" y="5661248"/>
            <a:ext cx="5004990" cy="576040"/>
          </a:xfrm>
          <a:prstGeom prst="roundRect">
            <a:avLst/>
          </a:prstGeom>
          <a:solidFill>
            <a:srgbClr val="FFDAA3"/>
          </a:solidFill>
          <a:ln w="127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kumimoji="0" lang="de-DE" sz="1600" b="0" i="0" u="none" strike="noStrike" cap="none" normalizeH="0" baseline="0" dirty="0" smtClean="0">
                <a:ln>
                  <a:noFill/>
                </a:ln>
                <a:solidFill>
                  <a:srgbClr val="FF6600"/>
                </a:solidFill>
                <a:effectLst/>
                <a:latin typeface="Times New Roman" pitchFamily="18" charset="0"/>
              </a:rPr>
              <a:t>Weil Ada 83 bei namentlicher Notation mit </a:t>
            </a:r>
            <a:r>
              <a:rPr kumimoji="0" lang="en-US" sz="1400" b="1" i="0" u="none" strike="noStrike" cap="none" normalizeH="0" baseline="0" dirty="0" smtClean="0">
                <a:ln>
                  <a:noFill/>
                </a:ln>
                <a:solidFill>
                  <a:srgbClr val="FF6600"/>
                </a:solidFill>
                <a:effectLst/>
                <a:latin typeface="Courier New" panose="02070309020205020404" pitchFamily="49" charset="0"/>
                <a:cs typeface="Courier New" panose="02070309020205020404" pitchFamily="49" charset="0"/>
              </a:rPr>
              <a:t>others</a:t>
            </a:r>
            <a:r>
              <a:rPr kumimoji="0" lang="de-DE" sz="1600" b="0" i="0" u="none" strike="noStrike" cap="none" normalizeH="0" baseline="0" dirty="0" smtClean="0">
                <a:ln>
                  <a:noFill/>
                </a:ln>
                <a:solidFill>
                  <a:srgbClr val="FF6600"/>
                </a:solidFill>
                <a:effectLst/>
                <a:latin typeface="Times New Roman" pitchFamily="18" charset="0"/>
              </a:rPr>
              <a:t> keine Indexeinschränkung (</a:t>
            </a:r>
            <a:r>
              <a:rPr lang="en-US" sz="1600" i="1" dirty="0" smtClean="0">
                <a:solidFill>
                  <a:srgbClr val="FF6600"/>
                </a:solidFill>
              </a:rPr>
              <a:t>applicable index constraint</a:t>
            </a:r>
            <a:r>
              <a:rPr kumimoji="0" lang="de-DE" sz="1600" b="0" i="0" u="none" strike="noStrike" cap="none" normalizeH="0" baseline="0" dirty="0" smtClean="0">
                <a:ln>
                  <a:noFill/>
                </a:ln>
                <a:solidFill>
                  <a:srgbClr val="FF6600"/>
                </a:solidFill>
                <a:effectLst/>
                <a:latin typeface="Times New Roman" pitchFamily="18" charset="0"/>
              </a:rPr>
              <a:t>) kennt.</a:t>
            </a:r>
          </a:p>
        </p:txBody>
      </p:sp>
      <p:sp>
        <p:nvSpPr>
          <p:cNvPr id="9" name="Textfeld 8"/>
          <p:cNvSpPr txBox="1"/>
          <p:nvPr/>
        </p:nvSpPr>
        <p:spPr>
          <a:xfrm>
            <a:off x="467544" y="5589240"/>
            <a:ext cx="2520280" cy="584775"/>
          </a:xfrm>
          <a:prstGeom prst="rect">
            <a:avLst/>
          </a:prstGeom>
          <a:solidFill>
            <a:srgbClr val="31DBE3"/>
          </a:solidFill>
          <a:ln>
            <a:solidFill>
              <a:srgbClr val="0070C0"/>
            </a:solidFill>
          </a:ln>
        </p:spPr>
        <p:txBody>
          <a:bodyPr wrap="square" rtlCol="0">
            <a:spAutoFit/>
          </a:bodyPr>
          <a:lstStyle/>
          <a:p>
            <a:pPr algn="ctr"/>
            <a:r>
              <a:rPr lang="de-DE" altLang="de-DE" sz="1600" dirty="0" smtClean="0">
                <a:solidFill>
                  <a:schemeClr val="accent2"/>
                </a:solidFill>
              </a:rPr>
              <a:t>Siehe Ada Magica (Folie 1):</a:t>
            </a:r>
          </a:p>
          <a:p>
            <a:pPr algn="ctr"/>
            <a:r>
              <a:rPr lang="de-DE" altLang="de-DE" sz="1600" dirty="0" smtClean="0">
                <a:solidFill>
                  <a:schemeClr val="accent2"/>
                </a:solidFill>
              </a:rPr>
              <a:t>Feldaggregate</a:t>
            </a:r>
            <a:endParaRPr lang="de-DE" altLang="de-DE" sz="16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1"/>
          <p:cNvSpPr>
            <a:spLocks noGrp="1" noChangeArrowheads="1"/>
          </p:cNvSpPr>
          <p:nvPr>
            <p:ph type="title"/>
          </p:nvPr>
        </p:nvSpPr>
        <p:spPr>
          <a:xfrm>
            <a:off x="685800" y="271463"/>
            <a:ext cx="7751763" cy="1312862"/>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4000" dirty="0" smtClean="0"/>
              <a:t>Reihungsaggregate und Scheiben (Slices)</a:t>
            </a:r>
          </a:p>
        </p:txBody>
      </p:sp>
      <p:sp>
        <p:nvSpPr>
          <p:cNvPr id="46085" name="Rectangle 2"/>
          <p:cNvSpPr>
            <a:spLocks noGrp="1" noChangeArrowheads="1"/>
          </p:cNvSpPr>
          <p:nvPr>
            <p:ph sz="half" idx="1"/>
          </p:nvPr>
        </p:nvSpPr>
        <p:spPr>
          <a:xfrm>
            <a:off x="685800" y="1619250"/>
            <a:ext cx="3783013" cy="4862513"/>
          </a:xfrm>
        </p:spPr>
        <p:txBody>
          <a:bodyPr/>
          <a:lstStyle/>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    </a:t>
            </a:r>
            <a:r>
              <a:rPr lang="de-DE" altLang="de-DE" sz="2000" dirty="0" smtClean="0">
                <a:solidFill>
                  <a:srgbClr val="0000FF"/>
                </a:solidFill>
              </a:rPr>
              <a:t>Ada95 neue Regel: Namentliche</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Was ist hier legal und was sind die</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b="1" dirty="0" smtClean="0">
                <a:latin typeface="Courier New" pitchFamily="49" charset="0"/>
              </a:rPr>
              <a:t>declare</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t>
            </a:r>
            <a:r>
              <a:rPr lang="de-DE" altLang="de-DE" sz="1300" b="1" dirty="0" smtClean="0">
                <a:latin typeface="Courier New" pitchFamily="49" charset="0"/>
              </a:rPr>
              <a:t>type</a:t>
            </a:r>
            <a:r>
              <a:rPr lang="de-DE" altLang="de-DE" sz="1300" dirty="0" smtClean="0">
                <a:latin typeface="Courier New" pitchFamily="49" charset="0"/>
              </a:rPr>
              <a:t> T </a:t>
            </a:r>
            <a:r>
              <a:rPr lang="de-DE" altLang="de-DE" sz="1300" b="1" dirty="0" smtClean="0">
                <a:latin typeface="Courier New" pitchFamily="49" charset="0"/>
              </a:rPr>
              <a:t>is array</a:t>
            </a:r>
            <a:r>
              <a:rPr lang="de-DE" altLang="de-DE" sz="1300" dirty="0" smtClean="0">
                <a:latin typeface="Courier New" pitchFamily="49" charset="0"/>
              </a:rPr>
              <a:t> (Integer </a:t>
            </a:r>
            <a:r>
              <a:rPr lang="de-DE" altLang="de-DE" sz="1300" b="1" dirty="0" smtClean="0">
                <a:latin typeface="Courier New" pitchFamily="49" charset="0"/>
              </a:rPr>
              <a:t>range</a:t>
            </a:r>
            <a:r>
              <a:rPr lang="de-DE" altLang="de-DE" sz="1300" dirty="0" smtClean="0">
                <a:latin typeface="Courier New" pitchFamily="49" charset="0"/>
              </a:rPr>
              <a:t> &lt;&gt;)</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t>
            </a:r>
            <a:r>
              <a:rPr lang="de-DE" altLang="de-DE" sz="1300" dirty="0" smtClean="0">
                <a:solidFill>
                  <a:srgbClr val="663300"/>
                </a:solidFill>
                <a:latin typeface="Courier New" pitchFamily="49" charset="0"/>
              </a:rPr>
              <a:t>A: </a:t>
            </a:r>
            <a:r>
              <a:rPr lang="de-DE" altLang="de-DE" sz="1300" b="1" dirty="0" smtClean="0">
                <a:solidFill>
                  <a:srgbClr val="663300"/>
                </a:solidFill>
                <a:latin typeface="Courier New" pitchFamily="49" charset="0"/>
              </a:rPr>
              <a:t>array</a:t>
            </a:r>
            <a:r>
              <a:rPr lang="de-DE" altLang="de-DE" sz="1300" dirty="0" smtClean="0">
                <a:solidFill>
                  <a:srgbClr val="663300"/>
                </a:solidFill>
                <a:latin typeface="Courier New" pitchFamily="49" charset="0"/>
              </a:rPr>
              <a:t> (1..3) </a:t>
            </a:r>
            <a:r>
              <a:rPr lang="de-DE" altLang="de-DE" sz="1300" b="1" dirty="0" smtClean="0">
                <a:solidFill>
                  <a:srgbClr val="663300"/>
                </a:solidFill>
                <a:latin typeface="Courier New" pitchFamily="49" charset="0"/>
              </a:rPr>
              <a:t>of</a:t>
            </a:r>
            <a:r>
              <a:rPr lang="de-DE" altLang="de-DE" sz="1300" dirty="0" smtClean="0">
                <a:solidFill>
                  <a:srgbClr val="663300"/>
                </a:solidFill>
                <a:latin typeface="Courier New" pitchFamily="49" charset="0"/>
              </a:rPr>
              <a:t> …; -- </a:t>
            </a:r>
            <a:r>
              <a:rPr lang="de-DE" altLang="de-DE" sz="1300" b="1" i="1" dirty="0" smtClean="0">
                <a:solidFill>
                  <a:srgbClr val="663300"/>
                </a:solidFill>
                <a:latin typeface="Courier New" pitchFamily="49" charset="0"/>
              </a:rPr>
              <a:t>anon. Typ</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B: T     (1..3);</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b="1" dirty="0" smtClean="0">
                <a:latin typeface="Courier New" pitchFamily="49" charset="0"/>
              </a:rPr>
              <a:t>begin</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(1 =&gt; x, 2 .. 3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(1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B := (1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(0 =&gt; x, 1 .. 2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B := (0 =&gt; x, 1 .. 2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(3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(1..2) := (3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(1 =&gt; x, 2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(1..2) := (2 =&gt; x, 3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(1..2) := (1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(1..2) := (2 =&gt; x, </a:t>
            </a:r>
            <a:r>
              <a:rPr lang="de-DE" altLang="de-DE" sz="1300" b="1" dirty="0" smtClean="0">
                <a:latin typeface="Courier New" pitchFamily="49" charset="0"/>
              </a:rPr>
              <a:t>others</a:t>
            </a:r>
            <a:r>
              <a:rPr lang="de-DE" altLang="de-DE" sz="1300" dirty="0" smtClean="0">
                <a:latin typeface="Courier New" pitchFamily="49" charset="0"/>
              </a:rPr>
              <a:t>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(x, </a:t>
            </a:r>
            <a:r>
              <a:rPr lang="de-DE" altLang="de-DE" sz="1300" b="1" dirty="0" smtClean="0">
                <a:latin typeface="Courier New" pitchFamily="49" charset="0"/>
              </a:rPr>
              <a:t>others</a:t>
            </a:r>
            <a:r>
              <a:rPr lang="de-DE" altLang="de-DE" sz="1300" dirty="0" smtClean="0">
                <a:latin typeface="Courier New" pitchFamily="49" charset="0"/>
              </a:rPr>
              <a:t>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(1..2) := (x, </a:t>
            </a:r>
            <a:r>
              <a:rPr lang="de-DE" altLang="de-DE" sz="1300" b="1" dirty="0" smtClean="0">
                <a:latin typeface="Courier New" pitchFamily="49" charset="0"/>
              </a:rPr>
              <a:t>others</a:t>
            </a:r>
            <a:r>
              <a:rPr lang="de-DE" altLang="de-DE" sz="1300" dirty="0" smtClean="0">
                <a:latin typeface="Courier New" pitchFamily="49" charset="0"/>
              </a:rPr>
              <a:t> =&gt; y);</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A := A (2..3) &amp; A (1);</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dirty="0" smtClean="0">
                <a:latin typeface="Courier New" pitchFamily="49" charset="0"/>
              </a:rPr>
              <a:t>  B := B (2..3) &amp; B (1);</a:t>
            </a:r>
          </a:p>
          <a:p>
            <a:pPr marL="0" indent="14288"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b="1" dirty="0" smtClean="0">
                <a:latin typeface="Courier New" pitchFamily="49" charset="0"/>
              </a:rPr>
              <a:t>end</a:t>
            </a:r>
            <a:r>
              <a:rPr lang="de-DE" altLang="de-DE" sz="1300" dirty="0" smtClean="0">
                <a:latin typeface="Courier New" pitchFamily="49" charset="0"/>
              </a:rPr>
              <a:t>;</a:t>
            </a:r>
          </a:p>
        </p:txBody>
      </p:sp>
      <p:sp>
        <p:nvSpPr>
          <p:cNvPr id="22531" name="Rectangle 3"/>
          <p:cNvSpPr>
            <a:spLocks noGrp="1" noChangeArrowheads="1"/>
          </p:cNvSpPr>
          <p:nvPr>
            <p:ph sz="half" idx="2"/>
          </p:nvPr>
        </p:nvSpPr>
        <p:spPr>
          <a:xfrm>
            <a:off x="4340225" y="1645245"/>
            <a:ext cx="4119563" cy="4664075"/>
          </a:xfrm>
        </p:spPr>
        <p:txBody>
          <a:bodyPr/>
          <a:lstStyle/>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a:solidFill>
                  <a:srgbClr val="0000FF"/>
                </a:solidFill>
              </a:rPr>
              <a:t>Aggregate mit </a:t>
            </a:r>
            <a:r>
              <a:rPr lang="de-DE" altLang="de-DE" sz="2000" b="1" dirty="0" smtClean="0">
                <a:solidFill>
                  <a:srgbClr val="0000FF"/>
                </a:solidFill>
                <a:latin typeface="Courier New" pitchFamily="49" charset="0"/>
              </a:rPr>
              <a:t>others</a:t>
            </a:r>
            <a:r>
              <a:rPr lang="de-DE" altLang="de-DE" sz="2000" dirty="0" smtClean="0">
                <a:solidFill>
                  <a:srgbClr val="0000FF"/>
                </a:solidFill>
              </a:rPr>
              <a:t> gleiten nie!</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Grenzen der Aggregate?</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300" dirty="0" smtClean="0">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b="1" dirty="0" smtClean="0">
                <a:latin typeface="Courier New" pitchFamily="49" charset="0"/>
              </a:rPr>
              <a:t>of</a:t>
            </a:r>
            <a:r>
              <a:rPr lang="de-DE" altLang="de-DE" sz="1300" dirty="0" smtClean="0">
                <a:latin typeface="Courier New" pitchFamily="49" charset="0"/>
              </a:rPr>
              <a:t> …;  -- </a:t>
            </a:r>
            <a:r>
              <a:rPr lang="de-DE" altLang="de-DE" sz="1300" i="1" dirty="0" smtClean="0">
                <a:latin typeface="Courier New" pitchFamily="49" charset="0"/>
              </a:rPr>
              <a:t>Elementtyp ist irrelevant.</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300" i="1" dirty="0" smtClean="0">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1300" i="1" dirty="0" smtClean="0">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 </a:t>
            </a:r>
            <a:r>
              <a:rPr lang="de-DE" altLang="de-DE" sz="1300" b="1" i="1" dirty="0" smtClean="0">
                <a:latin typeface="Courier New" pitchFamily="49" charset="0"/>
              </a:rPr>
              <a:t>Ada 83   Ada 95</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AE00"/>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00FF"/>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00FF"/>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FF00FF"/>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AE00"/>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00FF"/>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FF00FF"/>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FF00FF"/>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AE00"/>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AE00"/>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AE00"/>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AE00"/>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AE00"/>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00FF"/>
              </a:solidFill>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300" i="1" dirty="0" smtClean="0">
                <a:latin typeface="Courier New" pitchFamily="49" charset="0"/>
              </a:rPr>
              <a:t>  --</a:t>
            </a:r>
            <a:endParaRPr lang="de-DE" altLang="de-DE" sz="1300" i="1" dirty="0" smtClean="0">
              <a:solidFill>
                <a:srgbClr val="00AE00"/>
              </a:solidFill>
              <a:latin typeface="Courier New" pitchFamily="49" charset="0"/>
            </a:endParaRPr>
          </a:p>
        </p:txBody>
      </p:sp>
      <p:sp>
        <p:nvSpPr>
          <p:cNvPr id="46082"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46083"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60EAC9C-0BBC-415F-8031-7484F8B7E4C3}" type="slidenum">
              <a:rPr lang="de-DE" altLang="de-DE" sz="2400" smtClean="0"/>
              <a:pPr eaLnBrk="1" hangingPunct="1">
                <a:spcBef>
                  <a:spcPct val="0"/>
                </a:spcBef>
              </a:pPr>
              <a:t>65</a:t>
            </a:fld>
            <a:endParaRPr lang="de-DE" altLang="de-DE" sz="2400" dirty="0" smtClean="0"/>
          </a:p>
        </p:txBody>
      </p:sp>
      <p:sp>
        <p:nvSpPr>
          <p:cNvPr id="2" name="Textfeld 1"/>
          <p:cNvSpPr txBox="1"/>
          <p:nvPr/>
        </p:nvSpPr>
        <p:spPr>
          <a:xfrm>
            <a:off x="5715608" y="5327312"/>
            <a:ext cx="1368796" cy="523220"/>
          </a:xfrm>
          <a:prstGeom prst="rect">
            <a:avLst/>
          </a:prstGeom>
          <a:noFill/>
        </p:spPr>
        <p:txBody>
          <a:bodyPr wrap="square" rtlCol="0">
            <a:spAutoFit/>
          </a:bodyPr>
          <a:lstStyle/>
          <a:p>
            <a:pPr algn="ctr"/>
            <a:r>
              <a:rPr lang="de-DE" sz="2800" dirty="0" smtClean="0">
                <a:hlinkClick r:id="rId3" action="ppaction://hlinksldjump"/>
              </a:rPr>
              <a:t>Lösung</a:t>
            </a:r>
            <a:endParaRPr lang="de-DE" sz="2800" dirty="0"/>
          </a:p>
        </p:txBody>
      </p:sp>
      <p:sp>
        <p:nvSpPr>
          <p:cNvPr id="9" name="Textfeld 8"/>
          <p:cNvSpPr txBox="1"/>
          <p:nvPr/>
        </p:nvSpPr>
        <p:spPr>
          <a:xfrm>
            <a:off x="5890990" y="3558718"/>
            <a:ext cx="2353418" cy="1569660"/>
          </a:xfrm>
          <a:prstGeom prst="rect">
            <a:avLst/>
          </a:prstGeom>
          <a:solidFill>
            <a:srgbClr val="31DBE3"/>
          </a:solidFill>
          <a:ln>
            <a:solidFill>
              <a:srgbClr val="0070C0"/>
            </a:solidFill>
          </a:ln>
        </p:spPr>
        <p:txBody>
          <a:bodyPr wrap="square" rtlCol="0">
            <a:spAutoFit/>
          </a:bodyPr>
          <a:lstStyle/>
          <a:p>
            <a:r>
              <a:rPr lang="de-DE" sz="1600" u="sng" dirty="0" smtClean="0">
                <a:solidFill>
                  <a:schemeClr val="tx1"/>
                </a:solidFill>
              </a:rPr>
              <a:t>Beachten Sie:</a:t>
            </a:r>
          </a:p>
          <a:p>
            <a:r>
              <a:rPr lang="de-DE" sz="1600" dirty="0" smtClean="0">
                <a:solidFill>
                  <a:schemeClr val="tx1"/>
                </a:solidFill>
              </a:rPr>
              <a:t>A ist ein Objekt eines ein-geschränkten (anonymen) Typs, B das eines unein-geschränkten Typs.</a:t>
            </a:r>
          </a:p>
          <a:p>
            <a:pPr algn="ctr"/>
            <a:r>
              <a:rPr lang="de-DE" sz="1600" dirty="0" smtClean="0">
                <a:solidFill>
                  <a:schemeClr val="tx1"/>
                </a:solidFill>
              </a:rPr>
              <a:t>Siehe Folie 58</a:t>
            </a:r>
            <a:endParaRPr lang="de-DE" sz="1600" dirty="0">
              <a:solidFill>
                <a:schemeClr val="tx1"/>
              </a:solidFill>
            </a:endParaRPr>
          </a:p>
        </p:txBody>
      </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85800" y="461963"/>
            <a:ext cx="7767638" cy="1311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4000" dirty="0" smtClean="0"/>
              <a:t>Gleitende Grenzen in Reihungsaggregaten</a:t>
            </a:r>
          </a:p>
        </p:txBody>
      </p:sp>
      <p:sp>
        <p:nvSpPr>
          <p:cNvPr id="47107" name="Rectangle 3"/>
          <p:cNvSpPr>
            <a:spLocks noGrp="1" noChangeArrowheads="1"/>
          </p:cNvSpPr>
          <p:nvPr>
            <p:ph idx="1"/>
          </p:nvPr>
        </p:nvSpPr>
        <p:spPr>
          <a:xfrm>
            <a:off x="684213" y="1989138"/>
            <a:ext cx="7767637" cy="3876675"/>
          </a:xfrm>
        </p:spPr>
        <p:txBody>
          <a:bodyPr/>
          <a:lstStyle/>
          <a:p>
            <a:pPr marL="0" indent="28575"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Gleitende Grenzen bei numerischen Indizes sind intuitiv, da man gewöhnlich den Indexwert nicht mit Bedeutung belegt.</a:t>
            </a:r>
          </a:p>
          <a:p>
            <a:pPr marL="0" indent="28575"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t>Aber auch hier gleiten die Grenzen:</a:t>
            </a:r>
          </a:p>
          <a:p>
            <a:pPr lvl="1" eaLnBrk="1" hangingPunct="1">
              <a:lnSpc>
                <a:spcPct val="80000"/>
              </a:lnSpc>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type</a:t>
            </a:r>
            <a:r>
              <a:rPr lang="de-DE" altLang="de-DE" sz="1800" dirty="0" smtClean="0">
                <a:latin typeface="Courier New" pitchFamily="49" charset="0"/>
              </a:rPr>
              <a:t> Wochentag </a:t>
            </a:r>
            <a:r>
              <a:rPr lang="de-DE" altLang="de-DE" sz="1800" b="1" dirty="0" smtClean="0">
                <a:latin typeface="Courier New" pitchFamily="49" charset="0"/>
              </a:rPr>
              <a:t>is</a:t>
            </a:r>
            <a:r>
              <a:rPr lang="de-DE" altLang="de-DE" sz="1800" dirty="0" smtClean="0">
                <a:latin typeface="Courier New" pitchFamily="49" charset="0"/>
              </a:rPr>
              <a:t> (Montag, Dienstag, Mittwoch, Donnerstag, Freitag, Samstag, Sonntag);</a:t>
            </a:r>
          </a:p>
          <a:p>
            <a:pPr lvl="1" eaLnBrk="1" hangingPunct="1">
              <a:lnSpc>
                <a:spcPct val="80000"/>
              </a:lnSpc>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type</a:t>
            </a:r>
            <a:r>
              <a:rPr lang="de-DE" altLang="de-DE" sz="1800" dirty="0" smtClean="0">
                <a:latin typeface="Courier New" pitchFamily="49" charset="0"/>
              </a:rPr>
              <a:t> Beschäftigung </a:t>
            </a:r>
            <a:r>
              <a:rPr lang="de-DE" altLang="de-DE" sz="1800" b="1" dirty="0" smtClean="0">
                <a:latin typeface="Courier New" pitchFamily="49" charset="0"/>
              </a:rPr>
              <a:t>is</a:t>
            </a:r>
            <a:r>
              <a:rPr lang="de-DE" altLang="de-DE" sz="1800" dirty="0" smtClean="0">
                <a:latin typeface="Courier New" pitchFamily="49" charset="0"/>
              </a:rPr>
              <a:t> (Arbeit, Frei);</a:t>
            </a:r>
          </a:p>
          <a:p>
            <a:pPr lvl="1" eaLnBrk="1" hangingPunct="1">
              <a:lnSpc>
                <a:spcPct val="80000"/>
              </a:lnSpc>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type</a:t>
            </a:r>
            <a:r>
              <a:rPr lang="de-DE" altLang="de-DE" sz="1800" dirty="0" smtClean="0">
                <a:latin typeface="Courier New" pitchFamily="49" charset="0"/>
              </a:rPr>
              <a:t> Wochenplan </a:t>
            </a:r>
            <a:r>
              <a:rPr lang="de-DE" altLang="de-DE" sz="1800" b="1" dirty="0" smtClean="0">
                <a:latin typeface="Courier New" pitchFamily="49" charset="0"/>
              </a:rPr>
              <a:t>array</a:t>
            </a:r>
            <a:r>
              <a:rPr lang="de-DE" altLang="de-DE" sz="1800" dirty="0" smtClean="0">
                <a:latin typeface="Courier New" pitchFamily="49" charset="0"/>
              </a:rPr>
              <a:t> (Wochentag </a:t>
            </a:r>
            <a:r>
              <a:rPr lang="de-DE" altLang="de-DE" sz="1800" b="1" dirty="0" smtClean="0">
                <a:latin typeface="Courier New" pitchFamily="49" charset="0"/>
              </a:rPr>
              <a:t>range</a:t>
            </a:r>
            <a:r>
              <a:rPr lang="de-DE" altLang="de-DE" sz="1800" dirty="0" smtClean="0">
                <a:latin typeface="Courier New" pitchFamily="49" charset="0"/>
              </a:rPr>
              <a:t> &lt;&gt;) </a:t>
            </a:r>
            <a:r>
              <a:rPr lang="de-DE" altLang="de-DE" sz="1800" b="1" dirty="0" smtClean="0">
                <a:latin typeface="Courier New" pitchFamily="49" charset="0"/>
              </a:rPr>
              <a:t>of</a:t>
            </a:r>
            <a:r>
              <a:rPr lang="de-DE" altLang="de-DE" sz="1800" dirty="0" smtClean="0">
                <a:latin typeface="Courier New" pitchFamily="49" charset="0"/>
              </a:rPr>
              <a:t> Beschäftigung;</a:t>
            </a:r>
          </a:p>
          <a:p>
            <a:pPr lvl="1" eaLnBrk="1" hangingPunct="1">
              <a:lnSpc>
                <a:spcPct val="80000"/>
              </a:lnSpc>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Normale_Woche: </a:t>
            </a:r>
            <a:r>
              <a:rPr lang="de-DE" altLang="de-DE" sz="1800" b="1" dirty="0" smtClean="0">
                <a:latin typeface="Courier New" pitchFamily="49" charset="0"/>
              </a:rPr>
              <a:t>constant</a:t>
            </a:r>
            <a:r>
              <a:rPr lang="de-DE" altLang="de-DE" sz="1800" dirty="0" smtClean="0">
                <a:latin typeface="Courier New" pitchFamily="49" charset="0"/>
              </a:rPr>
              <a:t> Wochenplan :=</a:t>
            </a:r>
            <a:br>
              <a:rPr lang="de-DE" altLang="de-DE" sz="1800" dirty="0" smtClean="0">
                <a:latin typeface="Courier New" pitchFamily="49" charset="0"/>
              </a:rPr>
            </a:br>
            <a:r>
              <a:rPr lang="de-DE" altLang="de-DE" sz="1800" dirty="0" smtClean="0">
                <a:latin typeface="Courier New" pitchFamily="49" charset="0"/>
              </a:rPr>
              <a:t>(Montag  .. Freitag =&gt; Arbeit,</a:t>
            </a:r>
            <a:br>
              <a:rPr lang="de-DE" altLang="de-DE" sz="1800" dirty="0" smtClean="0">
                <a:latin typeface="Courier New" pitchFamily="49" charset="0"/>
              </a:rPr>
            </a:br>
            <a:r>
              <a:rPr lang="de-DE" altLang="de-DE" sz="1800" dirty="0" smtClean="0">
                <a:latin typeface="Courier New" pitchFamily="49" charset="0"/>
              </a:rPr>
              <a:t> Samstag .. Sonntag =&gt; Frei);</a:t>
            </a:r>
          </a:p>
          <a:p>
            <a:pPr marL="0" indent="28575"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Ihr Chef weist Ihnen Arbeit für das Wochenende zu:</a:t>
            </a:r>
          </a:p>
          <a:p>
            <a:pPr marL="0" indent="28575"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Ihr_Wochende: Wochenplan (Samstag .. Sonntag) :=</a:t>
            </a:r>
            <a:br>
              <a:rPr lang="de-DE" altLang="de-DE" sz="1800" dirty="0" smtClean="0">
                <a:latin typeface="Courier New" pitchFamily="49" charset="0"/>
              </a:rPr>
            </a:br>
            <a:r>
              <a:rPr lang="de-DE" altLang="de-DE" sz="1800" dirty="0" smtClean="0">
                <a:latin typeface="Courier New" pitchFamily="49" charset="0"/>
              </a:rPr>
              <a:t>       Normale_Woche (Montag .. Dienstag);</a:t>
            </a:r>
          </a:p>
        </p:txBody>
      </p:sp>
      <p:sp>
        <p:nvSpPr>
          <p:cNvPr id="4710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4710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4933ED1-1276-4C61-A144-B4C6F80391D7}" type="slidenum">
              <a:rPr lang="de-DE" altLang="de-DE" sz="2400" smtClean="0"/>
              <a:pPr eaLnBrk="1" hangingPunct="1">
                <a:spcBef>
                  <a:spcPct val="0"/>
                </a:spcBef>
              </a:pPr>
              <a:t>66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el 5"/>
          <p:cNvSpPr>
            <a:spLocks noGrp="1"/>
          </p:cNvSpPr>
          <p:nvPr>
            <p:ph type="title"/>
          </p:nvPr>
        </p:nvSpPr>
        <p:spPr/>
        <p:txBody>
          <a:bodyPr/>
          <a:lstStyle/>
          <a:p>
            <a:r>
              <a:rPr lang="de-DE" altLang="de-DE" dirty="0" smtClean="0"/>
              <a:t>Mehrdimensional Reihungen</a:t>
            </a:r>
          </a:p>
        </p:txBody>
      </p:sp>
      <p:sp>
        <p:nvSpPr>
          <p:cNvPr id="7" name="Inhaltsplatzhalter 6"/>
          <p:cNvSpPr>
            <a:spLocks noGrp="1"/>
          </p:cNvSpPr>
          <p:nvPr>
            <p:ph idx="1"/>
          </p:nvPr>
        </p:nvSpPr>
        <p:spPr/>
        <p:txBody>
          <a:bodyPr/>
          <a:lstStyle/>
          <a:p>
            <a:pPr marL="357188" indent="0">
              <a:defRPr/>
            </a:pPr>
            <a:r>
              <a:rPr lang="de-DE" sz="2000" b="1" dirty="0" smtClean="0">
                <a:solidFill>
                  <a:schemeClr val="accent2"/>
                </a:solidFill>
                <a:latin typeface="Courier New" panose="02070309020205020404" pitchFamily="49" charset="0"/>
                <a:cs typeface="Courier New" panose="02070309020205020404" pitchFamily="49" charset="0"/>
              </a:rPr>
              <a:t>type</a:t>
            </a:r>
            <a:r>
              <a:rPr lang="de-DE" sz="2000" dirty="0" smtClean="0">
                <a:solidFill>
                  <a:schemeClr val="accent2"/>
                </a:solidFill>
                <a:latin typeface="Courier New" panose="02070309020205020404" pitchFamily="49" charset="0"/>
                <a:cs typeface="Courier New" panose="02070309020205020404" pitchFamily="49" charset="0"/>
              </a:rPr>
              <a:t> A </a:t>
            </a:r>
            <a:r>
              <a:rPr lang="de-DE" sz="2000" b="1" dirty="0" smtClean="0">
                <a:solidFill>
                  <a:schemeClr val="accent2"/>
                </a:solidFill>
                <a:latin typeface="Courier New" panose="02070309020205020404" pitchFamily="49" charset="0"/>
                <a:cs typeface="Courier New" panose="02070309020205020404" pitchFamily="49" charset="0"/>
              </a:rPr>
              <a:t>is array (</a:t>
            </a:r>
            <a:r>
              <a:rPr lang="de-DE" sz="2000" dirty="0" smtClean="0">
                <a:solidFill>
                  <a:schemeClr val="accent2"/>
                </a:solidFill>
                <a:latin typeface="Courier New" panose="02070309020205020404" pitchFamily="49" charset="0"/>
                <a:cs typeface="Courier New" panose="02070309020205020404" pitchFamily="49" charset="0"/>
              </a:rPr>
              <a:t>Boolean   ) </a:t>
            </a:r>
            <a:r>
              <a:rPr lang="de-DE" sz="2000" b="1" dirty="0" smtClean="0">
                <a:solidFill>
                  <a:schemeClr val="accent2"/>
                </a:solidFill>
                <a:latin typeface="Courier New" panose="02070309020205020404" pitchFamily="49" charset="0"/>
                <a:cs typeface="Courier New" panose="02070309020205020404" pitchFamily="49" charset="0"/>
              </a:rPr>
              <a:t>of</a:t>
            </a:r>
            <a:r>
              <a:rPr lang="de-DE" sz="2000" dirty="0" smtClean="0">
                <a:solidFill>
                  <a:schemeClr val="accent2"/>
                </a:solidFill>
                <a:latin typeface="Courier New" panose="02070309020205020404" pitchFamily="49" charset="0"/>
                <a:cs typeface="Courier New" panose="02070309020205020404" pitchFamily="49" charset="0"/>
              </a:rPr>
              <a:t> Float;</a:t>
            </a:r>
            <a:br>
              <a:rPr lang="de-DE" sz="2000" dirty="0" smtClean="0">
                <a:solidFill>
                  <a:schemeClr val="accent2"/>
                </a:solidFill>
                <a:latin typeface="Courier New" panose="02070309020205020404" pitchFamily="49" charset="0"/>
                <a:cs typeface="Courier New" panose="02070309020205020404" pitchFamily="49" charset="0"/>
              </a:rPr>
            </a:br>
            <a:r>
              <a:rPr lang="de-DE" sz="2000" b="1" dirty="0" smtClean="0">
                <a:solidFill>
                  <a:schemeClr val="accent2"/>
                </a:solidFill>
                <a:latin typeface="Courier New" panose="02070309020205020404" pitchFamily="49" charset="0"/>
                <a:cs typeface="Courier New" panose="02070309020205020404" pitchFamily="49" charset="0"/>
              </a:rPr>
              <a:t>type</a:t>
            </a:r>
            <a:r>
              <a:rPr lang="de-DE" sz="2000" dirty="0" smtClean="0">
                <a:solidFill>
                  <a:schemeClr val="accent2"/>
                </a:solidFill>
                <a:latin typeface="Courier New" panose="02070309020205020404" pitchFamily="49" charset="0"/>
                <a:cs typeface="Courier New" panose="02070309020205020404" pitchFamily="49" charset="0"/>
              </a:rPr>
              <a:t> </a:t>
            </a:r>
            <a:r>
              <a:rPr lang="de-DE" sz="2000" dirty="0">
                <a:solidFill>
                  <a:schemeClr val="accent2"/>
                </a:solidFill>
                <a:latin typeface="Courier New" panose="02070309020205020404" pitchFamily="49" charset="0"/>
                <a:cs typeface="Courier New" panose="02070309020205020404" pitchFamily="49" charset="0"/>
              </a:rPr>
              <a:t>B</a:t>
            </a:r>
            <a:r>
              <a:rPr lang="de-DE" sz="2000" dirty="0" smtClean="0">
                <a:solidFill>
                  <a:schemeClr val="accent2"/>
                </a:solidFill>
                <a:latin typeface="Courier New" panose="02070309020205020404" pitchFamily="49" charset="0"/>
                <a:cs typeface="Courier New" panose="02070309020205020404" pitchFamily="49" charset="0"/>
              </a:rPr>
              <a:t> </a:t>
            </a:r>
            <a:r>
              <a:rPr lang="de-DE" sz="2000" b="1" dirty="0" smtClean="0">
                <a:solidFill>
                  <a:schemeClr val="accent2"/>
                </a:solidFill>
                <a:latin typeface="Courier New" panose="02070309020205020404" pitchFamily="49" charset="0"/>
                <a:cs typeface="Courier New" panose="02070309020205020404" pitchFamily="49" charset="0"/>
              </a:rPr>
              <a:t>is array </a:t>
            </a:r>
            <a:r>
              <a:rPr lang="de-DE" sz="2000" dirty="0" smtClean="0">
                <a:solidFill>
                  <a:schemeClr val="accent2"/>
                </a:solidFill>
                <a:latin typeface="Courier New" panose="02070309020205020404" pitchFamily="49" charset="0"/>
                <a:cs typeface="Courier New" panose="02070309020205020404" pitchFamily="49" charset="0"/>
              </a:rPr>
              <a:t>(-10 .. +10) </a:t>
            </a:r>
            <a:r>
              <a:rPr lang="de-DE" sz="2000" b="1" dirty="0" smtClean="0">
                <a:solidFill>
                  <a:schemeClr val="accent2"/>
                </a:solidFill>
                <a:latin typeface="Courier New" panose="02070309020205020404" pitchFamily="49" charset="0"/>
                <a:cs typeface="Courier New" panose="02070309020205020404" pitchFamily="49" charset="0"/>
              </a:rPr>
              <a:t>of</a:t>
            </a:r>
            <a:r>
              <a:rPr lang="de-DE" sz="2000" dirty="0" smtClean="0">
                <a:solidFill>
                  <a:schemeClr val="accent2"/>
                </a:solidFill>
                <a:latin typeface="Courier New" panose="02070309020205020404" pitchFamily="49" charset="0"/>
                <a:cs typeface="Courier New" panose="02070309020205020404" pitchFamily="49" charset="0"/>
              </a:rPr>
              <a:t> A;</a:t>
            </a:r>
          </a:p>
          <a:p>
            <a:pPr marL="357188" indent="0">
              <a:defRPr/>
            </a:pPr>
            <a:r>
              <a:rPr lang="de-DE" sz="2000" dirty="0" smtClean="0">
                <a:solidFill>
                  <a:schemeClr val="accent2"/>
                </a:solidFill>
                <a:latin typeface="Courier New" panose="02070309020205020404" pitchFamily="49" charset="0"/>
                <a:cs typeface="Courier New" panose="02070309020205020404" pitchFamily="49" charset="0"/>
              </a:rPr>
              <a:t>Var: B;  -- </a:t>
            </a:r>
            <a:r>
              <a:rPr lang="de-DE" sz="2000" i="1" dirty="0" smtClean="0">
                <a:solidFill>
                  <a:schemeClr val="accent2"/>
                </a:solidFill>
                <a:latin typeface="Courier New" panose="02070309020205020404" pitchFamily="49" charset="0"/>
                <a:cs typeface="Courier New" panose="02070309020205020404" pitchFamily="49" charset="0"/>
              </a:rPr>
              <a:t>Reihung von Reihungen</a:t>
            </a:r>
            <a:br>
              <a:rPr lang="de-DE" sz="2000" i="1" dirty="0" smtClean="0">
                <a:solidFill>
                  <a:schemeClr val="accent2"/>
                </a:solidFill>
                <a:latin typeface="Courier New" panose="02070309020205020404" pitchFamily="49" charset="0"/>
                <a:cs typeface="Courier New" panose="02070309020205020404" pitchFamily="49" charset="0"/>
              </a:rPr>
            </a:br>
            <a:r>
              <a:rPr lang="de-DE" sz="2000" dirty="0" smtClean="0">
                <a:solidFill>
                  <a:schemeClr val="accent2"/>
                </a:solidFill>
                <a:latin typeface="Courier New" panose="02070309020205020404" pitchFamily="49" charset="0"/>
                <a:cs typeface="Courier New" panose="02070309020205020404" pitchFamily="49" charset="0"/>
              </a:rPr>
              <a:t>Var (0) (True) := 42.0;</a:t>
            </a:r>
          </a:p>
          <a:p>
            <a:pPr marL="357188" indent="0">
              <a:defRPr/>
            </a:pPr>
            <a:r>
              <a:rPr lang="de-DE" sz="2000" b="1" dirty="0" smtClean="0">
                <a:solidFill>
                  <a:srgbClr val="C00000"/>
                </a:solidFill>
                <a:latin typeface="Courier New" panose="02070309020205020404" pitchFamily="49" charset="0"/>
                <a:cs typeface="Courier New" panose="02070309020205020404" pitchFamily="49" charset="0"/>
              </a:rPr>
              <a:t>type</a:t>
            </a:r>
            <a:r>
              <a:rPr lang="de-DE" sz="2000" dirty="0" smtClean="0">
                <a:solidFill>
                  <a:srgbClr val="C00000"/>
                </a:solidFill>
                <a:latin typeface="Courier New" panose="02070309020205020404" pitchFamily="49" charset="0"/>
                <a:cs typeface="Courier New" panose="02070309020205020404" pitchFamily="49" charset="0"/>
              </a:rPr>
              <a:t> C </a:t>
            </a:r>
            <a:r>
              <a:rPr lang="de-DE" sz="2000" b="1" dirty="0" smtClean="0">
                <a:solidFill>
                  <a:srgbClr val="C00000"/>
                </a:solidFill>
                <a:latin typeface="Courier New" panose="02070309020205020404" pitchFamily="49" charset="0"/>
                <a:cs typeface="Courier New" panose="02070309020205020404" pitchFamily="49" charset="0"/>
              </a:rPr>
              <a:t>is array </a:t>
            </a:r>
            <a:r>
              <a:rPr lang="de-DE" sz="2000" dirty="0" smtClean="0">
                <a:solidFill>
                  <a:srgbClr val="C00000"/>
                </a:solidFill>
                <a:latin typeface="Courier New" panose="02070309020205020404" pitchFamily="49" charset="0"/>
                <a:cs typeface="Courier New" panose="02070309020205020404" pitchFamily="49" charset="0"/>
              </a:rPr>
              <a:t>(-10 .. +10, Boolean) </a:t>
            </a:r>
            <a:r>
              <a:rPr lang="de-DE" sz="2000" b="1" dirty="0" smtClean="0">
                <a:solidFill>
                  <a:srgbClr val="C00000"/>
                </a:solidFill>
                <a:latin typeface="Courier New" panose="02070309020205020404" pitchFamily="49" charset="0"/>
                <a:cs typeface="Courier New" panose="02070309020205020404" pitchFamily="49" charset="0"/>
              </a:rPr>
              <a:t>of</a:t>
            </a:r>
            <a:r>
              <a:rPr lang="de-DE" sz="2000" dirty="0" smtClean="0">
                <a:solidFill>
                  <a:srgbClr val="C00000"/>
                </a:solidFill>
                <a:latin typeface="Courier New" panose="02070309020205020404" pitchFamily="49" charset="0"/>
                <a:cs typeface="Courier New" panose="02070309020205020404" pitchFamily="49" charset="0"/>
              </a:rPr>
              <a:t> Float;</a:t>
            </a:r>
          </a:p>
          <a:p>
            <a:pPr marL="357188" indent="0">
              <a:defRPr/>
            </a:pPr>
            <a:r>
              <a:rPr lang="de-DE" sz="2000" dirty="0" smtClean="0">
                <a:solidFill>
                  <a:srgbClr val="C00000"/>
                </a:solidFill>
                <a:latin typeface="Courier New" panose="02070309020205020404" pitchFamily="49" charset="0"/>
                <a:cs typeface="Courier New" panose="02070309020205020404" pitchFamily="49" charset="0"/>
              </a:rPr>
              <a:t>Var: C;  -- </a:t>
            </a:r>
            <a:r>
              <a:rPr lang="de-DE" sz="2000" i="1" dirty="0" smtClean="0">
                <a:solidFill>
                  <a:srgbClr val="C00000"/>
                </a:solidFill>
                <a:latin typeface="Courier New" panose="02070309020205020404" pitchFamily="49" charset="0"/>
                <a:cs typeface="Courier New" panose="02070309020205020404" pitchFamily="49" charset="0"/>
              </a:rPr>
              <a:t>zweidimensionale Reihung</a:t>
            </a:r>
            <a:br>
              <a:rPr lang="de-DE" sz="2000" i="1" dirty="0" smtClean="0">
                <a:solidFill>
                  <a:srgbClr val="C00000"/>
                </a:solidFill>
                <a:latin typeface="Courier New" panose="02070309020205020404" pitchFamily="49" charset="0"/>
                <a:cs typeface="Courier New" panose="02070309020205020404" pitchFamily="49" charset="0"/>
              </a:rPr>
            </a:br>
            <a:r>
              <a:rPr lang="de-DE" sz="2000" dirty="0" smtClean="0">
                <a:solidFill>
                  <a:srgbClr val="C00000"/>
                </a:solidFill>
                <a:latin typeface="Courier New" panose="02070309020205020404" pitchFamily="49" charset="0"/>
                <a:cs typeface="Courier New" panose="02070309020205020404" pitchFamily="49" charset="0"/>
              </a:rPr>
              <a:t>Var (0, True) := 42.0;</a:t>
            </a:r>
          </a:p>
          <a:p>
            <a:pPr marL="0" indent="0">
              <a:defRPr/>
            </a:pPr>
            <a:r>
              <a:rPr lang="de-DE" sz="2200" dirty="0" smtClean="0">
                <a:cs typeface="Courier New" panose="02070309020205020404" pitchFamily="49" charset="0"/>
              </a:rPr>
              <a:t>Die zugehörigen Aggregate sind in beiden Fällen gleich, letzter Index läuft am schnellsten:</a:t>
            </a:r>
          </a:p>
          <a:p>
            <a:pPr marL="357188" indent="0">
              <a:defRPr/>
            </a:pPr>
            <a:r>
              <a:rPr lang="de-DE" sz="2000" dirty="0" smtClean="0">
                <a:latin typeface="Courier New" panose="02070309020205020404" pitchFamily="49" charset="0"/>
                <a:cs typeface="Courier New" panose="02070309020205020404" pitchFamily="49" charset="0"/>
              </a:rPr>
              <a:t>Var := ((</a:t>
            </a:r>
            <a:r>
              <a:rPr lang="de-DE" sz="2000" dirty="0" smtClean="0">
                <a:solidFill>
                  <a:srgbClr val="CC3300"/>
                </a:solidFill>
                <a:latin typeface="Courier New" panose="02070309020205020404" pitchFamily="49" charset="0"/>
                <a:cs typeface="Courier New" panose="02070309020205020404" pitchFamily="49" charset="0"/>
              </a:rPr>
              <a:t>10.0</a:t>
            </a:r>
            <a:r>
              <a:rPr lang="de-DE" sz="2000" dirty="0" smtClean="0">
                <a:latin typeface="Courier New" panose="02070309020205020404" pitchFamily="49" charset="0"/>
                <a:cs typeface="Courier New" panose="02070309020205020404" pitchFamily="49" charset="0"/>
              </a:rPr>
              <a:t>, 20.0),  -- </a:t>
            </a:r>
            <a:r>
              <a:rPr lang="de-DE" sz="2000" i="1" dirty="0" smtClean="0">
                <a:solidFill>
                  <a:srgbClr val="CC3300"/>
                </a:solidFill>
                <a:latin typeface="Courier New" panose="02070309020205020404" pitchFamily="49" charset="0"/>
                <a:cs typeface="Courier New" panose="02070309020205020404" pitchFamily="49" charset="0"/>
              </a:rPr>
              <a:t>Index -10 und False</a:t>
            </a:r>
            <a:r>
              <a:rPr lang="de-DE" sz="2000" dirty="0" smtClean="0">
                <a:latin typeface="Courier New" panose="02070309020205020404" pitchFamily="49" charset="0"/>
                <a:cs typeface="Courier New" panose="02070309020205020404" pitchFamily="49" charset="0"/>
              </a:rPr>
              <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(41.0,  </a:t>
            </a:r>
            <a:r>
              <a:rPr lang="de-DE" sz="2000" dirty="0" smtClean="0">
                <a:solidFill>
                  <a:srgbClr val="CC3300"/>
                </a:solidFill>
                <a:latin typeface="Courier New" panose="02070309020205020404" pitchFamily="49" charset="0"/>
                <a:cs typeface="Courier New" panose="02070309020205020404" pitchFamily="49" charset="0"/>
              </a:rPr>
              <a:t>0.0</a:t>
            </a:r>
            <a:r>
              <a:rPr lang="de-DE" sz="2000" dirty="0" smtClean="0">
                <a:latin typeface="Courier New" panose="02070309020205020404" pitchFamily="49" charset="0"/>
                <a:cs typeface="Courier New" panose="02070309020205020404" pitchFamily="49" charset="0"/>
              </a:rPr>
              <a:t>),  -- </a:t>
            </a:r>
            <a:r>
              <a:rPr lang="de-DE" sz="2000" i="1" dirty="0" smtClean="0">
                <a:solidFill>
                  <a:srgbClr val="CC3300"/>
                </a:solidFill>
                <a:latin typeface="Courier New" panose="02070309020205020404" pitchFamily="49" charset="0"/>
                <a:cs typeface="Courier New" panose="02070309020205020404" pitchFamily="49" charset="0"/>
              </a:rPr>
              <a:t>Index  -9 und True</a:t>
            </a:r>
            <a:r>
              <a:rPr lang="de-DE" sz="2000" dirty="0" smtClean="0">
                <a:latin typeface="Courier New" panose="02070309020205020404" pitchFamily="49" charset="0"/>
                <a:cs typeface="Courier New" panose="02070309020205020404" pitchFamily="49" charset="0"/>
              </a:rPr>
              <a:t/>
            </a:r>
            <a:br>
              <a:rPr lang="de-DE" sz="2000" dirty="0" smtClean="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         …);</a:t>
            </a:r>
            <a:endParaRPr lang="de-DE" sz="2000" dirty="0">
              <a:latin typeface="Courier New" panose="02070309020205020404" pitchFamily="49" charset="0"/>
              <a:cs typeface="Courier New" panose="02070309020205020404" pitchFamily="49" charset="0"/>
            </a:endParaRPr>
          </a:p>
        </p:txBody>
      </p:sp>
      <p:sp>
        <p:nvSpPr>
          <p:cNvPr id="48132" name="Fußzeilenplatzhalter 3"/>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de-DE" altLang="de-DE" dirty="0" smtClean="0">
                <a:solidFill>
                  <a:srgbClr val="000000"/>
                </a:solidFill>
              </a:rPr>
              <a:t>Ada-Basiskurs © 2024 Grein</a:t>
            </a:r>
            <a:endParaRPr lang="de-DE" altLang="de-DE" dirty="0">
              <a:solidFill>
                <a:srgbClr val="000000"/>
              </a:solidFill>
            </a:endParaRPr>
          </a:p>
        </p:txBody>
      </p:sp>
      <p:sp>
        <p:nvSpPr>
          <p:cNvPr id="48133" name="Foliennummernplatzhalter 4"/>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5457B033-26F2-423C-AA1E-AF792BB0CE1E}" type="slidenum">
              <a:rPr lang="de-DE" altLang="de-DE" smtClean="0">
                <a:solidFill>
                  <a:srgbClr val="000000"/>
                </a:solidFill>
              </a:rPr>
              <a:pPr eaLnBrk="1" hangingPunct="1"/>
              <a:t>67</a:t>
            </a:fld>
            <a:endParaRPr lang="de-DE" altLang="de-DE" dirty="0" smtClean="0">
              <a:solidFill>
                <a:srgbClr val="000000"/>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el 5"/>
          <p:cNvSpPr>
            <a:spLocks noGrp="1"/>
          </p:cNvSpPr>
          <p:nvPr>
            <p:ph type="title"/>
          </p:nvPr>
        </p:nvSpPr>
        <p:spPr/>
        <p:txBody>
          <a:bodyPr/>
          <a:lstStyle/>
          <a:p>
            <a:r>
              <a:rPr lang="de-DE" altLang="de-DE" dirty="0" smtClean="0"/>
              <a:t>Aufgabe: Namentliche Notation</a:t>
            </a:r>
          </a:p>
        </p:txBody>
      </p:sp>
      <p:sp>
        <p:nvSpPr>
          <p:cNvPr id="7" name="Inhaltsplatzhalter 6"/>
          <p:cNvSpPr>
            <a:spLocks noGrp="1"/>
          </p:cNvSpPr>
          <p:nvPr>
            <p:ph idx="1"/>
          </p:nvPr>
        </p:nvSpPr>
        <p:spPr>
          <a:xfrm>
            <a:off x="685800" y="1981201"/>
            <a:ext cx="7739063" cy="1879848"/>
          </a:xfrm>
        </p:spPr>
        <p:txBody>
          <a:bodyPr/>
          <a:lstStyle/>
          <a:p>
            <a:pPr marL="0" indent="0"/>
            <a:r>
              <a:rPr lang="de-DE" altLang="de-DE" sz="1800" dirty="0" smtClean="0">
                <a:cs typeface="Courier New" pitchFamily="49" charset="0"/>
              </a:rPr>
              <a:t>Schreiben Sie das Aggregat in namentlicher Notation:</a:t>
            </a:r>
          </a:p>
          <a:p>
            <a:pPr marL="357188" indent="0"/>
            <a:r>
              <a:rPr lang="de-DE" altLang="de-DE" sz="1600" dirty="0" smtClean="0">
                <a:latin typeface="Courier New" pitchFamily="49" charset="0"/>
                <a:cs typeface="Courier New" pitchFamily="49" charset="0"/>
              </a:rPr>
              <a:t>Var := ((</a:t>
            </a:r>
            <a:r>
              <a:rPr lang="de-DE" altLang="de-DE" sz="1600" dirty="0" smtClean="0">
                <a:solidFill>
                  <a:srgbClr val="CC3300"/>
                </a:solidFill>
                <a:latin typeface="Courier New" pitchFamily="49" charset="0"/>
                <a:cs typeface="Courier New" pitchFamily="49" charset="0"/>
              </a:rPr>
              <a:t>10.0</a:t>
            </a:r>
            <a:r>
              <a:rPr lang="de-DE" altLang="de-DE" sz="1600" dirty="0" smtClean="0">
                <a:latin typeface="Courier New" pitchFamily="49" charset="0"/>
                <a:cs typeface="Courier New" pitchFamily="49" charset="0"/>
              </a:rPr>
              <a:t>, 20.0),  -- </a:t>
            </a:r>
            <a:r>
              <a:rPr lang="de-DE" altLang="de-DE" sz="1600" i="1" dirty="0" smtClean="0">
                <a:solidFill>
                  <a:srgbClr val="CC3300"/>
                </a:solidFill>
                <a:latin typeface="Courier New" pitchFamily="49" charset="0"/>
                <a:cs typeface="Courier New" pitchFamily="49" charset="0"/>
              </a:rPr>
              <a:t>Index -10 und False</a:t>
            </a:r>
            <a:r>
              <a:rPr lang="de-DE" altLang="de-DE" sz="1600" dirty="0" smtClean="0">
                <a:latin typeface="Courier New" pitchFamily="49" charset="0"/>
                <a:cs typeface="Courier New" pitchFamily="49" charset="0"/>
              </a:rPr>
              <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(41.0,  </a:t>
            </a:r>
            <a:r>
              <a:rPr lang="de-DE" altLang="de-DE" sz="1600" dirty="0" smtClean="0">
                <a:solidFill>
                  <a:srgbClr val="CC3300"/>
                </a:solidFill>
                <a:latin typeface="Courier New" pitchFamily="49" charset="0"/>
                <a:cs typeface="Courier New" pitchFamily="49" charset="0"/>
              </a:rPr>
              <a:t>0.0</a:t>
            </a:r>
            <a:r>
              <a:rPr lang="de-DE" altLang="de-DE" sz="1600" dirty="0" smtClean="0">
                <a:latin typeface="Courier New" pitchFamily="49" charset="0"/>
                <a:cs typeface="Courier New" pitchFamily="49" charset="0"/>
              </a:rPr>
              <a:t>),  -- </a:t>
            </a:r>
            <a:r>
              <a:rPr lang="de-DE" altLang="de-DE" sz="1600" i="1" dirty="0" smtClean="0">
                <a:solidFill>
                  <a:srgbClr val="CC3300"/>
                </a:solidFill>
                <a:latin typeface="Courier New" pitchFamily="49" charset="0"/>
                <a:cs typeface="Courier New" pitchFamily="49" charset="0"/>
              </a:rPr>
              <a:t>Index  -9 und True</a:t>
            </a:r>
            <a:r>
              <a:rPr lang="de-DE" altLang="de-DE" sz="1600" dirty="0" smtClean="0">
                <a:latin typeface="Courier New" pitchFamily="49" charset="0"/>
                <a:cs typeface="Courier New" pitchFamily="49" charset="0"/>
              </a:rPr>
              <a:t/>
            </a:r>
            <a:br>
              <a:rPr lang="de-DE" altLang="de-DE" sz="1600" dirty="0" smtClean="0">
                <a:latin typeface="Courier New" pitchFamily="49" charset="0"/>
                <a:cs typeface="Courier New" pitchFamily="49" charset="0"/>
              </a:rPr>
            </a:br>
            <a:r>
              <a:rPr lang="de-DE" altLang="de-DE" sz="1600" dirty="0" smtClean="0">
                <a:latin typeface="Courier New" pitchFamily="49" charset="0"/>
                <a:cs typeface="Courier New" pitchFamily="49" charset="0"/>
              </a:rPr>
              <a:t>         …);</a:t>
            </a:r>
          </a:p>
          <a:p>
            <a:pPr marL="0" indent="0"/>
            <a:r>
              <a:rPr lang="de-DE" altLang="de-DE" sz="1800" dirty="0" smtClean="0">
                <a:cs typeface="Courier New" pitchFamily="49" charset="0"/>
              </a:rPr>
              <a:t>Bedenken Sie, dass bei namentlicher Notation die Reihenfolge keine Rolle spielt.</a:t>
            </a:r>
          </a:p>
        </p:txBody>
      </p:sp>
      <p:sp>
        <p:nvSpPr>
          <p:cNvPr id="49156" name="Fußzeilenplatzhalter 3"/>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de-DE" altLang="de-DE" dirty="0" smtClean="0">
                <a:solidFill>
                  <a:srgbClr val="000000"/>
                </a:solidFill>
              </a:rPr>
              <a:t>Ada-Basiskurs © 2024 Grein</a:t>
            </a:r>
            <a:endParaRPr lang="de-DE" altLang="de-DE" dirty="0">
              <a:solidFill>
                <a:srgbClr val="000000"/>
              </a:solidFill>
            </a:endParaRPr>
          </a:p>
        </p:txBody>
      </p:sp>
      <p:sp>
        <p:nvSpPr>
          <p:cNvPr id="49157" name="Foliennummernplatzhalter 4"/>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78585C1D-7FCF-4DBD-9100-890EB8C522FC}" type="slidenum">
              <a:rPr lang="de-DE" altLang="de-DE" smtClean="0">
                <a:solidFill>
                  <a:srgbClr val="000000"/>
                </a:solidFill>
              </a:rPr>
              <a:pPr eaLnBrk="1" hangingPunct="1"/>
              <a:t>68</a:t>
            </a:fld>
            <a:endParaRPr lang="de-DE" altLang="de-DE" dirty="0" smtClean="0">
              <a:solidFill>
                <a:srgbClr val="000000"/>
              </a:solidFill>
            </a:endParaRPr>
          </a:p>
        </p:txBody>
      </p:sp>
      <p:sp>
        <p:nvSpPr>
          <p:cNvPr id="2" name="Textfeld 1"/>
          <p:cNvSpPr txBox="1"/>
          <p:nvPr/>
        </p:nvSpPr>
        <p:spPr>
          <a:xfrm>
            <a:off x="3419872" y="4365104"/>
            <a:ext cx="1800200" cy="523220"/>
          </a:xfrm>
          <a:prstGeom prst="rect">
            <a:avLst/>
          </a:prstGeom>
          <a:noFill/>
        </p:spPr>
        <p:txBody>
          <a:bodyPr wrap="square" rtlCol="0">
            <a:spAutoFit/>
          </a:bodyPr>
          <a:lstStyle/>
          <a:p>
            <a:pPr algn="ctr"/>
            <a:r>
              <a:rPr lang="de-DE" sz="2800" dirty="0" smtClean="0">
                <a:hlinkClick r:id="rId2" action="ppaction://hlinksldjump"/>
              </a:rPr>
              <a:t>Lösung</a:t>
            </a:r>
            <a:endParaRPr lang="de-DE" sz="28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de-DE" dirty="0" smtClean="0"/>
              <a:t>Verwendung von Reihungen</a:t>
            </a:r>
            <a:endParaRPr lang="de-DE" dirty="0"/>
          </a:p>
        </p:txBody>
      </p:sp>
      <p:sp>
        <p:nvSpPr>
          <p:cNvPr id="3" name="Inhaltsplatzhalter 2"/>
          <p:cNvSpPr>
            <a:spLocks noGrp="1"/>
          </p:cNvSpPr>
          <p:nvPr>
            <p:ph idx="1"/>
          </p:nvPr>
        </p:nvSpPr>
        <p:spPr>
          <a:xfrm>
            <a:off x="685800" y="1772817"/>
            <a:ext cx="7739063" cy="4442247"/>
          </a:xfrm>
        </p:spPr>
        <p:txBody>
          <a:bodyPr/>
          <a:lstStyle/>
          <a:p>
            <a:pPr marL="285750" indent="-285750">
              <a:buFont typeface="Arial" panose="020B0604020202020204" pitchFamily="34" charset="0"/>
              <a:buChar char="•"/>
            </a:pPr>
            <a:r>
              <a:rPr lang="de-DE" sz="1700" b="1" dirty="0" smtClean="0"/>
              <a:t>Abbildungen</a:t>
            </a:r>
            <a:r>
              <a:rPr lang="de-DE" sz="1700" dirty="0" smtClean="0"/>
              <a:t> sind gewöhnlich eingeschränkt. Aneinanderhängen, Sortieren, Scheiben und Gleiten macht keinen Sinn.</a:t>
            </a:r>
            <a:br>
              <a:rPr lang="de-DE" sz="1700" dirty="0" smtClean="0"/>
            </a:br>
            <a:r>
              <a:rPr lang="de-DE" sz="1700" dirty="0" smtClean="0"/>
              <a:t>Die Abstraktion einer Abbildung bedeutet einen nicht-diskreten Ursprung; Reihungen sind damit ein sehr spezieller Fall von Abbildungen mit diskretem Ursprung und dessen dem Problem angepassten Grenzen.</a:t>
            </a:r>
          </a:p>
          <a:p>
            <a:pPr marL="285750" indent="-285750">
              <a:buFont typeface="Arial" panose="020B0604020202020204" pitchFamily="34" charset="0"/>
              <a:buChar char="•"/>
            </a:pPr>
            <a:r>
              <a:rPr lang="de-DE" sz="1700" b="1" dirty="0" smtClean="0"/>
              <a:t>Matrizen und Vektoren </a:t>
            </a:r>
            <a:r>
              <a:rPr lang="de-DE" sz="1700" dirty="0" smtClean="0"/>
              <a:t>haben Zahlen als Komponenten und verhalten sich ähnlich. Der Index, die mathematische Dimension, hat gewöhnlich 1 als untere Grenze.</a:t>
            </a:r>
            <a:br>
              <a:rPr lang="de-DE" sz="1700" dirty="0" smtClean="0"/>
            </a:br>
            <a:r>
              <a:rPr lang="de-DE" sz="1700" dirty="0" smtClean="0"/>
              <a:t>Je nach Anwendungen könnte Scheibenbildung erwünscht sein, ist jedoch im Fall mehrerer Indizes unmöglich.</a:t>
            </a:r>
            <a:endParaRPr lang="de-DE" sz="1700" dirty="0"/>
          </a:p>
          <a:p>
            <a:pPr marL="285750" indent="-285750">
              <a:buFont typeface="Arial" panose="020B0604020202020204" pitchFamily="34" charset="0"/>
              <a:buChar char="•"/>
            </a:pPr>
            <a:r>
              <a:rPr lang="de-DE" sz="1700" b="1" dirty="0" smtClean="0"/>
              <a:t>Folgen</a:t>
            </a:r>
            <a:r>
              <a:rPr lang="de-DE" sz="1700" dirty="0" smtClean="0"/>
              <a:t> sind gewöhnlich uneingeschränkt. Der Index gibt hier nur die Reihenfolge vor wie erstes Element, Nachfolger, Vorgänger und hat keine eigene Bedeutung, sollte also dem Sprachgebrauch folgend mit 1 beginnen.</a:t>
            </a:r>
            <a:br>
              <a:rPr lang="de-DE" sz="1700" dirty="0" smtClean="0"/>
            </a:br>
            <a:r>
              <a:rPr lang="de-DE" sz="1700" dirty="0" smtClean="0"/>
              <a:t>Aneinanderhängen</a:t>
            </a:r>
            <a:r>
              <a:rPr lang="de-DE" sz="1700" dirty="0"/>
              <a:t>, Sortieren, Scheiben und Gleiten </a:t>
            </a:r>
            <a:r>
              <a:rPr lang="de-DE" sz="1700" dirty="0" smtClean="0"/>
              <a:t>kann sinnvoll sein.</a:t>
            </a:r>
            <a:br>
              <a:rPr lang="de-DE" sz="1700" dirty="0" smtClean="0"/>
            </a:br>
            <a:r>
              <a:rPr lang="de-DE" sz="1700" dirty="0" smtClean="0"/>
              <a:t>Folgen, im besonderen Strings, können gewöhnlich die Länge ändern. In diesem Fall sind Reihungen das ungeeignete Mittel.</a:t>
            </a:r>
            <a:endParaRPr lang="de-DE" sz="17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69</a:t>
            </a:fld>
            <a:endParaRPr lang="de-DE" dirty="0"/>
          </a:p>
        </p:txBody>
      </p:sp>
    </p:spTree>
    <p:extLst>
      <p:ext uri="{BB962C8B-B14F-4D97-AF65-F5344CB8AC3E}">
        <p14:creationId xmlns:p14="http://schemas.microsoft.com/office/powerpoint/2010/main" val="13865269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Criteria for a Good Language</a:t>
            </a:r>
          </a:p>
        </p:txBody>
      </p:sp>
      <p:sp>
        <p:nvSpPr>
          <p:cNvPr id="7171" name="Rectangle 2"/>
          <p:cNvSpPr>
            <a:spLocks noGrp="1" noChangeArrowheads="1"/>
          </p:cNvSpPr>
          <p:nvPr>
            <p:ph idx="1"/>
          </p:nvPr>
        </p:nvSpPr>
        <p:spPr>
          <a:xfrm>
            <a:off x="685800" y="1981200"/>
            <a:ext cx="7772400" cy="4286250"/>
          </a:xfrm>
        </p:spPr>
        <p:txBody>
          <a:bodyPr/>
          <a:lstStyle/>
          <a:p>
            <a:pPr marL="609600" indent="-608013">
              <a:lnSpc>
                <a:spcPct val="80000"/>
              </a:lnSpc>
              <a:spcBef>
                <a:spcPts val="450"/>
              </a:spcBef>
              <a:buClrTx/>
              <a:buFontTx/>
              <a:buNone/>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de-DE" sz="1800" b="1" dirty="0" smtClean="0"/>
              <a:t>PATRICIA K. LAWLIS, c.j. kemp systems, inc., August 1997</a:t>
            </a:r>
          </a:p>
          <a:p>
            <a:pPr marL="609600" indent="-608013">
              <a:lnSpc>
                <a:spcPct val="80000"/>
              </a:lnSpc>
              <a:spcBef>
                <a:spcPts val="450"/>
              </a:spcBef>
              <a:buClrTx/>
              <a:buFontTx/>
              <a:buNone/>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de-DE" sz="1800" dirty="0" smtClean="0"/>
              <a:t>Guidelines for Choosing a Computer Language:</a:t>
            </a:r>
          </a:p>
          <a:p>
            <a:pPr marL="609600" indent="-608013">
              <a:lnSpc>
                <a:spcPct val="80000"/>
              </a:lnSpc>
              <a:spcBef>
                <a:spcPts val="450"/>
              </a:spcBef>
              <a:buClrTx/>
              <a:buFontTx/>
              <a:buNone/>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de-DE" sz="1800" dirty="0" smtClean="0"/>
              <a:t>Support for the Visionary Organization; 2nd Edition</a:t>
            </a:r>
          </a:p>
          <a:p>
            <a:pPr marL="609600" indent="-608013">
              <a:lnSpc>
                <a:spcPct val="80000"/>
              </a:lnSpc>
              <a:spcBef>
                <a:spcPts val="450"/>
              </a:spcBef>
              <a:buClrTx/>
              <a:buFontTx/>
              <a:buNone/>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de-DE" sz="1800" dirty="0" smtClean="0">
                <a:solidFill>
                  <a:srgbClr val="009835"/>
                </a:solidFill>
              </a:rPr>
              <a:t>http://archive.adaic.com/docs/reports/lawlis/3.htm</a:t>
            </a:r>
            <a:endParaRPr lang="de-DE" sz="1800" dirty="0" smtClean="0">
              <a:solidFill>
                <a:srgbClr val="009835"/>
              </a:solidFill>
              <a:hlinkClick r:id="rId3"/>
            </a:endParaRP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de-DE" sz="1800" dirty="0" smtClean="0"/>
              <a:t>Its definition should be independent of any particular hardware or operating system.</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de-DE" sz="1800" dirty="0" smtClean="0"/>
              <a:t>Its definition should be standardized, and compiler implementations should comply with this standard.</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de-DE" sz="1800" dirty="0" smtClean="0"/>
              <a:t>It should support software engineering technology, discouraging or prohibiting poor practices, and promoting or supporting maintenance activities.</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de-DE" sz="1800" dirty="0" smtClean="0"/>
              <a:t>It should effectively support the application domain(s) of interest.</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de-DE" sz="1800" dirty="0" smtClean="0"/>
              <a:t>It should support the required level of system reliability and safety.</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de-DE" sz="1800" dirty="0" smtClean="0"/>
              <a:t>Its compiler implementations should be commensurate with the current state of technology.</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de-DE" sz="1800" dirty="0" smtClean="0"/>
              <a:t>Appropriate software engineering-based supporting tools and environments should be available.</a:t>
            </a:r>
          </a:p>
          <a:p>
            <a:pPr marL="0" indent="0" eaLnBrk="1" hangingPunct="1">
              <a:lnSpc>
                <a:spcPct val="90000"/>
              </a:lnSpc>
              <a:spcBef>
                <a:spcPts val="700"/>
              </a:spcBef>
              <a:buFont typeface="Times New Roman" pitchFamily="16" charset="0"/>
              <a:buNone/>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de-DE" sz="1800" i="1" dirty="0" smtClean="0">
              <a:solidFill>
                <a:srgbClr val="808080"/>
              </a:solidFill>
            </a:endParaRPr>
          </a:p>
        </p:txBody>
      </p:sp>
      <p:sp>
        <p:nvSpPr>
          <p:cNvPr id="717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717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12A0146-696D-4407-8018-9F62E9A15B37}" type="slidenum">
              <a:rPr lang="de-DE" altLang="de-DE" sz="2400" smtClean="0"/>
              <a:pPr eaLnBrk="1" hangingPunct="1">
                <a:spcBef>
                  <a:spcPct val="0"/>
                </a:spcBef>
              </a:pPr>
              <a:t>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Abschreckendes Beispiel</a:t>
            </a:r>
            <a:endParaRPr lang="de-DE" dirty="0"/>
          </a:p>
        </p:txBody>
      </p:sp>
      <p:sp>
        <p:nvSpPr>
          <p:cNvPr id="3" name="Inhaltsplatzhalter 2"/>
          <p:cNvSpPr>
            <a:spLocks noGrp="1"/>
          </p:cNvSpPr>
          <p:nvPr>
            <p:ph idx="1"/>
          </p:nvPr>
        </p:nvSpPr>
        <p:spPr>
          <a:xfrm>
            <a:off x="685800" y="2132856"/>
            <a:ext cx="7739063" cy="4082207"/>
          </a:xfrm>
        </p:spPr>
        <p:txBody>
          <a:bodyPr/>
          <a:lstStyle/>
          <a:p>
            <a:r>
              <a:rPr lang="de-DE" sz="2400" dirty="0" smtClean="0"/>
              <a:t>Häufigkeit zählen</a:t>
            </a:r>
          </a:p>
          <a:p>
            <a:pPr marL="631825" indent="0"/>
            <a:r>
              <a:rPr lang="de-DE" sz="2000" b="1" dirty="0" smtClean="0">
                <a:latin typeface="Courier New" panose="02070309020205020404" pitchFamily="49" charset="0"/>
                <a:cs typeface="Courier New" panose="02070309020205020404" pitchFamily="49" charset="0"/>
              </a:rPr>
              <a:t>type</a:t>
            </a:r>
            <a:r>
              <a:rPr lang="de-DE" sz="2000" dirty="0" smtClean="0">
                <a:latin typeface="Courier New" panose="02070309020205020404" pitchFamily="49" charset="0"/>
                <a:cs typeface="Courier New" panose="02070309020205020404" pitchFamily="49" charset="0"/>
              </a:rPr>
              <a:t> Häufigkeit </a:t>
            </a:r>
            <a:r>
              <a:rPr lang="de-DE" sz="2000" b="1" dirty="0">
                <a:latin typeface="Courier New" panose="02070309020205020404" pitchFamily="49" charset="0"/>
                <a:cs typeface="Courier New" panose="02070309020205020404" pitchFamily="49" charset="0"/>
              </a:rPr>
              <a:t>is array </a:t>
            </a:r>
            <a:r>
              <a:rPr lang="de-DE" sz="2000" dirty="0">
                <a:latin typeface="Courier New" panose="02070309020205020404" pitchFamily="49" charset="0"/>
                <a:cs typeface="Courier New" panose="02070309020205020404" pitchFamily="49" charset="0"/>
              </a:rPr>
              <a:t>(Character) </a:t>
            </a:r>
            <a:r>
              <a:rPr lang="de-DE" sz="2000" b="1" dirty="0" smtClean="0">
                <a:latin typeface="Courier New" panose="02070309020205020404" pitchFamily="49" charset="0"/>
                <a:cs typeface="Courier New" panose="02070309020205020404" pitchFamily="49" charset="0"/>
              </a:rPr>
              <a:t>of</a:t>
            </a:r>
            <a:br>
              <a:rPr lang="de-DE" sz="2000" b="1" dirty="0" smtClean="0">
                <a:latin typeface="Courier New" panose="02070309020205020404" pitchFamily="49" charset="0"/>
                <a:cs typeface="Courier New" panose="02070309020205020404" pitchFamily="49" charset="0"/>
              </a:rPr>
            </a:br>
            <a:r>
              <a:rPr lang="de-DE" sz="2000" b="1" dirty="0" smtClean="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 Natural</a:t>
            </a:r>
            <a:r>
              <a:rPr lang="de-DE" sz="2000" dirty="0">
                <a:latin typeface="Courier New" panose="02070309020205020404" pitchFamily="49" charset="0"/>
                <a:cs typeface="Courier New" panose="02070309020205020404" pitchFamily="49" charset="0"/>
              </a:rPr>
              <a:t>; </a:t>
            </a:r>
            <a:br>
              <a:rPr lang="de-DE" sz="2000" dirty="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Buchstabenverteilung: Häufigkeit;</a:t>
            </a:r>
          </a:p>
          <a:p>
            <a:pPr marL="0" indent="0"/>
            <a:r>
              <a:rPr lang="de-DE" sz="2400" dirty="0" smtClean="0"/>
              <a:t>Uns interessiert jetzt nur der Bereich der ASCII-Buchstaben, klein und groß.</a:t>
            </a:r>
          </a:p>
          <a:p>
            <a:pPr marL="631825" indent="0"/>
            <a:r>
              <a:rPr lang="de-DE" sz="2000" dirty="0">
                <a:latin typeface="Courier New" panose="02070309020205020404" pitchFamily="49" charset="0"/>
                <a:cs typeface="Courier New" panose="02070309020205020404" pitchFamily="49" charset="0"/>
              </a:rPr>
              <a:t>Buchstabenverteilung </a:t>
            </a:r>
            <a:r>
              <a:rPr lang="de-DE" sz="2000" dirty="0" smtClean="0">
                <a:latin typeface="Courier New" panose="02070309020205020404" pitchFamily="49" charset="0"/>
                <a:cs typeface="Courier New" panose="02070309020205020404" pitchFamily="49" charset="0"/>
              </a:rPr>
              <a:t>('A' .. 'Z') &amp; </a:t>
            </a:r>
            <a:r>
              <a:rPr lang="de-DE" sz="2000" dirty="0">
                <a:latin typeface="Courier New" panose="02070309020205020404" pitchFamily="49" charset="0"/>
                <a:cs typeface="Courier New" panose="02070309020205020404" pitchFamily="49" charset="0"/>
              </a:rPr>
              <a:t>Buchstabenverteilung </a:t>
            </a:r>
            <a:r>
              <a:rPr lang="de-DE" sz="2000" dirty="0" smtClean="0">
                <a:latin typeface="Courier New" panose="02070309020205020404" pitchFamily="49" charset="0"/>
                <a:cs typeface="Courier New" panose="02070309020205020404" pitchFamily="49" charset="0"/>
              </a:rPr>
              <a:t>('a' .. 'z')</a:t>
            </a:r>
            <a:endParaRPr lang="de-DE" sz="2400" dirty="0" smtClean="0">
              <a:latin typeface="Courier New" panose="02070309020205020404" pitchFamily="49" charset="0"/>
              <a:cs typeface="Courier New" panose="02070309020205020404" pitchFamily="49" charset="0"/>
            </a:endParaRPr>
          </a:p>
          <a:p>
            <a:pPr marL="0" indent="0"/>
            <a:r>
              <a:rPr lang="de-DE" sz="2400" dirty="0" smtClean="0"/>
              <a:t>tut leider nicht, was wir wollen.</a:t>
            </a:r>
            <a:endParaRPr 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70</a:t>
            </a:fld>
            <a:endParaRPr lang="de-DE" dirty="0"/>
          </a:p>
        </p:txBody>
      </p:sp>
    </p:spTree>
    <p:extLst>
      <p:ext uri="{BB962C8B-B14F-4D97-AF65-F5344CB8AC3E}">
        <p14:creationId xmlns:p14="http://schemas.microsoft.com/office/powerpoint/2010/main" val="324173031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p:cNvSpPr>
            <a:spLocks noGrp="1" noChangeArrowheads="1"/>
          </p:cNvSpPr>
          <p:nvPr>
            <p:ph type="title"/>
          </p:nvPr>
        </p:nvSpPr>
        <p:spPr>
          <a:xfrm>
            <a:off x="684213" y="476250"/>
            <a:ext cx="7772400" cy="12954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4000" dirty="0" smtClean="0"/>
              <a:t>Aufbau zusammengesetzter</a:t>
            </a:r>
            <a:br>
              <a:rPr lang="de-DE" altLang="de-DE" sz="4000" dirty="0" smtClean="0"/>
            </a:br>
            <a:r>
              <a:rPr lang="de-DE" altLang="de-DE" sz="4000" dirty="0" smtClean="0"/>
              <a:t>Typen</a:t>
            </a:r>
          </a:p>
        </p:txBody>
      </p:sp>
      <p:sp>
        <p:nvSpPr>
          <p:cNvPr id="50179" name="Rectangle 2"/>
          <p:cNvSpPr>
            <a:spLocks noGrp="1" noChangeArrowheads="1"/>
          </p:cNvSpPr>
          <p:nvPr>
            <p:ph idx="1"/>
          </p:nvPr>
        </p:nvSpPr>
        <p:spPr>
          <a:xfrm>
            <a:off x="685800" y="1981200"/>
            <a:ext cx="7772400" cy="4246563"/>
          </a:xfrm>
        </p:spPr>
        <p:txBody>
          <a:bodyPr/>
          <a:lstStyle/>
          <a:p>
            <a:pPr marL="309563" indent="-309563" eaLnBrk="1" hangingPunct="1">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solidFill>
                  <a:schemeClr val="accent6"/>
                </a:solidFill>
              </a:rPr>
              <a:t>Reihungen</a:t>
            </a:r>
            <a:r>
              <a:rPr lang="de-DE" altLang="de-DE" sz="2400" dirty="0" smtClean="0"/>
              <a:t> enthalten mehrere Komponenten desselben (definiten) Typs:</a:t>
            </a:r>
            <a:br>
              <a:rPr lang="de-DE" altLang="de-DE" sz="2400" dirty="0" smtClean="0"/>
            </a:br>
            <a:r>
              <a:rPr lang="de-DE" altLang="de-DE" sz="1800" b="1" dirty="0" smtClean="0">
                <a:latin typeface="Courier New" pitchFamily="49" charset="0"/>
              </a:rPr>
              <a:t>type</a:t>
            </a:r>
            <a:r>
              <a:rPr lang="de-DE" altLang="de-DE" sz="1800" dirty="0" smtClean="0">
                <a:latin typeface="Courier New" pitchFamily="49" charset="0"/>
              </a:rPr>
              <a:t> Feld </a:t>
            </a:r>
            <a:r>
              <a:rPr lang="de-DE" altLang="de-DE" sz="1800" b="1" dirty="0" smtClean="0">
                <a:latin typeface="Courier New" pitchFamily="49" charset="0"/>
              </a:rPr>
              <a:t>is array</a:t>
            </a:r>
            <a:r>
              <a:rPr lang="de-DE" altLang="de-DE" sz="1800" dirty="0" smtClean="0">
                <a:latin typeface="Courier New" pitchFamily="49" charset="0"/>
              </a:rPr>
              <a:t> (Index </a:t>
            </a:r>
            <a:r>
              <a:rPr lang="de-DE" altLang="de-DE" sz="1800" b="1" dirty="0" smtClean="0">
                <a:latin typeface="Courier New" pitchFamily="49" charset="0"/>
              </a:rPr>
              <a:t>range</a:t>
            </a:r>
            <a:r>
              <a:rPr lang="de-DE" altLang="de-DE" sz="1800" dirty="0" smtClean="0">
                <a:latin typeface="Courier New" pitchFamily="49" charset="0"/>
              </a:rPr>
              <a:t> &lt;&gt;, …) </a:t>
            </a:r>
            <a:r>
              <a:rPr lang="de-DE" altLang="de-DE" sz="1800" b="1" dirty="0" smtClean="0">
                <a:latin typeface="Courier New" pitchFamily="49" charset="0"/>
              </a:rPr>
              <a:t>of</a:t>
            </a:r>
            <a:r>
              <a:rPr lang="de-DE" altLang="de-DE" sz="1800" dirty="0" smtClean="0">
                <a:latin typeface="Courier New" pitchFamily="49" charset="0"/>
              </a:rPr>
              <a:t> </a:t>
            </a:r>
            <a:r>
              <a:rPr lang="de-DE" altLang="de-DE" sz="1800" dirty="0" smtClean="0">
                <a:solidFill>
                  <a:schemeClr val="accent2"/>
                </a:solidFill>
                <a:latin typeface="Courier New" pitchFamily="49" charset="0"/>
              </a:rPr>
              <a:t>Komponente</a:t>
            </a:r>
            <a:r>
              <a:rPr lang="de-DE" altLang="de-DE" sz="1800" dirty="0" smtClean="0">
                <a:latin typeface="Courier New" pitchFamily="49" charset="0"/>
              </a:rPr>
              <a:t>;</a:t>
            </a:r>
          </a:p>
          <a:p>
            <a:pPr marL="309563" indent="-309563" eaLnBrk="1" hangingPunct="1">
              <a:spcBef>
                <a:spcPts val="500"/>
              </a:spcBef>
              <a:buFont typeface="Times New Roman" pitchFamily="18" charset="0"/>
              <a:buChar char="•"/>
              <a:tabLst>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solidFill>
                  <a:schemeClr val="accent2"/>
                </a:solidFill>
              </a:rPr>
              <a:t>Verbunde</a:t>
            </a:r>
            <a:r>
              <a:rPr lang="de-DE" altLang="de-DE" sz="2400" dirty="0" smtClean="0"/>
              <a:t> enthalten mehrere Komponenten verschiedener </a:t>
            </a:r>
            <a:r>
              <a:rPr lang="de-DE" altLang="de-DE" sz="2400" dirty="0"/>
              <a:t>(</a:t>
            </a:r>
            <a:r>
              <a:rPr lang="de-DE" altLang="de-DE" sz="2400" dirty="0" smtClean="0"/>
              <a:t>definiter) </a:t>
            </a:r>
            <a:r>
              <a:rPr lang="de-DE" altLang="de-DE" sz="2400" dirty="0"/>
              <a:t>Typen</a:t>
            </a:r>
            <a:r>
              <a:rPr lang="de-DE" altLang="de-DE" sz="2400" dirty="0" smtClean="0"/>
              <a:t>:</a:t>
            </a:r>
            <a:br>
              <a:rPr lang="de-DE" altLang="de-DE" sz="2400" dirty="0" smtClean="0"/>
            </a:br>
            <a:r>
              <a:rPr lang="de-DE" altLang="de-DE" sz="1800" b="1" dirty="0" smtClean="0">
                <a:latin typeface="Courier New" pitchFamily="49" charset="0"/>
              </a:rPr>
              <a:t>type</a:t>
            </a:r>
            <a:r>
              <a:rPr lang="de-DE" altLang="de-DE" sz="1800" dirty="0" smtClean="0">
                <a:latin typeface="Courier New" pitchFamily="49" charset="0"/>
              </a:rPr>
              <a:t> Verbund </a:t>
            </a:r>
            <a:r>
              <a:rPr lang="de-DE" altLang="de-DE" sz="1800" b="1" dirty="0" smtClean="0">
                <a:latin typeface="Courier New" pitchFamily="49" charset="0"/>
              </a:rPr>
              <a:t>is record</a:t>
            </a:r>
            <a:br>
              <a:rPr lang="de-DE" altLang="de-DE" sz="1800" b="1" dirty="0" smtClean="0">
                <a:latin typeface="Courier New" pitchFamily="49" charset="0"/>
              </a:rPr>
            </a:br>
            <a:r>
              <a:rPr lang="de-DE" altLang="de-DE" sz="1800" dirty="0" smtClean="0">
                <a:latin typeface="Courier New" pitchFamily="49" charset="0"/>
              </a:rPr>
              <a:t>  I: </a:t>
            </a:r>
            <a:r>
              <a:rPr lang="de-DE" altLang="de-DE" sz="1800" dirty="0" smtClean="0">
                <a:solidFill>
                  <a:schemeClr val="accent2"/>
                </a:solidFill>
                <a:latin typeface="Courier New" pitchFamily="49" charset="0"/>
              </a:rPr>
              <a:t>Integer</a:t>
            </a:r>
            <a:r>
              <a:rPr lang="de-DE" altLang="de-DE" sz="1800" dirty="0" smtClean="0">
                <a:latin typeface="Courier New" pitchFamily="49" charset="0"/>
              </a:rPr>
              <a:t>;</a:t>
            </a:r>
            <a:br>
              <a:rPr lang="de-DE" altLang="de-DE" sz="1800" dirty="0" smtClean="0">
                <a:latin typeface="Courier New" pitchFamily="49" charset="0"/>
              </a:rPr>
            </a:br>
            <a:r>
              <a:rPr lang="de-DE" altLang="de-DE" sz="1800" dirty="0" smtClean="0">
                <a:latin typeface="Courier New" pitchFamily="49" charset="0"/>
              </a:rPr>
              <a:t>  F: </a:t>
            </a:r>
            <a:r>
              <a:rPr lang="de-DE" altLang="de-DE" sz="1800" dirty="0" smtClean="0">
                <a:solidFill>
                  <a:srgbClr val="663300"/>
                </a:solidFill>
                <a:latin typeface="Courier New" pitchFamily="49" charset="0"/>
              </a:rPr>
              <a:t>Float</a:t>
            </a:r>
            <a:r>
              <a:rPr lang="de-DE" altLang="de-DE" sz="1800" dirty="0" smtClean="0">
                <a:latin typeface="Courier New" pitchFamily="49" charset="0"/>
              </a:rPr>
              <a:t>;</a:t>
            </a:r>
            <a:br>
              <a:rPr lang="de-DE" altLang="de-DE" sz="1800" dirty="0" smtClean="0">
                <a:latin typeface="Courier New" pitchFamily="49" charset="0"/>
              </a:rPr>
            </a:br>
            <a:r>
              <a:rPr lang="de-DE" altLang="de-DE" sz="1800" dirty="0" smtClean="0">
                <a:latin typeface="Courier New" pitchFamily="49" charset="0"/>
              </a:rPr>
              <a:t>  X: </a:t>
            </a:r>
            <a:r>
              <a:rPr lang="de-DE" altLang="de-DE" sz="1800" dirty="0" smtClean="0">
                <a:solidFill>
                  <a:srgbClr val="FF3399"/>
                </a:solidFill>
                <a:latin typeface="Courier New" pitchFamily="49" charset="0"/>
              </a:rPr>
              <a:t>Ein_Typ</a:t>
            </a:r>
            <a:r>
              <a:rPr lang="de-DE" altLang="de-DE" sz="1800" dirty="0" smtClean="0">
                <a:latin typeface="Courier New" pitchFamily="49" charset="0"/>
              </a:rPr>
              <a:t>;</a:t>
            </a:r>
            <a:br>
              <a:rPr lang="de-DE" altLang="de-DE" sz="1800" dirty="0" smtClean="0">
                <a:latin typeface="Courier New" pitchFamily="49" charset="0"/>
              </a:rPr>
            </a:br>
            <a:r>
              <a:rPr lang="de-DE" altLang="de-DE" sz="1800" b="1" dirty="0" smtClean="0">
                <a:latin typeface="Courier New" pitchFamily="49" charset="0"/>
              </a:rPr>
              <a:t>end record</a:t>
            </a:r>
            <a:r>
              <a:rPr lang="de-DE" altLang="de-DE" sz="1800" dirty="0" smtClean="0">
                <a:latin typeface="Courier New" pitchFamily="49" charset="0"/>
              </a:rPr>
              <a:t>;</a:t>
            </a:r>
          </a:p>
          <a:p>
            <a:pPr marL="309563" indent="-309563" eaLnBrk="1" hangingPunct="1">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Werte durch benannte oder positionelle Aggregate</a:t>
            </a:r>
          </a:p>
          <a:p>
            <a:pPr marL="309563" indent="-309563" eaLnBrk="1" hangingPunct="1">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400" dirty="0" smtClean="0"/>
              <a:t>Zugriff auf Komponenten </a:t>
            </a:r>
            <a:r>
              <a:rPr lang="de-DE" altLang="de-DE" sz="2000" dirty="0" smtClean="0">
                <a:latin typeface="Courier New" pitchFamily="49" charset="0"/>
              </a:rPr>
              <a:t>F (4, …)</a:t>
            </a:r>
            <a:r>
              <a:rPr lang="de-DE" altLang="de-DE" sz="2400" dirty="0" smtClean="0"/>
              <a:t> beziehungsweise </a:t>
            </a:r>
            <a:r>
              <a:rPr lang="de-DE" altLang="de-DE" sz="2000" dirty="0" smtClean="0">
                <a:latin typeface="Courier New" pitchFamily="49" charset="0"/>
              </a:rPr>
              <a:t>V.I</a:t>
            </a:r>
          </a:p>
        </p:txBody>
      </p:sp>
      <p:sp>
        <p:nvSpPr>
          <p:cNvPr id="5018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5018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1A5C5A6-2976-44B9-9084-EA830206E79C}" type="slidenum">
              <a:rPr lang="de-DE" altLang="de-DE" sz="2400" smtClean="0"/>
              <a:pPr eaLnBrk="1" hangingPunct="1">
                <a:spcBef>
                  <a:spcPct val="0"/>
                </a:spcBef>
              </a:pPr>
              <a:t>71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de-DE" altLang="de-DE" dirty="0" smtClean="0"/>
              <a:t>Verbundaggregate</a:t>
            </a:r>
          </a:p>
        </p:txBody>
      </p:sp>
      <p:sp>
        <p:nvSpPr>
          <p:cNvPr id="51203" name="Rectangle 3"/>
          <p:cNvSpPr>
            <a:spLocks noGrp="1" noChangeArrowheads="1"/>
          </p:cNvSpPr>
          <p:nvPr>
            <p:ph idx="1"/>
          </p:nvPr>
        </p:nvSpPr>
        <p:spPr>
          <a:xfrm>
            <a:off x="685800" y="1981200"/>
            <a:ext cx="7739063" cy="4112096"/>
          </a:xfrm>
        </p:spPr>
        <p:txBody>
          <a:bodyPr/>
          <a:lstStyle/>
          <a:p>
            <a:pPr marL="0" indent="0" eaLnBrk="1" hangingPunct="1">
              <a:spcBef>
                <a:spcPts val="500"/>
              </a:spcBef>
            </a:pPr>
            <a:r>
              <a:rPr lang="de-DE" altLang="de-DE" sz="2200" dirty="0" smtClean="0"/>
              <a:t>Aggregate positionell, namentlich oder gemischt (die positionellen Angaben kommen zuerst):</a:t>
            </a:r>
          </a:p>
          <a:p>
            <a:pPr marL="0" indent="0" eaLnBrk="1" hangingPunct="1">
              <a:spcBef>
                <a:spcPts val="500"/>
              </a:spcBef>
            </a:pPr>
            <a:r>
              <a:rPr lang="de-DE" altLang="de-DE" sz="2200" dirty="0" smtClean="0">
                <a:solidFill>
                  <a:schemeClr val="accent2"/>
                </a:solidFill>
              </a:rPr>
              <a:t>Es müssen stets Werte für alle Komponenten angegeben werden.</a:t>
            </a:r>
          </a:p>
          <a:p>
            <a:pPr marL="271463" indent="0" eaLnBrk="1" hangingPunct="1">
              <a:spcBef>
                <a:spcPts val="500"/>
              </a:spcBef>
            </a:pPr>
            <a:r>
              <a:rPr lang="de-DE" altLang="de-DE" sz="2000" dirty="0" smtClean="0"/>
              <a:t/>
            </a:r>
            <a:br>
              <a:rPr lang="de-DE" altLang="de-DE" sz="2000" dirty="0" smtClean="0"/>
            </a:br>
            <a:r>
              <a:rPr lang="de-DE" altLang="de-DE" sz="1800" b="1" dirty="0" smtClean="0">
                <a:latin typeface="Courier New" pitchFamily="49" charset="0"/>
              </a:rPr>
              <a:t>type</a:t>
            </a:r>
            <a:r>
              <a:rPr lang="de-DE" altLang="de-DE" sz="1800" dirty="0" smtClean="0">
                <a:latin typeface="Courier New" pitchFamily="49" charset="0"/>
              </a:rPr>
              <a:t> Verbund </a:t>
            </a:r>
            <a:r>
              <a:rPr lang="de-DE" altLang="de-DE" sz="1800" b="1" dirty="0" smtClean="0">
                <a:latin typeface="Courier New" pitchFamily="49" charset="0"/>
              </a:rPr>
              <a:t>is record</a:t>
            </a:r>
            <a:br>
              <a:rPr lang="de-DE" altLang="de-DE" sz="1800" b="1" dirty="0" smtClean="0">
                <a:latin typeface="Courier New" pitchFamily="49" charset="0"/>
              </a:rPr>
            </a:br>
            <a:r>
              <a:rPr lang="de-DE" altLang="de-DE" sz="1800" dirty="0" smtClean="0">
                <a:latin typeface="Courier New" pitchFamily="49" charset="0"/>
              </a:rPr>
              <a:t>  I: Integer </a:t>
            </a:r>
            <a:r>
              <a:rPr lang="de-DE" altLang="de-DE" sz="1800" dirty="0" smtClean="0">
                <a:solidFill>
                  <a:srgbClr val="663300"/>
                </a:solidFill>
                <a:latin typeface="Courier New" pitchFamily="49" charset="0"/>
              </a:rPr>
              <a:t>:= 3</a:t>
            </a:r>
            <a:r>
              <a:rPr lang="de-DE" altLang="de-DE" sz="1800" dirty="0" smtClean="0">
                <a:latin typeface="Courier New" pitchFamily="49" charset="0"/>
              </a:rPr>
              <a:t>;  </a:t>
            </a:r>
            <a:r>
              <a:rPr lang="de-DE" altLang="de-DE" sz="1800" dirty="0" smtClean="0">
                <a:solidFill>
                  <a:srgbClr val="663300"/>
                </a:solidFill>
                <a:latin typeface="Courier New" pitchFamily="49" charset="0"/>
              </a:rPr>
              <a:t>-- </a:t>
            </a:r>
            <a:r>
              <a:rPr lang="de-DE" altLang="de-DE" sz="1800" i="1" dirty="0" smtClean="0">
                <a:solidFill>
                  <a:srgbClr val="663300"/>
                </a:solidFill>
                <a:latin typeface="Courier New" pitchFamily="49" charset="0"/>
              </a:rPr>
              <a:t>optionale Initialisierung</a:t>
            </a:r>
            <a:r>
              <a:rPr lang="de-DE" altLang="de-DE" sz="1800" dirty="0" smtClean="0">
                <a:latin typeface="Courier New" pitchFamily="49" charset="0"/>
              </a:rPr>
              <a:t/>
            </a:r>
            <a:br>
              <a:rPr lang="de-DE" altLang="de-DE" sz="1800" dirty="0" smtClean="0">
                <a:latin typeface="Courier New" pitchFamily="49" charset="0"/>
              </a:rPr>
            </a:br>
            <a:r>
              <a:rPr lang="de-DE" altLang="de-DE" sz="1800" dirty="0" smtClean="0">
                <a:latin typeface="Courier New" pitchFamily="49" charset="0"/>
              </a:rPr>
              <a:t>  F: Float;</a:t>
            </a:r>
            <a:br>
              <a:rPr lang="de-DE" altLang="de-DE" sz="1800" dirty="0" smtClean="0">
                <a:latin typeface="Courier New" pitchFamily="49" charset="0"/>
              </a:rPr>
            </a:br>
            <a:r>
              <a:rPr lang="de-DE" altLang="de-DE" sz="1800" dirty="0" smtClean="0">
                <a:latin typeface="Courier New" pitchFamily="49" charset="0"/>
              </a:rPr>
              <a:t>  X: Ein_Typ;</a:t>
            </a:r>
            <a:br>
              <a:rPr lang="de-DE" altLang="de-DE" sz="1800" dirty="0" smtClean="0">
                <a:latin typeface="Courier New" pitchFamily="49" charset="0"/>
              </a:rPr>
            </a:br>
            <a:r>
              <a:rPr lang="de-DE" altLang="de-DE" sz="1800" b="1" dirty="0" smtClean="0">
                <a:latin typeface="Courier New" pitchFamily="49" charset="0"/>
              </a:rPr>
              <a:t>end record</a:t>
            </a:r>
            <a:r>
              <a:rPr lang="de-DE" altLang="de-DE" sz="1800" dirty="0" smtClean="0">
                <a:latin typeface="Courier New" pitchFamily="49" charset="0"/>
              </a:rPr>
              <a:t>;</a:t>
            </a:r>
          </a:p>
          <a:p>
            <a:pPr marL="271463" indent="0" eaLnBrk="1" hangingPunct="1">
              <a:spcBef>
                <a:spcPts val="500"/>
              </a:spcBef>
            </a:pPr>
            <a:endParaRPr lang="de-DE" altLang="de-DE" sz="1100" dirty="0" smtClean="0">
              <a:latin typeface="Courier New" pitchFamily="49" charset="0"/>
            </a:endParaRPr>
          </a:p>
          <a:p>
            <a:pPr marL="271463" indent="0" eaLnBrk="1" hangingPunct="1">
              <a:spcBef>
                <a:spcPts val="500"/>
              </a:spcBef>
            </a:pPr>
            <a:r>
              <a:rPr lang="de-DE" altLang="de-DE" sz="1800" dirty="0" smtClean="0">
                <a:latin typeface="Courier New" pitchFamily="49" charset="0"/>
              </a:rPr>
              <a:t>V := (100, 42.0, Ein_Wert);</a:t>
            </a:r>
          </a:p>
          <a:p>
            <a:pPr marL="271463" indent="0" eaLnBrk="1" hangingPunct="1">
              <a:spcBef>
                <a:spcPts val="500"/>
              </a:spcBef>
            </a:pPr>
            <a:r>
              <a:rPr lang="de-DE" altLang="de-DE" sz="1800" dirty="0" smtClean="0">
                <a:latin typeface="Courier New" pitchFamily="49" charset="0"/>
              </a:rPr>
              <a:t>V := (100, X =&gt; Ein_Wert, F =&gt; 42.0);</a:t>
            </a:r>
          </a:p>
          <a:p>
            <a:pPr marL="271463" indent="0" eaLnBrk="1" hangingPunct="1">
              <a:spcBef>
                <a:spcPts val="500"/>
              </a:spcBef>
            </a:pPr>
            <a:r>
              <a:rPr lang="en-US" altLang="de-DE" sz="1800" dirty="0">
                <a:solidFill>
                  <a:srgbClr val="C00000"/>
                </a:solidFill>
                <a:latin typeface="Courier New" pitchFamily="49" charset="0"/>
              </a:rPr>
              <a:t>V := (X </a:t>
            </a:r>
            <a:r>
              <a:rPr lang="en-US" altLang="de-DE" sz="1800" dirty="0" smtClean="0">
                <a:solidFill>
                  <a:srgbClr val="C00000"/>
                </a:solidFill>
                <a:latin typeface="Courier New" pitchFamily="49" charset="0"/>
              </a:rPr>
              <a:t>=&gt; </a:t>
            </a:r>
            <a:r>
              <a:rPr lang="de-DE" altLang="de-DE" sz="1800" dirty="0" smtClean="0">
                <a:solidFill>
                  <a:srgbClr val="C00000"/>
                </a:solidFill>
                <a:latin typeface="Courier New" pitchFamily="49" charset="0"/>
              </a:rPr>
              <a:t>Ein_Wert</a:t>
            </a:r>
            <a:r>
              <a:rPr lang="en-US" altLang="de-DE" sz="1800" dirty="0" smtClean="0">
                <a:solidFill>
                  <a:srgbClr val="C00000"/>
                </a:solidFill>
                <a:latin typeface="Courier New" pitchFamily="49" charset="0"/>
              </a:rPr>
              <a:t>, </a:t>
            </a:r>
            <a:r>
              <a:rPr lang="en-US" altLang="de-DE" sz="1800" b="1" dirty="0">
                <a:solidFill>
                  <a:srgbClr val="C00000"/>
                </a:solidFill>
                <a:latin typeface="Courier New" pitchFamily="49" charset="0"/>
              </a:rPr>
              <a:t>others</a:t>
            </a:r>
            <a:r>
              <a:rPr lang="en-US" altLang="de-DE" sz="1800" dirty="0">
                <a:solidFill>
                  <a:srgbClr val="C00000"/>
                </a:solidFill>
                <a:latin typeface="Courier New" pitchFamily="49" charset="0"/>
              </a:rPr>
              <a:t> =&gt; </a:t>
            </a:r>
            <a:r>
              <a:rPr lang="en-US" altLang="de-DE" sz="1800" dirty="0" smtClean="0">
                <a:solidFill>
                  <a:srgbClr val="C00000"/>
                </a:solidFill>
                <a:latin typeface="Courier New" pitchFamily="49" charset="0"/>
              </a:rPr>
              <a:t>&lt;&gt;);</a:t>
            </a:r>
            <a:endParaRPr lang="en-US" altLang="de-DE" sz="1800" dirty="0">
              <a:solidFill>
                <a:srgbClr val="C00000"/>
              </a:solidFill>
              <a:latin typeface="Courier New" pitchFamily="49" charset="0"/>
            </a:endParaRPr>
          </a:p>
        </p:txBody>
      </p:sp>
      <p:sp>
        <p:nvSpPr>
          <p:cNvPr id="5120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5120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526BB39-B450-4DE3-8451-9399B60977F5}" type="slidenum">
              <a:rPr lang="de-DE" altLang="de-DE" sz="2400" smtClean="0"/>
              <a:pPr eaLnBrk="1" hangingPunct="1">
                <a:spcBef>
                  <a:spcPct val="0"/>
                </a:spcBef>
              </a:pPr>
              <a:t>72</a:t>
            </a:fld>
            <a:endParaRPr lang="de-DE" altLang="de-DE" sz="2400" dirty="0" smtClean="0"/>
          </a:p>
        </p:txBody>
      </p:sp>
      <p:sp>
        <p:nvSpPr>
          <p:cNvPr id="6" name="Abgerundete rechteckige Legende 5"/>
          <p:cNvSpPr/>
          <p:nvPr/>
        </p:nvSpPr>
        <p:spPr bwMode="auto">
          <a:xfrm>
            <a:off x="6516215" y="4869160"/>
            <a:ext cx="2016225" cy="761677"/>
          </a:xfrm>
          <a:prstGeom prst="wedgeRoundRectCallout">
            <a:avLst>
              <a:gd name="adj1" fmla="val -86066"/>
              <a:gd name="adj2" fmla="val 89973"/>
              <a:gd name="adj3" fmla="val 16667"/>
            </a:avLst>
          </a:prstGeom>
          <a:solidFill>
            <a:srgbClr val="FFCC66"/>
          </a:solidFill>
          <a:ln w="9525" cap="flat" cmpd="sng" algn="ctr">
            <a:solidFill>
              <a:srgbClr val="CC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rgbClr val="CC3300"/>
                </a:solidFill>
                <a:effectLst/>
                <a:latin typeface="Times New Roman" pitchFamily="18" charset="0"/>
              </a:rPr>
              <a:t>Ada 2005, 2022:</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rgbClr val="CC3300"/>
                </a:solidFill>
                <a:effectLst/>
                <a:latin typeface="Times New Roman" pitchFamily="18" charset="0"/>
              </a:rPr>
              <a:t>siehe Folien </a:t>
            </a:r>
            <a:r>
              <a:rPr lang="de-DE" sz="1800" dirty="0" smtClean="0">
                <a:solidFill>
                  <a:srgbClr val="CC3300"/>
                </a:solidFill>
              </a:rPr>
              <a:t>222</a:t>
            </a:r>
            <a:r>
              <a:rPr kumimoji="0" lang="de-DE" sz="1800" b="0" i="0" u="none" strike="noStrike" cap="none" normalizeH="0" baseline="0" dirty="0" smtClean="0">
                <a:ln>
                  <a:noFill/>
                </a:ln>
                <a:solidFill>
                  <a:srgbClr val="CC3300"/>
                </a:solidFill>
                <a:effectLst/>
                <a:latin typeface="Times New Roman" pitchFamily="18" charset="0"/>
              </a:rPr>
              <a:t>ff</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Aggregate mit nur einer Komponente</a:t>
            </a:r>
            <a:endParaRPr lang="de-DE" dirty="0"/>
          </a:p>
        </p:txBody>
      </p:sp>
      <p:sp>
        <p:nvSpPr>
          <p:cNvPr id="3" name="Inhaltsplatzhalter 2"/>
          <p:cNvSpPr>
            <a:spLocks noGrp="1"/>
          </p:cNvSpPr>
          <p:nvPr>
            <p:ph idx="1"/>
          </p:nvPr>
        </p:nvSpPr>
        <p:spPr>
          <a:xfrm>
            <a:off x="611560" y="1897064"/>
            <a:ext cx="7918648" cy="4318000"/>
          </a:xfrm>
        </p:spPr>
        <p:txBody>
          <a:bodyPr/>
          <a:lstStyle/>
          <a:p>
            <a:pPr indent="285750"/>
            <a:r>
              <a:rPr lang="de-DE" sz="1800" b="1" dirty="0" smtClean="0">
                <a:latin typeface="Courier New" panose="02070309020205020404" pitchFamily="49" charset="0"/>
                <a:cs typeface="Courier New" panose="02070309020205020404" pitchFamily="49" charset="0"/>
              </a:rPr>
              <a:t>type</a:t>
            </a:r>
            <a:r>
              <a:rPr lang="de-DE" sz="1800" dirty="0" smtClean="0">
                <a:latin typeface="Courier New" panose="02070309020205020404" pitchFamily="49" charset="0"/>
                <a:cs typeface="Courier New" panose="02070309020205020404" pitchFamily="49" charset="0"/>
              </a:rPr>
              <a:t> T </a:t>
            </a:r>
            <a:r>
              <a:rPr lang="de-DE" sz="1800" b="1" dirty="0" smtClean="0">
                <a:latin typeface="Courier New" panose="02070309020205020404" pitchFamily="49" charset="0"/>
                <a:cs typeface="Courier New" panose="02070309020205020404" pitchFamily="49" charset="0"/>
              </a:rPr>
              <a:t>is record</a:t>
            </a:r>
            <a:br>
              <a:rPr lang="de-DE" sz="1800" b="1" dirty="0" smtClean="0">
                <a:latin typeface="Courier New" panose="02070309020205020404" pitchFamily="49" charset="0"/>
                <a:cs typeface="Courier New" panose="02070309020205020404" pitchFamily="49" charset="0"/>
              </a:rPr>
            </a:br>
            <a:r>
              <a:rPr lang="de-DE" sz="1800" b="1" dirty="0" smtClean="0">
                <a:latin typeface="Courier New" panose="02070309020205020404" pitchFamily="49" charset="0"/>
                <a:cs typeface="Courier New" panose="02070309020205020404" pitchFamily="49" charset="0"/>
              </a:rPr>
              <a:t>  </a:t>
            </a:r>
            <a:r>
              <a:rPr lang="de-DE" sz="1800" dirty="0" smtClean="0">
                <a:latin typeface="Courier New" panose="02070309020205020404" pitchFamily="49" charset="0"/>
                <a:cs typeface="Courier New" panose="02070309020205020404" pitchFamily="49" charset="0"/>
              </a:rPr>
              <a:t>  I: Integer;</a:t>
            </a:r>
            <a:br>
              <a:rPr lang="de-DE" sz="1800" dirty="0" smtClean="0">
                <a:latin typeface="Courier New" panose="02070309020205020404" pitchFamily="49" charset="0"/>
                <a:cs typeface="Courier New" panose="02070309020205020404" pitchFamily="49" charset="0"/>
              </a:rPr>
            </a:b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end</a:t>
            </a:r>
            <a:r>
              <a:rPr lang="de-DE" sz="1800" dirty="0" smtClean="0">
                <a:latin typeface="Courier New" panose="02070309020205020404" pitchFamily="49" charset="0"/>
                <a:cs typeface="Courier New" panose="02070309020205020404" pitchFamily="49" charset="0"/>
              </a:rPr>
              <a:t> </a:t>
            </a:r>
            <a:r>
              <a:rPr lang="de-DE" sz="1800" b="1" dirty="0" smtClean="0">
                <a:latin typeface="Courier New" panose="02070309020205020404" pitchFamily="49" charset="0"/>
                <a:cs typeface="Courier New" panose="02070309020205020404" pitchFamily="49" charset="0"/>
              </a:rPr>
              <a:t>record</a:t>
            </a:r>
            <a:r>
              <a:rPr lang="de-DE" sz="1800" dirty="0" smtClean="0">
                <a:latin typeface="Courier New" panose="02070309020205020404" pitchFamily="49" charset="0"/>
                <a:cs typeface="Courier New" panose="02070309020205020404" pitchFamily="49" charset="0"/>
              </a:rPr>
              <a:t>;</a:t>
            </a:r>
            <a:endParaRPr lang="de-DE" sz="1800" dirty="0" smtClean="0"/>
          </a:p>
          <a:p>
            <a:r>
              <a:rPr lang="de-DE" sz="2000" dirty="0" smtClean="0"/>
              <a:t>Hier ist stets namentliche Notation zwingend:</a:t>
            </a:r>
          </a:p>
          <a:p>
            <a:pPr indent="285750"/>
            <a:r>
              <a:rPr lang="de-DE" sz="1800" dirty="0">
                <a:latin typeface="Courier New" panose="02070309020205020404" pitchFamily="49" charset="0"/>
                <a:cs typeface="Courier New" panose="02070309020205020404" pitchFamily="49" charset="0"/>
              </a:rPr>
              <a:t>V: T := </a:t>
            </a:r>
            <a:r>
              <a:rPr lang="de-DE" sz="1800" dirty="0">
                <a:solidFill>
                  <a:schemeClr val="accent2"/>
                </a:solidFill>
                <a:latin typeface="Courier New" panose="02070309020205020404" pitchFamily="49" charset="0"/>
                <a:cs typeface="Courier New" panose="02070309020205020404" pitchFamily="49" charset="0"/>
              </a:rPr>
              <a:t>(I =&gt; 42</a:t>
            </a:r>
            <a:r>
              <a:rPr lang="de-DE" sz="1800" dirty="0" smtClean="0">
                <a:solidFill>
                  <a:schemeClr val="accent2"/>
                </a:solidFill>
                <a:latin typeface="Courier New" panose="02070309020205020404" pitchFamily="49" charset="0"/>
                <a:cs typeface="Courier New" panose="02070309020205020404" pitchFamily="49" charset="0"/>
              </a:rPr>
              <a:t>)</a:t>
            </a:r>
            <a:r>
              <a:rPr lang="de-DE" sz="1800" dirty="0" smtClean="0">
                <a:latin typeface="Courier New" panose="02070309020205020404" pitchFamily="49" charset="0"/>
                <a:cs typeface="Courier New" panose="02070309020205020404" pitchFamily="49" charset="0"/>
              </a:rPr>
              <a:t>;</a:t>
            </a:r>
            <a:endParaRPr lang="de-DE" sz="1800" dirty="0">
              <a:latin typeface="Courier New" panose="02070309020205020404" pitchFamily="49" charset="0"/>
              <a:cs typeface="Courier New" panose="02070309020205020404" pitchFamily="49" charset="0"/>
            </a:endParaRPr>
          </a:p>
          <a:p>
            <a:r>
              <a:rPr lang="de-DE" sz="2000" dirty="0" smtClean="0"/>
              <a:t>Das ist ein geklammerter Ausdruck vom Typ </a:t>
            </a:r>
            <a:r>
              <a:rPr lang="de-DE" sz="1800" dirty="0" smtClean="0">
                <a:latin typeface="Courier New" panose="02070309020205020404" pitchFamily="49" charset="0"/>
                <a:cs typeface="Courier New" panose="02070309020205020404" pitchFamily="49" charset="0"/>
              </a:rPr>
              <a:t>Integer</a:t>
            </a:r>
            <a:r>
              <a:rPr lang="de-DE" sz="2000" dirty="0" smtClean="0"/>
              <a:t>:</a:t>
            </a:r>
            <a:endParaRPr lang="de-DE" sz="2400" dirty="0" smtClean="0"/>
          </a:p>
          <a:p>
            <a:pPr indent="285750"/>
            <a:r>
              <a:rPr lang="de-DE" sz="1800" dirty="0" smtClean="0">
                <a:latin typeface="Courier New" panose="02070309020205020404" pitchFamily="49" charset="0"/>
                <a:cs typeface="Courier New" panose="02070309020205020404" pitchFamily="49" charset="0"/>
              </a:rPr>
              <a:t>V</a:t>
            </a:r>
            <a:r>
              <a:rPr lang="de-DE" sz="1800" dirty="0">
                <a:latin typeface="Courier New" panose="02070309020205020404" pitchFamily="49" charset="0"/>
                <a:cs typeface="Courier New" panose="02070309020205020404" pitchFamily="49" charset="0"/>
              </a:rPr>
              <a:t>: T := </a:t>
            </a:r>
            <a:r>
              <a:rPr lang="de-DE" sz="1800" dirty="0">
                <a:solidFill>
                  <a:srgbClr val="FF0000"/>
                </a:solidFill>
                <a:latin typeface="Courier New" panose="02070309020205020404" pitchFamily="49" charset="0"/>
                <a:cs typeface="Courier New" panose="02070309020205020404" pitchFamily="49" charset="0"/>
              </a:rPr>
              <a:t>(</a:t>
            </a:r>
            <a:r>
              <a:rPr lang="de-DE" sz="1800" dirty="0" smtClean="0">
                <a:solidFill>
                  <a:srgbClr val="FF0000"/>
                </a:solidFill>
                <a:latin typeface="Courier New" panose="02070309020205020404" pitchFamily="49" charset="0"/>
                <a:cs typeface="Courier New" panose="02070309020205020404" pitchFamily="49" charset="0"/>
              </a:rPr>
              <a:t>42)</a:t>
            </a:r>
            <a:r>
              <a:rPr lang="de-DE" sz="1800" dirty="0" smtClean="0">
                <a:latin typeface="Courier New" panose="02070309020205020404" pitchFamily="49" charset="0"/>
                <a:cs typeface="Courier New" panose="02070309020205020404" pitchFamily="49" charset="0"/>
              </a:rPr>
              <a:t>;  -- </a:t>
            </a:r>
            <a:r>
              <a:rPr lang="de-DE" sz="1800" i="1" dirty="0" smtClean="0">
                <a:solidFill>
                  <a:srgbClr val="FF0000"/>
                </a:solidFill>
                <a:latin typeface="Courier New" panose="02070309020205020404" pitchFamily="49" charset="0"/>
                <a:cs typeface="Courier New" panose="02070309020205020404" pitchFamily="49" charset="0"/>
              </a:rPr>
              <a:t>falsch</a:t>
            </a:r>
            <a:endParaRPr lang="de-DE" sz="1800" dirty="0">
              <a:solidFill>
                <a:srgbClr val="FF0000"/>
              </a:solidFill>
              <a:latin typeface="Courier New" panose="02070309020205020404" pitchFamily="49" charset="0"/>
              <a:cs typeface="Courier New" panose="02070309020205020404" pitchFamily="49" charset="0"/>
            </a:endParaRPr>
          </a:p>
          <a:p>
            <a:pPr marL="0" indent="0"/>
            <a:r>
              <a:rPr lang="de-DE" sz="2000" dirty="0" smtClean="0">
                <a:solidFill>
                  <a:srgbClr val="FF3399"/>
                </a:solidFill>
              </a:rPr>
              <a:t>Ada 2022 verallgemeinert den Aggregatbegriff und führt alternativ die Notation mit eckigen Klammern für Container- und Reihungsaggregate ein.</a:t>
            </a:r>
          </a:p>
          <a:p>
            <a:pPr marL="620713" indent="0"/>
            <a:r>
              <a:rPr lang="de-DE" sz="1800" dirty="0" smtClean="0">
                <a:solidFill>
                  <a:srgbClr val="FF3399"/>
                </a:solidFill>
                <a:latin typeface="Courier New" panose="02070309020205020404" pitchFamily="49" charset="0"/>
                <a:cs typeface="Courier New" panose="02070309020205020404" pitchFamily="49" charset="0"/>
              </a:rPr>
              <a:t>[42] </a:t>
            </a:r>
            <a:r>
              <a:rPr lang="de-DE" sz="2000" dirty="0" smtClean="0">
                <a:solidFill>
                  <a:srgbClr val="FF3399"/>
                </a:solidFill>
              </a:rPr>
              <a:t>ein Aggregat mit nur einer Komponente</a:t>
            </a:r>
            <a:r>
              <a:rPr lang="de-DE" sz="2400" dirty="0" smtClean="0">
                <a:solidFill>
                  <a:srgbClr val="FF3399"/>
                </a:solidFill>
              </a:rPr>
              <a:t/>
            </a:r>
            <a:br>
              <a:rPr lang="de-DE" sz="2400" dirty="0" smtClean="0">
                <a:solidFill>
                  <a:srgbClr val="FF3399"/>
                </a:solidFill>
              </a:rPr>
            </a:br>
            <a:r>
              <a:rPr lang="de-DE" sz="1800" dirty="0" smtClean="0">
                <a:solidFill>
                  <a:srgbClr val="FF3399"/>
                </a:solidFill>
                <a:latin typeface="Courier New" panose="02070309020205020404" pitchFamily="49" charset="0"/>
                <a:cs typeface="Courier New" panose="02070309020205020404" pitchFamily="49" charset="0"/>
              </a:rPr>
              <a:t>[]  </a:t>
            </a:r>
            <a:r>
              <a:rPr lang="de-DE" sz="2000" dirty="0" smtClean="0">
                <a:solidFill>
                  <a:srgbClr val="FF3399"/>
                </a:solidFill>
                <a:latin typeface="Courier New" panose="02070309020205020404" pitchFamily="49" charset="0"/>
                <a:cs typeface="Courier New" panose="02070309020205020404" pitchFamily="49" charset="0"/>
              </a:rPr>
              <a:t> </a:t>
            </a:r>
            <a:r>
              <a:rPr lang="de-DE" sz="2000" dirty="0" smtClean="0">
                <a:solidFill>
                  <a:srgbClr val="FF3399"/>
                </a:solidFill>
              </a:rPr>
              <a:t>ein leeres Aggregat, </a:t>
            </a:r>
            <a:r>
              <a:rPr lang="de-DE" sz="2000" dirty="0" smtClean="0">
                <a:solidFill>
                  <a:schemeClr val="tx1"/>
                </a:solidFill>
              </a:rPr>
              <a:t>bisher </a:t>
            </a:r>
            <a:r>
              <a:rPr lang="de-DE" sz="1800" dirty="0" smtClean="0">
                <a:solidFill>
                  <a:schemeClr val="tx1"/>
                </a:solidFill>
                <a:latin typeface="Courier New" panose="02070309020205020404" pitchFamily="49" charset="0"/>
                <a:cs typeface="Courier New" panose="02070309020205020404" pitchFamily="49" charset="0"/>
              </a:rPr>
              <a:t>(42 .. 40 =&gt; </a:t>
            </a:r>
            <a:r>
              <a:rPr lang="de-DE" sz="1800" dirty="0" smtClean="0">
                <a:solidFill>
                  <a:schemeClr val="accent2"/>
                </a:solidFill>
                <a:latin typeface="Courier New" panose="02070309020205020404" pitchFamily="49" charset="0"/>
                <a:cs typeface="Courier New" panose="02070309020205020404" pitchFamily="49" charset="0"/>
              </a:rPr>
              <a:t>Ausdruck</a:t>
            </a:r>
            <a:r>
              <a:rPr lang="de-DE" sz="1800" dirty="0" smtClean="0">
                <a:solidFill>
                  <a:schemeClr val="tx1"/>
                </a:solidFill>
                <a:latin typeface="Courier New" panose="02070309020205020404" pitchFamily="49" charset="0"/>
                <a:cs typeface="Courier New" panose="02070309020205020404" pitchFamily="49" charset="0"/>
              </a:rPr>
              <a:t>)</a:t>
            </a:r>
            <a:endParaRPr lang="de-DE" sz="2000" dirty="0" smtClean="0">
              <a:solidFill>
                <a:schemeClr val="tx1"/>
              </a:solidFill>
            </a:endParaRPr>
          </a:p>
          <a:p>
            <a:pPr algn="ctr"/>
            <a:r>
              <a:rPr lang="de-DE" sz="2000" dirty="0" smtClean="0">
                <a:solidFill>
                  <a:schemeClr val="accent2"/>
                </a:solidFill>
              </a:rPr>
              <a:t>Der </a:t>
            </a:r>
            <a:r>
              <a:rPr lang="de-DE" sz="2000" dirty="0">
                <a:solidFill>
                  <a:schemeClr val="accent2"/>
                </a:solidFill>
              </a:rPr>
              <a:t>Ausdruck muss angegeben werden, obwohl er nicht ausgewertet </a:t>
            </a:r>
            <a:r>
              <a:rPr lang="de-DE" sz="2000" dirty="0" smtClean="0">
                <a:solidFill>
                  <a:schemeClr val="accent2"/>
                </a:solidFill>
              </a:rPr>
              <a:t>wird!</a:t>
            </a:r>
            <a:endParaRPr lang="de-DE" sz="2000" dirty="0">
              <a:solidFill>
                <a:schemeClr val="accent2"/>
              </a:solidFill>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73</a:t>
            </a:fld>
            <a:endParaRPr lang="de-DE" dirty="0"/>
          </a:p>
        </p:txBody>
      </p:sp>
      <p:sp>
        <p:nvSpPr>
          <p:cNvPr id="6" name="Textfeld 5"/>
          <p:cNvSpPr txBox="1"/>
          <p:nvPr/>
        </p:nvSpPr>
        <p:spPr>
          <a:xfrm>
            <a:off x="5796136" y="2156663"/>
            <a:ext cx="2988767" cy="1200329"/>
          </a:xfrm>
          <a:prstGeom prst="rect">
            <a:avLst/>
          </a:prstGeom>
          <a:solidFill>
            <a:srgbClr val="FFCCFF"/>
          </a:solidFill>
          <a:ln>
            <a:solidFill>
              <a:srgbClr val="FF3399"/>
            </a:solidFill>
          </a:ln>
        </p:spPr>
        <p:txBody>
          <a:bodyPr wrap="square" rtlCol="0">
            <a:spAutoFit/>
          </a:bodyPr>
          <a:lstStyle/>
          <a:p>
            <a:pPr algn="ctr"/>
            <a:r>
              <a:rPr lang="de-DE" sz="1800" dirty="0" smtClean="0">
                <a:solidFill>
                  <a:srgbClr val="FF3399"/>
                </a:solidFill>
              </a:rPr>
              <a:t>Leere Reihungsaggregate sind unpraktisch vor Ada 2022.</a:t>
            </a:r>
          </a:p>
          <a:p>
            <a:pPr algn="ctr"/>
            <a:r>
              <a:rPr lang="de-DE" sz="1800" dirty="0" smtClean="0">
                <a:solidFill>
                  <a:schemeClr val="tx1"/>
                </a:solidFill>
              </a:rPr>
              <a:t>Ausnahme:</a:t>
            </a:r>
            <a:br>
              <a:rPr lang="de-DE" sz="1800" dirty="0" smtClean="0">
                <a:solidFill>
                  <a:schemeClr val="tx1"/>
                </a:solidFill>
              </a:rPr>
            </a:br>
            <a:r>
              <a:rPr lang="de-DE" sz="1800" dirty="0" smtClean="0">
                <a:solidFill>
                  <a:schemeClr val="tx1"/>
                </a:solidFill>
              </a:rPr>
              <a:t>leere Zeichenkette </a:t>
            </a:r>
            <a:r>
              <a:rPr lang="de-DE" sz="1600" dirty="0" smtClean="0">
                <a:solidFill>
                  <a:schemeClr val="tx1"/>
                </a:solidFill>
                <a:latin typeface="Courier New" panose="02070309020205020404" pitchFamily="49" charset="0"/>
                <a:cs typeface="Courier New" panose="02070309020205020404" pitchFamily="49" charset="0"/>
              </a:rPr>
              <a:t>""</a:t>
            </a:r>
            <a:endParaRPr lang="de-DE" sz="2000"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456858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b="1"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74</a:t>
            </a:fld>
            <a:endParaRPr lang="de-DE" altLang="de-DE" sz="2400" dirty="0" smtClean="0"/>
          </a:p>
        </p:txBody>
      </p:sp>
    </p:spTree>
    <p:extLst>
      <p:ext uri="{BB962C8B-B14F-4D97-AF65-F5344CB8AC3E}">
        <p14:creationId xmlns:p14="http://schemas.microsoft.com/office/powerpoint/2010/main" val="218536465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Reihenfolge der Auswertung</a:t>
            </a:r>
            <a:endParaRPr lang="de-DE" dirty="0"/>
          </a:p>
        </p:txBody>
      </p:sp>
      <p:sp>
        <p:nvSpPr>
          <p:cNvPr id="3" name="Inhaltsplatzhalter 2"/>
          <p:cNvSpPr>
            <a:spLocks noGrp="1"/>
          </p:cNvSpPr>
          <p:nvPr>
            <p:ph idx="1"/>
          </p:nvPr>
        </p:nvSpPr>
        <p:spPr>
          <a:xfrm>
            <a:off x="685800" y="1981201"/>
            <a:ext cx="7739063" cy="3608040"/>
          </a:xfrm>
        </p:spPr>
        <p:txBody>
          <a:bodyPr/>
          <a:lstStyle/>
          <a:p>
            <a:pPr marL="0" indent="0"/>
            <a:r>
              <a:rPr lang="de-DE" sz="2200" dirty="0" smtClean="0"/>
              <a:t>Ada legt die Reihenfolge der Auswertung der einzelnen Terme in einem Ausdruck nicht fest (auch nicht die Reihenfolge der Auswertung von Parametern in Unterprogrammaufrufen).</a:t>
            </a:r>
          </a:p>
          <a:p>
            <a:pPr marL="0" indent="0"/>
            <a:r>
              <a:rPr lang="de-DE" sz="2200" dirty="0" smtClean="0"/>
              <a:t>Operatoren auf gleicher Vorrangstufe werden von links nach rechts angewendet:</a:t>
            </a:r>
          </a:p>
          <a:p>
            <a:pPr marL="0" indent="0" algn="ctr"/>
            <a:r>
              <a:rPr lang="de-DE" sz="2000" dirty="0" smtClean="0">
                <a:latin typeface="Courier New" panose="02070309020205020404" pitchFamily="49" charset="0"/>
                <a:cs typeface="Courier New" panose="02070309020205020404" pitchFamily="49" charset="0"/>
              </a:rPr>
              <a:t>A + B - C</a:t>
            </a:r>
            <a:r>
              <a:rPr lang="de-DE" sz="2200" dirty="0" smtClean="0"/>
              <a:t>  ausgewertet als  </a:t>
            </a:r>
            <a:r>
              <a:rPr lang="de-DE" sz="2000" dirty="0" smtClean="0">
                <a:latin typeface="Courier New" panose="02070309020205020404" pitchFamily="49" charset="0"/>
                <a:cs typeface="Courier New" panose="02070309020205020404" pitchFamily="49" charset="0"/>
              </a:rPr>
              <a:t>(</a:t>
            </a:r>
            <a:r>
              <a:rPr lang="de-DE" sz="2000" dirty="0">
                <a:latin typeface="Courier New" panose="02070309020205020404" pitchFamily="49" charset="0"/>
                <a:cs typeface="Courier New" panose="02070309020205020404" pitchFamily="49" charset="0"/>
              </a:rPr>
              <a:t>A </a:t>
            </a:r>
            <a:r>
              <a:rPr lang="de-DE" sz="2000" dirty="0" smtClean="0">
                <a:latin typeface="Courier New" panose="02070309020205020404" pitchFamily="49" charset="0"/>
                <a:cs typeface="Courier New" panose="02070309020205020404" pitchFamily="49" charset="0"/>
              </a:rPr>
              <a:t>+ B) - C</a:t>
            </a:r>
            <a:endParaRPr lang="de-DE" sz="2200" dirty="0" smtClean="0">
              <a:latin typeface="Courier New" panose="02070309020205020404" pitchFamily="49" charset="0"/>
              <a:cs typeface="Courier New" panose="02070309020205020404" pitchFamily="49" charset="0"/>
            </a:endParaRPr>
          </a:p>
          <a:p>
            <a:pPr marL="0" lvl="0" indent="0"/>
            <a:r>
              <a:rPr lang="de-DE" sz="2000" dirty="0" smtClean="0"/>
              <a:t>(</a:t>
            </a:r>
            <a:r>
              <a:rPr lang="de-DE" sz="1800" dirty="0" smtClean="0">
                <a:latin typeface="Courier New" panose="02070309020205020404" pitchFamily="49" charset="0"/>
                <a:cs typeface="Courier New" panose="02070309020205020404" pitchFamily="49" charset="0"/>
              </a:rPr>
              <a:t>A</a:t>
            </a:r>
            <a:r>
              <a:rPr lang="de-DE" sz="2000" dirty="0" smtClean="0"/>
              <a:t>, </a:t>
            </a:r>
            <a:r>
              <a:rPr lang="de-DE" sz="1800" dirty="0" smtClean="0">
                <a:latin typeface="Courier New" panose="02070309020205020404" pitchFamily="49" charset="0"/>
                <a:cs typeface="Courier New" panose="02070309020205020404" pitchFamily="49" charset="0"/>
              </a:rPr>
              <a:t>B</a:t>
            </a:r>
            <a:r>
              <a:rPr lang="de-DE" sz="2000" dirty="0" smtClean="0"/>
              <a:t> und </a:t>
            </a:r>
            <a:r>
              <a:rPr lang="de-DE" sz="1800" dirty="0" smtClean="0">
                <a:latin typeface="Courier New" panose="02070309020205020404" pitchFamily="49" charset="0"/>
                <a:cs typeface="Courier New" panose="02070309020205020404" pitchFamily="49" charset="0"/>
              </a:rPr>
              <a:t>C</a:t>
            </a:r>
            <a:r>
              <a:rPr lang="de-DE" sz="2000" dirty="0" smtClean="0"/>
              <a:t> könnten Funktionsaufrufe sein; Auswertungsreihenfolge nicht definiert.)</a:t>
            </a:r>
          </a:p>
          <a:p>
            <a:pPr marL="0" indent="0"/>
            <a:r>
              <a:rPr lang="de-DE" sz="2200" u="sng" dirty="0" smtClean="0"/>
              <a:t>Ausnahmen:</a:t>
            </a:r>
            <a:r>
              <a:rPr lang="de-DE" sz="2200" dirty="0" smtClean="0"/>
              <a:t> Gemischte logische Operatoren und Exponentiation benötigen Klammerung:</a:t>
            </a:r>
            <a:endParaRPr lang="de-DE" sz="22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75</a:t>
            </a:fld>
            <a:endParaRPr lang="de-DE" dirty="0"/>
          </a:p>
        </p:txBody>
      </p:sp>
      <p:sp>
        <p:nvSpPr>
          <p:cNvPr id="6" name="Textfeld 5"/>
          <p:cNvSpPr txBox="1"/>
          <p:nvPr/>
        </p:nvSpPr>
        <p:spPr>
          <a:xfrm>
            <a:off x="3779912" y="5517232"/>
            <a:ext cx="3456384" cy="769441"/>
          </a:xfrm>
          <a:prstGeom prst="rect">
            <a:avLst/>
          </a:prstGeom>
          <a:noFill/>
        </p:spPr>
        <p:txBody>
          <a:bodyPr wrap="square" rtlCol="0">
            <a:spAutoFit/>
          </a:bodyPr>
          <a:lstStyle/>
          <a:p>
            <a:pPr marL="0" indent="0" algn="ctr"/>
            <a:r>
              <a:rPr lang="de-DE" sz="2000" dirty="0">
                <a:solidFill>
                  <a:srgbClr val="FF0000"/>
                </a:solidFill>
                <a:latin typeface="Courier New" panose="02070309020205020404" pitchFamily="49" charset="0"/>
                <a:cs typeface="Courier New" panose="02070309020205020404" pitchFamily="49" charset="0"/>
              </a:rPr>
              <a:t>A </a:t>
            </a:r>
            <a:r>
              <a:rPr lang="de-DE" sz="2000" b="1" dirty="0">
                <a:solidFill>
                  <a:srgbClr val="FF0000"/>
                </a:solidFill>
                <a:latin typeface="Courier New" panose="02070309020205020404" pitchFamily="49" charset="0"/>
                <a:cs typeface="Courier New" panose="02070309020205020404" pitchFamily="49" charset="0"/>
              </a:rPr>
              <a:t>and</a:t>
            </a:r>
            <a:r>
              <a:rPr lang="de-DE" sz="2000" dirty="0">
                <a:solidFill>
                  <a:srgbClr val="FF0000"/>
                </a:solidFill>
                <a:latin typeface="Courier New" panose="02070309020205020404" pitchFamily="49" charset="0"/>
                <a:cs typeface="Courier New" panose="02070309020205020404" pitchFamily="49" charset="0"/>
              </a:rPr>
              <a:t> B </a:t>
            </a:r>
            <a:r>
              <a:rPr lang="de-DE" sz="2000" b="1" dirty="0">
                <a:solidFill>
                  <a:srgbClr val="FF0000"/>
                </a:solidFill>
                <a:latin typeface="Courier New" panose="02070309020205020404" pitchFamily="49" charset="0"/>
                <a:cs typeface="Courier New" panose="02070309020205020404" pitchFamily="49" charset="0"/>
              </a:rPr>
              <a:t>or</a:t>
            </a:r>
            <a:r>
              <a:rPr lang="de-DE" sz="2000" dirty="0">
                <a:solidFill>
                  <a:srgbClr val="FF0000"/>
                </a:solidFill>
                <a:latin typeface="Courier New" panose="02070309020205020404" pitchFamily="49" charset="0"/>
                <a:cs typeface="Courier New" panose="02070309020205020404" pitchFamily="49" charset="0"/>
              </a:rPr>
              <a:t> </a:t>
            </a:r>
            <a:r>
              <a:rPr lang="de-DE" sz="2000" dirty="0" smtClean="0">
                <a:solidFill>
                  <a:srgbClr val="FF0000"/>
                </a:solidFill>
                <a:latin typeface="Courier New" panose="02070309020205020404" pitchFamily="49" charset="0"/>
                <a:cs typeface="Courier New" panose="02070309020205020404" pitchFamily="49" charset="0"/>
              </a:rPr>
              <a:t>C</a:t>
            </a:r>
            <a:r>
              <a:rPr lang="de-DE" sz="2200" dirty="0" smtClean="0">
                <a:solidFill>
                  <a:srgbClr val="FF0000"/>
                </a:solidFill>
              </a:rPr>
              <a:t>     illegal</a:t>
            </a:r>
            <a:endParaRPr lang="de-DE" sz="2200" dirty="0">
              <a:solidFill>
                <a:srgbClr val="FF0000"/>
              </a:solidFill>
            </a:endParaRPr>
          </a:p>
          <a:p>
            <a:pPr marL="0" indent="0" algn="ctr"/>
            <a:r>
              <a:rPr lang="de-DE" sz="2000" dirty="0">
                <a:solidFill>
                  <a:srgbClr val="FF0000"/>
                </a:solidFill>
                <a:latin typeface="Courier New" panose="02070309020205020404" pitchFamily="49" charset="0"/>
                <a:cs typeface="Courier New" panose="02070309020205020404" pitchFamily="49" charset="0"/>
              </a:rPr>
              <a:t>A**B**</a:t>
            </a:r>
            <a:r>
              <a:rPr lang="de-DE" sz="2000" dirty="0" smtClean="0">
                <a:solidFill>
                  <a:srgbClr val="FF0000"/>
                </a:solidFill>
                <a:latin typeface="Courier New" panose="02070309020205020404" pitchFamily="49" charset="0"/>
                <a:cs typeface="Courier New" panose="02070309020205020404" pitchFamily="49" charset="0"/>
              </a:rPr>
              <a:t>C</a:t>
            </a:r>
            <a:r>
              <a:rPr lang="de-DE" sz="2200" dirty="0" smtClean="0">
                <a:solidFill>
                  <a:srgbClr val="FF0000"/>
                </a:solidFill>
              </a:rPr>
              <a:t>     illegal</a:t>
            </a:r>
            <a:endParaRPr lang="de-DE" sz="2200" dirty="0"/>
          </a:p>
        </p:txBody>
      </p:sp>
    </p:spTree>
    <p:extLst>
      <p:ext uri="{BB962C8B-B14F-4D97-AF65-F5344CB8AC3E}">
        <p14:creationId xmlns:p14="http://schemas.microsoft.com/office/powerpoint/2010/main" val="404221101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2"/>
          <p:cNvSpPr>
            <a:spLocks noGrp="1" noChangeArrowheads="1"/>
          </p:cNvSpPr>
          <p:nvPr>
            <p:ph type="title"/>
          </p:nvPr>
        </p:nvSpPr>
        <p:spPr/>
        <p:txBody>
          <a:bodyPr/>
          <a:lstStyle/>
          <a:p>
            <a:r>
              <a:rPr lang="de-DE" altLang="de-DE" dirty="0" smtClean="0"/>
              <a:t>Boolesche Ausdrücke</a:t>
            </a:r>
          </a:p>
        </p:txBody>
      </p:sp>
      <p:sp>
        <p:nvSpPr>
          <p:cNvPr id="53253" name="Rectangle 3"/>
          <p:cNvSpPr>
            <a:spLocks noGrp="1" noChangeArrowheads="1"/>
          </p:cNvSpPr>
          <p:nvPr>
            <p:ph idx="1"/>
          </p:nvPr>
        </p:nvSpPr>
        <p:spPr>
          <a:xfrm>
            <a:off x="685800" y="1916113"/>
            <a:ext cx="7739063" cy="4249737"/>
          </a:xfrm>
        </p:spPr>
        <p:txBody>
          <a:bodyPr/>
          <a:lstStyle/>
          <a:p>
            <a:pPr marL="0" indent="0">
              <a:lnSpc>
                <a:spcPct val="90000"/>
              </a:lnSpc>
            </a:pPr>
            <a:r>
              <a:rPr lang="de-DE" altLang="de-DE" sz="2400" dirty="0" smtClean="0">
                <a:solidFill>
                  <a:schemeClr val="accent2"/>
                </a:solidFill>
              </a:rPr>
              <a:t>Boolescher Typ: </a:t>
            </a:r>
            <a:r>
              <a:rPr lang="de-DE" altLang="de-DE" sz="2400" dirty="0" smtClean="0"/>
              <a:t>Jeder Typ, der vom vordefinierten Typ </a:t>
            </a:r>
            <a:r>
              <a:rPr lang="de-DE" altLang="de-DE" sz="2000" dirty="0" smtClean="0">
                <a:latin typeface="Courier New" pitchFamily="49" charset="0"/>
              </a:rPr>
              <a:t>Boolean</a:t>
            </a:r>
            <a:r>
              <a:rPr lang="de-DE" altLang="de-DE" sz="2400" dirty="0" smtClean="0"/>
              <a:t> abgeleitet ist.</a:t>
            </a:r>
          </a:p>
          <a:p>
            <a:pPr marL="0" indent="0">
              <a:lnSpc>
                <a:spcPct val="90000"/>
              </a:lnSpc>
            </a:pPr>
            <a:r>
              <a:rPr lang="de-DE" altLang="de-DE" sz="1800" dirty="0" smtClean="0">
                <a:latin typeface="Courier New" pitchFamily="49" charset="0"/>
              </a:rPr>
              <a:t>  (A</a:t>
            </a:r>
            <a:r>
              <a:rPr lang="de-DE" altLang="de-DE" sz="1800" b="1" dirty="0" smtClean="0">
                <a:latin typeface="Courier New" pitchFamily="49" charset="0"/>
              </a:rPr>
              <a:t> and </a:t>
            </a:r>
            <a:r>
              <a:rPr lang="de-DE" altLang="de-DE" sz="1800" dirty="0" smtClean="0">
                <a:latin typeface="Courier New" pitchFamily="49" charset="0"/>
              </a:rPr>
              <a:t>B)</a:t>
            </a:r>
            <a:r>
              <a:rPr lang="de-DE" altLang="de-DE" sz="1800" b="1" dirty="0" smtClean="0">
                <a:latin typeface="Courier New" pitchFamily="49" charset="0"/>
              </a:rPr>
              <a:t> or </a:t>
            </a:r>
            <a:r>
              <a:rPr lang="de-DE" altLang="de-DE" sz="1800" dirty="0" smtClean="0">
                <a:latin typeface="Courier New" pitchFamily="49" charset="0"/>
              </a:rPr>
              <a:t>C  -- </a:t>
            </a:r>
            <a:r>
              <a:rPr lang="de-DE" altLang="de-DE" sz="1800" i="1" dirty="0" smtClean="0">
                <a:latin typeface="Courier New" pitchFamily="49" charset="0"/>
              </a:rPr>
              <a:t>alle Teile werden ausgewertet</a:t>
            </a:r>
            <a:br>
              <a:rPr lang="de-DE" altLang="de-DE" sz="1800" i="1" dirty="0" smtClean="0">
                <a:latin typeface="Courier New" pitchFamily="49" charset="0"/>
              </a:rPr>
            </a:br>
            <a:r>
              <a:rPr lang="de-DE" altLang="de-DE" sz="1800" dirty="0" smtClean="0">
                <a:latin typeface="Courier New" pitchFamily="49" charset="0"/>
              </a:rPr>
              <a:t>  (A </a:t>
            </a:r>
            <a:r>
              <a:rPr lang="de-DE" altLang="de-DE" sz="1800" b="1" dirty="0" smtClean="0">
                <a:latin typeface="Courier New" pitchFamily="49" charset="0"/>
              </a:rPr>
              <a:t>and then</a:t>
            </a:r>
            <a:r>
              <a:rPr lang="de-DE" altLang="de-DE" sz="1800" dirty="0" smtClean="0">
                <a:latin typeface="Courier New" pitchFamily="49" charset="0"/>
              </a:rPr>
              <a:t> B) </a:t>
            </a:r>
            <a:r>
              <a:rPr lang="de-DE" altLang="de-DE" sz="1800" b="1" dirty="0" smtClean="0">
                <a:latin typeface="Courier New" pitchFamily="49" charset="0"/>
              </a:rPr>
              <a:t>or else</a:t>
            </a:r>
            <a:r>
              <a:rPr lang="de-DE" altLang="de-DE" sz="1800" dirty="0" smtClean="0">
                <a:latin typeface="Courier New" pitchFamily="49" charset="0"/>
              </a:rPr>
              <a:t> C  -- </a:t>
            </a:r>
            <a:r>
              <a:rPr lang="de-DE" altLang="de-DE" sz="1800" i="1" dirty="0" smtClean="0">
                <a:latin typeface="Courier New" pitchFamily="49" charset="0"/>
              </a:rPr>
              <a:t>Kurzschluss</a:t>
            </a:r>
            <a:endParaRPr lang="de-DE" altLang="de-DE" sz="1800" dirty="0" smtClean="0">
              <a:latin typeface="Courier New" pitchFamily="49" charset="0"/>
            </a:endParaRPr>
          </a:p>
          <a:p>
            <a:pPr marL="0" indent="0">
              <a:lnSpc>
                <a:spcPct val="90000"/>
              </a:lnSpc>
            </a:pPr>
            <a:r>
              <a:rPr lang="de-DE" altLang="de-DE" sz="2000" b="1" dirty="0" smtClean="0">
                <a:latin typeface="Courier New" pitchFamily="49" charset="0"/>
              </a:rPr>
              <a:t>and</a:t>
            </a:r>
            <a:r>
              <a:rPr lang="de-DE" altLang="de-DE" sz="2400" dirty="0" smtClean="0"/>
              <a:t>, </a:t>
            </a:r>
            <a:r>
              <a:rPr lang="de-DE" altLang="de-DE" sz="2000" b="1" dirty="0" smtClean="0">
                <a:latin typeface="Courier New" pitchFamily="49" charset="0"/>
              </a:rPr>
              <a:t>or</a:t>
            </a:r>
            <a:r>
              <a:rPr lang="de-DE" altLang="de-DE" sz="2400" dirty="0" smtClean="0"/>
              <a:t>, </a:t>
            </a:r>
            <a:r>
              <a:rPr lang="de-DE" altLang="de-DE" sz="2000" b="1" dirty="0" smtClean="0">
                <a:latin typeface="Courier New" pitchFamily="49" charset="0"/>
              </a:rPr>
              <a:t>xor</a:t>
            </a:r>
            <a:r>
              <a:rPr lang="de-DE" altLang="de-DE" sz="2400" dirty="0" smtClean="0"/>
              <a:t>, </a:t>
            </a:r>
            <a:r>
              <a:rPr lang="de-DE" altLang="de-DE" sz="2000" b="1" dirty="0" smtClean="0">
                <a:latin typeface="Courier New" pitchFamily="49" charset="0"/>
              </a:rPr>
              <a:t>not</a:t>
            </a:r>
            <a:r>
              <a:rPr lang="de-DE" altLang="de-DE" sz="2400" dirty="0" smtClean="0"/>
              <a:t> sind Operatoren, können überladen werden. Sie sind definiert für jeden booleschen Typ, jeden modularen Typ, jeden Reihungstyp mit booleschen Komponenten</a:t>
            </a:r>
            <a:r>
              <a:rPr lang="de-DE" altLang="de-DE" sz="2400" dirty="0"/>
              <a:t>.</a:t>
            </a:r>
          </a:p>
          <a:p>
            <a:pPr marL="0" indent="0">
              <a:lnSpc>
                <a:spcPct val="90000"/>
              </a:lnSpc>
            </a:pPr>
            <a:r>
              <a:rPr lang="de-DE" altLang="de-DE" sz="2000" b="1" dirty="0">
                <a:solidFill>
                  <a:srgbClr val="00B050"/>
                </a:solidFill>
                <a:latin typeface="Courier New" pitchFamily="49" charset="0"/>
              </a:rPr>
              <a:t>and then</a:t>
            </a:r>
            <a:r>
              <a:rPr lang="de-DE" altLang="de-DE" sz="2400" dirty="0">
                <a:solidFill>
                  <a:srgbClr val="00B050"/>
                </a:solidFill>
              </a:rPr>
              <a:t>, </a:t>
            </a:r>
            <a:r>
              <a:rPr lang="de-DE" altLang="de-DE" sz="2000" b="1" dirty="0">
                <a:solidFill>
                  <a:srgbClr val="00B050"/>
                </a:solidFill>
                <a:latin typeface="Courier New" pitchFamily="49" charset="0"/>
              </a:rPr>
              <a:t>or else</a:t>
            </a:r>
            <a:r>
              <a:rPr lang="de-DE" altLang="de-DE" sz="2400" dirty="0">
                <a:solidFill>
                  <a:srgbClr val="00B050"/>
                </a:solidFill>
              </a:rPr>
              <a:t> sind keine Operatoren</a:t>
            </a:r>
            <a:r>
              <a:rPr lang="de-DE" altLang="de-DE" sz="2400" dirty="0" smtClean="0">
                <a:solidFill>
                  <a:srgbClr val="00B050"/>
                </a:solidFill>
              </a:rPr>
              <a:t>.</a:t>
            </a:r>
            <a:endParaRPr lang="de-DE" altLang="de-DE" sz="2400" dirty="0" smtClean="0"/>
          </a:p>
          <a:p>
            <a:pPr marL="0" indent="0">
              <a:lnSpc>
                <a:spcPct val="90000"/>
              </a:lnSpc>
            </a:pPr>
            <a:r>
              <a:rPr lang="de-DE" altLang="de-DE" sz="2400" dirty="0" smtClean="0"/>
              <a:t>Für die modularen Typen </a:t>
            </a:r>
            <a:r>
              <a:rPr lang="de-DE" altLang="de-DE" sz="2000" dirty="0" smtClean="0">
                <a:latin typeface="Courier New" pitchFamily="49" charset="0"/>
              </a:rPr>
              <a:t>Unsigned_n</a:t>
            </a:r>
            <a:r>
              <a:rPr lang="de-DE" altLang="de-DE" sz="2400" dirty="0" smtClean="0"/>
              <a:t> im Paket </a:t>
            </a:r>
            <a:r>
              <a:rPr lang="de-DE" altLang="de-DE" sz="2000" dirty="0" smtClean="0">
                <a:latin typeface="Courier New" pitchFamily="49" charset="0"/>
              </a:rPr>
              <a:t>Interfaces</a:t>
            </a:r>
            <a:r>
              <a:rPr lang="de-DE" altLang="de-DE" sz="2400" dirty="0" smtClean="0"/>
              <a:t> gibt es zusätzlich die Operationen</a:t>
            </a:r>
            <a:br>
              <a:rPr lang="de-DE" altLang="de-DE" sz="2400" dirty="0" smtClean="0"/>
            </a:br>
            <a:r>
              <a:rPr lang="de-DE" altLang="de-DE" sz="2000" dirty="0" smtClean="0">
                <a:latin typeface="Courier New" pitchFamily="49" charset="0"/>
              </a:rPr>
              <a:t>Shift_Left</a:t>
            </a:r>
            <a:r>
              <a:rPr lang="de-DE" altLang="de-DE" sz="2400" dirty="0" smtClean="0"/>
              <a:t>, </a:t>
            </a:r>
            <a:r>
              <a:rPr lang="de-DE" altLang="de-DE" sz="2000" dirty="0" smtClean="0">
                <a:latin typeface="Courier New" pitchFamily="49" charset="0"/>
              </a:rPr>
              <a:t>Shift_Right</a:t>
            </a:r>
            <a:r>
              <a:rPr lang="de-DE" altLang="de-DE" sz="2400" dirty="0" smtClean="0"/>
              <a:t>,</a:t>
            </a:r>
            <a:r>
              <a:rPr lang="de-DE" altLang="de-DE" sz="2400" b="1" dirty="0" smtClean="0"/>
              <a:t> </a:t>
            </a:r>
            <a:r>
              <a:rPr lang="de-DE" altLang="de-DE" sz="2000" dirty="0" smtClean="0">
                <a:latin typeface="Courier New" pitchFamily="49" charset="0"/>
              </a:rPr>
              <a:t>Shift_Right_Arithmetic</a:t>
            </a:r>
            <a:r>
              <a:rPr lang="de-DE" altLang="de-DE" sz="2400" dirty="0" smtClean="0"/>
              <a:t>,</a:t>
            </a:r>
            <a:r>
              <a:rPr lang="de-DE" altLang="de-DE" sz="2400" b="1" dirty="0" smtClean="0"/>
              <a:t> </a:t>
            </a:r>
            <a:r>
              <a:rPr lang="de-DE" altLang="de-DE" sz="2000" dirty="0" smtClean="0">
                <a:latin typeface="Courier New" pitchFamily="49" charset="0"/>
              </a:rPr>
              <a:t>Rotate_Left</a:t>
            </a:r>
            <a:r>
              <a:rPr lang="de-DE" altLang="de-DE" sz="2400" dirty="0" smtClean="0"/>
              <a:t>, </a:t>
            </a:r>
            <a:r>
              <a:rPr lang="de-DE" altLang="de-DE" sz="2000" dirty="0" smtClean="0">
                <a:latin typeface="Courier New" pitchFamily="49" charset="0"/>
              </a:rPr>
              <a:t>Rotate_Right</a:t>
            </a:r>
            <a:r>
              <a:rPr lang="de-DE" altLang="de-DE" sz="2400" dirty="0" smtClean="0"/>
              <a:t>.</a:t>
            </a:r>
            <a:endParaRPr lang="de-DE" altLang="de-DE" sz="2400" dirty="0" smtClean="0">
              <a:solidFill>
                <a:srgbClr val="00B050"/>
              </a:solidFill>
            </a:endParaRPr>
          </a:p>
        </p:txBody>
      </p:sp>
      <p:sp>
        <p:nvSpPr>
          <p:cNvPr id="53250" name="Rectangle 3"/>
          <p:cNvSpPr>
            <a:spLocks noGrp="1" noChangeArrowheads="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53251" name="Rectangle 4"/>
          <p:cNvSpPr>
            <a:spLocks noGrp="1" noChangeArrowheads="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C8CD598-0A79-4D68-B033-0E5B18A10922}" type="slidenum">
              <a:rPr lang="de-DE" altLang="de-DE" sz="2400" smtClean="0"/>
              <a:pPr eaLnBrk="1" hangingPunct="1">
                <a:spcBef>
                  <a:spcPct val="0"/>
                </a:spcBef>
              </a:pPr>
              <a:t>76</a:t>
            </a:fld>
            <a:endParaRPr lang="de-DE" altLang="de-DE" sz="2400" dirty="0"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2"/>
          <p:cNvSpPr>
            <a:spLocks noGrp="1" noChangeArrowheads="1"/>
          </p:cNvSpPr>
          <p:nvPr>
            <p:ph type="title"/>
          </p:nvPr>
        </p:nvSpPr>
        <p:spPr/>
        <p:txBody>
          <a:bodyPr/>
          <a:lstStyle/>
          <a:p>
            <a:r>
              <a:rPr lang="de-DE" altLang="de-DE" dirty="0" smtClean="0"/>
              <a:t> Ada 2012</a:t>
            </a:r>
          </a:p>
        </p:txBody>
      </p:sp>
      <p:sp>
        <p:nvSpPr>
          <p:cNvPr id="54277" name="Rectangle 3"/>
          <p:cNvSpPr>
            <a:spLocks noGrp="1" noChangeArrowheads="1"/>
          </p:cNvSpPr>
          <p:nvPr>
            <p:ph idx="1"/>
          </p:nvPr>
        </p:nvSpPr>
        <p:spPr>
          <a:xfrm>
            <a:off x="611188" y="1989138"/>
            <a:ext cx="7956550" cy="4103687"/>
          </a:xfrm>
        </p:spPr>
        <p:txBody>
          <a:bodyPr/>
          <a:lstStyle/>
          <a:p>
            <a:pPr marL="266700" indent="-266700">
              <a:lnSpc>
                <a:spcPct val="80000"/>
              </a:lnSpc>
              <a:buFont typeface="Times New Roman" pitchFamily="18" charset="0"/>
              <a:buChar char="•"/>
            </a:pPr>
            <a:r>
              <a:rPr lang="de-DE" altLang="de-DE" sz="2600" dirty="0" smtClean="0"/>
              <a:t>Quantoren</a:t>
            </a:r>
            <a:r>
              <a:rPr lang="de-DE" altLang="de-DE" sz="2400" dirty="0" smtClean="0"/>
              <a:t/>
            </a:r>
            <a:br>
              <a:rPr lang="de-DE" altLang="de-DE" sz="2400" dirty="0" smtClean="0"/>
            </a:br>
            <a:r>
              <a:rPr lang="de-DE" altLang="de-DE" sz="2000" dirty="0" smtClean="0"/>
              <a:t>Existenzquantor	</a:t>
            </a:r>
            <a:r>
              <a:rPr lang="de-DE" altLang="de-DE" sz="1800" b="1" dirty="0" smtClean="0">
                <a:latin typeface="Courier New" pitchFamily="49" charset="0"/>
              </a:rPr>
              <a:t>for some</a:t>
            </a:r>
            <a:r>
              <a:rPr lang="de-DE" altLang="de-DE" sz="1800" dirty="0" smtClean="0">
                <a:latin typeface="Courier New" pitchFamily="49" charset="0"/>
              </a:rPr>
              <a:t> X </a:t>
            </a:r>
            <a:r>
              <a:rPr lang="de-DE" altLang="de-DE" sz="1800" b="1" dirty="0" smtClean="0">
                <a:latin typeface="Courier New" pitchFamily="49" charset="0"/>
              </a:rPr>
              <a:t>in</a:t>
            </a:r>
            <a:r>
              <a:rPr lang="de-DE" altLang="de-DE" sz="1800" dirty="0" smtClean="0">
                <a:latin typeface="Courier New" pitchFamily="49" charset="0"/>
              </a:rPr>
              <a:t> T =&gt; Prädikat</a:t>
            </a:r>
            <a:br>
              <a:rPr lang="de-DE" altLang="de-DE" sz="1800" dirty="0" smtClean="0">
                <a:latin typeface="Courier New" pitchFamily="49" charset="0"/>
              </a:rPr>
            </a:br>
            <a:r>
              <a:rPr lang="de-DE" altLang="de-DE" sz="2000" dirty="0" smtClean="0"/>
              <a:t>Allquantor		</a:t>
            </a:r>
            <a:r>
              <a:rPr lang="de-DE" altLang="de-DE" sz="1800" b="1" dirty="0" smtClean="0">
                <a:latin typeface="Courier New" pitchFamily="49" charset="0"/>
              </a:rPr>
              <a:t>for all</a:t>
            </a:r>
            <a:r>
              <a:rPr lang="de-DE" altLang="de-DE" sz="1800" dirty="0" smtClean="0">
                <a:latin typeface="Courier New" pitchFamily="49" charset="0"/>
              </a:rPr>
              <a:t>  X </a:t>
            </a:r>
            <a:r>
              <a:rPr lang="de-DE" altLang="de-DE" sz="1800" b="1" dirty="0" smtClean="0">
                <a:latin typeface="Courier New" pitchFamily="49" charset="0"/>
              </a:rPr>
              <a:t>in</a:t>
            </a:r>
            <a:r>
              <a:rPr lang="de-DE" altLang="de-DE" sz="1800" dirty="0" smtClean="0">
                <a:latin typeface="Courier New" pitchFamily="49" charset="0"/>
              </a:rPr>
              <a:t> T =&gt; Prädikat</a:t>
            </a:r>
            <a:br>
              <a:rPr lang="de-DE" altLang="de-DE" sz="1800" dirty="0" smtClean="0">
                <a:latin typeface="Courier New" pitchFamily="49" charset="0"/>
              </a:rPr>
            </a:br>
            <a:r>
              <a:rPr lang="de-DE" altLang="de-DE" sz="2000" dirty="0" smtClean="0"/>
              <a:t>Dieser Ausdruck liefert ein boolesches Ergebnis.</a:t>
            </a:r>
          </a:p>
          <a:p>
            <a:pPr marL="266700" indent="-266700">
              <a:lnSpc>
                <a:spcPct val="80000"/>
              </a:lnSpc>
              <a:buFont typeface="Times New Roman" pitchFamily="18" charset="0"/>
              <a:buChar char="•"/>
            </a:pPr>
            <a:r>
              <a:rPr lang="de-DE" altLang="de-DE" sz="2600" dirty="0" smtClean="0"/>
              <a:t>Bedingte Ausdrücke</a:t>
            </a:r>
            <a:r>
              <a:rPr lang="de-DE" altLang="de-DE" sz="2400" dirty="0" smtClean="0"/>
              <a:t/>
            </a:r>
            <a:br>
              <a:rPr lang="de-DE" altLang="de-DE" sz="2400" dirty="0" smtClean="0"/>
            </a:br>
            <a:r>
              <a:rPr lang="de-DE" altLang="de-DE" sz="2000" dirty="0" smtClean="0"/>
              <a:t>If-Ausdruck		</a:t>
            </a:r>
            <a:r>
              <a:rPr lang="de-DE" altLang="de-DE" sz="1800" b="1" dirty="0" smtClean="0">
                <a:latin typeface="Courier New" pitchFamily="49" charset="0"/>
              </a:rPr>
              <a:t>if</a:t>
            </a:r>
            <a:r>
              <a:rPr lang="de-DE" altLang="de-DE" sz="1800" dirty="0" smtClean="0">
                <a:latin typeface="Courier New" pitchFamily="49" charset="0"/>
              </a:rPr>
              <a:t> A </a:t>
            </a:r>
            <a:r>
              <a:rPr lang="de-DE" altLang="de-DE" sz="1800" b="1" dirty="0" smtClean="0">
                <a:latin typeface="Courier New" pitchFamily="49" charset="0"/>
              </a:rPr>
              <a:t>then</a:t>
            </a:r>
            <a:r>
              <a:rPr lang="de-DE" altLang="de-DE" sz="1800" dirty="0" smtClean="0">
                <a:latin typeface="Courier New" pitchFamily="49" charset="0"/>
              </a:rPr>
              <a:t> B </a:t>
            </a:r>
            <a:r>
              <a:rPr lang="de-DE" altLang="de-DE" sz="1800" b="1" dirty="0" smtClean="0">
                <a:latin typeface="Courier New" pitchFamily="49" charset="0"/>
              </a:rPr>
              <a:t>elsif</a:t>
            </a:r>
            <a:r>
              <a:rPr lang="de-DE" altLang="de-DE" sz="1800" dirty="0" smtClean="0">
                <a:latin typeface="Courier New" pitchFamily="49" charset="0"/>
              </a:rPr>
              <a:t> C </a:t>
            </a:r>
            <a:r>
              <a:rPr lang="de-DE" altLang="de-DE" sz="1800" b="1" dirty="0" smtClean="0">
                <a:latin typeface="Courier New" pitchFamily="49" charset="0"/>
              </a:rPr>
              <a:t>then</a:t>
            </a:r>
            <a:r>
              <a:rPr lang="de-DE" altLang="de-DE" sz="1800" dirty="0" smtClean="0">
                <a:latin typeface="Courier New" pitchFamily="49" charset="0"/>
              </a:rPr>
              <a:t> ... </a:t>
            </a:r>
            <a:r>
              <a:rPr lang="de-DE" altLang="de-DE" sz="1800" b="1" dirty="0" smtClean="0">
                <a:latin typeface="Courier New" pitchFamily="49" charset="0"/>
              </a:rPr>
              <a:t>else</a:t>
            </a:r>
            <a:r>
              <a:rPr lang="de-DE" altLang="de-DE" sz="1800" dirty="0" smtClean="0">
                <a:latin typeface="Courier New" pitchFamily="49" charset="0"/>
              </a:rPr>
              <a:t> D</a:t>
            </a:r>
            <a:r>
              <a:rPr lang="de-DE" altLang="de-DE" sz="2000" dirty="0" smtClean="0"/>
              <a:t/>
            </a:r>
            <a:br>
              <a:rPr lang="de-DE" altLang="de-DE" sz="2000" dirty="0" smtClean="0"/>
            </a:br>
            <a:r>
              <a:rPr lang="de-DE" altLang="de-DE" sz="2000" dirty="0" smtClean="0"/>
              <a:t>Case-Ausdruck	</a:t>
            </a:r>
            <a:r>
              <a:rPr lang="de-DE" altLang="de-DE" sz="1800" b="1" dirty="0" smtClean="0">
                <a:latin typeface="Courier New" pitchFamily="49" charset="0"/>
              </a:rPr>
              <a:t>case</a:t>
            </a:r>
            <a:r>
              <a:rPr lang="de-DE" altLang="de-DE" sz="1800" dirty="0" smtClean="0">
                <a:latin typeface="Courier New" pitchFamily="49" charset="0"/>
              </a:rPr>
              <a:t> X </a:t>
            </a:r>
            <a:r>
              <a:rPr lang="de-DE" altLang="de-DE" sz="1800" b="1" dirty="0" smtClean="0">
                <a:latin typeface="Courier New" pitchFamily="49" charset="0"/>
              </a:rPr>
              <a:t>is when</a:t>
            </a:r>
            <a:r>
              <a:rPr lang="de-DE" altLang="de-DE" sz="1800" dirty="0" smtClean="0">
                <a:latin typeface="Courier New" pitchFamily="49" charset="0"/>
              </a:rPr>
              <a:t> A =&gt; B, </a:t>
            </a:r>
            <a:r>
              <a:rPr lang="de-DE" altLang="de-DE" sz="1800" b="1" dirty="0" smtClean="0">
                <a:latin typeface="Courier New" pitchFamily="49" charset="0"/>
              </a:rPr>
              <a:t>when</a:t>
            </a:r>
            <a:r>
              <a:rPr lang="de-DE" altLang="de-DE" sz="1800" dirty="0" smtClean="0">
                <a:latin typeface="Courier New" pitchFamily="49" charset="0"/>
              </a:rPr>
              <a:t> C =&gt; D, …</a:t>
            </a:r>
          </a:p>
          <a:p>
            <a:pPr marL="266700" indent="-266700">
              <a:lnSpc>
                <a:spcPct val="80000"/>
              </a:lnSpc>
              <a:buFont typeface="Times New Roman" pitchFamily="18" charset="0"/>
              <a:buChar char="•"/>
            </a:pPr>
            <a:r>
              <a:rPr lang="de-DE" altLang="de-DE" sz="2600" dirty="0" smtClean="0"/>
              <a:t>Beispiele</a:t>
            </a:r>
            <a:r>
              <a:rPr lang="de-DE" altLang="de-DE" sz="2400" dirty="0" smtClean="0"/>
              <a:t>:</a:t>
            </a:r>
            <a:br>
              <a:rPr lang="de-DE" altLang="de-DE" sz="2400" dirty="0" smtClean="0"/>
            </a:br>
            <a:r>
              <a:rPr lang="de-DE" altLang="de-DE" sz="1800" dirty="0" smtClean="0">
                <a:latin typeface="Courier New" pitchFamily="49" charset="0"/>
              </a:rPr>
              <a:t>A := </a:t>
            </a:r>
            <a:r>
              <a:rPr lang="de-DE" altLang="de-DE" sz="1800" dirty="0" smtClean="0">
                <a:solidFill>
                  <a:schemeClr val="accent2"/>
                </a:solidFill>
                <a:latin typeface="Courier New" pitchFamily="49" charset="0"/>
              </a:rPr>
              <a:t>(</a:t>
            </a:r>
            <a:r>
              <a:rPr lang="de-DE" altLang="de-DE" sz="1800" b="1" dirty="0" smtClean="0">
                <a:latin typeface="Courier New" pitchFamily="49" charset="0"/>
              </a:rPr>
              <a:t>if </a:t>
            </a:r>
            <a:r>
              <a:rPr lang="de-DE" altLang="de-DE" sz="1800" dirty="0" smtClean="0">
                <a:latin typeface="Courier New" pitchFamily="49" charset="0"/>
              </a:rPr>
              <a:t>X </a:t>
            </a:r>
            <a:r>
              <a:rPr lang="de-DE" altLang="de-DE" sz="1800" b="1" dirty="0" smtClean="0">
                <a:latin typeface="Courier New" pitchFamily="49" charset="0"/>
              </a:rPr>
              <a:t>then </a:t>
            </a:r>
            <a:r>
              <a:rPr lang="de-DE" altLang="de-DE" sz="1800" dirty="0" smtClean="0">
                <a:latin typeface="Courier New" pitchFamily="49" charset="0"/>
              </a:rPr>
              <a:t>Y </a:t>
            </a:r>
            <a:r>
              <a:rPr lang="de-DE" altLang="de-DE" sz="1800" b="1" dirty="0" smtClean="0">
                <a:latin typeface="Courier New" pitchFamily="49" charset="0"/>
              </a:rPr>
              <a:t>else </a:t>
            </a:r>
            <a:r>
              <a:rPr lang="de-DE" altLang="de-DE" sz="1800" dirty="0" smtClean="0">
                <a:latin typeface="Courier New" pitchFamily="49" charset="0"/>
              </a:rPr>
              <a:t>Z</a:t>
            </a:r>
            <a:r>
              <a:rPr lang="de-DE" altLang="de-DE" sz="1800" dirty="0" smtClean="0">
                <a:solidFill>
                  <a:schemeClr val="accent2"/>
                </a:solidFill>
                <a:latin typeface="Courier New" pitchFamily="49" charset="0"/>
              </a:rPr>
              <a:t>)</a:t>
            </a:r>
            <a:r>
              <a:rPr lang="de-DE" altLang="de-DE" sz="1800" dirty="0" smtClean="0">
                <a:latin typeface="Courier New" pitchFamily="49" charset="0"/>
              </a:rPr>
              <a:t>;         -- </a:t>
            </a:r>
            <a:r>
              <a:rPr lang="de-DE" altLang="de-DE" sz="1800" i="1" dirty="0" smtClean="0">
                <a:latin typeface="Courier New" pitchFamily="49" charset="0"/>
              </a:rPr>
              <a:t>Klammern zwingend</a:t>
            </a:r>
            <a:br>
              <a:rPr lang="de-DE" altLang="de-DE" sz="1800" i="1" dirty="0" smtClean="0">
                <a:latin typeface="Courier New" pitchFamily="49" charset="0"/>
              </a:rPr>
            </a:br>
            <a:r>
              <a:rPr lang="de-DE" altLang="de-DE" sz="1800" dirty="0" smtClean="0">
                <a:latin typeface="Courier New" pitchFamily="49" charset="0"/>
              </a:rPr>
              <a:t>A := B + </a:t>
            </a:r>
            <a:r>
              <a:rPr lang="de-DE" altLang="de-DE" sz="1800" dirty="0" smtClean="0">
                <a:solidFill>
                  <a:schemeClr val="accent2"/>
                </a:solidFill>
                <a:latin typeface="Courier New" pitchFamily="49" charset="0"/>
              </a:rPr>
              <a:t>(</a:t>
            </a:r>
            <a:r>
              <a:rPr lang="de-DE" altLang="de-DE" sz="1800" b="1" dirty="0" smtClean="0">
                <a:latin typeface="Courier New" pitchFamily="49" charset="0"/>
              </a:rPr>
              <a:t>if </a:t>
            </a:r>
            <a:r>
              <a:rPr lang="de-DE" altLang="de-DE" sz="1800" dirty="0" smtClean="0">
                <a:latin typeface="Courier New" pitchFamily="49" charset="0"/>
              </a:rPr>
              <a:t>X </a:t>
            </a:r>
            <a:r>
              <a:rPr lang="de-DE" altLang="de-DE" sz="1800" b="1" dirty="0" smtClean="0">
                <a:latin typeface="Courier New" pitchFamily="49" charset="0"/>
              </a:rPr>
              <a:t>then </a:t>
            </a:r>
            <a:r>
              <a:rPr lang="de-DE" altLang="de-DE" sz="1800" dirty="0" smtClean="0">
                <a:latin typeface="Courier New" pitchFamily="49" charset="0"/>
              </a:rPr>
              <a:t>Y </a:t>
            </a:r>
            <a:r>
              <a:rPr lang="de-DE" altLang="de-DE" sz="1800" b="1" dirty="0" smtClean="0">
                <a:latin typeface="Courier New" pitchFamily="49" charset="0"/>
              </a:rPr>
              <a:t>else </a:t>
            </a:r>
            <a:r>
              <a:rPr lang="de-DE" altLang="de-DE" sz="1800" dirty="0" smtClean="0">
                <a:latin typeface="Courier New" pitchFamily="49" charset="0"/>
              </a:rPr>
              <a:t>Z</a:t>
            </a:r>
            <a:r>
              <a:rPr lang="de-DE" altLang="de-DE" sz="1800" dirty="0" smtClean="0">
                <a:solidFill>
                  <a:schemeClr val="accent2"/>
                </a:solidFill>
                <a:latin typeface="Courier New" pitchFamily="49" charset="0"/>
              </a:rPr>
              <a:t>)</a:t>
            </a:r>
            <a:r>
              <a:rPr lang="de-DE" altLang="de-DE" sz="1800" dirty="0" smtClean="0">
                <a:latin typeface="Courier New" pitchFamily="49" charset="0"/>
              </a:rPr>
              <a:t> + C; -- </a:t>
            </a:r>
            <a:r>
              <a:rPr lang="de-DE" altLang="de-DE" sz="1800" i="1" dirty="0" smtClean="0">
                <a:latin typeface="Courier New" pitchFamily="49" charset="0"/>
              </a:rPr>
              <a:t>Klammern zwingend</a:t>
            </a:r>
          </a:p>
          <a:p>
            <a:pPr marL="266700" indent="-266700">
              <a:lnSpc>
                <a:spcPct val="80000"/>
              </a:lnSpc>
              <a:buFont typeface="Times New Roman" pitchFamily="18" charset="0"/>
              <a:buChar char="•"/>
            </a:pPr>
            <a:r>
              <a:rPr lang="de-DE" altLang="de-DE" sz="2600" dirty="0" smtClean="0"/>
              <a:t>Wenn Ergebnis Boolesch</a:t>
            </a:r>
            <a:r>
              <a:rPr lang="de-DE" altLang="de-DE" sz="2400" dirty="0" smtClean="0"/>
              <a:t/>
            </a:r>
            <a:br>
              <a:rPr lang="de-DE" altLang="de-DE" sz="2400" dirty="0" smtClean="0"/>
            </a:br>
            <a:r>
              <a:rPr lang="de-DE" altLang="de-DE" sz="1800" dirty="0" smtClean="0">
                <a:latin typeface="Courier New" pitchFamily="49" charset="0"/>
              </a:rPr>
              <a:t>A := (</a:t>
            </a:r>
            <a:r>
              <a:rPr lang="de-DE" altLang="de-DE" sz="1800" b="1" dirty="0" smtClean="0">
                <a:latin typeface="Courier New" pitchFamily="49" charset="0"/>
              </a:rPr>
              <a:t>if</a:t>
            </a:r>
            <a:r>
              <a:rPr lang="de-DE" altLang="de-DE" sz="1800" dirty="0" smtClean="0">
                <a:latin typeface="Courier New" pitchFamily="49" charset="0"/>
              </a:rPr>
              <a:t> X </a:t>
            </a:r>
            <a:r>
              <a:rPr lang="de-DE" altLang="de-DE" sz="1800" b="1" dirty="0" smtClean="0">
                <a:latin typeface="Courier New" pitchFamily="49" charset="0"/>
              </a:rPr>
              <a:t>then</a:t>
            </a:r>
            <a:r>
              <a:rPr lang="de-DE" altLang="de-DE" sz="1800" dirty="0" smtClean="0">
                <a:latin typeface="Courier New" pitchFamily="49" charset="0"/>
              </a:rPr>
              <a:t> Y);  -- </a:t>
            </a:r>
            <a:r>
              <a:rPr lang="de-DE" altLang="de-DE" sz="1800" i="1" dirty="0" smtClean="0">
                <a:latin typeface="Courier New" pitchFamily="49" charset="0"/>
              </a:rPr>
              <a:t>fehlendes </a:t>
            </a:r>
            <a:r>
              <a:rPr lang="de-DE" altLang="de-DE" sz="1800" b="1" i="1" dirty="0" smtClean="0">
                <a:latin typeface="Courier New" pitchFamily="49" charset="0"/>
              </a:rPr>
              <a:t>else</a:t>
            </a:r>
            <a:r>
              <a:rPr lang="de-DE" altLang="de-DE" sz="1800" i="1" dirty="0" smtClean="0">
                <a:latin typeface="Courier New" pitchFamily="49" charset="0"/>
              </a:rPr>
              <a:t> gilt als True</a:t>
            </a:r>
            <a:br>
              <a:rPr lang="de-DE" altLang="de-DE" sz="1800" i="1" dirty="0" smtClean="0">
                <a:latin typeface="Courier New" pitchFamily="49" charset="0"/>
              </a:rPr>
            </a:br>
            <a:r>
              <a:rPr lang="de-DE" altLang="de-DE" sz="2000" dirty="0" smtClean="0"/>
              <a:t>Das ist die logische Folgerung </a:t>
            </a:r>
            <a:r>
              <a:rPr lang="de-DE" altLang="de-DE" sz="2000" i="1" dirty="0" smtClean="0"/>
              <a:t>aus X folgt Y</a:t>
            </a:r>
            <a:r>
              <a:rPr lang="de-DE" altLang="de-DE" sz="2000" dirty="0" smtClean="0"/>
              <a:t> (das ist dasselbe wie </a:t>
            </a:r>
            <a:r>
              <a:rPr lang="de-DE" altLang="de-DE" sz="2000" i="1" dirty="0" smtClean="0"/>
              <a:t>Y oder nicht X</a:t>
            </a:r>
            <a:r>
              <a:rPr lang="de-DE" altLang="de-DE" sz="2000" dirty="0" smtClean="0"/>
              <a:t>). Daher ist auch </a:t>
            </a:r>
            <a:r>
              <a:rPr lang="de-DE" altLang="de-DE" sz="1800" dirty="0" smtClean="0">
                <a:latin typeface="Courier New" pitchFamily="49" charset="0"/>
              </a:rPr>
              <a:t>False &lt; True</a:t>
            </a:r>
            <a:r>
              <a:rPr lang="de-DE" altLang="de-DE" sz="2000" dirty="0" smtClean="0"/>
              <a:t>, denn aus Falschem folgt alles.</a:t>
            </a:r>
          </a:p>
        </p:txBody>
      </p:sp>
      <p:sp>
        <p:nvSpPr>
          <p:cNvPr id="54274" name="Rectangle 3"/>
          <p:cNvSpPr>
            <a:spLocks noGrp="1" noChangeArrowheads="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54275" name="Rectangle 4"/>
          <p:cNvSpPr>
            <a:spLocks noGrp="1" noChangeArrowheads="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97FA005-9AAC-4E7A-9CCE-A4FEBA955C98}" type="slidenum">
              <a:rPr lang="de-DE" altLang="de-DE" sz="2400" smtClean="0"/>
              <a:pPr eaLnBrk="1" hangingPunct="1">
                <a:spcBef>
                  <a:spcPct val="0"/>
                </a:spcBef>
              </a:pPr>
              <a:t>77</a:t>
            </a:fld>
            <a:endParaRPr lang="de-DE" altLang="de-DE" sz="2400" dirty="0" smtClean="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b="1" dirty="0" smtClean="0"/>
              <a:t>Kontrollstrukturen</a:t>
            </a:r>
          </a:p>
          <a:p>
            <a:pPr marL="266700" indent="-266700" eaLnBrk="1" hangingPunct="1">
              <a:lnSpc>
                <a:spcPct val="90000"/>
              </a:lnSpc>
              <a:spcBef>
                <a:spcPct val="20000"/>
              </a:spcBef>
              <a:buFont typeface="Times New Roman" pitchFamily="18" charset="0"/>
              <a:buChar char="•"/>
            </a:pPr>
            <a:r>
              <a:rPr lang="de-DE" altLang="de-DE" sz="2600"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78</a:t>
            </a:fld>
            <a:endParaRPr lang="de-DE" altLang="de-DE" sz="2400" dirty="0" smtClean="0"/>
          </a:p>
        </p:txBody>
      </p:sp>
    </p:spTree>
    <p:extLst>
      <p:ext uri="{BB962C8B-B14F-4D97-AF65-F5344CB8AC3E}">
        <p14:creationId xmlns:p14="http://schemas.microsoft.com/office/powerpoint/2010/main" val="391100214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1"/>
          <p:cNvSpPr>
            <a:spLocks noGrp="1" noChangeArrowheads="1"/>
          </p:cNvSpPr>
          <p:nvPr>
            <p:ph type="title"/>
          </p:nvPr>
        </p:nvSpPr>
        <p:spPr>
          <a:xfrm>
            <a:off x="685800" y="415925"/>
            <a:ext cx="7764463" cy="12049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If-Anweisung</a:t>
            </a:r>
          </a:p>
        </p:txBody>
      </p:sp>
      <p:sp>
        <p:nvSpPr>
          <p:cNvPr id="56325" name="Rectangle 2"/>
          <p:cNvSpPr>
            <a:spLocks noGrp="1" noChangeArrowheads="1"/>
          </p:cNvSpPr>
          <p:nvPr>
            <p:ph sz="half" idx="1"/>
          </p:nvPr>
        </p:nvSpPr>
        <p:spPr>
          <a:xfrm>
            <a:off x="539552" y="1687514"/>
            <a:ext cx="2950096" cy="3757710"/>
          </a:xfrm>
        </p:spPr>
        <p:txBody>
          <a:bodyPr/>
          <a:lstStyle/>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if</a:t>
            </a:r>
            <a:r>
              <a:rPr lang="de-DE" altLang="de-DE" sz="1800" dirty="0" smtClean="0">
                <a:latin typeface="Courier New" pitchFamily="49" charset="0"/>
              </a:rPr>
              <a:t> Bedingung </a:t>
            </a:r>
            <a:r>
              <a:rPr lang="de-DE" altLang="de-DE" sz="1800" b="1" dirty="0" smtClean="0">
                <a:latin typeface="Courier New" pitchFamily="49" charset="0"/>
              </a:rPr>
              <a:t>then</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Anweisungen;</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elsif</a:t>
            </a:r>
            <a:r>
              <a:rPr lang="de-DE" altLang="de-DE" sz="1800" dirty="0" smtClean="0">
                <a:latin typeface="Courier New" pitchFamily="49" charset="0"/>
              </a:rPr>
              <a:t> Bedingung </a:t>
            </a:r>
            <a:r>
              <a:rPr lang="de-DE" altLang="de-DE" sz="1800" b="1" dirty="0" smtClean="0">
                <a:latin typeface="Courier New" pitchFamily="49" charset="0"/>
              </a:rPr>
              <a:t>then</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Anweisungen;</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elsif</a:t>
            </a:r>
            <a:r>
              <a:rPr lang="de-DE" altLang="de-DE" sz="1800" dirty="0" smtClean="0">
                <a:latin typeface="Courier New" pitchFamily="49" charset="0"/>
              </a:rPr>
              <a:t> ...</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else</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smtClean="0">
                <a:latin typeface="Courier New" pitchFamily="49" charset="0"/>
              </a:rPr>
              <a:t>  Anweisungen;</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smtClean="0">
                <a:latin typeface="Courier New" pitchFamily="49" charset="0"/>
              </a:rPr>
              <a:t>end if</a:t>
            </a:r>
            <a:r>
              <a:rPr lang="de-DE" altLang="de-DE" sz="1800" dirty="0" smtClean="0">
                <a:latin typeface="Courier New" pitchFamily="49" charset="0"/>
              </a:rPr>
              <a:t>;</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500" dirty="0" smtClean="0">
              <a:latin typeface="Courier New" pitchFamily="49" charset="0"/>
            </a:endParaRP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Keine Klammern um die Bedingung notwendig!</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dirty="0">
                <a:latin typeface="Courier New" panose="02070309020205020404" pitchFamily="49" charset="0"/>
                <a:cs typeface="Courier New" panose="02070309020205020404" pitchFamily="49" charset="0"/>
              </a:rPr>
              <a:t>e</a:t>
            </a:r>
            <a:r>
              <a:rPr lang="de-DE" altLang="de-DE" sz="1800" b="1" dirty="0" smtClean="0">
                <a:latin typeface="Courier New" panose="02070309020205020404" pitchFamily="49" charset="0"/>
                <a:cs typeface="Courier New" panose="02070309020205020404" pitchFamily="49" charset="0"/>
              </a:rPr>
              <a:t>lsif</a:t>
            </a:r>
            <a:r>
              <a:rPr lang="de-DE" altLang="de-DE" sz="2000" dirty="0" smtClean="0"/>
              <a:t> und </a:t>
            </a:r>
            <a:r>
              <a:rPr lang="de-DE" altLang="de-DE" sz="1800" b="1" dirty="0" smtClean="0">
                <a:latin typeface="Courier New" panose="02070309020205020404" pitchFamily="49" charset="0"/>
                <a:cs typeface="Courier New" panose="02070309020205020404" pitchFamily="49" charset="0"/>
              </a:rPr>
              <a:t>else</a:t>
            </a:r>
            <a:r>
              <a:rPr lang="de-DE" altLang="de-DE" sz="2000" dirty="0" smtClean="0"/>
              <a:t> können entfallen.</a:t>
            </a:r>
          </a:p>
        </p:txBody>
      </p:sp>
      <p:sp>
        <p:nvSpPr>
          <p:cNvPr id="56326" name="Rectangle 3"/>
          <p:cNvSpPr>
            <a:spLocks noGrp="1" noChangeArrowheads="1"/>
          </p:cNvSpPr>
          <p:nvPr>
            <p:ph sz="half" idx="2"/>
          </p:nvPr>
        </p:nvSpPr>
        <p:spPr>
          <a:xfrm>
            <a:off x="1188343" y="5625887"/>
            <a:ext cx="2735064" cy="539417"/>
          </a:xfrm>
          <a:ln w="12700">
            <a:solidFill>
              <a:srgbClr val="FF0000"/>
            </a:solidFill>
          </a:ln>
        </p:spPr>
        <p:txBody>
          <a:bodyPr/>
          <a:lstStyle/>
          <a:p>
            <a:pPr marL="0" indent="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solidFill>
                  <a:srgbClr val="FF0000"/>
                </a:solidFill>
                <a:latin typeface="Courier New" pitchFamily="49" charset="0"/>
              </a:rPr>
              <a:t>if</a:t>
            </a:r>
            <a:r>
              <a:rPr lang="de-DE" altLang="de-DE" sz="1400" dirty="0" smtClean="0">
                <a:solidFill>
                  <a:srgbClr val="FF0000"/>
                </a:solidFill>
                <a:latin typeface="Courier New" pitchFamily="49" charset="0"/>
              </a:rPr>
              <a:t> Bedingung=False </a:t>
            </a:r>
            <a:r>
              <a:rPr lang="de-DE" altLang="de-DE" sz="1400" b="1" dirty="0" smtClean="0">
                <a:solidFill>
                  <a:srgbClr val="FF0000"/>
                </a:solidFill>
                <a:latin typeface="Courier New" pitchFamily="49" charset="0"/>
              </a:rPr>
              <a:t>then</a:t>
            </a:r>
          </a:p>
          <a:p>
            <a:pPr marL="0" indent="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dirty="0" smtClean="0">
                <a:solidFill>
                  <a:srgbClr val="0000FF"/>
                </a:solidFill>
                <a:latin typeface="Courier New" pitchFamily="49" charset="0"/>
              </a:rPr>
              <a:t>if not </a:t>
            </a:r>
            <a:r>
              <a:rPr lang="de-DE" altLang="de-DE" sz="1400" dirty="0" smtClean="0">
                <a:solidFill>
                  <a:srgbClr val="0000FF"/>
                </a:solidFill>
                <a:latin typeface="Courier New" pitchFamily="49" charset="0"/>
              </a:rPr>
              <a:t>Bedingung</a:t>
            </a:r>
            <a:r>
              <a:rPr lang="de-DE" altLang="de-DE" sz="1400" b="1" dirty="0" smtClean="0">
                <a:solidFill>
                  <a:srgbClr val="0000FF"/>
                </a:solidFill>
                <a:latin typeface="Courier New" pitchFamily="49" charset="0"/>
              </a:rPr>
              <a:t> then</a:t>
            </a:r>
          </a:p>
        </p:txBody>
      </p:sp>
      <p:sp>
        <p:nvSpPr>
          <p:cNvPr id="56322"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56323"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2614E44-B0FF-42BA-873E-4182B00E1C5A}" type="slidenum">
              <a:rPr lang="de-DE" altLang="de-DE" sz="2400" smtClean="0"/>
              <a:pPr eaLnBrk="1" hangingPunct="1">
                <a:spcBef>
                  <a:spcPct val="0"/>
                </a:spcBef>
              </a:pPr>
              <a:t>79</a:t>
            </a:fld>
            <a:endParaRPr lang="de-DE" altLang="de-DE" sz="2400" dirty="0" smtClean="0"/>
          </a:p>
        </p:txBody>
      </p:sp>
      <p:sp>
        <p:nvSpPr>
          <p:cNvPr id="56327" name="Textfeld 1"/>
          <p:cNvSpPr txBox="1">
            <a:spLocks noChangeArrowheads="1"/>
          </p:cNvSpPr>
          <p:nvPr/>
        </p:nvSpPr>
        <p:spPr bwMode="auto">
          <a:xfrm>
            <a:off x="3638927" y="1620838"/>
            <a:ext cx="5325561" cy="330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de-DE" altLang="de-DE" sz="1900" dirty="0">
                <a:solidFill>
                  <a:srgbClr val="663300"/>
                </a:solidFill>
              </a:rPr>
              <a:t>Bedingungen sind Ausdrücke von Booleschem Typ</a:t>
            </a:r>
            <a:r>
              <a:rPr lang="de-DE" altLang="de-DE" sz="1900" dirty="0" smtClean="0">
                <a:solidFill>
                  <a:srgbClr val="663300"/>
                </a:solidFill>
              </a:rPr>
              <a:t>.</a:t>
            </a:r>
          </a:p>
          <a:p>
            <a:r>
              <a:rPr lang="de-DE" altLang="de-DE" sz="1900" dirty="0" smtClean="0">
                <a:solidFill>
                  <a:schemeClr val="tx1"/>
                </a:solidFill>
              </a:rPr>
              <a:t>Die Anweisung wird von oben nach unten ausge-wertet, bis True gefunden wird.</a:t>
            </a:r>
          </a:p>
          <a:p>
            <a:r>
              <a:rPr lang="de-DE" altLang="de-DE" sz="1900" dirty="0" smtClean="0">
                <a:solidFill>
                  <a:schemeClr val="tx1"/>
                </a:solidFill>
              </a:rPr>
              <a:t>Bei sehr komplizierten Bedingungen wird es schwierig festzustellen, ob die Reihenfolge geändert werden kann, ohne die Semantik zu verletzten (d.h. ob die Bedingungen disjunkt sind oder überlappen). In solchen Fällen ist die Entscheidung, wo </a:t>
            </a:r>
            <a:r>
              <a:rPr lang="de-DE" altLang="de-DE" sz="1900" dirty="0">
                <a:solidFill>
                  <a:schemeClr val="tx1"/>
                </a:solidFill>
              </a:rPr>
              <a:t>e</a:t>
            </a:r>
            <a:r>
              <a:rPr lang="de-DE" altLang="de-DE" sz="1900" dirty="0" smtClean="0">
                <a:solidFill>
                  <a:schemeClr val="tx1"/>
                </a:solidFill>
              </a:rPr>
              <a:t>in weiteres </a:t>
            </a:r>
            <a:r>
              <a:rPr lang="de-DE" altLang="de-DE" sz="1800" b="1" dirty="0" smtClean="0">
                <a:solidFill>
                  <a:schemeClr val="tx1"/>
                </a:solidFill>
                <a:latin typeface="Courier New" panose="02070309020205020404" pitchFamily="49" charset="0"/>
                <a:cs typeface="Courier New" panose="02070309020205020404" pitchFamily="49" charset="0"/>
              </a:rPr>
              <a:t>elsif</a:t>
            </a:r>
            <a:r>
              <a:rPr lang="de-DE" altLang="de-DE" sz="1900" dirty="0" smtClean="0">
                <a:solidFill>
                  <a:schemeClr val="tx1"/>
                </a:solidFill>
              </a:rPr>
              <a:t> eingefügt werden soll, außerordent-lich schwer zu treffen.</a:t>
            </a:r>
          </a:p>
          <a:p>
            <a:r>
              <a:rPr lang="de-DE" altLang="de-DE" sz="1900" dirty="0" smtClean="0">
                <a:solidFill>
                  <a:schemeClr val="accent2"/>
                </a:solidFill>
              </a:rPr>
              <a:t>Helfen Sie, indem Sie entsprechend kommentieren!</a:t>
            </a:r>
            <a:endParaRPr lang="de-DE" altLang="de-DE" sz="1900" dirty="0">
              <a:solidFill>
                <a:schemeClr val="accent2"/>
              </a:solidFill>
            </a:endParaRPr>
          </a:p>
        </p:txBody>
      </p:sp>
      <p:sp>
        <p:nvSpPr>
          <p:cNvPr id="10" name="Textfeld 9"/>
          <p:cNvSpPr txBox="1"/>
          <p:nvPr/>
        </p:nvSpPr>
        <p:spPr>
          <a:xfrm rot="3707038">
            <a:off x="3493544" y="5523722"/>
            <a:ext cx="1303297" cy="307777"/>
          </a:xfrm>
          <a:prstGeom prst="rect">
            <a:avLst/>
          </a:prstGeom>
          <a:solidFill>
            <a:srgbClr val="FFCC66"/>
          </a:solidFill>
          <a:ln>
            <a:solidFill>
              <a:srgbClr val="FF0000"/>
            </a:solidFill>
          </a:ln>
        </p:spPr>
        <p:txBody>
          <a:bodyPr wrap="square" rtlCol="0">
            <a:spAutoFit/>
          </a:bodyPr>
          <a:lstStyle/>
          <a:p>
            <a:pPr algn="ctr"/>
            <a:r>
              <a:rPr lang="de-DE" sz="1400" dirty="0" smtClean="0">
                <a:solidFill>
                  <a:srgbClr val="FF0000"/>
                </a:solidFill>
              </a:rPr>
              <a:t>Schlechter Stil</a:t>
            </a:r>
            <a:endParaRPr lang="de-DE" sz="1400" dirty="0">
              <a:solidFill>
                <a:srgbClr val="FF0000"/>
              </a:solidFill>
            </a:endParaRPr>
          </a:p>
        </p:txBody>
      </p:sp>
      <p:cxnSp>
        <p:nvCxnSpPr>
          <p:cNvPr id="3" name="Gerader Verbinder 2"/>
          <p:cNvCxnSpPr/>
          <p:nvPr/>
        </p:nvCxnSpPr>
        <p:spPr bwMode="auto">
          <a:xfrm flipH="1">
            <a:off x="3512244" y="1739133"/>
            <a:ext cx="12993" cy="369101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Rectangle 3"/>
          <p:cNvSpPr txBox="1">
            <a:spLocks noChangeArrowheads="1"/>
          </p:cNvSpPr>
          <p:nvPr/>
        </p:nvSpPr>
        <p:spPr bwMode="auto">
          <a:xfrm>
            <a:off x="4588893" y="5067592"/>
            <a:ext cx="2447362" cy="1226944"/>
          </a:xfrm>
          <a:prstGeom prst="rect">
            <a:avLst/>
          </a:prstGeom>
          <a:noFill/>
          <a:ln w="12700">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4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indent="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b="1" kern="0" dirty="0" smtClean="0">
                <a:solidFill>
                  <a:srgbClr val="FF0000"/>
                </a:solidFill>
                <a:latin typeface="Courier New" pitchFamily="49" charset="0"/>
              </a:rPr>
              <a:t>if</a:t>
            </a:r>
            <a:r>
              <a:rPr lang="de-DE" altLang="de-DE" sz="1400" kern="0" dirty="0" smtClean="0">
                <a:solidFill>
                  <a:srgbClr val="FF0000"/>
                </a:solidFill>
                <a:latin typeface="Courier New" pitchFamily="49" charset="0"/>
              </a:rPr>
              <a:t> A &gt; B </a:t>
            </a:r>
            <a:r>
              <a:rPr lang="de-DE" altLang="de-DE" sz="1400" b="1" kern="0" dirty="0" smtClean="0">
                <a:solidFill>
                  <a:srgbClr val="FF0000"/>
                </a:solidFill>
                <a:latin typeface="Courier New" pitchFamily="49" charset="0"/>
              </a:rPr>
              <a:t>then</a:t>
            </a:r>
            <a:br>
              <a:rPr lang="de-DE" altLang="de-DE" sz="1400" b="1" kern="0" dirty="0" smtClean="0">
                <a:solidFill>
                  <a:srgbClr val="FF0000"/>
                </a:solidFill>
                <a:latin typeface="Courier New" pitchFamily="49" charset="0"/>
              </a:rPr>
            </a:br>
            <a:r>
              <a:rPr lang="de-DE" altLang="de-DE" sz="1400" kern="0" dirty="0" smtClean="0">
                <a:solidFill>
                  <a:srgbClr val="FF0000"/>
                </a:solidFill>
                <a:latin typeface="Courier New" pitchFamily="49" charset="0"/>
              </a:rPr>
              <a:t>  Ergebnis := True;</a:t>
            </a:r>
            <a:br>
              <a:rPr lang="de-DE" altLang="de-DE" sz="1400" kern="0" dirty="0" smtClean="0">
                <a:solidFill>
                  <a:srgbClr val="FF0000"/>
                </a:solidFill>
                <a:latin typeface="Courier New" pitchFamily="49" charset="0"/>
              </a:rPr>
            </a:br>
            <a:r>
              <a:rPr lang="de-DE" altLang="de-DE" sz="1400" b="1" kern="0" dirty="0" smtClean="0">
                <a:solidFill>
                  <a:srgbClr val="FF0000"/>
                </a:solidFill>
                <a:latin typeface="Courier New" pitchFamily="49" charset="0"/>
              </a:rPr>
              <a:t>else</a:t>
            </a:r>
            <a:br>
              <a:rPr lang="de-DE" altLang="de-DE" sz="1400" b="1" kern="0" dirty="0" smtClean="0">
                <a:solidFill>
                  <a:srgbClr val="FF0000"/>
                </a:solidFill>
                <a:latin typeface="Courier New" pitchFamily="49" charset="0"/>
              </a:rPr>
            </a:br>
            <a:r>
              <a:rPr lang="de-DE" altLang="de-DE" sz="1400" kern="0" dirty="0" smtClean="0">
                <a:solidFill>
                  <a:srgbClr val="FF0000"/>
                </a:solidFill>
                <a:latin typeface="Courier New" pitchFamily="49" charset="0"/>
              </a:rPr>
              <a:t>  Ergebnis := False;</a:t>
            </a:r>
            <a:br>
              <a:rPr lang="de-DE" altLang="de-DE" sz="1400" kern="0" dirty="0" smtClean="0">
                <a:solidFill>
                  <a:srgbClr val="FF0000"/>
                </a:solidFill>
                <a:latin typeface="Courier New" pitchFamily="49" charset="0"/>
              </a:rPr>
            </a:br>
            <a:r>
              <a:rPr lang="de-DE" altLang="de-DE" sz="1400" b="1" kern="0" dirty="0" smtClean="0">
                <a:solidFill>
                  <a:srgbClr val="FF0000"/>
                </a:solidFill>
                <a:latin typeface="Courier New" pitchFamily="49" charset="0"/>
              </a:rPr>
              <a:t>end</a:t>
            </a:r>
            <a:r>
              <a:rPr lang="de-DE" altLang="de-DE" sz="1400" kern="0" dirty="0" smtClean="0">
                <a:solidFill>
                  <a:srgbClr val="FF0000"/>
                </a:solidFill>
                <a:latin typeface="Courier New" pitchFamily="49" charset="0"/>
              </a:rPr>
              <a:t> if;</a:t>
            </a:r>
          </a:p>
          <a:p>
            <a:pPr marL="0" indent="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400" kern="0" dirty="0" smtClean="0">
                <a:solidFill>
                  <a:srgbClr val="0000FF"/>
                </a:solidFill>
                <a:latin typeface="Courier New" pitchFamily="49" charset="0"/>
              </a:rPr>
              <a:t>Ergebnis := A &gt; B;</a:t>
            </a:r>
            <a:endParaRPr lang="de-DE" altLang="de-DE" sz="1400" b="1" kern="0" dirty="0" smtClean="0">
              <a:solidFill>
                <a:srgbClr val="0000FF"/>
              </a:solidFill>
              <a:latin typeface="Courier New" pitchFamily="49"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a:xfrm>
            <a:off x="685800" y="609600"/>
            <a:ext cx="7772400" cy="875184"/>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Adas Eigenschaften</a:t>
            </a:r>
          </a:p>
        </p:txBody>
      </p:sp>
      <p:sp>
        <p:nvSpPr>
          <p:cNvPr id="7171" name="Rectangle 2"/>
          <p:cNvSpPr>
            <a:spLocks noGrp="1" noChangeArrowheads="1"/>
          </p:cNvSpPr>
          <p:nvPr>
            <p:ph idx="1"/>
          </p:nvPr>
        </p:nvSpPr>
        <p:spPr>
          <a:xfrm>
            <a:off x="685800" y="1484784"/>
            <a:ext cx="7772400" cy="4782666"/>
          </a:xfrm>
        </p:spPr>
        <p:txBody>
          <a:bodyPr/>
          <a:lstStyle/>
          <a:p>
            <a:pPr marL="608013" indent="-608013">
              <a:lnSpc>
                <a:spcPct val="80000"/>
              </a:lnSpc>
              <a:spcBef>
                <a:spcPts val="475"/>
              </a:spcBef>
              <a:buClr>
                <a:srgbClr val="00A6EB"/>
              </a:buClr>
              <a:buFont typeface="Wingdings 3" pitchFamily="16" charset="2"/>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b="1" dirty="0" smtClean="0"/>
              <a:t>Entworfen mit drei bestimmenden Anliegen</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Verlässlichkeit und Wartbarkeit</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Programmieren als menschliche Tätigkeit</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Effizienz</a:t>
            </a:r>
          </a:p>
          <a:p>
            <a:pPr marL="608013" indent="-608013">
              <a:lnSpc>
                <a:spcPct val="80000"/>
              </a:lnSpc>
              <a:spcBef>
                <a:spcPts val="475"/>
              </a:spcBef>
              <a:buClr>
                <a:srgbClr val="00A6EB"/>
              </a:buClr>
              <a:buFont typeface="Wingdings 3" pitchFamily="16" charset="2"/>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b="1" dirty="0" smtClean="0"/>
              <a:t>Wichtigste Merkmale</a:t>
            </a:r>
          </a:p>
          <a:p>
            <a:pPr marL="989013" lvl="1" indent="-531813">
              <a:lnSpc>
                <a:spcPct val="80000"/>
              </a:lnSpc>
              <a:spcBef>
                <a:spcPts val="350"/>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Standardisiert </a:t>
            </a:r>
            <a:r>
              <a:rPr lang="de-DE" sz="1700" dirty="0" smtClean="0">
                <a:cs typeface="Arial" charset="0"/>
              </a:rPr>
              <a:t>→</a:t>
            </a:r>
            <a:r>
              <a:rPr lang="de-DE" sz="1700" dirty="0" smtClean="0"/>
              <a:t> Compiler Conformity Assessment</a:t>
            </a:r>
            <a:br>
              <a:rPr lang="de-DE" sz="1700" dirty="0" smtClean="0"/>
            </a:br>
            <a:r>
              <a:rPr lang="de-DE" sz="1700" dirty="0" smtClean="0">
                <a:solidFill>
                  <a:srgbClr val="009900"/>
                </a:solidFill>
              </a:rPr>
              <a:t>einzige Sprache mit ISO-Standard zur Compiler-Validierung</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Fehlerrobuste Syntax</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Strenge Typbindung</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Strikte Trennung von Spezifikation und Implementierung</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Echtzeitfähigkeit</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solidFill>
                  <a:schemeClr val="bg2">
                    <a:lumMod val="75000"/>
                  </a:schemeClr>
                </a:solidFill>
              </a:rPr>
              <a:t>Objektorientiertheit (Vererbung und Polymorphie)</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solidFill>
                  <a:schemeClr val="bg2">
                    <a:lumMod val="75000"/>
                  </a:schemeClr>
                </a:solidFill>
              </a:rPr>
              <a:t>Nebenläufigkeit (Tasking)</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t>Ausnahmebehandlung (Exceptions)</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solidFill>
                  <a:schemeClr val="bg2">
                    <a:lumMod val="75000"/>
                  </a:schemeClr>
                </a:solidFill>
              </a:rPr>
              <a:t>Verteilte Systeme</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solidFill>
                  <a:schemeClr val="tx1"/>
                </a:solidFill>
              </a:rPr>
              <a:t>Prädikate, Prä- und Post-Konditionen (Ada 2012)</a:t>
            </a:r>
          </a:p>
          <a:p>
            <a:pPr marL="608013" indent="-608013">
              <a:lnSpc>
                <a:spcPct val="80000"/>
              </a:lnSpc>
              <a:spcBef>
                <a:spcPts val="475"/>
              </a:spcBef>
              <a:buClr>
                <a:srgbClr val="00A6EB"/>
              </a:buClr>
              <a:buFont typeface="Wingdings 3" pitchFamily="16" charset="2"/>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b="1" dirty="0" smtClean="0">
                <a:solidFill>
                  <a:schemeClr val="tx1"/>
                </a:solidFill>
              </a:rPr>
              <a:t>SPARK</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de-DE" sz="1700" dirty="0" smtClean="0">
                <a:solidFill>
                  <a:schemeClr val="tx1"/>
                </a:solidFill>
              </a:rPr>
              <a:t>Correctness by Construction</a:t>
            </a:r>
          </a:p>
          <a:p>
            <a:pPr marL="0" indent="0" eaLnBrk="1" hangingPunct="1">
              <a:lnSpc>
                <a:spcPct val="90000"/>
              </a:lnSpc>
              <a:spcBef>
                <a:spcPts val="700"/>
              </a:spcBef>
              <a:buFont typeface="Times New Roman" pitchFamily="16" charset="0"/>
              <a:buNone/>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de-DE" sz="2800" i="1" dirty="0" smtClean="0">
              <a:solidFill>
                <a:srgbClr val="808080"/>
              </a:solidFill>
            </a:endParaRPr>
          </a:p>
        </p:txBody>
      </p:sp>
      <p:sp>
        <p:nvSpPr>
          <p:cNvPr id="819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819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7BD1B9F-2C36-41F6-BF45-10AD390B85E7}" type="slidenum">
              <a:rPr lang="de-DE" altLang="de-DE" sz="2400" smtClean="0"/>
              <a:pPr eaLnBrk="1" hangingPunct="1">
                <a:spcBef>
                  <a:spcPct val="0"/>
                </a:spcBef>
              </a:pPr>
              <a:t>8</a:t>
            </a:fld>
            <a:endParaRPr lang="de-DE" altLang="de-DE" sz="2400" dirty="0" smtClean="0"/>
          </a:p>
        </p:txBody>
      </p:sp>
      <p:sp>
        <p:nvSpPr>
          <p:cNvPr id="2" name="Textfeld 1"/>
          <p:cNvSpPr txBox="1"/>
          <p:nvPr/>
        </p:nvSpPr>
        <p:spPr>
          <a:xfrm>
            <a:off x="6444208" y="4798313"/>
            <a:ext cx="1871290" cy="430887"/>
          </a:xfrm>
          <a:prstGeom prst="rect">
            <a:avLst/>
          </a:prstGeom>
          <a:noFill/>
          <a:ln w="3175">
            <a:solidFill>
              <a:schemeClr val="bg2"/>
            </a:solidFill>
          </a:ln>
        </p:spPr>
        <p:txBody>
          <a:bodyPr wrap="square" rtlCol="0">
            <a:spAutoFit/>
          </a:bodyPr>
          <a:lstStyle/>
          <a:p>
            <a:pPr algn="ctr"/>
            <a:r>
              <a:rPr lang="de-DE" sz="1100" dirty="0" smtClean="0">
                <a:solidFill>
                  <a:schemeClr val="bg2"/>
                </a:solidFill>
              </a:rPr>
              <a:t>Die ausgegrauten Punkte sind nicht Thema dieses Kurses.</a:t>
            </a:r>
            <a:endParaRPr lang="de-DE" sz="1100" dirty="0">
              <a:solidFill>
                <a:schemeClr val="bg2"/>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2"/>
          <p:cNvSpPr>
            <a:spLocks noGrp="1" noChangeArrowheads="1"/>
          </p:cNvSpPr>
          <p:nvPr>
            <p:ph type="title"/>
          </p:nvPr>
        </p:nvSpPr>
        <p:spPr/>
        <p:txBody>
          <a:bodyPr/>
          <a:lstStyle/>
          <a:p>
            <a:r>
              <a:rPr lang="de-DE" altLang="de-DE" dirty="0" smtClean="0"/>
              <a:t>Mitgliedschaft</a:t>
            </a:r>
          </a:p>
        </p:txBody>
      </p:sp>
      <p:sp>
        <p:nvSpPr>
          <p:cNvPr id="57349" name="Rectangle 3"/>
          <p:cNvSpPr>
            <a:spLocks noGrp="1" noChangeArrowheads="1"/>
          </p:cNvSpPr>
          <p:nvPr>
            <p:ph sz="half" idx="1"/>
          </p:nvPr>
        </p:nvSpPr>
        <p:spPr>
          <a:xfrm>
            <a:off x="685800" y="1916113"/>
            <a:ext cx="7739063" cy="4321175"/>
          </a:xfrm>
        </p:spPr>
        <p:txBody>
          <a:bodyPr/>
          <a:lstStyle/>
          <a:p>
            <a:r>
              <a:rPr lang="de-DE" altLang="de-DE" sz="2400" dirty="0" smtClean="0"/>
              <a:t>Mitgliedschaft (</a:t>
            </a:r>
            <a:r>
              <a:rPr lang="de-DE" altLang="de-DE" sz="2400" dirty="0"/>
              <a:t>E</a:t>
            </a:r>
            <a:r>
              <a:rPr lang="de-DE" altLang="de-DE" sz="2400" dirty="0" smtClean="0"/>
              <a:t>nthalten-Sein) in einem Bereich:</a:t>
            </a:r>
          </a:p>
          <a:p>
            <a:r>
              <a:rPr lang="de-DE" altLang="de-DE" sz="1800" dirty="0" smtClean="0">
                <a:latin typeface="Courier New" pitchFamily="49" charset="0"/>
              </a:rPr>
              <a:t>  </a:t>
            </a:r>
            <a:r>
              <a:rPr lang="de-DE" altLang="de-DE" sz="1800" dirty="0" smtClean="0">
                <a:solidFill>
                  <a:srgbClr val="663300"/>
                </a:solidFill>
                <a:latin typeface="Courier New" pitchFamily="49" charset="0"/>
              </a:rPr>
              <a:t>X </a:t>
            </a:r>
            <a:r>
              <a:rPr lang="de-DE" altLang="de-DE" sz="1800" b="1" dirty="0" smtClean="0">
                <a:solidFill>
                  <a:srgbClr val="663300"/>
                </a:solidFill>
                <a:latin typeface="Courier New" pitchFamily="49" charset="0"/>
              </a:rPr>
              <a:t>in</a:t>
            </a:r>
            <a:r>
              <a:rPr lang="de-DE" altLang="de-DE" sz="1800" dirty="0" smtClean="0">
                <a:solidFill>
                  <a:srgbClr val="663300"/>
                </a:solidFill>
                <a:latin typeface="Courier New" pitchFamily="49" charset="0"/>
              </a:rPr>
              <a:t> Untergrenze .. Obergrenze</a:t>
            </a:r>
          </a:p>
          <a:p>
            <a:r>
              <a:rPr lang="de-DE" altLang="de-DE" sz="1800" dirty="0" smtClean="0">
                <a:solidFill>
                  <a:srgbClr val="663300"/>
                </a:solidFill>
                <a:latin typeface="Courier New" pitchFamily="49" charset="0"/>
              </a:rPr>
              <a:t>  X </a:t>
            </a:r>
            <a:r>
              <a:rPr lang="de-DE" altLang="de-DE" sz="1800" b="1" dirty="0" smtClean="0">
                <a:solidFill>
                  <a:srgbClr val="663300"/>
                </a:solidFill>
                <a:latin typeface="Courier New" pitchFamily="49" charset="0"/>
              </a:rPr>
              <a:t>in</a:t>
            </a:r>
            <a:r>
              <a:rPr lang="de-DE" altLang="de-DE" sz="1800" dirty="0" smtClean="0">
                <a:solidFill>
                  <a:srgbClr val="663300"/>
                </a:solidFill>
                <a:latin typeface="Courier New" pitchFamily="49" charset="0"/>
              </a:rPr>
              <a:t> Untertyp</a:t>
            </a:r>
          </a:p>
          <a:p>
            <a:r>
              <a:rPr lang="de-DE" altLang="de-DE" sz="2400" dirty="0" smtClean="0"/>
              <a:t>Schreiben Sie also nicht</a:t>
            </a:r>
          </a:p>
          <a:p>
            <a:r>
              <a:rPr lang="de-DE" altLang="de-DE" sz="1800" b="1" dirty="0" smtClean="0">
                <a:solidFill>
                  <a:srgbClr val="FF0000"/>
                </a:solidFill>
                <a:latin typeface="Courier New" pitchFamily="49" charset="0"/>
              </a:rPr>
              <a:t>  if</a:t>
            </a:r>
            <a:r>
              <a:rPr lang="de-DE" altLang="de-DE" sz="1800" dirty="0" smtClean="0">
                <a:solidFill>
                  <a:srgbClr val="FF0000"/>
                </a:solidFill>
                <a:latin typeface="Courier New" pitchFamily="49" charset="0"/>
              </a:rPr>
              <a:t> X &gt;= A </a:t>
            </a:r>
            <a:r>
              <a:rPr lang="de-DE" altLang="de-DE" sz="1800" b="1" dirty="0" smtClean="0">
                <a:solidFill>
                  <a:srgbClr val="FF0000"/>
                </a:solidFill>
                <a:latin typeface="Courier New" pitchFamily="49" charset="0"/>
              </a:rPr>
              <a:t>and</a:t>
            </a:r>
            <a:r>
              <a:rPr lang="de-DE" altLang="de-DE" sz="1800" dirty="0" smtClean="0">
                <a:solidFill>
                  <a:srgbClr val="FF0000"/>
                </a:solidFill>
                <a:latin typeface="Courier New" pitchFamily="49" charset="0"/>
              </a:rPr>
              <a:t> X &lt;= B </a:t>
            </a:r>
            <a:r>
              <a:rPr lang="de-DE" altLang="de-DE" sz="1800" b="1" dirty="0" smtClean="0">
                <a:solidFill>
                  <a:srgbClr val="FF0000"/>
                </a:solidFill>
                <a:latin typeface="Courier New" pitchFamily="49" charset="0"/>
              </a:rPr>
              <a:t>then</a:t>
            </a:r>
            <a:r>
              <a:rPr lang="de-DE" altLang="de-DE" sz="1800" dirty="0" smtClean="0">
                <a:solidFill>
                  <a:srgbClr val="FF0000"/>
                </a:solidFill>
                <a:latin typeface="Courier New" pitchFamily="49" charset="0"/>
              </a:rPr>
              <a:t>  -- </a:t>
            </a:r>
            <a:r>
              <a:rPr lang="de-DE" altLang="de-DE" sz="1800" i="1" dirty="0" smtClean="0">
                <a:solidFill>
                  <a:srgbClr val="FF0000"/>
                </a:solidFill>
                <a:latin typeface="Courier New" pitchFamily="49" charset="0"/>
              </a:rPr>
              <a:t>Gedankenverdreher</a:t>
            </a:r>
          </a:p>
          <a:p>
            <a:r>
              <a:rPr lang="de-DE" altLang="de-DE" sz="1800" b="1" dirty="0" smtClean="0">
                <a:solidFill>
                  <a:srgbClr val="FF3399"/>
                </a:solidFill>
                <a:latin typeface="Courier New" pitchFamily="49" charset="0"/>
              </a:rPr>
              <a:t>  if</a:t>
            </a:r>
            <a:r>
              <a:rPr lang="de-DE" altLang="de-DE" sz="1800" dirty="0" smtClean="0">
                <a:solidFill>
                  <a:srgbClr val="FF3399"/>
                </a:solidFill>
                <a:latin typeface="Courier New" pitchFamily="49" charset="0"/>
              </a:rPr>
              <a:t> A &lt;= X </a:t>
            </a:r>
            <a:r>
              <a:rPr lang="de-DE" altLang="de-DE" sz="1800" b="1" dirty="0" smtClean="0">
                <a:solidFill>
                  <a:srgbClr val="FF3399"/>
                </a:solidFill>
                <a:latin typeface="Courier New" pitchFamily="49" charset="0"/>
              </a:rPr>
              <a:t>and</a:t>
            </a:r>
            <a:r>
              <a:rPr lang="de-DE" altLang="de-DE" sz="1800" dirty="0" smtClean="0">
                <a:solidFill>
                  <a:srgbClr val="FF3399"/>
                </a:solidFill>
                <a:latin typeface="Courier New" pitchFamily="49" charset="0"/>
              </a:rPr>
              <a:t> X &lt;= B </a:t>
            </a:r>
            <a:r>
              <a:rPr lang="de-DE" altLang="de-DE" sz="1800" b="1" dirty="0" smtClean="0">
                <a:solidFill>
                  <a:srgbClr val="FF3399"/>
                </a:solidFill>
                <a:latin typeface="Courier New" pitchFamily="49" charset="0"/>
              </a:rPr>
              <a:t>then</a:t>
            </a:r>
            <a:r>
              <a:rPr lang="de-DE" altLang="de-DE" sz="1800" dirty="0" smtClean="0">
                <a:solidFill>
                  <a:srgbClr val="FF3399"/>
                </a:solidFill>
                <a:latin typeface="Courier New" pitchFamily="49" charset="0"/>
              </a:rPr>
              <a:t>  --</a:t>
            </a:r>
            <a:r>
              <a:rPr lang="de-DE" altLang="de-DE" sz="1800" i="1" dirty="0" smtClean="0">
                <a:solidFill>
                  <a:srgbClr val="FF3399"/>
                </a:solidFill>
                <a:latin typeface="Courier New" pitchFamily="49" charset="0"/>
              </a:rPr>
              <a:t> schon etwas besser</a:t>
            </a:r>
          </a:p>
          <a:p>
            <a:r>
              <a:rPr lang="de-DE" altLang="de-DE" sz="2400" dirty="0" smtClean="0"/>
              <a:t>sondern leicht verständlich</a:t>
            </a:r>
          </a:p>
          <a:p>
            <a:pPr marL="0" indent="0"/>
            <a:r>
              <a:rPr lang="de-DE" altLang="de-DE" sz="1800" b="1" dirty="0">
                <a:solidFill>
                  <a:schemeClr val="hlink"/>
                </a:solidFill>
                <a:latin typeface="Courier New" pitchFamily="49" charset="0"/>
              </a:rPr>
              <a:t> if</a:t>
            </a:r>
            <a:r>
              <a:rPr lang="de-DE" altLang="de-DE" sz="1800" dirty="0">
                <a:solidFill>
                  <a:schemeClr val="hlink"/>
                </a:solidFill>
                <a:latin typeface="Courier New" pitchFamily="49" charset="0"/>
              </a:rPr>
              <a:t> X </a:t>
            </a:r>
            <a:r>
              <a:rPr lang="de-DE" altLang="de-DE" sz="1800" b="1" dirty="0">
                <a:solidFill>
                  <a:schemeClr val="hlink"/>
                </a:solidFill>
                <a:latin typeface="Courier New" pitchFamily="49" charset="0"/>
              </a:rPr>
              <a:t>in</a:t>
            </a:r>
            <a:r>
              <a:rPr lang="de-DE" altLang="de-DE" sz="1800" dirty="0">
                <a:solidFill>
                  <a:schemeClr val="hlink"/>
                </a:solidFill>
                <a:latin typeface="Courier New" pitchFamily="49" charset="0"/>
              </a:rPr>
              <a:t> A .. B </a:t>
            </a:r>
            <a:r>
              <a:rPr lang="de-DE" altLang="de-DE" sz="1800" b="1" dirty="0">
                <a:solidFill>
                  <a:schemeClr val="hlink"/>
                </a:solidFill>
                <a:latin typeface="Courier New" pitchFamily="49" charset="0"/>
              </a:rPr>
              <a:t>then</a:t>
            </a:r>
            <a:r>
              <a:rPr lang="de-DE" altLang="de-DE" sz="1800" dirty="0">
                <a:solidFill>
                  <a:schemeClr val="hlink"/>
                </a:solidFill>
                <a:latin typeface="Courier New" pitchFamily="49" charset="0"/>
              </a:rPr>
              <a:t>        --</a:t>
            </a:r>
            <a:r>
              <a:rPr lang="de-DE" altLang="de-DE" sz="1800" i="1" dirty="0">
                <a:solidFill>
                  <a:schemeClr val="hlink"/>
                </a:solidFill>
                <a:latin typeface="Courier New" pitchFamily="49" charset="0"/>
              </a:rPr>
              <a:t> so ist</a:t>
            </a:r>
            <a:r>
              <a:rPr lang="de-DE" altLang="de-DE" sz="1800" i="1" dirty="0">
                <a:solidFill>
                  <a:schemeClr val="hlink"/>
                </a:solidFill>
                <a:latin typeface="Courier New" pitchFamily="49" charset="0"/>
                <a:cs typeface="Courier New" pitchFamily="49" charset="0"/>
              </a:rPr>
              <a:t>′</a:t>
            </a:r>
            <a:r>
              <a:rPr lang="de-DE" altLang="de-DE" sz="1800" i="1" dirty="0">
                <a:solidFill>
                  <a:schemeClr val="hlink"/>
                </a:solidFill>
                <a:latin typeface="Courier New" pitchFamily="49" charset="0"/>
              </a:rPr>
              <a:t>s </a:t>
            </a:r>
            <a:r>
              <a:rPr lang="de-DE" altLang="de-DE" sz="1800" i="1" dirty="0" smtClean="0">
                <a:solidFill>
                  <a:schemeClr val="hlink"/>
                </a:solidFill>
                <a:latin typeface="Courier New" pitchFamily="49" charset="0"/>
              </a:rPr>
              <a:t>recht</a:t>
            </a:r>
            <a:br>
              <a:rPr lang="de-DE" altLang="de-DE" sz="1800" i="1" dirty="0" smtClean="0">
                <a:solidFill>
                  <a:schemeClr val="hlink"/>
                </a:solidFill>
                <a:latin typeface="Courier New" pitchFamily="49" charset="0"/>
              </a:rPr>
            </a:br>
            <a:r>
              <a:rPr lang="de-DE" altLang="de-DE" sz="1800" b="1" dirty="0" smtClean="0">
                <a:solidFill>
                  <a:srgbClr val="0000FF"/>
                </a:solidFill>
                <a:latin typeface="Courier New" pitchFamily="49" charset="0"/>
              </a:rPr>
              <a:t> </a:t>
            </a:r>
            <a:r>
              <a:rPr lang="de-DE" altLang="de-DE" sz="1800" b="1" dirty="0">
                <a:solidFill>
                  <a:srgbClr val="0000FF"/>
                </a:solidFill>
                <a:latin typeface="Courier New" pitchFamily="49" charset="0"/>
              </a:rPr>
              <a:t>if</a:t>
            </a:r>
            <a:r>
              <a:rPr lang="de-DE" altLang="de-DE" sz="1800" dirty="0">
                <a:solidFill>
                  <a:srgbClr val="0000FF"/>
                </a:solidFill>
                <a:latin typeface="Courier New" pitchFamily="49" charset="0"/>
              </a:rPr>
              <a:t> X </a:t>
            </a:r>
            <a:r>
              <a:rPr lang="de-DE" altLang="de-DE" sz="1800" b="1" dirty="0" smtClean="0">
                <a:solidFill>
                  <a:srgbClr val="663300"/>
                </a:solidFill>
                <a:latin typeface="Courier New" pitchFamily="49" charset="0"/>
              </a:rPr>
              <a:t>not</a:t>
            </a:r>
            <a:r>
              <a:rPr lang="de-DE" altLang="de-DE" sz="1800" dirty="0" smtClean="0">
                <a:solidFill>
                  <a:srgbClr val="0000FF"/>
                </a:solidFill>
                <a:latin typeface="Courier New" pitchFamily="49" charset="0"/>
              </a:rPr>
              <a:t> </a:t>
            </a:r>
            <a:r>
              <a:rPr lang="de-DE" altLang="de-DE" sz="1800" b="1" dirty="0" smtClean="0">
                <a:solidFill>
                  <a:srgbClr val="0000FF"/>
                </a:solidFill>
                <a:latin typeface="Courier New" pitchFamily="49" charset="0"/>
              </a:rPr>
              <a:t>in</a:t>
            </a:r>
            <a:r>
              <a:rPr lang="de-DE" altLang="de-DE" sz="1800" dirty="0" smtClean="0">
                <a:solidFill>
                  <a:srgbClr val="0000FF"/>
                </a:solidFill>
                <a:latin typeface="Courier New" pitchFamily="49" charset="0"/>
              </a:rPr>
              <a:t> </a:t>
            </a:r>
            <a:r>
              <a:rPr lang="de-DE" altLang="de-DE" sz="1800" dirty="0">
                <a:solidFill>
                  <a:srgbClr val="0000FF"/>
                </a:solidFill>
                <a:latin typeface="Courier New" pitchFamily="49" charset="0"/>
              </a:rPr>
              <a:t>A .. B </a:t>
            </a:r>
            <a:r>
              <a:rPr lang="de-DE" altLang="de-DE" sz="1800" b="1" dirty="0">
                <a:solidFill>
                  <a:srgbClr val="0000FF"/>
                </a:solidFill>
                <a:latin typeface="Courier New" pitchFamily="49" charset="0"/>
              </a:rPr>
              <a:t>then</a:t>
            </a:r>
            <a:r>
              <a:rPr lang="de-DE" altLang="de-DE" sz="1800" dirty="0">
                <a:solidFill>
                  <a:srgbClr val="0000FF"/>
                </a:solidFill>
                <a:latin typeface="Courier New" pitchFamily="49" charset="0"/>
              </a:rPr>
              <a:t>    </a:t>
            </a:r>
            <a:r>
              <a:rPr lang="de-DE" altLang="de-DE" sz="1800" dirty="0" smtClean="0">
                <a:solidFill>
                  <a:srgbClr val="0000FF"/>
                </a:solidFill>
                <a:latin typeface="Courier New" pitchFamily="49" charset="0"/>
              </a:rPr>
              <a:t>--</a:t>
            </a:r>
            <a:r>
              <a:rPr lang="de-DE" altLang="de-DE" sz="1800" i="1" dirty="0" smtClean="0">
                <a:solidFill>
                  <a:srgbClr val="0000FF"/>
                </a:solidFill>
                <a:latin typeface="Courier New" pitchFamily="49" charset="0"/>
              </a:rPr>
              <a:t> Negation</a:t>
            </a:r>
          </a:p>
          <a:p>
            <a:pPr marL="0" indent="0"/>
            <a:r>
              <a:rPr lang="de-DE" altLang="de-DE" sz="2400" dirty="0" smtClean="0">
                <a:solidFill>
                  <a:srgbClr val="CC3300"/>
                </a:solidFill>
              </a:rPr>
              <a:t>Ada 2012 hat weitere Syntax zu bieten:</a:t>
            </a:r>
          </a:p>
          <a:p>
            <a:r>
              <a:rPr lang="de-DE" altLang="de-DE" sz="1800" dirty="0" smtClean="0">
                <a:solidFill>
                  <a:srgbClr val="CC3300"/>
                </a:solidFill>
                <a:latin typeface="Courier New" pitchFamily="49" charset="0"/>
              </a:rPr>
              <a:t>  X </a:t>
            </a:r>
            <a:r>
              <a:rPr lang="de-DE" altLang="de-DE" sz="1800" b="1" dirty="0" smtClean="0">
                <a:solidFill>
                  <a:srgbClr val="CC3300"/>
                </a:solidFill>
                <a:latin typeface="Courier New" pitchFamily="49" charset="0"/>
              </a:rPr>
              <a:t>in</a:t>
            </a:r>
            <a:r>
              <a:rPr lang="de-DE" altLang="de-DE" sz="1800" dirty="0" smtClean="0">
                <a:solidFill>
                  <a:srgbClr val="CC3300"/>
                </a:solidFill>
                <a:latin typeface="Courier New" pitchFamily="49" charset="0"/>
              </a:rPr>
              <a:t> A | B | C .. D</a:t>
            </a:r>
            <a:endParaRPr lang="de-DE" altLang="de-DE" sz="2400" dirty="0" smtClean="0">
              <a:solidFill>
                <a:srgbClr val="CC3300"/>
              </a:solidFill>
            </a:endParaRPr>
          </a:p>
        </p:txBody>
      </p:sp>
      <p:sp>
        <p:nvSpPr>
          <p:cNvPr id="57346" name="Rectangle 3"/>
          <p:cNvSpPr>
            <a:spLocks noGrp="1" noChangeArrowheads="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57347" name="Rectangle 4"/>
          <p:cNvSpPr>
            <a:spLocks noGrp="1" noChangeArrowheads="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3D9A6A2-35D0-417F-ABB9-FD3B67135AF9}" type="slidenum">
              <a:rPr lang="de-DE" altLang="de-DE" sz="2400" smtClean="0"/>
              <a:pPr eaLnBrk="1" hangingPunct="1">
                <a:spcBef>
                  <a:spcPct val="0"/>
                </a:spcBef>
              </a:pPr>
              <a:t>80</a:t>
            </a:fld>
            <a:endParaRPr lang="de-DE" altLang="de-DE" sz="2400" dirty="0" smtClean="0"/>
          </a:p>
        </p:txBody>
      </p:sp>
      <p:sp>
        <p:nvSpPr>
          <p:cNvPr id="57350" name="Abgerundetes Rechteck 1"/>
          <p:cNvSpPr>
            <a:spLocks noChangeArrowheads="1"/>
          </p:cNvSpPr>
          <p:nvPr/>
        </p:nvSpPr>
        <p:spPr bwMode="auto">
          <a:xfrm>
            <a:off x="5448300" y="2781747"/>
            <a:ext cx="2808288" cy="503237"/>
          </a:xfrm>
          <a:prstGeom prst="roundRect">
            <a:avLst>
              <a:gd name="adj" fmla="val 16667"/>
            </a:avLst>
          </a:prstGeom>
          <a:solidFill>
            <a:srgbClr val="00B8FF"/>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de-DE" altLang="de-DE" sz="2000" b="1" dirty="0">
                <a:solidFill>
                  <a:srgbClr val="663300"/>
                </a:solidFill>
                <a:latin typeface="Courier New" pitchFamily="49" charset="0"/>
                <a:cs typeface="Courier New" pitchFamily="49" charset="0"/>
              </a:rPr>
              <a:t>in</a:t>
            </a:r>
            <a:r>
              <a:rPr lang="de-DE" altLang="de-DE" dirty="0">
                <a:solidFill>
                  <a:srgbClr val="663300"/>
                </a:solidFill>
              </a:rPr>
              <a:t> ist kein Operator!</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Case-Anweisung</a:t>
            </a:r>
          </a:p>
        </p:txBody>
      </p:sp>
      <p:sp>
        <p:nvSpPr>
          <p:cNvPr id="58371" name="Rectangle 2"/>
          <p:cNvSpPr>
            <a:spLocks noGrp="1" noChangeArrowheads="1"/>
          </p:cNvSpPr>
          <p:nvPr>
            <p:ph idx="1"/>
          </p:nvPr>
        </p:nvSpPr>
        <p:spPr>
          <a:xfrm>
            <a:off x="685800" y="1981200"/>
            <a:ext cx="7772400" cy="4040088"/>
          </a:xfrm>
        </p:spPr>
        <p:txBody>
          <a:bodyPr/>
          <a:lstStyle/>
          <a:p>
            <a:pPr marL="71755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case</a:t>
            </a:r>
            <a:r>
              <a:rPr lang="de-DE" altLang="de-DE" sz="2000" dirty="0" smtClean="0">
                <a:latin typeface="Courier New" pitchFamily="49" charset="0"/>
              </a:rPr>
              <a:t> Ausdruck </a:t>
            </a:r>
            <a:r>
              <a:rPr lang="de-DE" altLang="de-DE" sz="2000" b="1" dirty="0" smtClean="0">
                <a:latin typeface="Courier New" pitchFamily="49" charset="0"/>
              </a:rPr>
              <a:t>is</a:t>
            </a:r>
          </a:p>
          <a:p>
            <a:pPr marL="71755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when</a:t>
            </a:r>
            <a:r>
              <a:rPr lang="de-DE" altLang="de-DE" sz="2000" dirty="0" smtClean="0">
                <a:latin typeface="Courier New" pitchFamily="49" charset="0"/>
              </a:rPr>
              <a:t> X | Y | U .. W =&gt; Anweisungen;</a:t>
            </a:r>
          </a:p>
          <a:p>
            <a:pPr marL="71755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latin typeface="Courier New" pitchFamily="49" charset="0"/>
              </a:rPr>
              <a:t>when</a:t>
            </a:r>
            <a:r>
              <a:rPr lang="de-DE" altLang="de-DE" sz="2000" dirty="0" smtClean="0">
                <a:latin typeface="Courier New" pitchFamily="49" charset="0"/>
              </a:rPr>
              <a:t> Untertyp       =&gt; Anweisungen;</a:t>
            </a:r>
          </a:p>
          <a:p>
            <a:pPr marL="71755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t>
            </a:r>
            <a:r>
              <a:rPr lang="de-DE" altLang="de-DE" sz="2000" b="1" dirty="0" smtClean="0">
                <a:solidFill>
                  <a:srgbClr val="CC3300"/>
                </a:solidFill>
                <a:latin typeface="Courier New" pitchFamily="49" charset="0"/>
              </a:rPr>
              <a:t>when others        </a:t>
            </a:r>
            <a:r>
              <a:rPr lang="de-DE" altLang="de-DE" sz="2000" dirty="0" smtClean="0">
                <a:solidFill>
                  <a:srgbClr val="CC3300"/>
                </a:solidFill>
                <a:latin typeface="Courier New" pitchFamily="49" charset="0"/>
              </a:rPr>
              <a:t> =&gt; Anweisungen;</a:t>
            </a:r>
          </a:p>
          <a:p>
            <a:pPr marL="71755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end case</a:t>
            </a:r>
            <a:r>
              <a:rPr lang="de-DE" altLang="de-DE" sz="2000" dirty="0" smtClean="0">
                <a:latin typeface="Courier New" pitchFamily="49" charset="0"/>
              </a:rPr>
              <a: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2000" dirty="0" smtClean="0">
              <a:latin typeface="Courier New" pitchFamily="49" charset="0"/>
            </a:endParaRPr>
          </a:p>
          <a:p>
            <a:pPr lvl="1" eaLnBrk="1" hangingPunct="1">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Alle Werte müssen abgedeckt werden.</a:t>
            </a:r>
          </a:p>
          <a:p>
            <a:pPr lvl="1" eaLnBrk="1" hangingPunct="1">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Keine Überschneidungen in den Alternativen</a:t>
            </a:r>
          </a:p>
          <a:p>
            <a:pPr lvl="1" eaLnBrk="1" hangingPunct="1">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dirty="0" smtClean="0">
                <a:solidFill>
                  <a:srgbClr val="CC3300"/>
                </a:solidFill>
                <a:latin typeface="Courier New" panose="02070309020205020404" pitchFamily="49" charset="0"/>
                <a:cs typeface="Courier New" panose="02070309020205020404" pitchFamily="49" charset="0"/>
              </a:rPr>
              <a:t>others</a:t>
            </a:r>
            <a:r>
              <a:rPr lang="de-DE" altLang="de-DE" sz="2000" dirty="0" smtClean="0">
                <a:solidFill>
                  <a:srgbClr val="CC3300"/>
                </a:solidFill>
              </a:rPr>
              <a:t> deckt die ungenannten Alternativen ab;</a:t>
            </a:r>
            <a:br>
              <a:rPr lang="de-DE" altLang="de-DE" sz="2000" dirty="0" smtClean="0">
                <a:solidFill>
                  <a:srgbClr val="CC3300"/>
                </a:solidFill>
              </a:rPr>
            </a:br>
            <a:r>
              <a:rPr lang="de-DE" altLang="de-DE" sz="2000" dirty="0" smtClean="0">
                <a:solidFill>
                  <a:srgbClr val="CC3300"/>
                </a:solidFill>
              </a:rPr>
              <a:t>kann verwendet werden, </a:t>
            </a:r>
            <a:r>
              <a:rPr lang="de-DE" altLang="de-DE" sz="2000" dirty="0">
                <a:solidFill>
                  <a:srgbClr val="CC3300"/>
                </a:solidFill>
              </a:rPr>
              <a:t>auch </a:t>
            </a:r>
            <a:r>
              <a:rPr lang="de-DE" altLang="de-DE" sz="2000" dirty="0" smtClean="0">
                <a:solidFill>
                  <a:srgbClr val="CC3300"/>
                </a:solidFill>
              </a:rPr>
              <a:t>wenn keine übrig sind</a:t>
            </a:r>
          </a:p>
          <a:p>
            <a:pPr lvl="1" eaLnBrk="1" hangingPunct="1">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t>Getrennte Wege, </a:t>
            </a:r>
            <a:r>
              <a:rPr lang="de-DE" altLang="de-DE" sz="2000" dirty="0" smtClean="0">
                <a:solidFill>
                  <a:srgbClr val="FF3399"/>
                </a:solidFill>
              </a:rPr>
              <a:t>kein Übergang </a:t>
            </a:r>
            <a:r>
              <a:rPr lang="de-DE" altLang="de-DE" sz="2000" dirty="0" smtClean="0"/>
              <a:t>von einem Zweig in einen anderen.</a:t>
            </a:r>
          </a:p>
        </p:txBody>
      </p:sp>
      <p:sp>
        <p:nvSpPr>
          <p:cNvPr id="5837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5837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B30DC39-F6B5-4382-983B-B289DEC545B7}" type="slidenum">
              <a:rPr lang="de-DE" altLang="de-DE" sz="2400" smtClean="0"/>
              <a:pPr eaLnBrk="1" hangingPunct="1">
                <a:spcBef>
                  <a:spcPct val="0"/>
                </a:spcBef>
              </a:pPr>
              <a:t>81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Case-Anweisung (Fortsetzung)</a:t>
            </a:r>
          </a:p>
        </p:txBody>
      </p:sp>
      <p:sp>
        <p:nvSpPr>
          <p:cNvPr id="35845" name="Rectangle 3"/>
          <p:cNvSpPr>
            <a:spLocks noGrp="1" noChangeArrowheads="1"/>
          </p:cNvSpPr>
          <p:nvPr>
            <p:ph idx="1"/>
          </p:nvPr>
        </p:nvSpPr>
        <p:spPr>
          <a:xfrm>
            <a:off x="684213" y="1844675"/>
            <a:ext cx="7772400" cy="4327525"/>
          </a:xfrm>
        </p:spPr>
        <p:txBody>
          <a:bodyPr/>
          <a:lstStyle/>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400" dirty="0" smtClean="0"/>
              <a:t>Kein </a:t>
            </a:r>
            <a:r>
              <a:rPr lang="de-DE" sz="2200" dirty="0" smtClean="0">
                <a:latin typeface="Courier New" pitchFamily="49" charset="0"/>
              </a:rPr>
              <a:t>break</a:t>
            </a:r>
            <a:r>
              <a:rPr lang="de-DE" sz="2400" dirty="0" smtClean="0"/>
              <a:t>, statt dessen Schachtelung</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de-DE" sz="800" dirty="0" smtClean="0"/>
          </a:p>
          <a:p>
            <a:pPr marL="71755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latin typeface="Courier New" pitchFamily="49" charset="0"/>
              </a:rPr>
              <a:t>case</a:t>
            </a:r>
            <a:r>
              <a:rPr lang="de-DE" sz="1800" dirty="0" smtClean="0">
                <a:latin typeface="Courier New" pitchFamily="49" charset="0"/>
              </a:rPr>
              <a:t> Ausdruck </a:t>
            </a:r>
            <a:r>
              <a:rPr lang="de-DE" sz="1800" b="1" dirty="0" smtClean="0">
                <a:latin typeface="Courier New" pitchFamily="49" charset="0"/>
              </a:rPr>
              <a:t>is</a:t>
            </a:r>
          </a:p>
          <a:p>
            <a:pPr marL="71755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dirty="0" smtClean="0">
                <a:latin typeface="Courier New" pitchFamily="49" charset="0"/>
              </a:rPr>
              <a:t>  </a:t>
            </a:r>
            <a:r>
              <a:rPr lang="de-DE" sz="1800" b="1" dirty="0" smtClean="0">
                <a:latin typeface="Courier New" pitchFamily="49" charset="0"/>
              </a:rPr>
              <a:t>when</a:t>
            </a:r>
            <a:r>
              <a:rPr lang="de-DE" sz="1800" dirty="0" smtClean="0">
                <a:latin typeface="Courier New" pitchFamily="49" charset="0"/>
              </a:rPr>
              <a:t> X | Y | U .. W =&gt; Anweisungen;</a:t>
            </a:r>
            <a:br>
              <a:rPr lang="de-DE" sz="1800" dirty="0" smtClean="0">
                <a:latin typeface="Courier New" pitchFamily="49" charset="0"/>
              </a:rPr>
            </a:br>
            <a:r>
              <a:rPr lang="de-DE" sz="1800" dirty="0" smtClean="0">
                <a:latin typeface="Courier New" pitchFamily="49" charset="0"/>
              </a:rPr>
              <a:t>                         </a:t>
            </a:r>
            <a:r>
              <a:rPr lang="de-DE" sz="1800" b="1" dirty="0" smtClean="0">
                <a:latin typeface="Courier New" pitchFamily="49" charset="0"/>
              </a:rPr>
              <a:t>case</a:t>
            </a:r>
            <a:r>
              <a:rPr lang="de-DE" sz="1800" dirty="0" smtClean="0">
                <a:latin typeface="Courier New" pitchFamily="49" charset="0"/>
              </a:rPr>
              <a:t> Ausdruck </a:t>
            </a:r>
            <a:r>
              <a:rPr lang="de-DE" sz="1800" b="1" dirty="0" smtClean="0">
                <a:latin typeface="Courier New" pitchFamily="49" charset="0"/>
              </a:rPr>
              <a:t>is</a:t>
            </a:r>
            <a:r>
              <a:rPr lang="de-DE" sz="1800" dirty="0" smtClean="0">
                <a:latin typeface="Courier New" pitchFamily="49" charset="0"/>
              </a:rPr>
              <a:t/>
            </a:r>
            <a:br>
              <a:rPr lang="de-DE" sz="1800" dirty="0" smtClean="0">
                <a:latin typeface="Courier New" pitchFamily="49" charset="0"/>
              </a:rPr>
            </a:br>
            <a:r>
              <a:rPr lang="de-DE" sz="1800" dirty="0" smtClean="0">
                <a:latin typeface="Courier New" pitchFamily="49" charset="0"/>
              </a:rPr>
              <a:t>                           </a:t>
            </a:r>
            <a:r>
              <a:rPr lang="de-DE" sz="1800" b="1" dirty="0" smtClean="0">
                <a:latin typeface="Courier New" pitchFamily="49" charset="0"/>
              </a:rPr>
              <a:t>when</a:t>
            </a:r>
            <a:r>
              <a:rPr lang="de-DE" sz="1800" dirty="0" smtClean="0">
                <a:latin typeface="Courier New" pitchFamily="49" charset="0"/>
              </a:rPr>
              <a:t> X  | Y =&gt; …</a:t>
            </a:r>
            <a:br>
              <a:rPr lang="de-DE" sz="1800" dirty="0" smtClean="0">
                <a:latin typeface="Courier New" pitchFamily="49" charset="0"/>
              </a:rPr>
            </a:br>
            <a:r>
              <a:rPr lang="de-DE" sz="1800" dirty="0" smtClean="0">
                <a:latin typeface="Courier New" pitchFamily="49" charset="0"/>
              </a:rPr>
              <a:t>                           </a:t>
            </a:r>
            <a:r>
              <a:rPr lang="de-DE" sz="1800" b="1" dirty="0" smtClean="0">
                <a:latin typeface="Courier New" pitchFamily="49" charset="0"/>
              </a:rPr>
              <a:t>when</a:t>
            </a:r>
            <a:r>
              <a:rPr lang="de-DE" sz="1800" dirty="0" smtClean="0">
                <a:latin typeface="Courier New" pitchFamily="49" charset="0"/>
              </a:rPr>
              <a:t> U .. W =&gt; …</a:t>
            </a:r>
            <a:br>
              <a:rPr lang="de-DE" sz="1800" dirty="0" smtClean="0">
                <a:latin typeface="Courier New" pitchFamily="49" charset="0"/>
              </a:rPr>
            </a:br>
            <a:r>
              <a:rPr lang="de-DE" sz="1800" dirty="0" smtClean="0">
                <a:latin typeface="Courier New" pitchFamily="49" charset="0"/>
              </a:rPr>
              <a:t>                           </a:t>
            </a:r>
            <a:r>
              <a:rPr lang="de-DE" sz="1800" b="1" dirty="0" smtClean="0">
                <a:solidFill>
                  <a:schemeClr val="hlink"/>
                </a:solidFill>
                <a:latin typeface="Courier New" pitchFamily="49" charset="0"/>
              </a:rPr>
              <a:t>when others</a:t>
            </a:r>
            <a:r>
              <a:rPr lang="de-DE" sz="1800" dirty="0" smtClean="0">
                <a:solidFill>
                  <a:schemeClr val="hlink"/>
                </a:solidFill>
                <a:latin typeface="Courier New" pitchFamily="49" charset="0"/>
              </a:rPr>
              <a:t> =&gt; </a:t>
            </a:r>
            <a:r>
              <a:rPr lang="de-DE" sz="1800" b="1" dirty="0" smtClean="0">
                <a:solidFill>
                  <a:schemeClr val="hlink"/>
                </a:solidFill>
                <a:latin typeface="Courier New" pitchFamily="49" charset="0"/>
              </a:rPr>
              <a:t>null</a:t>
            </a:r>
            <a:r>
              <a:rPr lang="de-DE" sz="1800" dirty="0" smtClean="0">
                <a:solidFill>
                  <a:schemeClr val="hlink"/>
                </a:solidFill>
                <a:latin typeface="Courier New" pitchFamily="49" charset="0"/>
              </a:rPr>
              <a:t>;</a:t>
            </a:r>
            <a:r>
              <a:rPr lang="de-DE" sz="1800" dirty="0" smtClean="0">
                <a:latin typeface="Courier New" pitchFamily="49" charset="0"/>
              </a:rPr>
              <a:t/>
            </a:r>
            <a:br>
              <a:rPr lang="de-DE" sz="1800" dirty="0" smtClean="0">
                <a:latin typeface="Courier New" pitchFamily="49" charset="0"/>
              </a:rPr>
            </a:br>
            <a:r>
              <a:rPr lang="de-DE" sz="1800" dirty="0" smtClean="0">
                <a:latin typeface="Courier New" pitchFamily="49" charset="0"/>
              </a:rPr>
              <a:t>                         </a:t>
            </a:r>
            <a:r>
              <a:rPr lang="de-DE" sz="1800" b="1" dirty="0" smtClean="0">
                <a:latin typeface="Courier New" pitchFamily="49" charset="0"/>
              </a:rPr>
              <a:t>end case</a:t>
            </a:r>
            <a:r>
              <a:rPr lang="de-DE" sz="1800" dirty="0" smtClean="0">
                <a:latin typeface="Courier New" pitchFamily="49" charset="0"/>
              </a:rPr>
              <a:t>;</a:t>
            </a:r>
          </a:p>
          <a:p>
            <a:pPr marL="71755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dirty="0" smtClean="0">
                <a:latin typeface="Courier New" pitchFamily="49" charset="0"/>
              </a:rPr>
              <a:t>  </a:t>
            </a:r>
            <a:r>
              <a:rPr lang="de-DE" sz="1800" b="1" dirty="0" smtClean="0">
                <a:latin typeface="Courier New" pitchFamily="49" charset="0"/>
              </a:rPr>
              <a:t>when</a:t>
            </a:r>
            <a:r>
              <a:rPr lang="de-DE" sz="1800" dirty="0" smtClean="0">
                <a:latin typeface="Courier New" pitchFamily="49" charset="0"/>
              </a:rPr>
              <a:t> Untertyp       =&gt; Anweisungen;</a:t>
            </a:r>
          </a:p>
          <a:p>
            <a:pPr marL="71755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dirty="0" smtClean="0">
                <a:latin typeface="Courier New" pitchFamily="49" charset="0"/>
              </a:rPr>
              <a:t>  </a:t>
            </a:r>
            <a:r>
              <a:rPr lang="de-DE" sz="1800" b="1" dirty="0" smtClean="0">
                <a:solidFill>
                  <a:srgbClr val="CC3300"/>
                </a:solidFill>
                <a:latin typeface="Courier New" pitchFamily="49" charset="0"/>
              </a:rPr>
              <a:t>when others        </a:t>
            </a:r>
            <a:r>
              <a:rPr lang="de-DE" sz="1800" dirty="0" smtClean="0">
                <a:solidFill>
                  <a:srgbClr val="CC3300"/>
                </a:solidFill>
                <a:latin typeface="Courier New" pitchFamily="49" charset="0"/>
              </a:rPr>
              <a:t> =&gt; Anweisungen;</a:t>
            </a:r>
          </a:p>
          <a:p>
            <a:pPr marL="71755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latin typeface="Courier New" pitchFamily="49" charset="0"/>
              </a:rPr>
              <a:t>end case</a:t>
            </a:r>
            <a:r>
              <a:rPr lang="de-DE" sz="1800" dirty="0" smtClean="0">
                <a:latin typeface="Courier New" pitchFamily="49" charset="0"/>
              </a:rPr>
              <a:t>;</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de-DE" sz="800" dirty="0" smtClean="0">
              <a:latin typeface="Courier New" pitchFamily="49" charset="0"/>
            </a:endParaRP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2400" dirty="0" smtClean="0">
                <a:solidFill>
                  <a:schemeClr val="accent6"/>
                </a:solidFill>
              </a:rPr>
              <a:t>Auch im inneren </a:t>
            </a:r>
            <a:r>
              <a:rPr lang="de-DE" sz="2400" b="1" dirty="0" smtClean="0">
                <a:solidFill>
                  <a:schemeClr val="accent6"/>
                </a:solidFill>
                <a:latin typeface="Courier New" panose="02070309020205020404" pitchFamily="49" charset="0"/>
                <a:cs typeface="Courier New" panose="02070309020205020404" pitchFamily="49" charset="0"/>
              </a:rPr>
              <a:t>case</a:t>
            </a:r>
            <a:r>
              <a:rPr lang="de-DE" sz="2400" dirty="0" smtClean="0">
                <a:solidFill>
                  <a:schemeClr val="accent6"/>
                </a:solidFill>
              </a:rPr>
              <a:t> müssen alle Werte abgedeckt sein, obwohl gewisse Auswahlen unmöglich sind.</a:t>
            </a:r>
          </a:p>
        </p:txBody>
      </p:sp>
      <p:sp>
        <p:nvSpPr>
          <p:cNvPr id="5939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5939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4ABE98C-60D9-43F2-A174-EAC653A79C80}" type="slidenum">
              <a:rPr lang="de-DE" altLang="de-DE" sz="2400" smtClean="0"/>
              <a:pPr eaLnBrk="1" hangingPunct="1">
                <a:spcBef>
                  <a:spcPct val="0"/>
                </a:spcBef>
              </a:pPr>
              <a:t>82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Syntax Block-Anweisung</a:t>
            </a:r>
          </a:p>
        </p:txBody>
      </p:sp>
      <p:sp>
        <p:nvSpPr>
          <p:cNvPr id="60419" name="Rectangle 2"/>
          <p:cNvSpPr>
            <a:spLocks noGrp="1" noChangeArrowheads="1"/>
          </p:cNvSpPr>
          <p:nvPr>
            <p:ph idx="1"/>
          </p:nvPr>
        </p:nvSpPr>
        <p:spPr>
          <a:xfrm>
            <a:off x="539552" y="1876425"/>
            <a:ext cx="7959923" cy="727075"/>
          </a:xfrm>
        </p:spPr>
        <p:txBody>
          <a:bodyPr/>
          <a:lstStyle/>
          <a:p>
            <a:pPr marL="0" indent="0" eaLnBrk="1" hangingPunct="1">
              <a:lnSpc>
                <a:spcPct val="9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200" dirty="0" smtClean="0"/>
              <a:t>Ada ist eine blockorientierte Sprache. Alle Deklarationen können beliebig geschachtelt werden. Überall, wo eine An</a:t>
            </a:r>
            <a:r>
              <a:rPr lang="de-DE" sz="2200" dirty="0" smtClean="0">
                <a:solidFill>
                  <a:schemeClr val="tx1"/>
                </a:solidFill>
              </a:rPr>
              <a:t>weisung </a:t>
            </a:r>
            <a:r>
              <a:rPr lang="de-DE" sz="2200" dirty="0">
                <a:solidFill>
                  <a:schemeClr val="tx1"/>
                </a:solidFill>
              </a:rPr>
              <a:t>steht, </a:t>
            </a:r>
            <a:endParaRPr lang="de-DE" altLang="de-DE" sz="2200" dirty="0" smtClean="0"/>
          </a:p>
          <a:p>
            <a:pPr marL="0" indent="0" eaLnBrk="1" hangingPunct="1">
              <a:lnSpc>
                <a:spcPct val="9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800" dirty="0" smtClean="0"/>
          </a:p>
        </p:txBody>
      </p:sp>
      <p:sp>
        <p:nvSpPr>
          <p:cNvPr id="6042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042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0F513E7-39D0-4010-8B7D-808F72ED2833}" type="slidenum">
              <a:rPr lang="de-DE" altLang="de-DE" sz="2400" smtClean="0"/>
              <a:pPr eaLnBrk="1" hangingPunct="1">
                <a:spcBef>
                  <a:spcPct val="0"/>
                </a:spcBef>
              </a:pPr>
              <a:t>83</a:t>
            </a:fld>
            <a:endParaRPr lang="de-DE" altLang="de-DE" sz="2400" dirty="0" smtClean="0"/>
          </a:p>
        </p:txBody>
      </p:sp>
      <p:sp>
        <p:nvSpPr>
          <p:cNvPr id="60422" name="Textfeld 1"/>
          <p:cNvSpPr txBox="1">
            <a:spLocks noChangeArrowheads="1"/>
          </p:cNvSpPr>
          <p:nvPr/>
        </p:nvSpPr>
        <p:spPr bwMode="auto">
          <a:xfrm>
            <a:off x="755650" y="2852738"/>
            <a:ext cx="3240088" cy="3209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3200">
                <a:solidFill>
                  <a:srgbClr val="000000"/>
                </a:solidFill>
                <a:latin typeface="Times New Roman" pitchFamily="18" charset="0"/>
              </a:defRPr>
            </a:lvl1pPr>
            <a:lvl2pPr marL="446088" indent="-266700" eaLnBrk="0" hangingPunct="0">
              <a:spcBef>
                <a:spcPts val="700"/>
              </a:spcBef>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800">
                <a:solidFill>
                  <a:srgbClr val="000000"/>
                </a:solidFill>
                <a:latin typeface="Times New Roman" pitchFamily="18" charset="0"/>
              </a:defRPr>
            </a:lvl2pPr>
            <a:lvl3pPr marL="892175" indent="-173038" eaLnBrk="0" hangingPunct="0">
              <a:spcBef>
                <a:spcPts val="6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000000"/>
                </a:solidFill>
                <a:latin typeface="Times New Roman" pitchFamily="18" charset="0"/>
              </a:defRPr>
            </a:lvl3pPr>
            <a:lvl4pPr marL="1714500" eaLnBrk="0" hangingPunct="0">
              <a:spcBef>
                <a:spcPts val="5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4pPr>
            <a:lvl5pPr marL="2122488" eaLnBrk="0" hangingPunct="0">
              <a:spcBef>
                <a:spcPts val="5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9pPr>
          </a:lstStyle>
          <a:p>
            <a:pPr eaLnBrk="1" hangingPunct="1">
              <a:lnSpc>
                <a:spcPct val="90000"/>
              </a:lnSpc>
              <a:spcBef>
                <a:spcPts val="500"/>
              </a:spcBef>
              <a:buClrTx/>
              <a:buFontTx/>
              <a:buNone/>
            </a:pPr>
            <a:r>
              <a:rPr lang="de-DE" altLang="de-DE" sz="2400" dirty="0" smtClean="0">
                <a:solidFill>
                  <a:srgbClr val="663300"/>
                </a:solidFill>
                <a:latin typeface="Courier New" pitchFamily="49" charset="0"/>
              </a:rPr>
              <a:t>[Name:]</a:t>
            </a:r>
            <a:endParaRPr lang="de-DE" altLang="de-DE" sz="2400" dirty="0">
              <a:solidFill>
                <a:srgbClr val="663300"/>
              </a:solidFill>
              <a:latin typeface="Courier New" pitchFamily="49" charset="0"/>
            </a:endParaRPr>
          </a:p>
          <a:p>
            <a:pPr eaLnBrk="1" hangingPunct="1">
              <a:lnSpc>
                <a:spcPct val="90000"/>
              </a:lnSpc>
              <a:spcBef>
                <a:spcPts val="500"/>
              </a:spcBef>
              <a:buClrTx/>
              <a:buFontTx/>
              <a:buNone/>
            </a:pPr>
            <a:r>
              <a:rPr lang="de-DE" altLang="de-DE" sz="2400" b="1" dirty="0">
                <a:solidFill>
                  <a:srgbClr val="663300"/>
                </a:solidFill>
                <a:latin typeface="Courier New" pitchFamily="49" charset="0"/>
              </a:rPr>
              <a:t>declare</a:t>
            </a:r>
          </a:p>
          <a:p>
            <a:pPr eaLnBrk="1" hangingPunct="1">
              <a:lnSpc>
                <a:spcPct val="90000"/>
              </a:lnSpc>
              <a:spcBef>
                <a:spcPts val="500"/>
              </a:spcBef>
              <a:buClrTx/>
              <a:buFontTx/>
              <a:buNone/>
            </a:pPr>
            <a:r>
              <a:rPr lang="de-DE" altLang="de-DE" sz="2400" dirty="0">
                <a:solidFill>
                  <a:srgbClr val="663300"/>
                </a:solidFill>
                <a:latin typeface="Courier New" pitchFamily="49" charset="0"/>
              </a:rPr>
              <a:t>  Deklarationen;</a:t>
            </a:r>
          </a:p>
          <a:p>
            <a:pPr eaLnBrk="1" hangingPunct="1">
              <a:lnSpc>
                <a:spcPct val="90000"/>
              </a:lnSpc>
              <a:spcBef>
                <a:spcPts val="500"/>
              </a:spcBef>
              <a:buClrTx/>
              <a:buFontTx/>
              <a:buNone/>
            </a:pPr>
            <a:r>
              <a:rPr lang="de-DE" altLang="de-DE" sz="2400" b="1" dirty="0">
                <a:solidFill>
                  <a:schemeClr val="tx1"/>
                </a:solidFill>
                <a:latin typeface="Courier New" pitchFamily="49" charset="0"/>
              </a:rPr>
              <a:t>begin</a:t>
            </a:r>
          </a:p>
          <a:p>
            <a:pPr eaLnBrk="1" hangingPunct="1">
              <a:lnSpc>
                <a:spcPct val="90000"/>
              </a:lnSpc>
              <a:spcBef>
                <a:spcPts val="500"/>
              </a:spcBef>
              <a:buClrTx/>
              <a:buFontTx/>
              <a:buNone/>
            </a:pPr>
            <a:r>
              <a:rPr lang="de-DE" altLang="de-DE" sz="2400" dirty="0">
                <a:solidFill>
                  <a:schemeClr val="tx1"/>
                </a:solidFill>
                <a:latin typeface="Courier New" pitchFamily="49" charset="0"/>
              </a:rPr>
              <a:t>  Anweisungen;</a:t>
            </a:r>
          </a:p>
          <a:p>
            <a:pPr eaLnBrk="1" hangingPunct="1">
              <a:lnSpc>
                <a:spcPct val="90000"/>
              </a:lnSpc>
              <a:spcBef>
                <a:spcPts val="500"/>
              </a:spcBef>
              <a:buClrTx/>
              <a:buFontTx/>
              <a:buNone/>
            </a:pPr>
            <a:r>
              <a:rPr lang="de-DE" altLang="de-DE" sz="2400" b="1" dirty="0">
                <a:solidFill>
                  <a:srgbClr val="663300"/>
                </a:solidFill>
                <a:latin typeface="Courier New" pitchFamily="49" charset="0"/>
              </a:rPr>
              <a:t>exception</a:t>
            </a:r>
          </a:p>
          <a:p>
            <a:pPr eaLnBrk="1" hangingPunct="1">
              <a:lnSpc>
                <a:spcPct val="90000"/>
              </a:lnSpc>
              <a:spcBef>
                <a:spcPts val="500"/>
              </a:spcBef>
              <a:buClrTx/>
              <a:buFontTx/>
              <a:buNone/>
            </a:pPr>
            <a:r>
              <a:rPr lang="de-DE" altLang="de-DE" sz="2400" dirty="0">
                <a:solidFill>
                  <a:srgbClr val="663300"/>
                </a:solidFill>
                <a:latin typeface="Courier New" pitchFamily="49" charset="0"/>
              </a:rPr>
              <a:t>  …</a:t>
            </a:r>
          </a:p>
          <a:p>
            <a:pPr eaLnBrk="1" hangingPunct="1">
              <a:lnSpc>
                <a:spcPct val="90000"/>
              </a:lnSpc>
              <a:spcBef>
                <a:spcPts val="500"/>
              </a:spcBef>
              <a:buClrTx/>
              <a:buFontTx/>
              <a:buNone/>
            </a:pPr>
            <a:r>
              <a:rPr lang="de-DE" altLang="de-DE" sz="2400" b="1" dirty="0">
                <a:solidFill>
                  <a:schemeClr val="tx1"/>
                </a:solidFill>
                <a:latin typeface="Courier New" pitchFamily="49" charset="0"/>
              </a:rPr>
              <a:t>end</a:t>
            </a:r>
            <a:r>
              <a:rPr lang="de-DE" altLang="de-DE" sz="2400" dirty="0">
                <a:solidFill>
                  <a:schemeClr val="tx1"/>
                </a:solidFill>
                <a:latin typeface="Courier New" pitchFamily="49" charset="0"/>
              </a:rPr>
              <a:t> </a:t>
            </a:r>
            <a:r>
              <a:rPr lang="de-DE" altLang="de-DE" sz="2400" dirty="0" smtClean="0">
                <a:solidFill>
                  <a:srgbClr val="663300"/>
                </a:solidFill>
                <a:latin typeface="Courier New" pitchFamily="49" charset="0"/>
              </a:rPr>
              <a:t>[Name]</a:t>
            </a:r>
            <a:r>
              <a:rPr lang="de-DE" altLang="de-DE" sz="2400" dirty="0" smtClean="0">
                <a:solidFill>
                  <a:schemeClr val="tx1"/>
                </a:solidFill>
                <a:latin typeface="Courier New" pitchFamily="49" charset="0"/>
              </a:rPr>
              <a:t>;</a:t>
            </a:r>
            <a:endParaRPr lang="de-DE" altLang="de-DE" sz="2400" dirty="0">
              <a:solidFill>
                <a:schemeClr val="tx1"/>
              </a:solidFill>
              <a:latin typeface="Courier New" pitchFamily="49" charset="0"/>
            </a:endParaRPr>
          </a:p>
        </p:txBody>
      </p:sp>
      <p:sp>
        <p:nvSpPr>
          <p:cNvPr id="3" name="Textfeld 2"/>
          <p:cNvSpPr txBox="1"/>
          <p:nvPr/>
        </p:nvSpPr>
        <p:spPr>
          <a:xfrm>
            <a:off x="4214812" y="2492891"/>
            <a:ext cx="4572595" cy="3816429"/>
          </a:xfrm>
          <a:prstGeom prst="rect">
            <a:avLst/>
          </a:prstGeom>
          <a:noFill/>
        </p:spPr>
        <p:txBody>
          <a:bodyPr wrap="square">
            <a:spAutoFit/>
          </a:bodyPr>
          <a:lstStyle/>
          <a:p>
            <a:pPr>
              <a:defRPr/>
            </a:pPr>
            <a:r>
              <a:rPr lang="de-DE" sz="2200" dirty="0" smtClean="0">
                <a:solidFill>
                  <a:schemeClr val="tx1"/>
                </a:solidFill>
              </a:rPr>
              <a:t>kann </a:t>
            </a:r>
            <a:r>
              <a:rPr lang="de-DE" sz="2200" dirty="0">
                <a:solidFill>
                  <a:schemeClr val="tx1"/>
                </a:solidFill>
              </a:rPr>
              <a:t>ein Block eingeschoben </a:t>
            </a:r>
            <a:r>
              <a:rPr lang="de-DE" sz="2200" dirty="0" smtClean="0">
                <a:solidFill>
                  <a:schemeClr val="tx1"/>
                </a:solidFill>
              </a:rPr>
              <a:t>werden. Der </a:t>
            </a:r>
            <a:r>
              <a:rPr lang="de-DE" sz="2200" dirty="0" smtClean="0">
                <a:solidFill>
                  <a:srgbClr val="663300"/>
                </a:solidFill>
              </a:rPr>
              <a:t>Block-Name</a:t>
            </a:r>
            <a:r>
              <a:rPr lang="de-DE" sz="2200" dirty="0" smtClean="0">
                <a:solidFill>
                  <a:schemeClr val="tx1"/>
                </a:solidFill>
              </a:rPr>
              <a:t> kann entfallen.</a:t>
            </a:r>
            <a:endParaRPr lang="de-DE" sz="2200" dirty="0">
              <a:solidFill>
                <a:schemeClr val="tx1"/>
              </a:solidFill>
            </a:endParaRPr>
          </a:p>
          <a:p>
            <a:pPr>
              <a:defRPr/>
            </a:pPr>
            <a:r>
              <a:rPr lang="de-DE" sz="2200" dirty="0">
                <a:solidFill>
                  <a:schemeClr val="tx1"/>
                </a:solidFill>
              </a:rPr>
              <a:t>Wann verwendet man Blöcke?</a:t>
            </a:r>
          </a:p>
          <a:p>
            <a:pPr marL="342900" indent="-342900">
              <a:buFont typeface="Arial" pitchFamily="34" charset="0"/>
              <a:buChar char="•"/>
              <a:defRPr/>
            </a:pPr>
            <a:r>
              <a:rPr lang="de-DE" sz="2200" dirty="0">
                <a:solidFill>
                  <a:schemeClr val="tx1"/>
                </a:solidFill>
              </a:rPr>
              <a:t>Zur Deklaration lokaler Objekte, Unterprogramme, Pakete, </a:t>
            </a:r>
            <a:r>
              <a:rPr lang="de-DE" sz="2200" dirty="0">
                <a:solidFill>
                  <a:schemeClr val="bg2">
                    <a:lumMod val="75000"/>
                  </a:schemeClr>
                </a:solidFill>
              </a:rPr>
              <a:t>Prozesse</a:t>
            </a:r>
            <a:r>
              <a:rPr lang="de-DE" sz="2200" dirty="0">
                <a:solidFill>
                  <a:schemeClr val="tx1"/>
                </a:solidFill>
              </a:rPr>
              <a:t>, etc.</a:t>
            </a:r>
            <a:br>
              <a:rPr lang="de-DE" sz="2200" dirty="0">
                <a:solidFill>
                  <a:schemeClr val="tx1"/>
                </a:solidFill>
              </a:rPr>
            </a:br>
            <a:r>
              <a:rPr lang="de-DE" sz="2200" dirty="0">
                <a:solidFill>
                  <a:srgbClr val="FF3399"/>
                </a:solidFill>
              </a:rPr>
              <a:t>Am Blockende werden alle lokalen Objekte </a:t>
            </a:r>
            <a:r>
              <a:rPr lang="de-DE" sz="2200" dirty="0" smtClean="0">
                <a:solidFill>
                  <a:srgbClr val="FF3399"/>
                </a:solidFill>
              </a:rPr>
              <a:t>finalisiert, das heißt, sie hören auf zu existieren.</a:t>
            </a:r>
            <a:endParaRPr lang="de-DE" sz="2200" dirty="0">
              <a:solidFill>
                <a:srgbClr val="FF3399"/>
              </a:solidFill>
            </a:endParaRPr>
          </a:p>
          <a:p>
            <a:pPr marL="342900" indent="-342900">
              <a:buFont typeface="Arial" pitchFamily="34" charset="0"/>
              <a:buChar char="•"/>
              <a:defRPr/>
            </a:pPr>
            <a:r>
              <a:rPr lang="de-DE" sz="2200" dirty="0">
                <a:solidFill>
                  <a:schemeClr val="tx1"/>
                </a:solidFill>
              </a:rPr>
              <a:t>Zur Lokalisierung einer Ausnahmebehandlung</a:t>
            </a:r>
          </a:p>
        </p:txBody>
      </p:sp>
      <p:cxnSp>
        <p:nvCxnSpPr>
          <p:cNvPr id="60424" name="Gerade Verbindung 4"/>
          <p:cNvCxnSpPr>
            <a:cxnSpLocks noChangeShapeType="1"/>
          </p:cNvCxnSpPr>
          <p:nvPr/>
        </p:nvCxnSpPr>
        <p:spPr bwMode="auto">
          <a:xfrm>
            <a:off x="3995738" y="2852738"/>
            <a:ext cx="0" cy="3209597"/>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Abgerundete rechteckige Legende 8"/>
          <p:cNvSpPr/>
          <p:nvPr/>
        </p:nvSpPr>
        <p:spPr bwMode="auto">
          <a:xfrm>
            <a:off x="2843808" y="5140722"/>
            <a:ext cx="1371004" cy="1096566"/>
          </a:xfrm>
          <a:prstGeom prst="wedgeRoundRectCallout">
            <a:avLst>
              <a:gd name="adj1" fmla="val -104118"/>
              <a:gd name="adj2" fmla="val -46919"/>
              <a:gd name="adj3" fmla="val 16667"/>
            </a:avLst>
          </a:prstGeom>
          <a:solidFill>
            <a:schemeClr val="accent2">
              <a:lumMod val="20000"/>
              <a:lumOff val="8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kumimoji="0" lang="de-DE" sz="1600" b="0" i="0" u="none" strike="noStrike" cap="none" normalizeH="0" baseline="0" dirty="0" smtClean="0">
                <a:ln>
                  <a:noFill/>
                </a:ln>
                <a:solidFill>
                  <a:schemeClr val="tx1"/>
                </a:solidFill>
                <a:effectLst/>
              </a:rPr>
              <a:t>Ausnahmen werden später behandelt</a:t>
            </a:r>
            <a:r>
              <a:rPr lang="de-DE" sz="1600" dirty="0" smtClean="0">
                <a:solidFill>
                  <a:schemeClr val="tx1"/>
                </a:solidFill>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Syntax von Schleifen</a:t>
            </a:r>
          </a:p>
        </p:txBody>
      </p:sp>
      <p:sp>
        <p:nvSpPr>
          <p:cNvPr id="61443" name="Rectangle 2"/>
          <p:cNvSpPr>
            <a:spLocks noGrp="1" noChangeArrowheads="1"/>
          </p:cNvSpPr>
          <p:nvPr>
            <p:ph idx="1"/>
          </p:nvPr>
        </p:nvSpPr>
        <p:spPr>
          <a:xfrm>
            <a:off x="468313" y="1844675"/>
            <a:ext cx="4965700" cy="3384550"/>
          </a:xfrm>
        </p:spPr>
        <p:txBody>
          <a:bodyPr/>
          <a:lstStyle/>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solidFill>
                  <a:srgbClr val="663300"/>
                </a:solidFill>
                <a:latin typeface="Courier New" pitchFamily="49" charset="0"/>
              </a:rPr>
              <a:t>[Name:]</a:t>
            </a:r>
            <a:br>
              <a:rPr lang="de-DE" altLang="de-DE" sz="2000" dirty="0" smtClean="0">
                <a:solidFill>
                  <a:srgbClr val="663300"/>
                </a:solidFill>
                <a:latin typeface="Courier New" pitchFamily="49" charset="0"/>
              </a:rPr>
            </a:br>
            <a:r>
              <a:rPr lang="de-DE" altLang="de-DE" sz="2000" b="1" dirty="0" smtClean="0">
                <a:latin typeface="Courier New" pitchFamily="49" charset="0"/>
              </a:rPr>
              <a:t>loop  -- </a:t>
            </a:r>
            <a:r>
              <a:rPr lang="de-DE" altLang="de-DE" sz="2000" i="1" dirty="0" smtClean="0">
                <a:latin typeface="Courier New" pitchFamily="49" charset="0"/>
              </a:rPr>
              <a:t>Endlosschleife</a:t>
            </a:r>
            <a:br>
              <a:rPr lang="de-DE" altLang="de-DE" sz="2000" i="1" dirty="0" smtClean="0">
                <a:latin typeface="Courier New" pitchFamily="49" charset="0"/>
              </a:rPr>
            </a:br>
            <a:r>
              <a:rPr lang="de-DE" altLang="de-DE" sz="2000" b="1" dirty="0" smtClean="0">
                <a:latin typeface="Courier New" pitchFamily="49" charset="0"/>
              </a:rPr>
              <a:t> </a:t>
            </a:r>
            <a:r>
              <a:rPr lang="de-DE" altLang="de-DE" sz="2000" dirty="0" smtClean="0">
                <a:latin typeface="Courier New" pitchFamily="49" charset="0"/>
              </a:rPr>
              <a:t> Anweisungen;</a:t>
            </a:r>
            <a:br>
              <a:rPr lang="de-DE" altLang="de-DE" sz="2000" dirty="0" smtClean="0">
                <a:latin typeface="Courier New" pitchFamily="49" charset="0"/>
              </a:rPr>
            </a:br>
            <a:r>
              <a:rPr lang="de-DE" altLang="de-DE" sz="2000" dirty="0" smtClean="0">
                <a:latin typeface="Courier New" pitchFamily="49" charset="0"/>
              </a:rPr>
              <a:t>  </a:t>
            </a:r>
            <a:r>
              <a:rPr lang="de-DE" altLang="de-DE" sz="2000" b="1" dirty="0" smtClean="0">
                <a:solidFill>
                  <a:srgbClr val="FF3399"/>
                </a:solidFill>
                <a:latin typeface="Courier New" pitchFamily="49" charset="0"/>
              </a:rPr>
              <a:t>exit </a:t>
            </a:r>
            <a:r>
              <a:rPr lang="de-DE" altLang="de-DE" sz="2000" dirty="0" smtClean="0">
                <a:solidFill>
                  <a:srgbClr val="663300"/>
                </a:solidFill>
                <a:latin typeface="Courier New" pitchFamily="49" charset="0"/>
              </a:rPr>
              <a:t>[Name]</a:t>
            </a:r>
            <a:r>
              <a:rPr lang="de-DE" altLang="de-DE" sz="2000" b="1" dirty="0" smtClean="0">
                <a:solidFill>
                  <a:srgbClr val="663300"/>
                </a:solidFill>
                <a:latin typeface="Courier New" pitchFamily="49" charset="0"/>
              </a:rPr>
              <a:t> </a:t>
            </a:r>
            <a:r>
              <a:rPr lang="de-DE" altLang="de-DE" sz="2000" dirty="0" smtClean="0">
                <a:solidFill>
                  <a:srgbClr val="FF3399"/>
                </a:solidFill>
                <a:latin typeface="Courier New" pitchFamily="49" charset="0"/>
              </a:rPr>
              <a:t>[</a:t>
            </a:r>
            <a:r>
              <a:rPr lang="de-DE" altLang="de-DE" sz="2000" b="1" dirty="0" smtClean="0">
                <a:solidFill>
                  <a:srgbClr val="FF3399"/>
                </a:solidFill>
                <a:latin typeface="Courier New" pitchFamily="49" charset="0"/>
              </a:rPr>
              <a:t>when</a:t>
            </a:r>
            <a:r>
              <a:rPr lang="de-DE" altLang="de-DE" sz="2000" dirty="0" smtClean="0">
                <a:solidFill>
                  <a:srgbClr val="FF3399"/>
                </a:solidFill>
                <a:latin typeface="Courier New" pitchFamily="49" charset="0"/>
              </a:rPr>
              <a:t> Bedingung];</a:t>
            </a:r>
            <a:br>
              <a:rPr lang="de-DE" altLang="de-DE" sz="2000" dirty="0" smtClean="0">
                <a:solidFill>
                  <a:srgbClr val="FF3399"/>
                </a:solidFill>
                <a:latin typeface="Courier New" pitchFamily="49" charset="0"/>
              </a:rPr>
            </a:br>
            <a:r>
              <a:rPr lang="de-DE" altLang="de-DE" sz="2000" b="1" dirty="0" smtClean="0">
                <a:latin typeface="Courier New" pitchFamily="49" charset="0"/>
              </a:rPr>
              <a:t>end loop</a:t>
            </a:r>
            <a:r>
              <a:rPr lang="de-DE" altLang="de-DE" sz="2000" dirty="0" smtClean="0">
                <a:solidFill>
                  <a:srgbClr val="663300"/>
                </a:solidFill>
                <a:latin typeface="Courier New" pitchFamily="49" charset="0"/>
              </a:rPr>
              <a:t> [Name]</a:t>
            </a:r>
            <a:r>
              <a:rPr lang="de-DE" altLang="de-DE" sz="2000" dirty="0" smtClean="0">
                <a:latin typeface="Courier New" pitchFamily="49" charset="0"/>
              </a:rPr>
              <a:t>;</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for</a:t>
            </a:r>
            <a:r>
              <a:rPr lang="de-DE" altLang="de-DE" sz="2000" dirty="0" smtClean="0">
                <a:latin typeface="Courier New" pitchFamily="49" charset="0"/>
              </a:rPr>
              <a:t> I </a:t>
            </a:r>
            <a:r>
              <a:rPr lang="de-DE" altLang="de-DE" sz="2000" b="1" dirty="0" smtClean="0">
                <a:latin typeface="Courier New" pitchFamily="49" charset="0"/>
              </a:rPr>
              <a:t>in [reverse]</a:t>
            </a:r>
            <a:r>
              <a:rPr lang="de-DE" altLang="de-DE" sz="2000" dirty="0" smtClean="0">
                <a:latin typeface="Courier New" pitchFamily="49" charset="0"/>
              </a:rPr>
              <a:t> Bereich </a:t>
            </a:r>
            <a:r>
              <a:rPr lang="de-DE" altLang="de-DE" sz="2000" b="1" dirty="0" smtClean="0">
                <a:latin typeface="Courier New" pitchFamily="49" charset="0"/>
              </a:rPr>
              <a:t>loop</a:t>
            </a:r>
            <a:br>
              <a:rPr lang="de-DE" altLang="de-DE" sz="2000" b="1" dirty="0" smtClean="0">
                <a:latin typeface="Courier New" pitchFamily="49" charset="0"/>
              </a:rPr>
            </a:br>
            <a:r>
              <a:rPr lang="de-DE" altLang="de-DE" sz="2000" b="1" dirty="0" smtClean="0">
                <a:latin typeface="Courier New" pitchFamily="49" charset="0"/>
              </a:rPr>
              <a:t> </a:t>
            </a:r>
            <a:r>
              <a:rPr lang="de-DE" altLang="de-DE" sz="2000" dirty="0" smtClean="0">
                <a:latin typeface="Courier New" pitchFamily="49" charset="0"/>
              </a:rPr>
              <a:t> Anweisungen;</a:t>
            </a:r>
            <a:br>
              <a:rPr lang="de-DE" altLang="de-DE" sz="2000" dirty="0" smtClean="0">
                <a:latin typeface="Courier New" pitchFamily="49" charset="0"/>
              </a:rPr>
            </a:br>
            <a:r>
              <a:rPr lang="de-DE" altLang="de-DE" sz="2000" b="1" dirty="0" smtClean="0">
                <a:latin typeface="Courier New" pitchFamily="49" charset="0"/>
              </a:rPr>
              <a:t>end loop</a:t>
            </a:r>
            <a:r>
              <a:rPr lang="de-DE" altLang="de-DE" sz="2000" dirty="0" smtClean="0">
                <a:latin typeface="Courier New" pitchFamily="49" charset="0"/>
              </a:rPr>
              <a:t>;</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while </a:t>
            </a:r>
            <a:r>
              <a:rPr lang="de-DE" altLang="de-DE" sz="2000" dirty="0" smtClean="0">
                <a:latin typeface="Courier New" pitchFamily="49" charset="0"/>
              </a:rPr>
              <a:t>Bedingung </a:t>
            </a:r>
            <a:r>
              <a:rPr lang="de-DE" altLang="de-DE" sz="2000" b="1" dirty="0" smtClean="0">
                <a:latin typeface="Courier New" pitchFamily="49" charset="0"/>
              </a:rPr>
              <a:t>loop</a:t>
            </a:r>
            <a:br>
              <a:rPr lang="de-DE" altLang="de-DE" sz="2000" b="1" dirty="0" smtClean="0">
                <a:latin typeface="Courier New" pitchFamily="49" charset="0"/>
              </a:rPr>
            </a:br>
            <a:r>
              <a:rPr lang="de-DE" altLang="de-DE" sz="2000" b="1" dirty="0" smtClean="0">
                <a:latin typeface="Courier New" pitchFamily="49" charset="0"/>
              </a:rPr>
              <a:t> </a:t>
            </a:r>
            <a:r>
              <a:rPr lang="de-DE" altLang="de-DE" sz="2000" dirty="0" smtClean="0">
                <a:latin typeface="Courier New" pitchFamily="49" charset="0"/>
              </a:rPr>
              <a:t> Anweisungen;</a:t>
            </a:r>
            <a:br>
              <a:rPr lang="de-DE" altLang="de-DE" sz="2000" dirty="0" smtClean="0">
                <a:latin typeface="Courier New" pitchFamily="49" charset="0"/>
              </a:rPr>
            </a:br>
            <a:r>
              <a:rPr lang="de-DE" altLang="de-DE" sz="2000" b="1" dirty="0" smtClean="0">
                <a:latin typeface="Courier New" pitchFamily="49" charset="0"/>
              </a:rPr>
              <a:t>end loop</a:t>
            </a:r>
            <a:r>
              <a:rPr lang="de-DE" altLang="de-DE" sz="2000" dirty="0" smtClean="0">
                <a:latin typeface="Courier New" pitchFamily="49" charset="0"/>
              </a:rPr>
              <a:t>;</a:t>
            </a:r>
          </a:p>
        </p:txBody>
      </p:sp>
      <p:sp>
        <p:nvSpPr>
          <p:cNvPr id="61444"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1445"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60CDB3B-1F90-4BB8-93F5-BCEAD77424FF}" type="slidenum">
              <a:rPr lang="de-DE" altLang="de-DE" sz="2400" smtClean="0"/>
              <a:pPr eaLnBrk="1" hangingPunct="1">
                <a:spcBef>
                  <a:spcPct val="0"/>
                </a:spcBef>
              </a:pPr>
              <a:t>84</a:t>
            </a:fld>
            <a:endParaRPr lang="de-DE" altLang="de-DE" sz="2400" dirty="0" smtClean="0"/>
          </a:p>
        </p:txBody>
      </p:sp>
      <p:sp>
        <p:nvSpPr>
          <p:cNvPr id="61446" name="Textfeld 1"/>
          <p:cNvSpPr txBox="1">
            <a:spLocks noChangeArrowheads="1"/>
          </p:cNvSpPr>
          <p:nvPr/>
        </p:nvSpPr>
        <p:spPr bwMode="auto">
          <a:xfrm>
            <a:off x="5508625" y="1916113"/>
            <a:ext cx="3167063"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dirty="0">
                <a:solidFill>
                  <a:schemeClr val="tx1"/>
                </a:solidFill>
              </a:rPr>
              <a:t>Die </a:t>
            </a:r>
            <a:r>
              <a:rPr lang="de-DE" altLang="de-DE" dirty="0">
                <a:solidFill>
                  <a:srgbClr val="FF3399"/>
                </a:solidFill>
              </a:rPr>
              <a:t>Exit-Anweisung</a:t>
            </a:r>
            <a:r>
              <a:rPr lang="de-DE" altLang="de-DE" dirty="0">
                <a:solidFill>
                  <a:schemeClr val="tx1"/>
                </a:solidFill>
              </a:rPr>
              <a:t> kann an jeder beliebigen Stelle innerhalb einer jeden Schleife stehen. Eine fehlende Bedin-gung gilt als </a:t>
            </a:r>
            <a:r>
              <a:rPr lang="de-DE" altLang="de-DE" sz="2000" dirty="0">
                <a:solidFill>
                  <a:schemeClr val="tx1"/>
                </a:solidFill>
                <a:latin typeface="Courier New" pitchFamily="49" charset="0"/>
                <a:cs typeface="Courier New" pitchFamily="49" charset="0"/>
              </a:rPr>
              <a:t>True</a:t>
            </a:r>
            <a:r>
              <a:rPr lang="de-DE" altLang="de-DE" dirty="0">
                <a:solidFill>
                  <a:schemeClr val="tx1"/>
                </a:solidFill>
              </a:rPr>
              <a:t>.</a:t>
            </a:r>
          </a:p>
          <a:p>
            <a:r>
              <a:rPr lang="de-DE" altLang="de-DE" dirty="0">
                <a:solidFill>
                  <a:schemeClr val="tx1"/>
                </a:solidFill>
              </a:rPr>
              <a:t>Es wird die mit dem </a:t>
            </a:r>
            <a:r>
              <a:rPr lang="de-DE" altLang="de-DE" dirty="0">
                <a:solidFill>
                  <a:srgbClr val="663300"/>
                </a:solidFill>
              </a:rPr>
              <a:t>Namen</a:t>
            </a:r>
            <a:r>
              <a:rPr lang="de-DE" altLang="de-DE" dirty="0">
                <a:solidFill>
                  <a:schemeClr val="tx1"/>
                </a:solidFill>
              </a:rPr>
              <a:t> benannte Schleife verlassen; bei fehlendem Namen die innerste Schleife.</a:t>
            </a:r>
          </a:p>
        </p:txBody>
      </p:sp>
      <p:sp>
        <p:nvSpPr>
          <p:cNvPr id="61447" name="Textfeld 2"/>
          <p:cNvSpPr txBox="1">
            <a:spLocks noChangeArrowheads="1"/>
          </p:cNvSpPr>
          <p:nvPr/>
        </p:nvSpPr>
        <p:spPr bwMode="auto">
          <a:xfrm>
            <a:off x="496888" y="5229225"/>
            <a:ext cx="47894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dirty="0">
                <a:solidFill>
                  <a:srgbClr val="663300"/>
                </a:solidFill>
              </a:rPr>
              <a:t>Namen</a:t>
            </a:r>
            <a:r>
              <a:rPr lang="de-DE" altLang="de-DE" dirty="0">
                <a:solidFill>
                  <a:schemeClr val="tx1"/>
                </a:solidFill>
              </a:rPr>
              <a:t> sollten in jedem Fall bei geschachtelten Schleifen verwendet werden.</a:t>
            </a:r>
            <a:endParaRPr lang="de-DE" altLang="de-DE" dirty="0"/>
          </a:p>
        </p:txBody>
      </p:sp>
      <p:cxnSp>
        <p:nvCxnSpPr>
          <p:cNvPr id="61448" name="Gerade Verbindung 4"/>
          <p:cNvCxnSpPr>
            <a:cxnSpLocks noChangeShapeType="1"/>
          </p:cNvCxnSpPr>
          <p:nvPr/>
        </p:nvCxnSpPr>
        <p:spPr bwMode="auto">
          <a:xfrm>
            <a:off x="5397500" y="2036763"/>
            <a:ext cx="20638" cy="316865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49" name="Gerade Verbindung 6"/>
          <p:cNvCxnSpPr>
            <a:cxnSpLocks noChangeShapeType="1"/>
          </p:cNvCxnSpPr>
          <p:nvPr/>
        </p:nvCxnSpPr>
        <p:spPr bwMode="auto">
          <a:xfrm flipH="1">
            <a:off x="431800" y="5205413"/>
            <a:ext cx="4983163"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50" name="Gerade Verbindung 2"/>
          <p:cNvCxnSpPr>
            <a:cxnSpLocks noChangeShapeType="1"/>
          </p:cNvCxnSpPr>
          <p:nvPr/>
        </p:nvCxnSpPr>
        <p:spPr bwMode="auto">
          <a:xfrm>
            <a:off x="5418138" y="5205413"/>
            <a:ext cx="0" cy="866775"/>
          </a:xfrm>
          <a:prstGeom prst="line">
            <a:avLst/>
          </a:prstGeom>
          <a:no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el 1"/>
          <p:cNvSpPr>
            <a:spLocks noGrp="1"/>
          </p:cNvSpPr>
          <p:nvPr>
            <p:ph type="title"/>
          </p:nvPr>
        </p:nvSpPr>
        <p:spPr/>
        <p:txBody>
          <a:bodyPr/>
          <a:lstStyle/>
          <a:p>
            <a:r>
              <a:rPr lang="de-DE" altLang="de-DE" dirty="0" smtClean="0"/>
              <a:t>Achtung vor leeren Schleifen</a:t>
            </a:r>
          </a:p>
        </p:txBody>
      </p:sp>
      <p:sp>
        <p:nvSpPr>
          <p:cNvPr id="3" name="Inhaltsplatzhalter 2"/>
          <p:cNvSpPr>
            <a:spLocks noGrp="1"/>
          </p:cNvSpPr>
          <p:nvPr>
            <p:ph idx="1"/>
          </p:nvPr>
        </p:nvSpPr>
        <p:spPr>
          <a:xfrm>
            <a:off x="1403350" y="2133600"/>
            <a:ext cx="6046788" cy="3887788"/>
          </a:xfrm>
        </p:spPr>
        <p:txBody>
          <a:bodyPr/>
          <a:lstStyle/>
          <a:p>
            <a:pPr marL="0" indent="0">
              <a:defRPr/>
            </a:pPr>
            <a:r>
              <a:rPr lang="de-DE" sz="2400" dirty="0" smtClean="0"/>
              <a:t>Dies ist eine </a:t>
            </a:r>
            <a:r>
              <a:rPr lang="de-DE" sz="2400" dirty="0" smtClean="0">
                <a:solidFill>
                  <a:srgbClr val="FF3399"/>
                </a:solidFill>
              </a:rPr>
              <a:t>leere Zählschleife</a:t>
            </a:r>
            <a:r>
              <a:rPr lang="de-DE" sz="2400" dirty="0" smtClean="0"/>
              <a:t>:</a:t>
            </a:r>
          </a:p>
          <a:p>
            <a:pPr marL="0" indent="0">
              <a:defRPr/>
            </a:pPr>
            <a:r>
              <a:rPr lang="de-DE" sz="2000" b="1" dirty="0" smtClean="0">
                <a:solidFill>
                  <a:schemeClr val="tx1"/>
                </a:solidFill>
                <a:latin typeface="Courier New" pitchFamily="49" charset="0"/>
              </a:rPr>
              <a:t>  for</a:t>
            </a:r>
            <a:r>
              <a:rPr lang="de-DE" sz="2000" dirty="0" smtClean="0">
                <a:solidFill>
                  <a:schemeClr val="tx1"/>
                </a:solidFill>
                <a:latin typeface="Courier New" pitchFamily="49" charset="0"/>
              </a:rPr>
              <a:t> I </a:t>
            </a:r>
            <a:r>
              <a:rPr lang="de-DE" sz="2000" b="1" dirty="0" smtClean="0">
                <a:solidFill>
                  <a:schemeClr val="tx1"/>
                </a:solidFill>
                <a:latin typeface="Courier New" pitchFamily="49" charset="0"/>
              </a:rPr>
              <a:t>in </a:t>
            </a:r>
            <a:r>
              <a:rPr lang="de-DE" sz="2000" dirty="0" smtClean="0">
                <a:solidFill>
                  <a:srgbClr val="FF3399"/>
                </a:solidFill>
                <a:latin typeface="Courier New" pitchFamily="49" charset="0"/>
              </a:rPr>
              <a:t>42 .. 1 </a:t>
            </a:r>
            <a:r>
              <a:rPr lang="de-DE" sz="2000" b="1" dirty="0" smtClean="0">
                <a:solidFill>
                  <a:schemeClr val="tx1"/>
                </a:solidFill>
                <a:latin typeface="Courier New" pitchFamily="49" charset="0"/>
              </a:rPr>
              <a:t>loop</a:t>
            </a:r>
            <a:br>
              <a:rPr lang="de-DE" sz="2000" b="1" dirty="0" smtClean="0">
                <a:solidFill>
                  <a:schemeClr val="tx1"/>
                </a:solidFill>
                <a:latin typeface="Courier New" pitchFamily="49" charset="0"/>
              </a:rPr>
            </a:br>
            <a:r>
              <a:rPr lang="de-DE" sz="2000" b="1" dirty="0" smtClean="0">
                <a:solidFill>
                  <a:schemeClr val="tx1"/>
                </a:solidFill>
                <a:latin typeface="Courier New" pitchFamily="49" charset="0"/>
              </a:rPr>
              <a:t> </a:t>
            </a:r>
            <a:r>
              <a:rPr lang="de-DE" sz="2000" dirty="0" smtClean="0">
                <a:solidFill>
                  <a:schemeClr val="tx1"/>
                </a:solidFill>
                <a:latin typeface="Courier New" pitchFamily="49" charset="0"/>
              </a:rPr>
              <a:t>   Anweisungen;</a:t>
            </a:r>
            <a:br>
              <a:rPr lang="de-DE" sz="2000" dirty="0" smtClean="0">
                <a:solidFill>
                  <a:schemeClr val="tx1"/>
                </a:solidFill>
                <a:latin typeface="Courier New" pitchFamily="49" charset="0"/>
              </a:rPr>
            </a:br>
            <a:r>
              <a:rPr lang="de-DE" sz="2000" dirty="0" smtClean="0">
                <a:solidFill>
                  <a:schemeClr val="tx1"/>
                </a:solidFill>
                <a:latin typeface="Courier New" pitchFamily="49" charset="0"/>
              </a:rPr>
              <a:t>  </a:t>
            </a:r>
            <a:r>
              <a:rPr lang="de-DE" sz="2000" b="1" dirty="0" smtClean="0">
                <a:solidFill>
                  <a:schemeClr val="tx1"/>
                </a:solidFill>
                <a:latin typeface="Courier New" pitchFamily="49" charset="0"/>
              </a:rPr>
              <a:t>end loop</a:t>
            </a:r>
            <a:r>
              <a:rPr lang="de-DE" sz="2000" dirty="0" smtClean="0">
                <a:solidFill>
                  <a:schemeClr val="tx1"/>
                </a:solidFill>
                <a:latin typeface="Courier New" pitchFamily="49" charset="0"/>
              </a:rPr>
              <a:t>;</a:t>
            </a:r>
          </a:p>
          <a:p>
            <a:pPr marL="0" indent="0">
              <a:defRPr/>
            </a:pPr>
            <a:r>
              <a:rPr lang="de-DE" sz="2000" dirty="0" smtClean="0">
                <a:solidFill>
                  <a:srgbClr val="FF3399"/>
                </a:solidFill>
                <a:latin typeface="Courier New" pitchFamily="49" charset="0"/>
                <a:cs typeface="Courier New" pitchFamily="49" charset="0"/>
              </a:rPr>
              <a:t>42 .. 1</a:t>
            </a:r>
            <a:r>
              <a:rPr lang="de-DE" sz="2400" dirty="0" smtClean="0"/>
              <a:t> ist ein leerer Bereich.</a:t>
            </a:r>
          </a:p>
          <a:p>
            <a:pPr marL="0" indent="0">
              <a:defRPr/>
            </a:pPr>
            <a:endParaRPr lang="de-DE" sz="800" dirty="0" smtClean="0"/>
          </a:p>
          <a:p>
            <a:pPr marL="0" indent="0">
              <a:defRPr/>
            </a:pPr>
            <a:r>
              <a:rPr lang="de-DE" sz="2400" dirty="0" smtClean="0"/>
              <a:t>Gemeint ist wohl die </a:t>
            </a:r>
            <a:r>
              <a:rPr lang="de-DE" sz="2400" dirty="0" smtClean="0">
                <a:solidFill>
                  <a:schemeClr val="accent2">
                    <a:lumMod val="50000"/>
                  </a:schemeClr>
                </a:solidFill>
              </a:rPr>
              <a:t>Rückwärtsschleife</a:t>
            </a:r>
            <a:r>
              <a:rPr lang="de-DE" sz="2400" dirty="0" smtClean="0"/>
              <a:t>:</a:t>
            </a:r>
          </a:p>
          <a:p>
            <a:pPr marL="0" indent="0">
              <a:defRPr/>
            </a:pPr>
            <a:r>
              <a:rPr lang="de-DE" sz="2000" b="1" dirty="0" smtClean="0">
                <a:latin typeface="Courier New" pitchFamily="49" charset="0"/>
              </a:rPr>
              <a:t>  for</a:t>
            </a:r>
            <a:r>
              <a:rPr lang="de-DE" sz="2000" dirty="0" smtClean="0">
                <a:latin typeface="Courier New" pitchFamily="49" charset="0"/>
              </a:rPr>
              <a:t> I </a:t>
            </a:r>
            <a:r>
              <a:rPr lang="de-DE" sz="2000" b="1" dirty="0" smtClean="0">
                <a:latin typeface="Courier New" pitchFamily="49" charset="0"/>
              </a:rPr>
              <a:t>in </a:t>
            </a:r>
            <a:r>
              <a:rPr lang="de-DE" sz="2000" b="1" dirty="0" smtClean="0">
                <a:solidFill>
                  <a:schemeClr val="accent2">
                    <a:lumMod val="50000"/>
                  </a:schemeClr>
                </a:solidFill>
                <a:latin typeface="Courier New" pitchFamily="49" charset="0"/>
              </a:rPr>
              <a:t>reverse</a:t>
            </a:r>
            <a:r>
              <a:rPr lang="de-DE" sz="2000" dirty="0" smtClean="0">
                <a:solidFill>
                  <a:schemeClr val="accent2">
                    <a:lumMod val="50000"/>
                  </a:schemeClr>
                </a:solidFill>
                <a:latin typeface="Courier New" pitchFamily="49" charset="0"/>
              </a:rPr>
              <a:t> </a:t>
            </a:r>
            <a:r>
              <a:rPr lang="de-DE" sz="2000" dirty="0" smtClean="0">
                <a:latin typeface="Courier New" pitchFamily="49" charset="0"/>
              </a:rPr>
              <a:t>1 .. 42 </a:t>
            </a:r>
            <a:r>
              <a:rPr lang="de-DE" sz="2000" b="1" dirty="0" smtClean="0">
                <a:latin typeface="Courier New" pitchFamily="49" charset="0"/>
              </a:rPr>
              <a:t>loop</a:t>
            </a:r>
            <a:br>
              <a:rPr lang="de-DE" sz="2000" b="1" dirty="0" smtClean="0">
                <a:latin typeface="Courier New" pitchFamily="49" charset="0"/>
              </a:rPr>
            </a:br>
            <a:r>
              <a:rPr lang="de-DE" sz="2000" b="1" dirty="0" smtClean="0">
                <a:latin typeface="Courier New" pitchFamily="49" charset="0"/>
              </a:rPr>
              <a:t> </a:t>
            </a:r>
            <a:r>
              <a:rPr lang="de-DE" sz="2000" dirty="0" smtClean="0">
                <a:latin typeface="Courier New" pitchFamily="49" charset="0"/>
              </a:rPr>
              <a:t>   Anweisungen;</a:t>
            </a:r>
            <a:br>
              <a:rPr lang="de-DE" sz="2000" dirty="0" smtClean="0">
                <a:latin typeface="Courier New" pitchFamily="49" charset="0"/>
              </a:rPr>
            </a:br>
            <a:r>
              <a:rPr lang="de-DE" sz="2000" dirty="0" smtClean="0">
                <a:latin typeface="Courier New" pitchFamily="49" charset="0"/>
              </a:rPr>
              <a:t>  </a:t>
            </a:r>
            <a:r>
              <a:rPr lang="de-DE" sz="2000" b="1" dirty="0" smtClean="0">
                <a:latin typeface="Courier New" pitchFamily="49" charset="0"/>
              </a:rPr>
              <a:t>end loop</a:t>
            </a:r>
            <a:r>
              <a:rPr lang="de-DE" sz="2000" dirty="0" smtClean="0">
                <a:latin typeface="Courier New" pitchFamily="49" charset="0"/>
              </a:rPr>
              <a:t>;</a:t>
            </a:r>
          </a:p>
        </p:txBody>
      </p:sp>
      <p:sp>
        <p:nvSpPr>
          <p:cNvPr id="62468"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2469"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F4A0A79-CD3A-40ED-8466-D6534373353C}" type="slidenum">
              <a:rPr lang="de-DE" altLang="de-DE" sz="2400" smtClean="0"/>
              <a:pPr eaLnBrk="1" hangingPunct="1">
                <a:spcBef>
                  <a:spcPct val="0"/>
                </a:spcBef>
              </a:pPr>
              <a:t>85</a:t>
            </a:fld>
            <a:endParaRPr lang="de-DE" altLang="de-DE" sz="2400" dirty="0" smtClean="0"/>
          </a:p>
        </p:txBody>
      </p:sp>
      <p:sp>
        <p:nvSpPr>
          <p:cNvPr id="2" name="Textfeld 1"/>
          <p:cNvSpPr txBox="1"/>
          <p:nvPr/>
        </p:nvSpPr>
        <p:spPr>
          <a:xfrm>
            <a:off x="5940152" y="2348880"/>
            <a:ext cx="2664296" cy="1323439"/>
          </a:xfrm>
          <a:prstGeom prst="rect">
            <a:avLst/>
          </a:prstGeom>
          <a:solidFill>
            <a:srgbClr val="FFCCCC"/>
          </a:solidFill>
          <a:ln w="12700">
            <a:solidFill>
              <a:srgbClr val="FF3399"/>
            </a:solidFill>
          </a:ln>
        </p:spPr>
        <p:txBody>
          <a:bodyPr wrap="square" rtlCol="0">
            <a:spAutoFit/>
          </a:bodyPr>
          <a:lstStyle/>
          <a:p>
            <a:r>
              <a:rPr lang="de-DE" sz="1600" dirty="0" smtClean="0">
                <a:solidFill>
                  <a:srgbClr val="FF3399"/>
                </a:solidFill>
              </a:rPr>
              <a:t>Der Zählindex ist implizit vereinbart (hier vom Typ Integer) und eine Konstante. Nach Verlassen der Schleife existiert er nicht mehr.</a:t>
            </a:r>
            <a:endParaRPr lang="de-DE" sz="1600" dirty="0">
              <a:solidFill>
                <a:srgbClr val="FF3399"/>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Schleife über die Messungen</a:t>
            </a:r>
          </a:p>
        </p:txBody>
      </p:sp>
      <p:sp>
        <p:nvSpPr>
          <p:cNvPr id="60419" name="Rectangle 2"/>
          <p:cNvSpPr>
            <a:spLocks noGrp="1" noChangeArrowheads="1"/>
          </p:cNvSpPr>
          <p:nvPr>
            <p:ph idx="1"/>
          </p:nvPr>
        </p:nvSpPr>
        <p:spPr>
          <a:xfrm>
            <a:off x="611188" y="1752600"/>
            <a:ext cx="7993062" cy="4413250"/>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altLang="de-DE" sz="1700" b="1" dirty="0" smtClean="0">
                <a:latin typeface="Courier New" pitchFamily="49" charset="0"/>
              </a:rPr>
              <a:t>type</a:t>
            </a:r>
            <a:r>
              <a:rPr lang="de-DE" altLang="de-DE" sz="1700" dirty="0" smtClean="0">
                <a:latin typeface="Courier New" pitchFamily="49" charset="0"/>
              </a:rPr>
              <a:t> Temperaturbereich </a:t>
            </a:r>
            <a:r>
              <a:rPr lang="de-DE" altLang="de-DE" sz="1700" b="1" dirty="0" smtClean="0">
                <a:latin typeface="Courier New" pitchFamily="49" charset="0"/>
              </a:rPr>
              <a:t>is range</a:t>
            </a:r>
            <a:r>
              <a:rPr lang="de-DE" altLang="de-DE" sz="1700" dirty="0" smtClean="0">
                <a:latin typeface="Courier New" pitchFamily="49" charset="0"/>
              </a:rPr>
              <a:t> -10 .. +20;</a:t>
            </a:r>
            <a:br>
              <a:rPr lang="de-DE" altLang="de-DE" sz="1700" dirty="0" smtClean="0">
                <a:latin typeface="Courier New" pitchFamily="49" charset="0"/>
              </a:rPr>
            </a:br>
            <a:r>
              <a:rPr lang="de-DE" altLang="de-DE" sz="1700" b="1" dirty="0" smtClean="0">
                <a:latin typeface="Courier New" pitchFamily="49" charset="0"/>
              </a:rPr>
              <a:t>type</a:t>
            </a:r>
            <a:r>
              <a:rPr lang="de-DE" altLang="de-DE" sz="1700" dirty="0" smtClean="0">
                <a:latin typeface="Courier New" pitchFamily="49" charset="0"/>
              </a:rPr>
              <a:t> Messung </a:t>
            </a:r>
            <a:r>
              <a:rPr lang="de-DE" altLang="de-DE" sz="1700" b="1" dirty="0" smtClean="0">
                <a:latin typeface="Courier New" pitchFamily="49" charset="0"/>
              </a:rPr>
              <a:t>is array</a:t>
            </a:r>
            <a:r>
              <a:rPr lang="de-DE" altLang="de-DE" sz="1700" dirty="0" smtClean="0">
                <a:latin typeface="Courier New" pitchFamily="49" charset="0"/>
              </a:rPr>
              <a:t> (Temperaturbereich </a:t>
            </a:r>
            <a:r>
              <a:rPr lang="de-DE" altLang="de-DE" sz="1700" b="1" dirty="0" smtClean="0">
                <a:latin typeface="Courier New" pitchFamily="49" charset="0"/>
              </a:rPr>
              <a:t>range</a:t>
            </a:r>
            <a:r>
              <a:rPr lang="de-DE" altLang="de-DE" sz="1700" dirty="0" smtClean="0">
                <a:latin typeface="Courier New" pitchFamily="49" charset="0"/>
              </a:rPr>
              <a:t> &lt;&gt;) </a:t>
            </a:r>
            <a:r>
              <a:rPr lang="de-DE" altLang="de-DE" sz="1700" b="1" dirty="0" smtClean="0">
                <a:latin typeface="Courier New" pitchFamily="49" charset="0"/>
              </a:rPr>
              <a:t>of</a:t>
            </a:r>
            <a:r>
              <a:rPr lang="de-DE" altLang="de-DE" sz="1700" dirty="0" smtClean="0">
                <a:latin typeface="Courier New" pitchFamily="49" charset="0"/>
              </a:rPr>
              <a:t> </a:t>
            </a:r>
            <a:r>
              <a:rPr lang="de-DE" altLang="de-DE" sz="1700" dirty="0" smtClean="0">
                <a:solidFill>
                  <a:srgbClr val="FF3399"/>
                </a:solidFill>
                <a:latin typeface="Courier New" pitchFamily="49" charset="0"/>
              </a:rPr>
              <a:t>Float</a:t>
            </a:r>
            <a:r>
              <a:rPr lang="de-DE" altLang="de-DE" sz="1700" dirty="0" smtClean="0">
                <a:latin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altLang="de-DE" sz="1700" dirty="0" smtClean="0">
                <a:latin typeface="Courier New" pitchFamily="49" charset="0"/>
              </a:rPr>
              <a:t>Meine_Werte: Messung (-5 .. +5);</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de-DE" altLang="de-DE" sz="800" dirty="0" smtClean="0">
              <a:latin typeface="Courier New" pitchFamily="49" charset="0"/>
            </a:endParaRP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altLang="de-DE" sz="1700" b="1" dirty="0" smtClean="0">
                <a:latin typeface="Courier New" pitchFamily="49" charset="0"/>
              </a:rPr>
              <a:t>for</a:t>
            </a:r>
            <a:r>
              <a:rPr lang="de-DE" altLang="de-DE" sz="1700" dirty="0" smtClean="0">
                <a:latin typeface="Courier New" pitchFamily="49" charset="0"/>
              </a:rPr>
              <a:t> </a:t>
            </a:r>
            <a:r>
              <a:rPr lang="de-DE" altLang="de-DE" sz="1700" dirty="0" smtClean="0">
                <a:solidFill>
                  <a:schemeClr val="accent2"/>
                </a:solidFill>
                <a:latin typeface="Courier New" pitchFamily="49" charset="0"/>
              </a:rPr>
              <a:t>W</a:t>
            </a:r>
            <a:r>
              <a:rPr lang="de-DE" altLang="de-DE" sz="1700" dirty="0" smtClean="0">
                <a:latin typeface="Courier New" pitchFamily="49" charset="0"/>
              </a:rPr>
              <a:t> </a:t>
            </a:r>
            <a:r>
              <a:rPr lang="de-DE" altLang="de-DE" sz="1700" b="1" dirty="0" smtClean="0">
                <a:solidFill>
                  <a:srgbClr val="CC3300"/>
                </a:solidFill>
                <a:latin typeface="Courier New" pitchFamily="49" charset="0"/>
              </a:rPr>
              <a:t>in</a:t>
            </a:r>
            <a:r>
              <a:rPr lang="de-DE" altLang="de-DE" sz="1700" b="1" dirty="0" smtClean="0">
                <a:latin typeface="Courier New" pitchFamily="49" charset="0"/>
              </a:rPr>
              <a:t> </a:t>
            </a:r>
            <a:r>
              <a:rPr lang="de-DE" altLang="de-DE" sz="1700" dirty="0" smtClean="0">
                <a:latin typeface="Courier New" pitchFamily="49" charset="0"/>
              </a:rPr>
              <a:t>Meine_Werte</a:t>
            </a:r>
            <a:r>
              <a:rPr lang="de-DE" altLang="de-DE" sz="1700" dirty="0" smtClean="0">
                <a:latin typeface="Courier New" pitchFamily="49" charset="0"/>
                <a:cs typeface="Courier New" pitchFamily="49" charset="0"/>
              </a:rPr>
              <a:t>'</a:t>
            </a:r>
            <a:r>
              <a:rPr lang="de-DE" altLang="de-DE" sz="1700" b="1" dirty="0" smtClean="0">
                <a:solidFill>
                  <a:schemeClr val="accent2"/>
                </a:solidFill>
                <a:latin typeface="Courier New" pitchFamily="49" charset="0"/>
                <a:cs typeface="Courier New" pitchFamily="49" charset="0"/>
              </a:rPr>
              <a:t>Range</a:t>
            </a:r>
            <a:r>
              <a:rPr lang="de-DE" altLang="de-DE" sz="1700" dirty="0" smtClean="0">
                <a:latin typeface="Courier New" pitchFamily="49" charset="0"/>
              </a:rPr>
              <a:t> </a:t>
            </a:r>
            <a:r>
              <a:rPr lang="de-DE" altLang="de-DE" sz="1700" b="1" dirty="0" smtClean="0">
                <a:latin typeface="Courier New" pitchFamily="49" charset="0"/>
              </a:rPr>
              <a:t>loop</a:t>
            </a:r>
            <a:br>
              <a:rPr lang="de-DE" altLang="de-DE" sz="1700" b="1" dirty="0" smtClean="0">
                <a:latin typeface="Courier New" pitchFamily="49" charset="0"/>
              </a:rPr>
            </a:br>
            <a:r>
              <a:rPr lang="de-DE" altLang="de-DE" sz="1700" b="1" dirty="0" smtClean="0">
                <a:latin typeface="Courier New" pitchFamily="49" charset="0"/>
              </a:rPr>
              <a:t>  </a:t>
            </a:r>
            <a:r>
              <a:rPr lang="de-DE" altLang="de-DE" sz="1700" dirty="0" smtClean="0">
                <a:latin typeface="Courier New" pitchFamily="49" charset="0"/>
              </a:rPr>
              <a:t>…</a:t>
            </a:r>
            <a:r>
              <a:rPr lang="de-DE" altLang="de-DE" sz="1700" b="1" dirty="0" smtClean="0">
                <a:latin typeface="Courier New" pitchFamily="49" charset="0"/>
              </a:rPr>
              <a:t> </a:t>
            </a:r>
            <a:r>
              <a:rPr lang="de-DE" altLang="de-DE" sz="1700" dirty="0" smtClean="0">
                <a:latin typeface="Courier New" pitchFamily="49" charset="0"/>
              </a:rPr>
              <a:t>Meine_Werte</a:t>
            </a:r>
            <a:r>
              <a:rPr lang="de-DE" altLang="de-DE" sz="1700" dirty="0" smtClean="0">
                <a:latin typeface="Courier New" pitchFamily="49" charset="0"/>
                <a:cs typeface="Courier New" pitchFamily="49" charset="0"/>
              </a:rPr>
              <a:t> (</a:t>
            </a:r>
            <a:r>
              <a:rPr lang="de-DE" altLang="de-DE" sz="1700" dirty="0" smtClean="0">
                <a:solidFill>
                  <a:schemeClr val="accent2"/>
                </a:solidFill>
                <a:latin typeface="Courier New" pitchFamily="49" charset="0"/>
                <a:cs typeface="Courier New" pitchFamily="49" charset="0"/>
              </a:rPr>
              <a:t>W</a:t>
            </a:r>
            <a:r>
              <a:rPr lang="de-DE" altLang="de-DE" sz="1700" dirty="0" smtClean="0">
                <a:latin typeface="Courier New" pitchFamily="49" charset="0"/>
                <a:cs typeface="Courier New" pitchFamily="49" charset="0"/>
              </a:rPr>
              <a:t>) …</a:t>
            </a:r>
            <a:r>
              <a:rPr lang="de-DE" altLang="de-DE" sz="1700" dirty="0" smtClean="0">
                <a:latin typeface="Courier New" pitchFamily="49" charset="0"/>
              </a:rPr>
              <a:t> </a:t>
            </a:r>
            <a:br>
              <a:rPr lang="de-DE" altLang="de-DE" sz="1700" dirty="0" smtClean="0">
                <a:latin typeface="Courier New" pitchFamily="49" charset="0"/>
              </a:rPr>
            </a:br>
            <a:r>
              <a:rPr lang="de-DE" altLang="de-DE" sz="1700" b="1" dirty="0" smtClean="0">
                <a:latin typeface="Courier New" pitchFamily="49" charset="0"/>
              </a:rPr>
              <a:t>end loop</a:t>
            </a:r>
            <a:r>
              <a:rPr lang="de-DE" altLang="de-DE" sz="1700" dirty="0" smtClean="0">
                <a:latin typeface="Courier New" pitchFamily="49" charset="0"/>
              </a:rPr>
              <a:t>;</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altLang="de-DE" sz="2000" dirty="0" smtClean="0">
                <a:solidFill>
                  <a:schemeClr val="accent2"/>
                </a:solidFill>
              </a:rPr>
              <a:t>Indexüberlauf ist unmöglich bei Verwendung des Range-Attributs!</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altLang="de-DE" sz="2000" dirty="0" smtClean="0"/>
              <a:t>Der Listenindex </a:t>
            </a:r>
            <a:r>
              <a:rPr lang="de-DE" altLang="de-DE" sz="2000" dirty="0" smtClean="0">
                <a:solidFill>
                  <a:schemeClr val="accent2"/>
                </a:solidFill>
                <a:latin typeface="Courier New" panose="02070309020205020404" pitchFamily="49" charset="0"/>
                <a:cs typeface="Courier New" panose="02070309020205020404" pitchFamily="49" charset="0"/>
              </a:rPr>
              <a:t>W</a:t>
            </a:r>
            <a:r>
              <a:rPr lang="de-DE" altLang="de-DE" sz="2000" dirty="0" smtClean="0"/>
              <a:t> ist implizit vereinbart und existiert nur innerhalb der Schleife. Ein vorher deklariertes Homonym ist innerhalb der Schleife nicht mehr sichtbar.</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altLang="de-DE" sz="2000" dirty="0" smtClean="0">
                <a:solidFill>
                  <a:srgbClr val="CC3300"/>
                </a:solidFill>
              </a:rPr>
              <a:t>So erübrigt sich die Frage, welches der Wert von </a:t>
            </a:r>
            <a:r>
              <a:rPr lang="de-DE" altLang="de-DE" sz="2000" dirty="0" smtClean="0">
                <a:solidFill>
                  <a:schemeClr val="accent2"/>
                </a:solidFill>
                <a:latin typeface="Courier New" panose="02070309020205020404" pitchFamily="49" charset="0"/>
                <a:cs typeface="Courier New" panose="02070309020205020404" pitchFamily="49" charset="0"/>
              </a:rPr>
              <a:t>W</a:t>
            </a:r>
            <a:r>
              <a:rPr lang="de-DE" altLang="de-DE" sz="2000" dirty="0" smtClean="0">
                <a:solidFill>
                  <a:srgbClr val="CC3300"/>
                </a:solidFill>
              </a:rPr>
              <a:t> am Ende ist.</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altLang="de-DE" sz="2000" dirty="0" smtClean="0">
                <a:solidFill>
                  <a:schemeClr val="tx1"/>
                </a:solidFill>
              </a:rPr>
              <a:t>Als Alternative in </a:t>
            </a:r>
            <a:r>
              <a:rPr lang="de-DE" altLang="de-DE" sz="2000" dirty="0" smtClean="0">
                <a:solidFill>
                  <a:srgbClr val="00B050"/>
                </a:solidFill>
              </a:rPr>
              <a:t>Ada 2012</a:t>
            </a:r>
            <a:r>
              <a:rPr lang="de-DE" altLang="de-DE" sz="2000" dirty="0" smtClean="0">
                <a:solidFill>
                  <a:schemeClr val="tx1"/>
                </a:solidFill>
              </a:rPr>
              <a:t> läuft die Schleife direkt über die Elemente (die Position in der Reihung geht verloren) ‒ Schlüsselwort </a:t>
            </a:r>
            <a:r>
              <a:rPr lang="de-DE" altLang="de-DE" sz="1800" b="1" dirty="0" smtClean="0">
                <a:solidFill>
                  <a:srgbClr val="00B050"/>
                </a:solidFill>
                <a:latin typeface="Courier New" panose="02070309020205020404" pitchFamily="49" charset="0"/>
                <a:cs typeface="Courier New" panose="02070309020205020404" pitchFamily="49" charset="0"/>
              </a:rPr>
              <a:t>of</a:t>
            </a:r>
            <a:r>
              <a:rPr lang="de-DE" altLang="de-DE" sz="2000" dirty="0" smtClean="0">
                <a:solidFill>
                  <a:schemeClr val="tx1"/>
                </a:solidFill>
              </a:rPr>
              <a:t> statt </a:t>
            </a:r>
            <a:r>
              <a:rPr lang="de-DE" altLang="de-DE" sz="1800" b="1" dirty="0" smtClean="0">
                <a:solidFill>
                  <a:srgbClr val="00B050"/>
                </a:solidFill>
                <a:latin typeface="Courier New" panose="02070309020205020404" pitchFamily="49" charset="0"/>
                <a:cs typeface="Courier New" panose="02070309020205020404" pitchFamily="49" charset="0"/>
              </a:rPr>
              <a:t>in</a:t>
            </a:r>
            <a:r>
              <a:rPr lang="de-DE" altLang="de-DE" sz="2000" dirty="0" smtClean="0">
                <a:solidFill>
                  <a:schemeClr val="tx1"/>
                </a:solidFill>
              </a:rPr>
              <a:t>.</a:t>
            </a:r>
          </a:p>
        </p:txBody>
      </p:sp>
      <p:sp>
        <p:nvSpPr>
          <p:cNvPr id="6349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349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CF88618-B808-4110-B60F-C7F00419C168}" type="slidenum">
              <a:rPr lang="de-DE" altLang="de-DE" sz="2400" smtClean="0"/>
              <a:pPr eaLnBrk="1" hangingPunct="1">
                <a:spcBef>
                  <a:spcPct val="0"/>
                </a:spcBef>
              </a:pPr>
              <a:t>86</a:t>
            </a:fld>
            <a:endParaRPr lang="de-DE" altLang="de-DE" sz="2400" dirty="0" smtClean="0"/>
          </a:p>
        </p:txBody>
      </p:sp>
      <p:sp>
        <p:nvSpPr>
          <p:cNvPr id="2" name="Textfeld 1"/>
          <p:cNvSpPr txBox="1"/>
          <p:nvPr/>
        </p:nvSpPr>
        <p:spPr>
          <a:xfrm>
            <a:off x="4932040" y="2492896"/>
            <a:ext cx="3888432" cy="1154162"/>
          </a:xfrm>
          <a:prstGeom prst="rect">
            <a:avLst/>
          </a:prstGeom>
          <a:noFill/>
          <a:ln w="12700">
            <a:solidFill>
              <a:srgbClr val="00B050"/>
            </a:solidFill>
          </a:ln>
        </p:spPr>
        <p:txBody>
          <a:bodyPr wrap="square" rtlCol="0">
            <a:spAutoFit/>
          </a:bodyPr>
          <a:lstStyle/>
          <a:p>
            <a:pPr algn="ctr"/>
            <a:r>
              <a:rPr lang="de-DE" sz="1800" b="1" dirty="0" smtClean="0">
                <a:solidFill>
                  <a:srgbClr val="00B050"/>
                </a:solidFill>
              </a:rPr>
              <a:t>Ada 2012:</a:t>
            </a:r>
          </a:p>
          <a:p>
            <a:r>
              <a:rPr lang="de-DE" altLang="de-DE" sz="1700" b="1" dirty="0" smtClean="0">
                <a:solidFill>
                  <a:schemeClr val="tx1"/>
                </a:solidFill>
                <a:latin typeface="Courier New" pitchFamily="49" charset="0"/>
              </a:rPr>
              <a:t>for </a:t>
            </a:r>
            <a:r>
              <a:rPr lang="de-DE" altLang="de-DE" sz="1700" dirty="0" smtClean="0">
                <a:solidFill>
                  <a:srgbClr val="00B050"/>
                </a:solidFill>
                <a:latin typeface="Courier New" pitchFamily="49" charset="0"/>
              </a:rPr>
              <a:t>Wert</a:t>
            </a:r>
            <a:r>
              <a:rPr lang="de-DE" altLang="de-DE" sz="1700" dirty="0" smtClean="0">
                <a:solidFill>
                  <a:schemeClr val="tx1"/>
                </a:solidFill>
                <a:latin typeface="Courier New" pitchFamily="49" charset="0"/>
              </a:rPr>
              <a:t> </a:t>
            </a:r>
            <a:r>
              <a:rPr lang="de-DE" altLang="de-DE" sz="1700" b="1" dirty="0" smtClean="0">
                <a:solidFill>
                  <a:srgbClr val="CC3300"/>
                </a:solidFill>
                <a:latin typeface="Courier New" pitchFamily="49" charset="0"/>
                <a:cs typeface="Courier New" pitchFamily="49" charset="0"/>
              </a:rPr>
              <a:t>of</a:t>
            </a:r>
            <a:r>
              <a:rPr lang="de-DE" altLang="de-DE" sz="1700" dirty="0" smtClean="0">
                <a:solidFill>
                  <a:schemeClr val="tx1"/>
                </a:solidFill>
                <a:latin typeface="Courier New" pitchFamily="49" charset="0"/>
              </a:rPr>
              <a:t> </a:t>
            </a:r>
            <a:r>
              <a:rPr lang="de-DE" altLang="de-DE" sz="1700" dirty="0">
                <a:solidFill>
                  <a:schemeClr val="tx1"/>
                </a:solidFill>
                <a:latin typeface="Courier New" pitchFamily="49" charset="0"/>
              </a:rPr>
              <a:t>Meine_Werte</a:t>
            </a:r>
            <a:r>
              <a:rPr lang="de-DE" altLang="de-DE" sz="1700" dirty="0">
                <a:solidFill>
                  <a:schemeClr val="tx1"/>
                </a:solidFill>
                <a:latin typeface="Courier New" pitchFamily="49" charset="0"/>
                <a:cs typeface="Courier New" pitchFamily="49" charset="0"/>
              </a:rPr>
              <a:t> </a:t>
            </a:r>
            <a:r>
              <a:rPr lang="de-DE" altLang="de-DE" sz="1700" b="1" dirty="0" smtClean="0">
                <a:solidFill>
                  <a:schemeClr val="tx1"/>
                </a:solidFill>
                <a:latin typeface="Courier New" pitchFamily="49" charset="0"/>
              </a:rPr>
              <a:t>loop</a:t>
            </a:r>
            <a:r>
              <a:rPr lang="de-DE" altLang="de-DE" sz="1700" b="1" dirty="0">
                <a:solidFill>
                  <a:schemeClr val="tx1"/>
                </a:solidFill>
                <a:latin typeface="Courier New" pitchFamily="49" charset="0"/>
              </a:rPr>
              <a:t/>
            </a:r>
            <a:br>
              <a:rPr lang="de-DE" altLang="de-DE" sz="1700" b="1" dirty="0">
                <a:solidFill>
                  <a:schemeClr val="tx1"/>
                </a:solidFill>
                <a:latin typeface="Courier New" pitchFamily="49" charset="0"/>
              </a:rPr>
            </a:br>
            <a:r>
              <a:rPr lang="de-DE" altLang="de-DE" sz="1700" b="1" dirty="0" smtClean="0">
                <a:solidFill>
                  <a:schemeClr val="tx1"/>
                </a:solidFill>
                <a:latin typeface="Courier New" pitchFamily="49" charset="0"/>
              </a:rPr>
              <a:t>  </a:t>
            </a:r>
            <a:r>
              <a:rPr lang="de-DE" altLang="de-DE" sz="1700" dirty="0" smtClean="0">
                <a:solidFill>
                  <a:schemeClr val="tx1"/>
                </a:solidFill>
                <a:latin typeface="Courier New" pitchFamily="49" charset="0"/>
              </a:rPr>
              <a:t>…</a:t>
            </a:r>
            <a:r>
              <a:rPr lang="de-DE" altLang="de-DE" sz="1700" b="1" dirty="0" smtClean="0">
                <a:solidFill>
                  <a:schemeClr val="tx1"/>
                </a:solidFill>
                <a:latin typeface="Courier New" pitchFamily="49" charset="0"/>
              </a:rPr>
              <a:t> </a:t>
            </a:r>
            <a:r>
              <a:rPr lang="de-DE" altLang="de-DE" sz="1700" dirty="0" smtClean="0">
                <a:solidFill>
                  <a:srgbClr val="00B050"/>
                </a:solidFill>
                <a:latin typeface="Courier New" pitchFamily="49" charset="0"/>
                <a:cs typeface="Courier New" pitchFamily="49" charset="0"/>
              </a:rPr>
              <a:t>Wert</a:t>
            </a:r>
            <a:r>
              <a:rPr lang="de-DE" altLang="de-DE" sz="1700" dirty="0" smtClean="0">
                <a:solidFill>
                  <a:schemeClr val="tx1"/>
                </a:solidFill>
                <a:latin typeface="Courier New" pitchFamily="49" charset="0"/>
                <a:cs typeface="Courier New" pitchFamily="49" charset="0"/>
              </a:rPr>
              <a:t> …</a:t>
            </a:r>
            <a:r>
              <a:rPr lang="de-DE" altLang="de-DE" sz="1700" dirty="0">
                <a:solidFill>
                  <a:schemeClr val="tx1"/>
                </a:solidFill>
                <a:latin typeface="Courier New" pitchFamily="49" charset="0"/>
              </a:rPr>
              <a:t/>
            </a:r>
            <a:br>
              <a:rPr lang="de-DE" altLang="de-DE" sz="1700" dirty="0">
                <a:solidFill>
                  <a:schemeClr val="tx1"/>
                </a:solidFill>
                <a:latin typeface="Courier New" pitchFamily="49" charset="0"/>
              </a:rPr>
            </a:br>
            <a:r>
              <a:rPr lang="de-DE" altLang="de-DE" sz="1700" b="1" dirty="0">
                <a:solidFill>
                  <a:schemeClr val="tx1"/>
                </a:solidFill>
                <a:latin typeface="Courier New" pitchFamily="49" charset="0"/>
              </a:rPr>
              <a:t>end loop</a:t>
            </a:r>
            <a:r>
              <a:rPr lang="de-DE" altLang="de-DE" sz="1700" dirty="0" smtClean="0">
                <a:solidFill>
                  <a:schemeClr val="tx1"/>
                </a:solidFill>
                <a:latin typeface="Courier New" pitchFamily="49" charset="0"/>
              </a:rPr>
              <a:t>;</a:t>
            </a:r>
            <a:endParaRPr lang="de-DE" altLang="de-DE" sz="1700" dirty="0">
              <a:solidFill>
                <a:schemeClr val="tx1"/>
              </a:solidFill>
              <a:latin typeface="Courier New" pitchFamily="49"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41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Schleife über mehrdimensionale Reihungen</a:t>
            </a:r>
            <a:endParaRPr lang="de-DE" dirty="0"/>
          </a:p>
        </p:txBody>
      </p:sp>
      <p:sp>
        <p:nvSpPr>
          <p:cNvPr id="3" name="Inhaltsplatzhalter 2"/>
          <p:cNvSpPr>
            <a:spLocks noGrp="1"/>
          </p:cNvSpPr>
          <p:nvPr>
            <p:ph idx="1"/>
          </p:nvPr>
        </p:nvSpPr>
        <p:spPr>
          <a:xfrm>
            <a:off x="539552" y="1916832"/>
            <a:ext cx="6408712" cy="4320479"/>
          </a:xfrm>
        </p:spPr>
        <p:txBody>
          <a:bodyPr/>
          <a:lstStyle/>
          <a:p>
            <a:pPr marL="0" indent="0"/>
            <a:r>
              <a:rPr lang="de-DE" altLang="de-DE" sz="2400" dirty="0" smtClean="0"/>
              <a:t>Welches Attribut kommt da hin?</a:t>
            </a:r>
          </a:p>
          <a:p>
            <a:pPr marL="0" indent="0"/>
            <a:r>
              <a:rPr lang="de-DE" altLang="de-DE" sz="2000" dirty="0" smtClean="0">
                <a:latin typeface="Courier New" panose="02070309020205020404" pitchFamily="49" charset="0"/>
                <a:cs typeface="Courier New" panose="02070309020205020404" pitchFamily="49" charset="0"/>
              </a:rPr>
              <a:t>  Reihung:</a:t>
            </a:r>
            <a:r>
              <a:rPr lang="de-DE" altLang="de-DE" sz="2000" b="1" dirty="0" smtClean="0">
                <a:latin typeface="Courier New" panose="02070309020205020404" pitchFamily="49" charset="0"/>
                <a:cs typeface="Courier New" panose="02070309020205020404" pitchFamily="49" charset="0"/>
              </a:rPr>
              <a:t> array </a:t>
            </a:r>
            <a:r>
              <a:rPr lang="de-DE" altLang="de-DE" sz="2000" dirty="0" smtClean="0">
                <a:latin typeface="Courier New" panose="02070309020205020404" pitchFamily="49" charset="0"/>
                <a:cs typeface="Courier New" panose="02070309020205020404" pitchFamily="49" charset="0"/>
              </a:rPr>
              <a:t>(T1, T2, T3) </a:t>
            </a:r>
            <a:r>
              <a:rPr lang="de-DE" altLang="de-DE" sz="2000" b="1" dirty="0" smtClean="0">
                <a:latin typeface="Courier New" panose="02070309020205020404" pitchFamily="49" charset="0"/>
                <a:cs typeface="Courier New" panose="02070309020205020404" pitchFamily="49" charset="0"/>
              </a:rPr>
              <a:t>of</a:t>
            </a:r>
            <a:r>
              <a:rPr lang="de-DE" altLang="de-DE" sz="2000" dirty="0" smtClean="0">
                <a:latin typeface="Courier New" panose="02070309020205020404" pitchFamily="49" charset="0"/>
                <a:cs typeface="Courier New" panose="02070309020205020404" pitchFamily="49" charset="0"/>
              </a:rPr>
              <a:t> …;</a:t>
            </a:r>
            <a:endParaRPr lang="de-DE" altLang="de-DE" sz="2000" dirty="0">
              <a:latin typeface="Courier New" panose="02070309020205020404" pitchFamily="49" charset="0"/>
              <a:cs typeface="Courier New" panose="02070309020205020404" pitchFamily="49" charset="0"/>
            </a:endParaRPr>
          </a:p>
          <a:p>
            <a:pPr marL="0" indent="0"/>
            <a:r>
              <a:rPr lang="de-DE" altLang="de-DE" sz="2000" b="1" dirty="0" smtClean="0">
                <a:latin typeface="Courier New" pitchFamily="49" charset="0"/>
              </a:rPr>
              <a:t>  for</a:t>
            </a:r>
            <a:r>
              <a:rPr lang="de-DE" altLang="de-DE" sz="2000" dirty="0" smtClean="0">
                <a:latin typeface="Courier New" pitchFamily="49" charset="0"/>
              </a:rPr>
              <a:t> </a:t>
            </a:r>
            <a:r>
              <a:rPr lang="de-DE" altLang="de-DE" sz="2000" dirty="0">
                <a:solidFill>
                  <a:schemeClr val="accent2"/>
                </a:solidFill>
                <a:latin typeface="Courier New" pitchFamily="49" charset="0"/>
              </a:rPr>
              <a:t>I1</a:t>
            </a:r>
            <a:r>
              <a:rPr lang="de-DE" altLang="de-DE" sz="2000" dirty="0">
                <a:latin typeface="Courier New" pitchFamily="49" charset="0"/>
              </a:rPr>
              <a:t> </a:t>
            </a:r>
            <a:r>
              <a:rPr lang="de-DE" altLang="de-DE" sz="2000" b="1" dirty="0">
                <a:latin typeface="Courier New" pitchFamily="49" charset="0"/>
              </a:rPr>
              <a:t>in </a:t>
            </a:r>
            <a:r>
              <a:rPr lang="de-DE" altLang="de-DE" sz="2000" dirty="0" smtClean="0">
                <a:latin typeface="Courier New" pitchFamily="49" charset="0"/>
              </a:rPr>
              <a:t>                  </a:t>
            </a:r>
            <a:r>
              <a:rPr lang="de-DE" altLang="de-DE" sz="2000" b="1" dirty="0">
                <a:latin typeface="Courier New" pitchFamily="49" charset="0"/>
              </a:rPr>
              <a:t>loop</a:t>
            </a:r>
            <a:br>
              <a:rPr lang="de-DE" altLang="de-DE" sz="2000" b="1" dirty="0">
                <a:latin typeface="Courier New" pitchFamily="49" charset="0"/>
              </a:rPr>
            </a:br>
            <a:r>
              <a:rPr lang="de-DE" altLang="de-DE" sz="2000" b="1" dirty="0" smtClean="0">
                <a:latin typeface="Courier New" pitchFamily="49" charset="0"/>
              </a:rPr>
              <a:t>    for</a:t>
            </a:r>
            <a:r>
              <a:rPr lang="de-DE" altLang="de-DE" sz="2000" dirty="0" smtClean="0">
                <a:latin typeface="Courier New" pitchFamily="49" charset="0"/>
              </a:rPr>
              <a:t> </a:t>
            </a:r>
            <a:r>
              <a:rPr lang="de-DE" altLang="de-DE" sz="2000" dirty="0" smtClean="0">
                <a:solidFill>
                  <a:schemeClr val="accent2"/>
                </a:solidFill>
                <a:latin typeface="Courier New" pitchFamily="49" charset="0"/>
              </a:rPr>
              <a:t>I2</a:t>
            </a:r>
            <a:r>
              <a:rPr lang="de-DE" altLang="de-DE" sz="2000" dirty="0" smtClean="0">
                <a:latin typeface="Courier New" pitchFamily="49" charset="0"/>
              </a:rPr>
              <a:t> </a:t>
            </a:r>
            <a:r>
              <a:rPr lang="de-DE" altLang="de-DE" sz="2000" b="1" dirty="0">
                <a:latin typeface="Courier New" pitchFamily="49" charset="0"/>
              </a:rPr>
              <a:t>in </a:t>
            </a:r>
            <a:r>
              <a:rPr lang="de-DE" altLang="de-DE" sz="2000" dirty="0" smtClean="0">
                <a:latin typeface="Courier New" pitchFamily="49" charset="0"/>
              </a:rPr>
              <a:t>                  </a:t>
            </a:r>
            <a:r>
              <a:rPr lang="de-DE" altLang="de-DE" sz="2000" b="1" dirty="0" smtClean="0">
                <a:latin typeface="Courier New" pitchFamily="49" charset="0"/>
              </a:rPr>
              <a:t>loop</a:t>
            </a:r>
            <a:r>
              <a:rPr lang="de-DE" altLang="de-DE" sz="2000" b="1" dirty="0">
                <a:latin typeface="Courier New" pitchFamily="49" charset="0"/>
              </a:rPr>
              <a:t/>
            </a:r>
            <a:br>
              <a:rPr lang="de-DE" altLang="de-DE" sz="2000" b="1" dirty="0">
                <a:latin typeface="Courier New" pitchFamily="49" charset="0"/>
              </a:rPr>
            </a:br>
            <a:r>
              <a:rPr lang="de-DE" altLang="de-DE" sz="2000" b="1" dirty="0" smtClean="0">
                <a:latin typeface="Courier New" pitchFamily="49" charset="0"/>
              </a:rPr>
              <a:t>      for</a:t>
            </a:r>
            <a:r>
              <a:rPr lang="de-DE" altLang="de-DE" sz="2000" dirty="0" smtClean="0">
                <a:latin typeface="Courier New" pitchFamily="49" charset="0"/>
              </a:rPr>
              <a:t> </a:t>
            </a:r>
            <a:r>
              <a:rPr lang="de-DE" altLang="de-DE" sz="2000" dirty="0" smtClean="0">
                <a:solidFill>
                  <a:schemeClr val="accent2"/>
                </a:solidFill>
                <a:latin typeface="Courier New" pitchFamily="49" charset="0"/>
              </a:rPr>
              <a:t>I3</a:t>
            </a:r>
            <a:r>
              <a:rPr lang="de-DE" altLang="de-DE" sz="2000" dirty="0" smtClean="0">
                <a:latin typeface="Courier New" pitchFamily="49" charset="0"/>
              </a:rPr>
              <a:t> </a:t>
            </a:r>
            <a:r>
              <a:rPr lang="de-DE" altLang="de-DE" sz="2000" b="1" dirty="0">
                <a:latin typeface="Courier New" pitchFamily="49" charset="0"/>
              </a:rPr>
              <a:t>in </a:t>
            </a:r>
            <a:r>
              <a:rPr lang="de-DE" altLang="de-DE" sz="2000" dirty="0" smtClean="0">
                <a:latin typeface="Courier New" pitchFamily="49" charset="0"/>
              </a:rPr>
              <a:t>                  </a:t>
            </a:r>
            <a:r>
              <a:rPr lang="de-DE" altLang="de-DE" sz="2000" b="1" dirty="0">
                <a:latin typeface="Courier New" pitchFamily="49" charset="0"/>
              </a:rPr>
              <a:t>loop</a:t>
            </a:r>
            <a:br>
              <a:rPr lang="de-DE" altLang="de-DE" sz="2000" b="1" dirty="0">
                <a:latin typeface="Courier New" pitchFamily="49" charset="0"/>
              </a:rPr>
            </a:br>
            <a:r>
              <a:rPr lang="de-DE" altLang="de-DE" sz="2000" b="1" dirty="0" smtClean="0">
                <a:latin typeface="Courier New" pitchFamily="49" charset="0"/>
              </a:rPr>
              <a:t>         … </a:t>
            </a:r>
            <a:r>
              <a:rPr lang="de-DE" altLang="de-DE" sz="2000" dirty="0" smtClean="0">
                <a:latin typeface="Courier New" pitchFamily="49" charset="0"/>
              </a:rPr>
              <a:t>Reihung</a:t>
            </a:r>
            <a:r>
              <a:rPr lang="de-DE" altLang="de-DE" sz="2000" dirty="0" smtClean="0">
                <a:latin typeface="Courier New" pitchFamily="49" charset="0"/>
                <a:cs typeface="Courier New" pitchFamily="49" charset="0"/>
              </a:rPr>
              <a:t> (</a:t>
            </a:r>
            <a:r>
              <a:rPr lang="de-DE" altLang="de-DE" sz="2000" dirty="0" smtClean="0">
                <a:solidFill>
                  <a:schemeClr val="accent2"/>
                </a:solidFill>
                <a:latin typeface="Courier New" pitchFamily="49" charset="0"/>
                <a:cs typeface="Courier New" pitchFamily="49" charset="0"/>
              </a:rPr>
              <a:t>I1, I2, I3</a:t>
            </a:r>
            <a:r>
              <a:rPr lang="de-DE" altLang="de-DE" sz="2000" dirty="0" smtClean="0">
                <a:latin typeface="Courier New" pitchFamily="49" charset="0"/>
                <a:cs typeface="Courier New" pitchFamily="49" charset="0"/>
              </a:rPr>
              <a:t>) </a:t>
            </a:r>
            <a:r>
              <a:rPr lang="de-DE" altLang="de-DE" sz="2000" dirty="0">
                <a:latin typeface="Courier New" pitchFamily="49" charset="0"/>
                <a:cs typeface="Courier New" pitchFamily="49" charset="0"/>
              </a:rPr>
              <a:t>…</a:t>
            </a:r>
            <a:r>
              <a:rPr lang="de-DE" altLang="de-DE" sz="2000" dirty="0">
                <a:latin typeface="Courier New" pitchFamily="49" charset="0"/>
              </a:rPr>
              <a:t> </a:t>
            </a:r>
            <a:br>
              <a:rPr lang="de-DE" altLang="de-DE" sz="2000" dirty="0">
                <a:latin typeface="Courier New" pitchFamily="49" charset="0"/>
              </a:rPr>
            </a:br>
            <a:r>
              <a:rPr lang="de-DE" altLang="de-DE" sz="2000" dirty="0" smtClean="0">
                <a:latin typeface="Courier New" pitchFamily="49" charset="0"/>
              </a:rPr>
              <a:t>      </a:t>
            </a:r>
            <a:r>
              <a:rPr lang="de-DE" altLang="de-DE" sz="2000" b="1" dirty="0" smtClean="0">
                <a:latin typeface="Courier New" pitchFamily="49" charset="0"/>
              </a:rPr>
              <a:t>end </a:t>
            </a:r>
            <a:r>
              <a:rPr lang="de-DE" altLang="de-DE" sz="2000" b="1" dirty="0">
                <a:latin typeface="Courier New" pitchFamily="49" charset="0"/>
              </a:rPr>
              <a:t>loop</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latin typeface="Courier New" pitchFamily="49" charset="0"/>
              </a:rPr>
              <a:t> </a:t>
            </a:r>
            <a:r>
              <a:rPr lang="de-DE" altLang="de-DE" sz="2000" b="1" dirty="0" smtClean="0">
                <a:latin typeface="Courier New" pitchFamily="49" charset="0"/>
              </a:rPr>
              <a:t>   end loop</a:t>
            </a:r>
            <a:r>
              <a:rPr lang="de-DE" altLang="de-DE" sz="2000" dirty="0" smtClean="0">
                <a:latin typeface="Courier New" pitchFamily="49" charset="0"/>
              </a:rPr>
              <a:t>;</a:t>
            </a:r>
            <a:br>
              <a:rPr lang="de-DE" altLang="de-DE" sz="2000" dirty="0" smtClean="0">
                <a:latin typeface="Courier New" pitchFamily="49" charset="0"/>
              </a:rPr>
            </a:br>
            <a:r>
              <a:rPr lang="de-DE" altLang="de-DE" sz="2000" dirty="0" smtClean="0">
                <a:latin typeface="Courier New" pitchFamily="49" charset="0"/>
              </a:rPr>
              <a:t>  </a:t>
            </a:r>
            <a:r>
              <a:rPr lang="de-DE" altLang="de-DE" sz="2000" b="1" dirty="0" smtClean="0">
                <a:latin typeface="Courier New" pitchFamily="49" charset="0"/>
              </a:rPr>
              <a:t>end </a:t>
            </a:r>
            <a:r>
              <a:rPr lang="de-DE" altLang="de-DE" sz="2000" b="1" dirty="0">
                <a:latin typeface="Courier New" pitchFamily="49" charset="0"/>
              </a:rPr>
              <a:t>loop</a:t>
            </a:r>
            <a:r>
              <a:rPr lang="de-DE" altLang="de-DE" sz="2000" dirty="0">
                <a:latin typeface="Courier New" pitchFamily="49" charset="0"/>
              </a:rPr>
              <a:t>;</a:t>
            </a:r>
          </a:p>
          <a:p>
            <a:pPr marL="0" indent="0"/>
            <a:r>
              <a:rPr lang="de-DE" altLang="de-DE" sz="2400" dirty="0" smtClean="0"/>
              <a:t>Der letzte Index läuft am schnell-</a:t>
            </a:r>
            <a:br>
              <a:rPr lang="de-DE" altLang="de-DE" sz="2400" dirty="0" smtClean="0"/>
            </a:br>
            <a:r>
              <a:rPr lang="de-DE" altLang="de-DE" sz="2400" dirty="0" smtClean="0"/>
              <a:t>sten </a:t>
            </a:r>
            <a:r>
              <a:rPr lang="de-DE" altLang="de-DE" sz="2400" dirty="0" smtClean="0">
                <a:solidFill>
                  <a:schemeClr val="tx1">
                    <a:lumMod val="75000"/>
                    <a:lumOff val="25000"/>
                  </a:schemeClr>
                </a:solidFill>
              </a:rPr>
              <a:t>(außer bei Convention Fortran)</a:t>
            </a:r>
            <a:r>
              <a:rPr lang="de-DE" altLang="de-DE" sz="2400" dirty="0" smtClean="0"/>
              <a:t>,</a:t>
            </a:r>
            <a:br>
              <a:rPr lang="de-DE" altLang="de-DE" sz="2400" dirty="0" smtClean="0"/>
            </a:br>
            <a:r>
              <a:rPr lang="de-DE" altLang="de-DE" sz="2400" dirty="0" smtClean="0"/>
              <a:t>also Ordnung beachten.</a:t>
            </a:r>
            <a:endParaRPr lang="de-DE" altLang="de-DE" sz="2400" dirty="0"/>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87</a:t>
            </a:fld>
            <a:endParaRPr lang="de-DE" dirty="0"/>
          </a:p>
        </p:txBody>
      </p:sp>
      <p:sp>
        <p:nvSpPr>
          <p:cNvPr id="8" name="Textfeld 7"/>
          <p:cNvSpPr txBox="1"/>
          <p:nvPr/>
        </p:nvSpPr>
        <p:spPr>
          <a:xfrm>
            <a:off x="2411760" y="2780928"/>
            <a:ext cx="3312368" cy="400110"/>
          </a:xfrm>
          <a:prstGeom prst="rect">
            <a:avLst/>
          </a:prstGeom>
          <a:noFill/>
        </p:spPr>
        <p:txBody>
          <a:bodyPr wrap="square" rtlCol="0">
            <a:spAutoFit/>
          </a:bodyPr>
          <a:lstStyle/>
          <a:p>
            <a:r>
              <a:rPr lang="de-DE" altLang="de-DE" sz="2000" dirty="0">
                <a:solidFill>
                  <a:schemeClr val="tx1"/>
                </a:solidFill>
                <a:latin typeface="Courier New" pitchFamily="49" charset="0"/>
              </a:rPr>
              <a:t>Reihung</a:t>
            </a:r>
            <a:r>
              <a:rPr lang="de-DE" altLang="de-DE" sz="2000" dirty="0">
                <a:solidFill>
                  <a:schemeClr val="tx1"/>
                </a:solidFill>
                <a:latin typeface="Courier New" pitchFamily="49" charset="0"/>
                <a:cs typeface="Courier New" pitchFamily="49" charset="0"/>
              </a:rPr>
              <a:t>'</a:t>
            </a:r>
            <a:r>
              <a:rPr lang="de-DE" altLang="de-DE" sz="2000" b="1" dirty="0">
                <a:solidFill>
                  <a:schemeClr val="accent2"/>
                </a:solidFill>
                <a:latin typeface="Courier New" pitchFamily="49" charset="0"/>
                <a:cs typeface="Courier New" pitchFamily="49" charset="0"/>
              </a:rPr>
              <a:t>Range </a:t>
            </a:r>
            <a:r>
              <a:rPr lang="de-DE" altLang="de-DE" sz="2000" dirty="0">
                <a:solidFill>
                  <a:schemeClr val="accent2"/>
                </a:solidFill>
                <a:latin typeface="Courier New" pitchFamily="49" charset="0"/>
                <a:cs typeface="Courier New" pitchFamily="49" charset="0"/>
              </a:rPr>
              <a:t>(1)</a:t>
            </a:r>
            <a:endParaRPr lang="de-DE" sz="2000" dirty="0">
              <a:solidFill>
                <a:schemeClr val="accent2"/>
              </a:solidFill>
            </a:endParaRPr>
          </a:p>
        </p:txBody>
      </p:sp>
      <p:sp>
        <p:nvSpPr>
          <p:cNvPr id="9" name="Textfeld 8"/>
          <p:cNvSpPr txBox="1"/>
          <p:nvPr/>
        </p:nvSpPr>
        <p:spPr>
          <a:xfrm>
            <a:off x="2699792" y="3068960"/>
            <a:ext cx="3312368" cy="400110"/>
          </a:xfrm>
          <a:prstGeom prst="rect">
            <a:avLst/>
          </a:prstGeom>
          <a:noFill/>
        </p:spPr>
        <p:txBody>
          <a:bodyPr wrap="square" rtlCol="0">
            <a:spAutoFit/>
          </a:bodyPr>
          <a:lstStyle/>
          <a:p>
            <a:r>
              <a:rPr lang="de-DE" altLang="de-DE" sz="2000" dirty="0">
                <a:solidFill>
                  <a:schemeClr val="tx1"/>
                </a:solidFill>
                <a:latin typeface="Courier New" pitchFamily="49" charset="0"/>
              </a:rPr>
              <a:t>Reihung</a:t>
            </a:r>
            <a:r>
              <a:rPr lang="de-DE" altLang="de-DE" sz="2000" dirty="0">
                <a:solidFill>
                  <a:schemeClr val="tx1"/>
                </a:solidFill>
                <a:latin typeface="Courier New" pitchFamily="49" charset="0"/>
                <a:cs typeface="Courier New" pitchFamily="49" charset="0"/>
              </a:rPr>
              <a:t>'</a:t>
            </a:r>
            <a:r>
              <a:rPr lang="de-DE" altLang="de-DE" sz="2000" b="1" dirty="0">
                <a:solidFill>
                  <a:schemeClr val="accent2"/>
                </a:solidFill>
                <a:latin typeface="Courier New" pitchFamily="49" charset="0"/>
                <a:cs typeface="Courier New" pitchFamily="49" charset="0"/>
              </a:rPr>
              <a:t>Range </a:t>
            </a:r>
            <a:r>
              <a:rPr lang="de-DE" altLang="de-DE" sz="2000" dirty="0" smtClean="0">
                <a:solidFill>
                  <a:schemeClr val="accent2"/>
                </a:solidFill>
                <a:latin typeface="Courier New" pitchFamily="49" charset="0"/>
                <a:cs typeface="Courier New" pitchFamily="49" charset="0"/>
              </a:rPr>
              <a:t>(2)</a:t>
            </a:r>
            <a:endParaRPr lang="de-DE" sz="2000" dirty="0">
              <a:solidFill>
                <a:schemeClr val="accent2"/>
              </a:solidFill>
            </a:endParaRPr>
          </a:p>
        </p:txBody>
      </p:sp>
      <p:sp>
        <p:nvSpPr>
          <p:cNvPr id="10" name="Textfeld 9"/>
          <p:cNvSpPr txBox="1"/>
          <p:nvPr/>
        </p:nvSpPr>
        <p:spPr>
          <a:xfrm>
            <a:off x="2987824" y="3388930"/>
            <a:ext cx="3456384" cy="400110"/>
          </a:xfrm>
          <a:prstGeom prst="rect">
            <a:avLst/>
          </a:prstGeom>
          <a:noFill/>
        </p:spPr>
        <p:txBody>
          <a:bodyPr wrap="square" rtlCol="0">
            <a:spAutoFit/>
          </a:bodyPr>
          <a:lstStyle/>
          <a:p>
            <a:r>
              <a:rPr lang="de-DE" altLang="de-DE" sz="2000" dirty="0">
                <a:solidFill>
                  <a:schemeClr val="tx1"/>
                </a:solidFill>
                <a:latin typeface="Courier New" pitchFamily="49" charset="0"/>
              </a:rPr>
              <a:t>Reihung</a:t>
            </a:r>
            <a:r>
              <a:rPr lang="de-DE" altLang="de-DE" sz="2000" dirty="0">
                <a:solidFill>
                  <a:schemeClr val="tx1"/>
                </a:solidFill>
                <a:latin typeface="Courier New" pitchFamily="49" charset="0"/>
                <a:cs typeface="Courier New" pitchFamily="49" charset="0"/>
              </a:rPr>
              <a:t>'</a:t>
            </a:r>
            <a:r>
              <a:rPr lang="de-DE" altLang="de-DE" sz="2000" b="1" dirty="0">
                <a:solidFill>
                  <a:schemeClr val="accent2"/>
                </a:solidFill>
                <a:latin typeface="Courier New" pitchFamily="49" charset="0"/>
                <a:cs typeface="Courier New" pitchFamily="49" charset="0"/>
              </a:rPr>
              <a:t>Range </a:t>
            </a:r>
            <a:r>
              <a:rPr lang="de-DE" altLang="de-DE" sz="2000" dirty="0" smtClean="0">
                <a:solidFill>
                  <a:schemeClr val="accent2"/>
                </a:solidFill>
                <a:latin typeface="Courier New" pitchFamily="49" charset="0"/>
                <a:cs typeface="Courier New" pitchFamily="49" charset="0"/>
              </a:rPr>
              <a:t>(3)</a:t>
            </a:r>
            <a:endParaRPr lang="de-DE" sz="2000" dirty="0">
              <a:solidFill>
                <a:schemeClr val="accent2"/>
              </a:solidFill>
            </a:endParaRPr>
          </a:p>
        </p:txBody>
      </p:sp>
      <p:sp>
        <p:nvSpPr>
          <p:cNvPr id="11" name="Textfeld 10"/>
          <p:cNvSpPr txBox="1"/>
          <p:nvPr/>
        </p:nvSpPr>
        <p:spPr>
          <a:xfrm>
            <a:off x="5111625" y="4293096"/>
            <a:ext cx="3492823" cy="1708160"/>
          </a:xfrm>
          <a:prstGeom prst="rect">
            <a:avLst/>
          </a:prstGeom>
          <a:noFill/>
          <a:ln w="12700">
            <a:solidFill>
              <a:srgbClr val="00B050"/>
            </a:solidFill>
          </a:ln>
        </p:spPr>
        <p:txBody>
          <a:bodyPr wrap="square" rtlCol="0">
            <a:spAutoFit/>
          </a:bodyPr>
          <a:lstStyle/>
          <a:p>
            <a:pPr algn="ctr"/>
            <a:r>
              <a:rPr lang="en-US" sz="1800" b="1" dirty="0" smtClean="0">
                <a:solidFill>
                  <a:srgbClr val="00B050"/>
                </a:solidFill>
              </a:rPr>
              <a:t>Ada 2012:</a:t>
            </a:r>
          </a:p>
          <a:p>
            <a:r>
              <a:rPr lang="en-US" altLang="de-DE" sz="1700" b="1" dirty="0" smtClean="0">
                <a:solidFill>
                  <a:schemeClr val="tx1"/>
                </a:solidFill>
                <a:latin typeface="Courier New" pitchFamily="49" charset="0"/>
              </a:rPr>
              <a:t>for </a:t>
            </a:r>
            <a:r>
              <a:rPr lang="en-US" altLang="de-DE" sz="1700" dirty="0" smtClean="0">
                <a:solidFill>
                  <a:srgbClr val="00B050"/>
                </a:solidFill>
                <a:latin typeface="Courier New" pitchFamily="49" charset="0"/>
              </a:rPr>
              <a:t>Wert</a:t>
            </a:r>
            <a:r>
              <a:rPr lang="en-US" altLang="de-DE" sz="1700" dirty="0" smtClean="0">
                <a:solidFill>
                  <a:schemeClr val="tx1"/>
                </a:solidFill>
                <a:latin typeface="Courier New" pitchFamily="49" charset="0"/>
              </a:rPr>
              <a:t> </a:t>
            </a:r>
            <a:r>
              <a:rPr lang="en-US" altLang="de-DE" sz="1700" b="1" dirty="0" smtClean="0">
                <a:solidFill>
                  <a:schemeClr val="tx1"/>
                </a:solidFill>
                <a:latin typeface="Courier New" pitchFamily="49" charset="0"/>
                <a:cs typeface="Courier New" pitchFamily="49" charset="0"/>
              </a:rPr>
              <a:t>of</a:t>
            </a:r>
            <a:r>
              <a:rPr lang="en-US" altLang="de-DE" sz="1700" dirty="0" smtClean="0">
                <a:solidFill>
                  <a:schemeClr val="tx1"/>
                </a:solidFill>
                <a:latin typeface="Courier New" pitchFamily="49" charset="0"/>
              </a:rPr>
              <a:t> Reihung</a:t>
            </a:r>
            <a:r>
              <a:rPr lang="en-US" altLang="de-DE" sz="1700" dirty="0" smtClean="0">
                <a:latin typeface="Courier New" pitchFamily="49" charset="0"/>
              </a:rPr>
              <a:t> </a:t>
            </a:r>
            <a:r>
              <a:rPr lang="en-US" altLang="de-DE" sz="1700" b="1" dirty="0" smtClean="0">
                <a:solidFill>
                  <a:schemeClr val="tx1"/>
                </a:solidFill>
                <a:latin typeface="Courier New" pitchFamily="49" charset="0"/>
              </a:rPr>
              <a:t>loop</a:t>
            </a:r>
            <a:br>
              <a:rPr lang="en-US" altLang="de-DE" sz="1700" b="1" dirty="0" smtClean="0">
                <a:solidFill>
                  <a:schemeClr val="tx1"/>
                </a:solidFill>
                <a:latin typeface="Courier New" pitchFamily="49" charset="0"/>
              </a:rPr>
            </a:br>
            <a:r>
              <a:rPr lang="en-US" altLang="de-DE" sz="1700" b="1" dirty="0" smtClean="0">
                <a:solidFill>
                  <a:schemeClr val="tx1"/>
                </a:solidFill>
                <a:latin typeface="Courier New" pitchFamily="49" charset="0"/>
              </a:rPr>
              <a:t>  </a:t>
            </a:r>
            <a:r>
              <a:rPr lang="en-US" altLang="de-DE" sz="1700" dirty="0" smtClean="0">
                <a:solidFill>
                  <a:schemeClr val="tx1"/>
                </a:solidFill>
                <a:latin typeface="Courier New" pitchFamily="49" charset="0"/>
              </a:rPr>
              <a:t>…</a:t>
            </a:r>
            <a:r>
              <a:rPr lang="en-US" altLang="de-DE" sz="1700" b="1" dirty="0" smtClean="0">
                <a:solidFill>
                  <a:schemeClr val="tx1"/>
                </a:solidFill>
                <a:latin typeface="Courier New" pitchFamily="49" charset="0"/>
              </a:rPr>
              <a:t> </a:t>
            </a:r>
            <a:r>
              <a:rPr lang="en-US" altLang="de-DE" sz="1700" dirty="0">
                <a:solidFill>
                  <a:srgbClr val="00B050"/>
                </a:solidFill>
                <a:latin typeface="Courier New" pitchFamily="49" charset="0"/>
              </a:rPr>
              <a:t>W</a:t>
            </a:r>
            <a:r>
              <a:rPr lang="en-US" altLang="de-DE" sz="1700" dirty="0" smtClean="0">
                <a:solidFill>
                  <a:srgbClr val="00B050"/>
                </a:solidFill>
                <a:latin typeface="Courier New" pitchFamily="49" charset="0"/>
              </a:rPr>
              <a:t>ert</a:t>
            </a:r>
            <a:r>
              <a:rPr lang="en-US" altLang="de-DE" sz="1700" dirty="0" smtClean="0">
                <a:solidFill>
                  <a:schemeClr val="tx1"/>
                </a:solidFill>
                <a:latin typeface="Courier New" pitchFamily="49" charset="0"/>
              </a:rPr>
              <a:t> </a:t>
            </a:r>
            <a:r>
              <a:rPr lang="en-US" altLang="de-DE" sz="1700" dirty="0" smtClean="0">
                <a:solidFill>
                  <a:schemeClr val="tx1"/>
                </a:solidFill>
                <a:latin typeface="Courier New" pitchFamily="49" charset="0"/>
                <a:cs typeface="Courier New" pitchFamily="49" charset="0"/>
              </a:rPr>
              <a:t>…</a:t>
            </a:r>
            <a:r>
              <a:rPr lang="en-US" altLang="de-DE" sz="1700" dirty="0" smtClean="0">
                <a:solidFill>
                  <a:schemeClr val="tx1"/>
                </a:solidFill>
                <a:latin typeface="Courier New" pitchFamily="49" charset="0"/>
              </a:rPr>
              <a:t/>
            </a:r>
            <a:br>
              <a:rPr lang="en-US" altLang="de-DE" sz="1700" dirty="0" smtClean="0">
                <a:solidFill>
                  <a:schemeClr val="tx1"/>
                </a:solidFill>
                <a:latin typeface="Courier New" pitchFamily="49" charset="0"/>
              </a:rPr>
            </a:br>
            <a:r>
              <a:rPr lang="en-US" altLang="de-DE" sz="1700" b="1" dirty="0" smtClean="0">
                <a:solidFill>
                  <a:schemeClr val="tx1"/>
                </a:solidFill>
                <a:latin typeface="Courier New" pitchFamily="49" charset="0"/>
              </a:rPr>
              <a:t>end loop</a:t>
            </a:r>
            <a:r>
              <a:rPr lang="en-US" altLang="de-DE" sz="1700" dirty="0" smtClean="0">
                <a:solidFill>
                  <a:schemeClr val="tx1"/>
                </a:solidFill>
                <a:latin typeface="Courier New" pitchFamily="49" charset="0"/>
              </a:rPr>
              <a:t>;</a:t>
            </a:r>
          </a:p>
          <a:p>
            <a:r>
              <a:rPr lang="de-DE" altLang="de-DE" sz="1800" dirty="0" smtClean="0">
                <a:solidFill>
                  <a:schemeClr val="tx1"/>
                </a:solidFill>
                <a:latin typeface="+mn-lt"/>
              </a:rPr>
              <a:t>Die kanonische Ordnung wird ver-wendet.</a:t>
            </a:r>
            <a:endParaRPr lang="de-DE" altLang="de-DE" sz="1800" dirty="0">
              <a:solidFill>
                <a:schemeClr val="tx1"/>
              </a:solidFill>
              <a:latin typeface="+mn-lt"/>
            </a:endParaRPr>
          </a:p>
        </p:txBody>
      </p:sp>
    </p:spTree>
    <p:extLst>
      <p:ext uri="{BB962C8B-B14F-4D97-AF65-F5344CB8AC3E}">
        <p14:creationId xmlns:p14="http://schemas.microsoft.com/office/powerpoint/2010/main" val="3472499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Aufgabe</a:t>
            </a:r>
          </a:p>
        </p:txBody>
      </p:sp>
      <p:sp>
        <p:nvSpPr>
          <p:cNvPr id="16387" name="Rectangle 2"/>
          <p:cNvSpPr>
            <a:spLocks noGrp="1" noChangeArrowheads="1"/>
          </p:cNvSpPr>
          <p:nvPr>
            <p:ph idx="1"/>
          </p:nvPr>
        </p:nvSpPr>
        <p:spPr>
          <a:xfrm>
            <a:off x="539750" y="1981200"/>
            <a:ext cx="8064500" cy="4217988"/>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Times New Roman" pitchFamily="18" charset="0"/>
              </a:rPr>
              <a:t>Motto: </a:t>
            </a:r>
            <a:r>
              <a:rPr lang="de-DE" altLang="de-DE" sz="1800" b="1" dirty="0" smtClean="0">
                <a:latin typeface="Courier New" pitchFamily="49" charset="0"/>
                <a:cs typeface="Times New Roman" pitchFamily="18" charset="0"/>
              </a:rPr>
              <a:t>constant</a:t>
            </a:r>
            <a:r>
              <a:rPr lang="de-DE" altLang="de-DE" sz="1800" dirty="0" smtClean="0">
                <a:latin typeface="Courier New" pitchFamily="49" charset="0"/>
                <a:cs typeface="Times New Roman" pitchFamily="18" charset="0"/>
              </a:rPr>
              <a:t> String :=</a:t>
            </a:r>
            <a:br>
              <a:rPr lang="de-DE" altLang="de-DE" sz="1800" dirty="0" smtClean="0">
                <a:latin typeface="Courier New" pitchFamily="49" charset="0"/>
                <a:cs typeface="Times New Roman" pitchFamily="18" charset="0"/>
              </a:rPr>
            </a:br>
            <a:r>
              <a:rPr lang="de-DE" altLang="de-DE" sz="1800" dirty="0" smtClean="0">
                <a:latin typeface="Courier New" pitchFamily="49" charset="0"/>
                <a:cs typeface="Times New Roman" pitchFamily="18" charset="0"/>
              </a:rPr>
              <a:t>         </a:t>
            </a:r>
            <a:r>
              <a:rPr lang="de-DE" altLang="de-DE" sz="1800" dirty="0" smtClean="0">
                <a:solidFill>
                  <a:srgbClr val="CC3300"/>
                </a:solidFill>
                <a:latin typeface="Courier New" pitchFamily="49" charset="0"/>
              </a:rPr>
              <a:t>"IN GIRUM IMUS NOCTE ET CONSUMIMUR IGNI"</a:t>
            </a:r>
            <a:r>
              <a:rPr lang="de-DE" altLang="de-DE" sz="1800" dirty="0" smtClean="0">
                <a:latin typeface="Courier New" pitchFamily="49" charset="0"/>
                <a:cs typeface="Times New Roman" pitchFamily="18"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800" dirty="0" smtClean="0">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400" dirty="0" smtClean="0">
                <a:cs typeface="Times New Roman" pitchFamily="18" charset="0"/>
              </a:rPr>
              <a:t>Schreiben Sie eine Schleife zum Ausgeben des obigen Mottos unter Auslassung der Leerzeichen; dann eine zweite Schleife zur Ausgabe in umgekehrter Reihenfolge. </a:t>
            </a:r>
            <a:r>
              <a:rPr lang="de-DE" altLang="de-DE" sz="1800" dirty="0" smtClean="0">
                <a:cs typeface="Times New Roman" pitchFamily="18" charset="0"/>
              </a:rPr>
              <a:t>(Es gibt eine Überraschung.)</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1800" b="1" dirty="0" smtClean="0">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b="1" dirty="0" smtClean="0">
                <a:latin typeface="Courier New" pitchFamily="49" charset="0"/>
                <a:cs typeface="Courier New" pitchFamily="49" charset="0"/>
              </a:rPr>
              <a:t>    </a:t>
            </a:r>
            <a:r>
              <a:rPr lang="de-DE" altLang="de-DE" sz="1800" dirty="0" smtClean="0">
                <a:latin typeface="Courier New" pitchFamily="49" charset="0"/>
                <a:cs typeface="Courier New" pitchFamily="49" charset="0"/>
              </a:rPr>
              <a:t>Ada.Text_IO.Put (Motto (M));  -- </a:t>
            </a:r>
            <a:r>
              <a:rPr lang="de-DE" altLang="de-DE" sz="1800" i="1" dirty="0" smtClean="0">
                <a:latin typeface="Courier New" pitchFamily="49" charset="0"/>
                <a:cs typeface="Courier New" pitchFamily="49" charset="0"/>
              </a:rPr>
              <a:t>gibt ein Zeichen aus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
            </a:r>
            <a:br>
              <a:rPr lang="de-DE" altLang="de-DE" sz="1800" dirty="0" smtClean="0">
                <a:latin typeface="Courier New" pitchFamily="49" charset="0"/>
                <a:cs typeface="Courier New" pitchFamily="49" charset="0"/>
              </a:rPr>
            </a:br>
            <a:endParaRPr lang="de-DE" altLang="de-DE" sz="1800" dirty="0" smtClean="0">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1800" dirty="0" smtClean="0">
                <a:latin typeface="Courier New" pitchFamily="49" charset="0"/>
                <a:cs typeface="Courier New" pitchFamily="49" charset="0"/>
              </a:rPr>
              <a:t>Ada.Text_IO.New_Line;  -- </a:t>
            </a:r>
            <a:r>
              <a:rPr lang="de-DE" altLang="de-DE" sz="1800" i="1" dirty="0" smtClean="0">
                <a:latin typeface="Courier New" pitchFamily="49" charset="0"/>
                <a:cs typeface="Courier New" pitchFamily="49" charset="0"/>
              </a:rPr>
              <a:t>Zeilenvorschub</a:t>
            </a:r>
          </a:p>
        </p:txBody>
      </p:sp>
      <p:sp>
        <p:nvSpPr>
          <p:cNvPr id="6451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451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259164F-30D0-4665-8C7E-152A952ABCC8}" type="slidenum">
              <a:rPr lang="de-DE" altLang="de-DE" sz="2400" smtClean="0"/>
              <a:pPr eaLnBrk="1" hangingPunct="1">
                <a:spcBef>
                  <a:spcPct val="0"/>
                </a:spcBef>
              </a:pPr>
              <a:t>88</a:t>
            </a:fld>
            <a:endParaRPr lang="de-DE" altLang="de-DE" sz="2400" dirty="0" smtClean="0"/>
          </a:p>
        </p:txBody>
      </p:sp>
      <p:sp>
        <p:nvSpPr>
          <p:cNvPr id="2" name="Textfeld 1"/>
          <p:cNvSpPr txBox="1"/>
          <p:nvPr/>
        </p:nvSpPr>
        <p:spPr>
          <a:xfrm>
            <a:off x="6444208" y="5157192"/>
            <a:ext cx="1296739" cy="523220"/>
          </a:xfrm>
          <a:prstGeom prst="rect">
            <a:avLst/>
          </a:prstGeom>
          <a:noFill/>
        </p:spPr>
        <p:txBody>
          <a:bodyPr wrap="square" rtlCol="0">
            <a:spAutoFit/>
          </a:bodyPr>
          <a:lstStyle/>
          <a:p>
            <a:pPr algn="ctr"/>
            <a:r>
              <a:rPr lang="de-DE" sz="2800" dirty="0" smtClean="0">
                <a:hlinkClick r:id="rId3" action="ppaction://hlinksldjump"/>
              </a:rPr>
              <a:t>Lösung</a:t>
            </a:r>
            <a:endParaRPr lang="de-DE" sz="2800" dirty="0"/>
          </a:p>
        </p:txBody>
      </p:sp>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3"/>
          <p:cNvSpPr txBox="1">
            <a:spLocks noChangeArrowheads="1"/>
          </p:cNvSpPr>
          <p:nvPr/>
        </p:nvSpPr>
        <p:spPr bwMode="auto">
          <a:xfrm>
            <a:off x="685800" y="415925"/>
            <a:ext cx="7764463" cy="1204913"/>
          </a:xfrm>
          <a:prstGeom prst="rect">
            <a:avLst/>
          </a:prstGeom>
          <a:solidFill>
            <a:srgbClr val="FF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algn="ctr" eaLnBrk="1" hangingPunct="1">
              <a:spcBef>
                <a:spcPct val="0"/>
              </a:spcBef>
              <a:buClrTx/>
              <a:buFontTx/>
              <a:buNone/>
            </a:pPr>
            <a:r>
              <a:rPr lang="de-DE" altLang="de-DE" sz="4400" dirty="0">
                <a:ea typeface="SimSun" charset="-122"/>
              </a:rPr>
              <a:t>Goto-Anweisung</a:t>
            </a:r>
          </a:p>
        </p:txBody>
      </p:sp>
      <p:sp>
        <p:nvSpPr>
          <p:cNvPr id="5124" name="Text Box 4"/>
          <p:cNvSpPr txBox="1">
            <a:spLocks noChangeArrowheads="1"/>
          </p:cNvSpPr>
          <p:nvPr/>
        </p:nvSpPr>
        <p:spPr bwMode="auto">
          <a:xfrm>
            <a:off x="685800" y="1981200"/>
            <a:ext cx="3633788" cy="426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indent="33338">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1pPr>
            <a:lvl2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2pPr>
            <a:lvl3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3pPr>
            <a:lvl4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4pPr>
            <a:lvl5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5pPr>
            <a:lvl6pPr marL="25146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6pPr>
            <a:lvl7pPr marL="29718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7pPr>
            <a:lvl8pPr marL="34290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8pPr>
            <a:lvl9pPr marL="38862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9pPr>
          </a:lstStyle>
          <a:p>
            <a:pPr>
              <a:lnSpc>
                <a:spcPct val="80000"/>
              </a:lnSpc>
              <a:spcBef>
                <a:spcPts val="500"/>
              </a:spcBef>
              <a:buClrTx/>
              <a:buFontTx/>
              <a:buNone/>
              <a:defRPr/>
            </a:pPr>
            <a:r>
              <a:rPr lang="de-DE" sz="2000" b="1" dirty="0" smtClean="0">
                <a:solidFill>
                  <a:srgbClr val="000000"/>
                </a:solidFill>
                <a:latin typeface="Courier New" pitchFamily="49" charset="0"/>
              </a:rPr>
              <a:t>goto</a:t>
            </a:r>
            <a:r>
              <a:rPr lang="de-DE" sz="2000" dirty="0" smtClean="0">
                <a:solidFill>
                  <a:srgbClr val="000000"/>
                </a:solidFill>
                <a:latin typeface="Courier New" pitchFamily="49" charset="0"/>
              </a:rPr>
              <a:t> Marke;</a:t>
            </a:r>
          </a:p>
          <a:p>
            <a:pPr>
              <a:lnSpc>
                <a:spcPct val="80000"/>
              </a:lnSpc>
              <a:spcBef>
                <a:spcPts val="500"/>
              </a:spcBef>
              <a:buClrTx/>
              <a:buFontTx/>
              <a:buNone/>
              <a:defRPr/>
            </a:pPr>
            <a:endParaRPr lang="de-DE" sz="600" dirty="0" smtClean="0">
              <a:solidFill>
                <a:srgbClr val="000000"/>
              </a:solidFill>
              <a:latin typeface="Courier New" pitchFamily="49" charset="0"/>
            </a:endParaRPr>
          </a:p>
          <a:p>
            <a:pPr>
              <a:lnSpc>
                <a:spcPct val="80000"/>
              </a:lnSpc>
              <a:spcBef>
                <a:spcPts val="500"/>
              </a:spcBef>
              <a:buClrTx/>
              <a:buFontTx/>
              <a:buNone/>
              <a:defRPr/>
            </a:pPr>
            <a:r>
              <a:rPr lang="de-DE" sz="2000" dirty="0" smtClean="0">
                <a:solidFill>
                  <a:srgbClr val="000000"/>
                </a:solidFill>
                <a:latin typeface="Courier New" pitchFamily="49" charset="0"/>
              </a:rPr>
              <a:t>&lt;&lt;Marke&gt;&gt; Anweisung;</a:t>
            </a:r>
          </a:p>
          <a:p>
            <a:pPr>
              <a:lnSpc>
                <a:spcPct val="80000"/>
              </a:lnSpc>
              <a:spcBef>
                <a:spcPts val="500"/>
              </a:spcBef>
              <a:buClrTx/>
              <a:buFontTx/>
              <a:buNone/>
              <a:defRPr/>
            </a:pPr>
            <a:endParaRPr lang="de-DE" sz="600" dirty="0" smtClean="0">
              <a:solidFill>
                <a:srgbClr val="000000"/>
              </a:solidFill>
              <a:latin typeface="+mn-lt"/>
            </a:endParaRPr>
          </a:p>
          <a:p>
            <a:pPr>
              <a:lnSpc>
                <a:spcPct val="80000"/>
              </a:lnSpc>
              <a:spcBef>
                <a:spcPts val="500"/>
              </a:spcBef>
              <a:buClrTx/>
              <a:buFontTx/>
              <a:buNone/>
              <a:defRPr/>
            </a:pPr>
            <a:r>
              <a:rPr lang="de-DE" sz="2000" dirty="0" smtClean="0">
                <a:solidFill>
                  <a:srgbClr val="000000"/>
                </a:solidFill>
                <a:latin typeface="+mn-lt"/>
              </a:rPr>
              <a:t>Sprünge aus zusammengesetzten Anweisungen heraus sind OK; </a:t>
            </a:r>
            <a:r>
              <a:rPr lang="de-DE" sz="2000" dirty="0" smtClean="0">
                <a:solidFill>
                  <a:srgbClr val="FF0000"/>
                </a:solidFill>
                <a:latin typeface="+mn-lt"/>
              </a:rPr>
              <a:t>der umgekehrte Weg ist verboten!</a:t>
            </a:r>
          </a:p>
          <a:p>
            <a:pPr>
              <a:lnSpc>
                <a:spcPct val="80000"/>
              </a:lnSpc>
              <a:spcBef>
                <a:spcPts val="500"/>
              </a:spcBef>
              <a:buClrTx/>
              <a:buFontTx/>
              <a:buNone/>
              <a:defRPr/>
            </a:pPr>
            <a:endParaRPr lang="de-DE" sz="2000" dirty="0" smtClean="0">
              <a:solidFill>
                <a:srgbClr val="FF0000"/>
              </a:solidFill>
              <a:latin typeface="+mn-lt"/>
            </a:endParaRPr>
          </a:p>
          <a:p>
            <a:pPr indent="0">
              <a:lnSpc>
                <a:spcPct val="80000"/>
              </a:lnSpc>
              <a:spcBef>
                <a:spcPts val="500"/>
              </a:spcBef>
              <a:buClrTx/>
              <a:buFontTx/>
              <a:buNone/>
              <a:defRPr/>
            </a:pPr>
            <a:r>
              <a:rPr lang="de-DE" sz="2000" dirty="0" smtClean="0">
                <a:solidFill>
                  <a:srgbClr val="000000"/>
                </a:solidFill>
              </a:rPr>
              <a:t>Alle Welt hat was gegen diese arme Anweisung.</a:t>
            </a:r>
          </a:p>
          <a:p>
            <a:pPr>
              <a:lnSpc>
                <a:spcPct val="80000"/>
              </a:lnSpc>
              <a:spcBef>
                <a:spcPts val="500"/>
              </a:spcBef>
              <a:buClrTx/>
              <a:buFontTx/>
              <a:buNone/>
              <a:defRPr/>
            </a:pPr>
            <a:endParaRPr lang="de-DE" sz="800" dirty="0" smtClean="0">
              <a:solidFill>
                <a:srgbClr val="000000"/>
              </a:solidFill>
            </a:endParaRPr>
          </a:p>
          <a:p>
            <a:pPr indent="0">
              <a:lnSpc>
                <a:spcPct val="80000"/>
              </a:lnSpc>
              <a:spcBef>
                <a:spcPts val="500"/>
              </a:spcBef>
              <a:buClrTx/>
              <a:buFontTx/>
              <a:buNone/>
              <a:defRPr/>
            </a:pPr>
            <a:r>
              <a:rPr lang="de-DE" sz="2000" dirty="0" smtClean="0">
                <a:solidFill>
                  <a:srgbClr val="000000"/>
                </a:solidFill>
              </a:rPr>
              <a:t>Frage: Welcher Kode ist übersichtlicher?</a:t>
            </a:r>
          </a:p>
          <a:p>
            <a:pPr indent="0">
              <a:lnSpc>
                <a:spcPct val="80000"/>
              </a:lnSpc>
              <a:spcBef>
                <a:spcPts val="500"/>
              </a:spcBef>
              <a:buClrTx/>
              <a:buFontTx/>
              <a:buNone/>
              <a:defRPr/>
            </a:pPr>
            <a:endParaRPr lang="de-DE" sz="600" dirty="0" smtClean="0">
              <a:solidFill>
                <a:srgbClr val="000000"/>
              </a:solidFill>
            </a:endParaRPr>
          </a:p>
          <a:p>
            <a:pPr indent="0">
              <a:lnSpc>
                <a:spcPct val="80000"/>
              </a:lnSpc>
              <a:spcBef>
                <a:spcPts val="500"/>
              </a:spcBef>
              <a:buClrTx/>
              <a:buFontTx/>
              <a:buNone/>
              <a:defRPr/>
            </a:pPr>
            <a:r>
              <a:rPr lang="de-DE" sz="2000" dirty="0" smtClean="0">
                <a:solidFill>
                  <a:srgbClr val="00B050"/>
                </a:solidFill>
              </a:rPr>
              <a:t>In Ada 2012 ist die null-Anweisung hier nicht mehr nötig.</a:t>
            </a:r>
          </a:p>
          <a:p>
            <a:pPr>
              <a:lnSpc>
                <a:spcPct val="80000"/>
              </a:lnSpc>
              <a:spcBef>
                <a:spcPts val="500"/>
              </a:spcBef>
              <a:buClrTx/>
              <a:buFontTx/>
              <a:buNone/>
              <a:defRPr/>
            </a:pPr>
            <a:endParaRPr lang="de-DE" dirty="0" smtClean="0">
              <a:solidFill>
                <a:srgbClr val="000000"/>
              </a:solidFill>
            </a:endParaRPr>
          </a:p>
          <a:p>
            <a:pPr>
              <a:lnSpc>
                <a:spcPct val="80000"/>
              </a:lnSpc>
              <a:spcBef>
                <a:spcPts val="500"/>
              </a:spcBef>
              <a:buClrTx/>
              <a:buFontTx/>
              <a:buNone/>
              <a:defRPr/>
            </a:pPr>
            <a:endParaRPr lang="de-DE" dirty="0" smtClean="0">
              <a:solidFill>
                <a:srgbClr val="000000"/>
              </a:solidFill>
            </a:endParaRPr>
          </a:p>
        </p:txBody>
      </p:sp>
      <p:sp>
        <p:nvSpPr>
          <p:cNvPr id="65540" name="Text Box 5"/>
          <p:cNvSpPr txBox="1">
            <a:spLocks noChangeArrowheads="1"/>
          </p:cNvSpPr>
          <p:nvPr/>
        </p:nvSpPr>
        <p:spPr bwMode="auto">
          <a:xfrm>
            <a:off x="4427538" y="1636713"/>
            <a:ext cx="4140200" cy="4483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indent="25400" eaLnBrk="0" hangingPunct="0">
              <a:spcBef>
                <a:spcPts val="8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3200">
                <a:solidFill>
                  <a:srgbClr val="000000"/>
                </a:solidFill>
                <a:latin typeface="Times New Roman" pitchFamily="18" charset="0"/>
              </a:defRPr>
            </a:lvl1pPr>
            <a:lvl2pPr marL="446088" indent="-266700" eaLnBrk="0" hangingPunct="0">
              <a:spcBef>
                <a:spcPts val="700"/>
              </a:spcBef>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800">
                <a:solidFill>
                  <a:srgbClr val="000000"/>
                </a:solidFill>
                <a:latin typeface="Times New Roman" pitchFamily="18" charset="0"/>
              </a:defRPr>
            </a:lvl2pPr>
            <a:lvl3pPr marL="892175" indent="-173038" eaLnBrk="0" hangingPunct="0">
              <a:spcBef>
                <a:spcPts val="6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000000"/>
                </a:solidFill>
                <a:latin typeface="Times New Roman" pitchFamily="18" charset="0"/>
              </a:defRPr>
            </a:lvl3pPr>
            <a:lvl4pPr marL="1714500" eaLnBrk="0" hangingPunct="0">
              <a:spcBef>
                <a:spcPts val="5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4pPr>
            <a:lvl5pPr marL="2122488" eaLnBrk="0" hangingPunct="0">
              <a:spcBef>
                <a:spcPts val="5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9pPr>
          </a:lstStyle>
          <a:p>
            <a:pPr eaLnBrk="1" hangingPunct="1">
              <a:lnSpc>
                <a:spcPct val="80000"/>
              </a:lnSpc>
            </a:pPr>
            <a:r>
              <a:rPr lang="de-DE" altLang="de-DE" sz="1800" b="1" dirty="0">
                <a:solidFill>
                  <a:srgbClr val="FF3399"/>
                </a:solidFill>
                <a:latin typeface="Courier New" pitchFamily="49" charset="0"/>
                <a:ea typeface="SimSun" charset="-122"/>
              </a:rPr>
              <a:t>loop</a:t>
            </a:r>
          </a:p>
          <a:p>
            <a:pPr eaLnBrk="1" hangingPunct="1">
              <a:lnSpc>
                <a:spcPct val="80000"/>
              </a:lnSpc>
            </a:pPr>
            <a:r>
              <a:rPr lang="de-DE" altLang="de-DE" sz="1800" b="1" dirty="0">
                <a:solidFill>
                  <a:srgbClr val="FF3399"/>
                </a:solidFill>
                <a:latin typeface="Courier New" pitchFamily="49" charset="0"/>
                <a:ea typeface="SimSun" charset="-122"/>
              </a:rPr>
              <a:t>  </a:t>
            </a:r>
            <a:r>
              <a:rPr lang="de-DE" altLang="de-DE" sz="1800" dirty="0">
                <a:solidFill>
                  <a:srgbClr val="FF3399"/>
                </a:solidFill>
                <a:latin typeface="Courier New" pitchFamily="49" charset="0"/>
                <a:ea typeface="SimSun" charset="-122"/>
              </a:rPr>
              <a:t>Anweisungen;</a:t>
            </a:r>
          </a:p>
          <a:p>
            <a:pPr eaLnBrk="1" hangingPunct="1">
              <a:lnSpc>
                <a:spcPct val="80000"/>
              </a:lnSpc>
            </a:pPr>
            <a:r>
              <a:rPr lang="de-DE" altLang="de-DE" sz="1800" b="1" dirty="0">
                <a:solidFill>
                  <a:srgbClr val="FF3399"/>
                </a:solidFill>
                <a:latin typeface="Courier New" pitchFamily="49" charset="0"/>
                <a:ea typeface="SimSun" charset="-122"/>
              </a:rPr>
              <a:t>  if</a:t>
            </a:r>
            <a:r>
              <a:rPr lang="de-DE" altLang="de-DE" sz="1800" dirty="0">
                <a:solidFill>
                  <a:srgbClr val="FF3399"/>
                </a:solidFill>
                <a:latin typeface="Courier New" pitchFamily="49" charset="0"/>
                <a:ea typeface="SimSun" charset="-122"/>
              </a:rPr>
              <a:t> Bedingung </a:t>
            </a:r>
            <a:r>
              <a:rPr lang="de-DE" altLang="de-DE" sz="1800" b="1" dirty="0">
                <a:solidFill>
                  <a:srgbClr val="FF3399"/>
                </a:solidFill>
                <a:latin typeface="Courier New" pitchFamily="49" charset="0"/>
                <a:ea typeface="SimSun" charset="-122"/>
              </a:rPr>
              <a:t>then</a:t>
            </a:r>
            <a:br>
              <a:rPr lang="de-DE" altLang="de-DE" sz="1800" b="1" dirty="0">
                <a:solidFill>
                  <a:srgbClr val="FF3399"/>
                </a:solidFill>
                <a:latin typeface="Courier New" pitchFamily="49" charset="0"/>
                <a:ea typeface="SimSun" charset="-122"/>
              </a:rPr>
            </a:br>
            <a:r>
              <a:rPr lang="de-DE" altLang="de-DE" sz="1800" dirty="0">
                <a:solidFill>
                  <a:srgbClr val="FF3399"/>
                </a:solidFill>
                <a:latin typeface="Courier New" pitchFamily="49" charset="0"/>
                <a:ea typeface="SimSun" charset="-122"/>
              </a:rPr>
              <a:t>    Anweisungen;</a:t>
            </a:r>
            <a:br>
              <a:rPr lang="de-DE" altLang="de-DE" sz="1800" dirty="0">
                <a:solidFill>
                  <a:srgbClr val="FF3399"/>
                </a:solidFill>
                <a:latin typeface="Courier New" pitchFamily="49" charset="0"/>
                <a:ea typeface="SimSun" charset="-122"/>
              </a:rPr>
            </a:br>
            <a:r>
              <a:rPr lang="de-DE" altLang="de-DE" sz="1800" b="1" dirty="0">
                <a:solidFill>
                  <a:srgbClr val="FF3399"/>
                </a:solidFill>
                <a:latin typeface="Courier New" pitchFamily="49" charset="0"/>
                <a:ea typeface="SimSun" charset="-122"/>
              </a:rPr>
              <a:t>  end</a:t>
            </a:r>
            <a:r>
              <a:rPr lang="de-DE" altLang="de-DE" sz="1800" dirty="0">
                <a:solidFill>
                  <a:srgbClr val="FF3399"/>
                </a:solidFill>
                <a:latin typeface="Courier New" pitchFamily="49" charset="0"/>
                <a:ea typeface="SimSun" charset="-122"/>
              </a:rPr>
              <a:t> </a:t>
            </a:r>
            <a:r>
              <a:rPr lang="de-DE" altLang="de-DE" sz="1800" b="1" dirty="0">
                <a:solidFill>
                  <a:srgbClr val="FF3399"/>
                </a:solidFill>
                <a:latin typeface="Courier New" pitchFamily="49" charset="0"/>
                <a:ea typeface="SimSun" charset="-122"/>
              </a:rPr>
              <a:t>if</a:t>
            </a:r>
            <a:r>
              <a:rPr lang="de-DE" altLang="de-DE" sz="1800" dirty="0">
                <a:solidFill>
                  <a:srgbClr val="FF3399"/>
                </a:solidFill>
                <a:latin typeface="Courier New" pitchFamily="49" charset="0"/>
                <a:ea typeface="SimSun" charset="-122"/>
              </a:rPr>
              <a:t>;</a:t>
            </a:r>
          </a:p>
          <a:p>
            <a:pPr eaLnBrk="1" hangingPunct="1">
              <a:lnSpc>
                <a:spcPct val="80000"/>
              </a:lnSpc>
              <a:buClrTx/>
              <a:buFontTx/>
              <a:buNone/>
            </a:pPr>
            <a:r>
              <a:rPr lang="de-DE" altLang="de-DE" sz="1800" b="1" dirty="0">
                <a:solidFill>
                  <a:srgbClr val="FF3399"/>
                </a:solidFill>
                <a:latin typeface="Courier New" pitchFamily="49" charset="0"/>
                <a:ea typeface="SimSun" charset="-122"/>
              </a:rPr>
              <a:t>end loop</a:t>
            </a:r>
            <a:r>
              <a:rPr lang="de-DE" altLang="de-DE" sz="1800" dirty="0">
                <a:solidFill>
                  <a:srgbClr val="FF3399"/>
                </a:solidFill>
                <a:latin typeface="Courier New" pitchFamily="49" charset="0"/>
                <a:ea typeface="SimSun" charset="-122"/>
              </a:rPr>
              <a:t>;</a:t>
            </a:r>
          </a:p>
          <a:p>
            <a:pPr eaLnBrk="1" hangingPunct="1">
              <a:lnSpc>
                <a:spcPct val="80000"/>
              </a:lnSpc>
              <a:buClrTx/>
              <a:buSzTx/>
              <a:buFontTx/>
              <a:buNone/>
            </a:pPr>
            <a:r>
              <a:rPr lang="de-DE" altLang="de-DE" sz="1800" b="1" dirty="0">
                <a:solidFill>
                  <a:srgbClr val="0000FF"/>
                </a:solidFill>
                <a:latin typeface="Courier New" pitchFamily="49" charset="0"/>
                <a:ea typeface="SimSun" charset="-122"/>
              </a:rPr>
              <a:t>loop</a:t>
            </a:r>
          </a:p>
          <a:p>
            <a:pPr eaLnBrk="1" hangingPunct="1">
              <a:lnSpc>
                <a:spcPct val="80000"/>
              </a:lnSpc>
              <a:buClrTx/>
              <a:buSzTx/>
              <a:buFontTx/>
              <a:buNone/>
            </a:pPr>
            <a:r>
              <a:rPr lang="de-DE" altLang="de-DE" sz="1800" b="1" dirty="0">
                <a:solidFill>
                  <a:srgbClr val="0000FF"/>
                </a:solidFill>
                <a:latin typeface="Courier New" pitchFamily="49" charset="0"/>
                <a:ea typeface="SimSun" charset="-122"/>
              </a:rPr>
              <a:t>  </a:t>
            </a:r>
            <a:r>
              <a:rPr lang="de-DE" altLang="de-DE" sz="1800" dirty="0">
                <a:solidFill>
                  <a:srgbClr val="0000FF"/>
                </a:solidFill>
                <a:latin typeface="Courier New" pitchFamily="49" charset="0"/>
                <a:ea typeface="SimSun" charset="-122"/>
              </a:rPr>
              <a:t>Anweisungen;</a:t>
            </a:r>
          </a:p>
          <a:p>
            <a:pPr eaLnBrk="1" hangingPunct="1">
              <a:lnSpc>
                <a:spcPct val="80000"/>
              </a:lnSpc>
              <a:buClrTx/>
              <a:buSzTx/>
              <a:buFontTx/>
              <a:buNone/>
            </a:pPr>
            <a:r>
              <a:rPr lang="de-DE" altLang="de-DE" sz="1800" b="1" dirty="0">
                <a:solidFill>
                  <a:srgbClr val="0000FF"/>
                </a:solidFill>
                <a:latin typeface="Courier New" pitchFamily="49" charset="0"/>
                <a:ea typeface="SimSun" charset="-122"/>
              </a:rPr>
              <a:t>  if</a:t>
            </a:r>
            <a:r>
              <a:rPr lang="de-DE" altLang="de-DE" sz="1800" dirty="0">
                <a:solidFill>
                  <a:srgbClr val="0000FF"/>
                </a:solidFill>
                <a:latin typeface="Courier New" pitchFamily="49" charset="0"/>
                <a:ea typeface="SimSun" charset="-122"/>
              </a:rPr>
              <a:t> Bedingung </a:t>
            </a:r>
            <a:r>
              <a:rPr lang="de-DE" altLang="de-DE" sz="1800" b="1" dirty="0">
                <a:solidFill>
                  <a:srgbClr val="0000FF"/>
                </a:solidFill>
                <a:latin typeface="Courier New" pitchFamily="49" charset="0"/>
                <a:ea typeface="SimSun" charset="-122"/>
              </a:rPr>
              <a:t>then</a:t>
            </a:r>
            <a:br>
              <a:rPr lang="de-DE" altLang="de-DE" sz="1800" b="1" dirty="0">
                <a:solidFill>
                  <a:srgbClr val="0000FF"/>
                </a:solidFill>
                <a:latin typeface="Courier New" pitchFamily="49" charset="0"/>
                <a:ea typeface="SimSun" charset="-122"/>
              </a:rPr>
            </a:br>
            <a:r>
              <a:rPr lang="de-DE" altLang="de-DE" sz="1800" dirty="0">
                <a:solidFill>
                  <a:srgbClr val="0000FF"/>
                </a:solidFill>
                <a:latin typeface="Courier New" pitchFamily="49" charset="0"/>
                <a:ea typeface="SimSun" charset="-122"/>
              </a:rPr>
              <a:t>    </a:t>
            </a:r>
            <a:r>
              <a:rPr lang="de-DE" altLang="de-DE" sz="1800" b="1" dirty="0">
                <a:solidFill>
                  <a:srgbClr val="0000FF"/>
                </a:solidFill>
                <a:latin typeface="Courier New" pitchFamily="49" charset="0"/>
                <a:ea typeface="SimSun" charset="-122"/>
              </a:rPr>
              <a:t>goto </a:t>
            </a:r>
            <a:r>
              <a:rPr lang="de-DE" altLang="de-DE" sz="1800" dirty="0">
                <a:solidFill>
                  <a:srgbClr val="0000FF"/>
                </a:solidFill>
                <a:latin typeface="Courier New" pitchFamily="49" charset="0"/>
                <a:ea typeface="SimSun" charset="-122"/>
              </a:rPr>
              <a:t>Nächste_Iteration;</a:t>
            </a:r>
            <a:br>
              <a:rPr lang="de-DE" altLang="de-DE" sz="1800" dirty="0">
                <a:solidFill>
                  <a:srgbClr val="0000FF"/>
                </a:solidFill>
                <a:latin typeface="Courier New" pitchFamily="49" charset="0"/>
                <a:ea typeface="SimSun" charset="-122"/>
              </a:rPr>
            </a:br>
            <a:r>
              <a:rPr lang="de-DE" altLang="de-DE" sz="1800" b="1" dirty="0">
                <a:solidFill>
                  <a:srgbClr val="0000FF"/>
                </a:solidFill>
                <a:latin typeface="Courier New" pitchFamily="49" charset="0"/>
                <a:ea typeface="SimSun" charset="-122"/>
              </a:rPr>
              <a:t>  end</a:t>
            </a:r>
            <a:r>
              <a:rPr lang="de-DE" altLang="de-DE" sz="1800" dirty="0">
                <a:solidFill>
                  <a:srgbClr val="0000FF"/>
                </a:solidFill>
                <a:latin typeface="Courier New" pitchFamily="49" charset="0"/>
                <a:ea typeface="SimSun" charset="-122"/>
              </a:rPr>
              <a:t> </a:t>
            </a:r>
            <a:r>
              <a:rPr lang="de-DE" altLang="de-DE" sz="1800" b="1" dirty="0">
                <a:solidFill>
                  <a:srgbClr val="0000FF"/>
                </a:solidFill>
                <a:latin typeface="Courier New" pitchFamily="49" charset="0"/>
                <a:ea typeface="SimSun" charset="-122"/>
              </a:rPr>
              <a:t>if</a:t>
            </a:r>
            <a:r>
              <a:rPr lang="de-DE" altLang="de-DE" sz="1800" dirty="0">
                <a:solidFill>
                  <a:srgbClr val="0000FF"/>
                </a:solidFill>
                <a:latin typeface="Courier New" pitchFamily="49" charset="0"/>
                <a:ea typeface="SimSun" charset="-122"/>
              </a:rPr>
              <a:t>;</a:t>
            </a:r>
          </a:p>
          <a:p>
            <a:pPr eaLnBrk="1" hangingPunct="1">
              <a:lnSpc>
                <a:spcPct val="80000"/>
              </a:lnSpc>
              <a:buClrTx/>
              <a:buSzTx/>
              <a:buFontTx/>
              <a:buNone/>
            </a:pPr>
            <a:r>
              <a:rPr lang="de-DE" altLang="de-DE" sz="1800" dirty="0">
                <a:solidFill>
                  <a:srgbClr val="0000FF"/>
                </a:solidFill>
                <a:latin typeface="Courier New" pitchFamily="49" charset="0"/>
                <a:ea typeface="SimSun" charset="-122"/>
              </a:rPr>
              <a:t>  Anweisungen;</a:t>
            </a:r>
          </a:p>
          <a:p>
            <a:pPr eaLnBrk="1" hangingPunct="1">
              <a:lnSpc>
                <a:spcPct val="80000"/>
              </a:lnSpc>
              <a:buClrTx/>
              <a:buSzTx/>
              <a:buFontTx/>
              <a:buNone/>
            </a:pPr>
            <a:r>
              <a:rPr lang="de-DE" altLang="de-DE" sz="1800" dirty="0">
                <a:solidFill>
                  <a:srgbClr val="0000FF"/>
                </a:solidFill>
                <a:latin typeface="Courier New" pitchFamily="49" charset="0"/>
                <a:ea typeface="SimSun" charset="-122"/>
              </a:rPr>
              <a:t>&lt;&lt;Nächste_Iteration&gt;&gt; </a:t>
            </a:r>
            <a:r>
              <a:rPr lang="de-DE" altLang="de-DE" sz="1800" dirty="0">
                <a:solidFill>
                  <a:srgbClr val="00B050"/>
                </a:solidFill>
                <a:latin typeface="Courier New" pitchFamily="49" charset="0"/>
                <a:ea typeface="SimSun" charset="-122"/>
              </a:rPr>
              <a:t>null;</a:t>
            </a:r>
          </a:p>
          <a:p>
            <a:pPr eaLnBrk="1" hangingPunct="1">
              <a:lnSpc>
                <a:spcPct val="80000"/>
              </a:lnSpc>
              <a:buClrTx/>
              <a:buSzTx/>
              <a:buFontTx/>
              <a:buNone/>
            </a:pPr>
            <a:r>
              <a:rPr lang="de-DE" altLang="de-DE" sz="1800" b="1" dirty="0">
                <a:solidFill>
                  <a:srgbClr val="0000FF"/>
                </a:solidFill>
                <a:latin typeface="Courier New" pitchFamily="49" charset="0"/>
                <a:ea typeface="SimSun" charset="-122"/>
              </a:rPr>
              <a:t>end loop</a:t>
            </a:r>
            <a:r>
              <a:rPr lang="de-DE" altLang="de-DE" sz="1800" dirty="0">
                <a:solidFill>
                  <a:srgbClr val="0000FF"/>
                </a:solidFill>
                <a:latin typeface="Courier New" pitchFamily="49" charset="0"/>
                <a:ea typeface="SimSun" charset="-122"/>
              </a:rPr>
              <a:t>;</a:t>
            </a:r>
          </a:p>
        </p:txBody>
      </p:sp>
      <p:cxnSp>
        <p:nvCxnSpPr>
          <p:cNvPr id="65541" name="Gerade Verbindung 2"/>
          <p:cNvCxnSpPr>
            <a:cxnSpLocks noChangeShapeType="1"/>
          </p:cNvCxnSpPr>
          <p:nvPr/>
        </p:nvCxnSpPr>
        <p:spPr bwMode="auto">
          <a:xfrm>
            <a:off x="4319588" y="1700213"/>
            <a:ext cx="0" cy="4249737"/>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42" name="Gerade Verbindung 4"/>
          <p:cNvCxnSpPr>
            <a:cxnSpLocks noChangeShapeType="1"/>
          </p:cNvCxnSpPr>
          <p:nvPr/>
        </p:nvCxnSpPr>
        <p:spPr bwMode="auto">
          <a:xfrm>
            <a:off x="685800" y="3895725"/>
            <a:ext cx="3633788"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543" name="Fußzeilenplatzhalter 1"/>
          <p:cNvSpPr>
            <a:spLocks noGrp="1"/>
          </p:cNvSpPr>
          <p:nvPr>
            <p:ph type="ftr" idx="10"/>
          </p:nvPr>
        </p:nvSpPr>
        <p:spPr>
          <a:xfrm>
            <a:off x="1979613" y="6281738"/>
            <a:ext cx="4176712" cy="576262"/>
          </a:xfrm>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5544" name="Foliennummernplatzhalter 2"/>
          <p:cNvSpPr>
            <a:spLocks noGrp="1"/>
          </p:cNvSpPr>
          <p:nvPr>
            <p:ph type="sldNum" idx="11"/>
          </p:nvPr>
        </p:nvSpPr>
        <p:spPr>
          <a:xfrm>
            <a:off x="7596188" y="6248400"/>
            <a:ext cx="576262" cy="458788"/>
          </a:xfrm>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46806EE-DB14-4BBA-8469-26B61F9DD38C}" type="slidenum">
              <a:rPr lang="de-DE" altLang="de-DE" sz="2400" smtClean="0"/>
              <a:pPr eaLnBrk="1" hangingPunct="1">
                <a:spcBef>
                  <a:spcPct val="0"/>
                </a:spcBef>
              </a:pPr>
              <a:t>89</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5020010" y="5149641"/>
            <a:ext cx="3584438" cy="1015663"/>
          </a:xfrm>
          <a:prstGeom prst="rect">
            <a:avLst/>
          </a:prstGeom>
          <a:solidFill>
            <a:srgbClr val="FF9900"/>
          </a:solidFill>
          <a:ln w="76200">
            <a:solidFill>
              <a:srgbClr val="C00000"/>
            </a:solidFill>
          </a:ln>
        </p:spPr>
        <p:txBody>
          <a:bodyPr wrap="square" rtlCol="0">
            <a:spAutoFit/>
          </a:bodyPr>
          <a:lstStyle/>
          <a:p>
            <a:r>
              <a:rPr lang="de-DE" sz="1200" dirty="0" smtClean="0">
                <a:solidFill>
                  <a:srgbClr val="C00000"/>
                </a:solidFill>
              </a:rPr>
              <a:t>Die deutsche Übersetzung der Ada-Fachbegriffe richtet sich nach der Übersetzung von </a:t>
            </a:r>
            <a:r>
              <a:rPr lang="de-DE" sz="1200" dirty="0">
                <a:solidFill>
                  <a:srgbClr val="C00000"/>
                </a:solidFill>
              </a:rPr>
              <a:t>Ada </a:t>
            </a:r>
            <a:r>
              <a:rPr lang="de-DE" sz="1200" dirty="0" smtClean="0">
                <a:solidFill>
                  <a:srgbClr val="C00000"/>
                </a:solidFill>
              </a:rPr>
              <a:t>83 DIN 66268 von </a:t>
            </a:r>
            <a:r>
              <a:rPr lang="de-DE" sz="1200" dirty="0">
                <a:solidFill>
                  <a:srgbClr val="C00000"/>
                </a:solidFill>
              </a:rPr>
              <a:t>1988</a:t>
            </a:r>
            <a:r>
              <a:rPr lang="de-DE" sz="1200" dirty="0" smtClean="0">
                <a:solidFill>
                  <a:srgbClr val="C00000"/>
                </a:solidFill>
              </a:rPr>
              <a:t>. Die Übersetzung neuerer Begriffe ist meine.</a:t>
            </a:r>
          </a:p>
          <a:p>
            <a:r>
              <a:rPr lang="de-DE" sz="1200" dirty="0" smtClean="0">
                <a:solidFill>
                  <a:srgbClr val="C00000"/>
                </a:solidFill>
              </a:rPr>
              <a:t>Zur Klarheit wird der englische Originalbegriff in Klammern </a:t>
            </a:r>
            <a:r>
              <a:rPr lang="de-DE" sz="1200" i="1" dirty="0" smtClean="0">
                <a:solidFill>
                  <a:srgbClr val="C00000"/>
                </a:solidFill>
              </a:rPr>
              <a:t>kursiv</a:t>
            </a:r>
            <a:r>
              <a:rPr lang="de-DE" sz="1200" dirty="0" smtClean="0">
                <a:solidFill>
                  <a:srgbClr val="C00000"/>
                </a:solidFill>
              </a:rPr>
              <a:t> angegeben.</a:t>
            </a:r>
            <a:endParaRPr lang="de-DE" sz="1200" dirty="0">
              <a:solidFill>
                <a:srgbClr val="C00000"/>
              </a:solidFill>
            </a:endParaRPr>
          </a:p>
        </p:txBody>
      </p:sp>
      <p:sp>
        <p:nvSpPr>
          <p:cNvPr id="921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Design</a:t>
            </a:r>
          </a:p>
        </p:txBody>
      </p:sp>
      <p:sp>
        <p:nvSpPr>
          <p:cNvPr id="9219" name="Rectangle 2"/>
          <p:cNvSpPr>
            <a:spLocks noGrp="1" noChangeArrowheads="1"/>
          </p:cNvSpPr>
          <p:nvPr>
            <p:ph idx="1"/>
          </p:nvPr>
        </p:nvSpPr>
        <p:spPr>
          <a:xfrm>
            <a:off x="685800" y="1981200"/>
            <a:ext cx="5542384" cy="4286250"/>
          </a:xfrm>
        </p:spPr>
        <p:txBody>
          <a:bodyPr/>
          <a:lstStyle/>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t>Trennung der Verantwortlichkeiten</a:t>
            </a:r>
            <a:br>
              <a:rPr lang="de-DE" altLang="de-DE" sz="2800" dirty="0" smtClean="0"/>
            </a:br>
            <a:r>
              <a:rPr lang="de-DE" altLang="de-DE" sz="2800" i="1" dirty="0" smtClean="0"/>
              <a:t>(Separation of Concern)</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t>Kapselung</a:t>
            </a:r>
            <a:br>
              <a:rPr lang="de-DE" altLang="de-DE" sz="2800" dirty="0" smtClean="0"/>
            </a:br>
            <a:r>
              <a:rPr lang="de-DE" altLang="de-DE" sz="2800" i="1" dirty="0" smtClean="0"/>
              <a:t>(Encapsulation)</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t>Geheimnisprinzip</a:t>
            </a:r>
            <a:br>
              <a:rPr lang="de-DE" altLang="de-DE" sz="2800" dirty="0" smtClean="0"/>
            </a:br>
            <a:r>
              <a:rPr lang="de-DE" altLang="de-DE" sz="2800" i="1" dirty="0" smtClean="0"/>
              <a:t>(Information Hiding)</a:t>
            </a:r>
          </a:p>
          <a:p>
            <a:pPr marL="309563" indent="-309563" eaLnBrk="1" hangingPunct="1">
              <a:lnSpc>
                <a:spcPct val="90000"/>
              </a:lnSpc>
              <a:spcBef>
                <a:spcPts val="700"/>
              </a:spcBef>
              <a:buClr>
                <a:srgbClr val="808080"/>
              </a:buClr>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solidFill>
                  <a:srgbClr val="808080"/>
                </a:solidFill>
              </a:rPr>
              <a:t>Objektorientiertheit</a:t>
            </a:r>
            <a:br>
              <a:rPr lang="de-DE" altLang="de-DE" sz="2800" dirty="0" smtClean="0">
                <a:solidFill>
                  <a:srgbClr val="808080"/>
                </a:solidFill>
              </a:rPr>
            </a:br>
            <a:r>
              <a:rPr lang="de-DE" altLang="de-DE" sz="2800" i="1" dirty="0" smtClean="0">
                <a:solidFill>
                  <a:srgbClr val="808080"/>
                </a:solidFill>
              </a:rPr>
              <a:t>(Object Orientedness)</a:t>
            </a:r>
          </a:p>
          <a:p>
            <a:pPr marL="309563" indent="-309563" eaLnBrk="1" hangingPunct="1">
              <a:lnSpc>
                <a:spcPct val="90000"/>
              </a:lnSpc>
              <a:spcBef>
                <a:spcPts val="700"/>
              </a:spcBef>
              <a:buClr>
                <a:srgbClr val="808080"/>
              </a:buClr>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de-DE" altLang="de-DE" sz="2800" dirty="0" smtClean="0">
                <a:solidFill>
                  <a:srgbClr val="808080"/>
                </a:solidFill>
              </a:rPr>
              <a:t>Nebenläufige Prozesse</a:t>
            </a:r>
            <a:br>
              <a:rPr lang="de-DE" altLang="de-DE" sz="2800" dirty="0" smtClean="0">
                <a:solidFill>
                  <a:srgbClr val="808080"/>
                </a:solidFill>
              </a:rPr>
            </a:br>
            <a:r>
              <a:rPr lang="de-DE" altLang="de-DE" sz="2800" i="1" dirty="0" smtClean="0">
                <a:solidFill>
                  <a:srgbClr val="808080"/>
                </a:solidFill>
              </a:rPr>
              <a:t>(Tasking)</a:t>
            </a:r>
          </a:p>
        </p:txBody>
      </p:sp>
      <p:sp>
        <p:nvSpPr>
          <p:cNvPr id="9220"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9221"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7EBC38D-F2ED-40E9-BD87-F9926CE0431C}" type="slidenum">
              <a:rPr lang="de-DE" altLang="de-DE" sz="2400" smtClean="0"/>
              <a:pPr eaLnBrk="1" hangingPunct="1">
                <a:spcBef>
                  <a:spcPct val="0"/>
                </a:spcBef>
              </a:pPr>
              <a:t>9</a:t>
            </a:fld>
            <a:endParaRPr lang="de-DE" altLang="de-DE" sz="2400" dirty="0" smtClean="0"/>
          </a:p>
        </p:txBody>
      </p:sp>
      <p:sp>
        <p:nvSpPr>
          <p:cNvPr id="2" name="Textfeld 1"/>
          <p:cNvSpPr txBox="1"/>
          <p:nvPr/>
        </p:nvSpPr>
        <p:spPr>
          <a:xfrm>
            <a:off x="5217504" y="2636912"/>
            <a:ext cx="3382144" cy="1754326"/>
          </a:xfrm>
          <a:prstGeom prst="rect">
            <a:avLst/>
          </a:prstGeom>
          <a:noFill/>
        </p:spPr>
        <p:txBody>
          <a:bodyPr wrap="square" rtlCol="0">
            <a:spAutoFit/>
          </a:bodyPr>
          <a:lstStyle/>
          <a:p>
            <a:pPr lvl="0"/>
            <a:r>
              <a:rPr lang="en-US" sz="1800" dirty="0">
                <a:solidFill>
                  <a:srgbClr val="000000"/>
                </a:solidFill>
              </a:rPr>
              <a:t>A designer knows he has achieved perfection not when there is nothing left to add, but when there is nothing left to take away.</a:t>
            </a:r>
          </a:p>
          <a:p>
            <a:pPr lvl="0" algn="ctr"/>
            <a:r>
              <a:rPr lang="en-US" sz="1800" i="1" dirty="0">
                <a:solidFill>
                  <a:srgbClr val="000000"/>
                </a:solidFill>
              </a:rPr>
              <a:t>Antoine de </a:t>
            </a:r>
            <a:r>
              <a:rPr lang="en-US" sz="1800" i="1" dirty="0" smtClean="0">
                <a:solidFill>
                  <a:srgbClr val="000000"/>
                </a:solidFill>
              </a:rPr>
              <a:t>Saint-Exupéry</a:t>
            </a:r>
            <a:r>
              <a:rPr lang="en-US" sz="1800" i="1" dirty="0">
                <a:solidFill>
                  <a:srgbClr val="000000"/>
                </a:solidFill>
              </a:rPr>
              <a:t/>
            </a:r>
            <a:br>
              <a:rPr lang="en-US" sz="1800" i="1" dirty="0">
                <a:solidFill>
                  <a:srgbClr val="000000"/>
                </a:solidFill>
              </a:rPr>
            </a:br>
            <a:r>
              <a:rPr lang="en-US" sz="1800" i="1" dirty="0">
                <a:solidFill>
                  <a:srgbClr val="000000"/>
                </a:solidFill>
              </a:rPr>
              <a:t>(29 Jun 1900-1944) </a:t>
            </a:r>
            <a:endParaRPr lang="de-DE" sz="1800" i="1" dirty="0">
              <a:solidFill>
                <a:srgbClr val="000000"/>
              </a:solidFill>
            </a:endParaRPr>
          </a:p>
        </p:txBody>
      </p:sp>
      <p:sp>
        <p:nvSpPr>
          <p:cNvPr id="4" name="Rechteck 3"/>
          <p:cNvSpPr/>
          <p:nvPr/>
        </p:nvSpPr>
        <p:spPr>
          <a:xfrm>
            <a:off x="5733715" y="4501863"/>
            <a:ext cx="1934629" cy="439305"/>
          </a:xfrm>
          <a:prstGeom prst="rect">
            <a:avLst/>
          </a:prstGeom>
          <a:ln w="3175">
            <a:solidFill>
              <a:schemeClr val="bg2"/>
            </a:solidFill>
          </a:ln>
        </p:spPr>
        <p:txBody>
          <a:bodyPr wrap="square">
            <a:spAutoFit/>
          </a:bodyPr>
          <a:lstStyle/>
          <a:p>
            <a:pPr algn="ctr"/>
            <a:r>
              <a:rPr lang="de-DE" sz="1100" dirty="0">
                <a:solidFill>
                  <a:schemeClr val="bg2"/>
                </a:solidFill>
              </a:rPr>
              <a:t>Die ausgegrauten Punkte sind nicht Thema dieses Kurses.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237258"/>
          </a:xfrm>
        </p:spPr>
        <p:txBody>
          <a:bodyPr/>
          <a:lstStyle/>
          <a:p>
            <a:r>
              <a:rPr lang="de-DE" dirty="0" smtClean="0"/>
              <a:t>Diskussion des Goto</a:t>
            </a:r>
            <a:endParaRPr lang="de-DE" dirty="0"/>
          </a:p>
        </p:txBody>
      </p:sp>
      <p:sp>
        <p:nvSpPr>
          <p:cNvPr id="3" name="Inhaltsplatzhalter 2"/>
          <p:cNvSpPr>
            <a:spLocks noGrp="1"/>
          </p:cNvSpPr>
          <p:nvPr>
            <p:ph sz="half" idx="1"/>
          </p:nvPr>
        </p:nvSpPr>
        <p:spPr>
          <a:xfrm>
            <a:off x="539552" y="1734146"/>
            <a:ext cx="4618236" cy="4719190"/>
          </a:xfrm>
        </p:spPr>
        <p:txBody>
          <a:bodyPr/>
          <a:lstStyle/>
          <a:p>
            <a:pPr marL="0" indent="0"/>
            <a:r>
              <a:rPr lang="de-DE" sz="1700" dirty="0" smtClean="0"/>
              <a:t>Die Antwort ist relativ klar für das einfache Kodefragment der vorigen Folie. Aber betrachten Sie einen mehr verschachtelten Entscheidungsbaum. Die Einrückung wird tiefer und tiefer und am Ende bekommt man eine Kaskade von </a:t>
            </a:r>
            <a:r>
              <a:rPr lang="de-DE" sz="1600" b="1" dirty="0" smtClean="0">
                <a:latin typeface="Courier New" panose="02070309020205020404" pitchFamily="49" charset="0"/>
                <a:cs typeface="Courier New" panose="02070309020205020404" pitchFamily="49" charset="0"/>
              </a:rPr>
              <a:t>end if</a:t>
            </a:r>
            <a:r>
              <a:rPr lang="de-DE" sz="1700" dirty="0" smtClean="0"/>
              <a:t>: ein regelrechter Verhau.</a:t>
            </a:r>
          </a:p>
          <a:p>
            <a:pPr marL="0" indent="0"/>
            <a:r>
              <a:rPr lang="de-DE" sz="1700" dirty="0" smtClean="0"/>
              <a:t>Mit </a:t>
            </a:r>
            <a:r>
              <a:rPr lang="de-DE" sz="1600" b="1" dirty="0" smtClean="0">
                <a:latin typeface="Courier New" panose="02070309020205020404" pitchFamily="49" charset="0"/>
                <a:cs typeface="Courier New" panose="02070309020205020404" pitchFamily="49" charset="0"/>
              </a:rPr>
              <a:t>goto</a:t>
            </a:r>
            <a:r>
              <a:rPr lang="de-DE" sz="1700" dirty="0" smtClean="0"/>
              <a:t> bleibt die Einrückung klein und es ist sonnenklar, dass dieser Iterationsschritt jetzt endet, wohingegen Sie mit diesem Kode rechts überprüfen müssen, ob da weitere </a:t>
            </a:r>
            <a:r>
              <a:rPr lang="de-DE" sz="1700" dirty="0" smtClean="0">
                <a:solidFill>
                  <a:schemeClr val="accent2"/>
                </a:solidFill>
              </a:rPr>
              <a:t>Anweisungen</a:t>
            </a:r>
            <a:r>
              <a:rPr lang="de-DE" sz="1700" dirty="0" smtClean="0"/>
              <a:t> oder </a:t>
            </a:r>
            <a:r>
              <a:rPr lang="de-DE" sz="1700" dirty="0" smtClean="0">
                <a:solidFill>
                  <a:schemeClr val="accent2"/>
                </a:solidFill>
              </a:rPr>
              <a:t>else-Zweige</a:t>
            </a:r>
            <a:r>
              <a:rPr lang="de-DE" sz="1700" dirty="0" smtClean="0"/>
              <a:t> in die Kaskade der </a:t>
            </a:r>
            <a:r>
              <a:rPr lang="de-DE" sz="1600" b="1" dirty="0" smtClean="0">
                <a:latin typeface="Courier New" panose="02070309020205020404" pitchFamily="49" charset="0"/>
                <a:cs typeface="Courier New" panose="02070309020205020404" pitchFamily="49" charset="0"/>
              </a:rPr>
              <a:t>end if</a:t>
            </a:r>
            <a:r>
              <a:rPr lang="de-DE" sz="1700" dirty="0" smtClean="0"/>
              <a:t> reingequetscht sind.</a:t>
            </a:r>
          </a:p>
          <a:p>
            <a:pPr marL="0" indent="0"/>
            <a:r>
              <a:rPr lang="de-DE" sz="1700" dirty="0" smtClean="0"/>
              <a:t>Nun können Sie einwenden, das sei schlechter Stil ‒ kann sein ‒, und darauf bestehen, niemals </a:t>
            </a:r>
            <a:r>
              <a:rPr lang="de-DE" sz="1600" dirty="0" smtClean="0">
                <a:latin typeface="Courier New" panose="02070309020205020404" pitchFamily="49" charset="0"/>
                <a:cs typeface="Courier New" panose="02070309020205020404" pitchFamily="49" charset="0"/>
              </a:rPr>
              <a:t>goto</a:t>
            </a:r>
            <a:r>
              <a:rPr lang="de-DE" sz="1700" dirty="0" smtClean="0"/>
              <a:t> zu verwenden. Das ist Ihre Wahl ‒ der Punkt ist:</a:t>
            </a:r>
          </a:p>
          <a:p>
            <a:pPr marL="0" indent="0"/>
            <a:r>
              <a:rPr lang="de-DE" sz="1700" dirty="0" smtClean="0">
                <a:solidFill>
                  <a:srgbClr val="C00000"/>
                </a:solidFill>
              </a:rPr>
              <a:t>Halten Sie Ihren Kode unter allen Umständen so klar wie möglich!</a:t>
            </a:r>
            <a:endParaRPr lang="de-DE" sz="1700" dirty="0">
              <a:solidFill>
                <a:srgbClr val="C00000"/>
              </a:solidFill>
            </a:endParaRPr>
          </a:p>
        </p:txBody>
      </p:sp>
      <p:sp>
        <p:nvSpPr>
          <p:cNvPr id="4" name="Inhaltsplatzhalter 3"/>
          <p:cNvSpPr>
            <a:spLocks noGrp="1"/>
          </p:cNvSpPr>
          <p:nvPr>
            <p:ph sz="half" idx="2"/>
          </p:nvPr>
        </p:nvSpPr>
        <p:spPr>
          <a:xfrm>
            <a:off x="5111625" y="2060848"/>
            <a:ext cx="3636839" cy="4154215"/>
          </a:xfrm>
        </p:spPr>
        <p:txBody>
          <a:bodyPr/>
          <a:lstStyle/>
          <a:p>
            <a:pPr marL="0" lvl="0" indent="0" eaLnBrk="1" hangingPunct="1">
              <a:lnSpc>
                <a:spcPct val="80000"/>
              </a:lnSpc>
              <a:spcBef>
                <a:spcPct val="0"/>
              </a:spcBef>
            </a:pPr>
            <a:r>
              <a:rPr lang="en-US" altLang="de-DE" sz="1800" b="1" kern="1200" dirty="0">
                <a:solidFill>
                  <a:srgbClr val="FF3399"/>
                </a:solidFill>
                <a:latin typeface="Courier New" pitchFamily="49" charset="0"/>
                <a:ea typeface="SimSun" charset="-122"/>
              </a:rPr>
              <a:t>loop</a:t>
            </a:r>
          </a:p>
          <a:p>
            <a:pPr marL="0" lvl="0" indent="0" eaLnBrk="1" hangingPunct="1">
              <a:lnSpc>
                <a:spcPct val="80000"/>
              </a:lnSpc>
              <a:spcBef>
                <a:spcPct val="0"/>
              </a:spcBef>
            </a:pPr>
            <a:r>
              <a:rPr lang="en-US" altLang="de-DE" sz="1800" b="1" kern="1200" dirty="0">
                <a:solidFill>
                  <a:srgbClr val="FF3399"/>
                </a:solidFill>
                <a:latin typeface="Courier New" pitchFamily="49" charset="0"/>
                <a:ea typeface="SimSun" charset="-122"/>
              </a:rPr>
              <a:t>  </a:t>
            </a:r>
            <a:r>
              <a:rPr lang="en-US" altLang="de-DE" sz="1800" kern="1200" dirty="0">
                <a:solidFill>
                  <a:srgbClr val="FF3399"/>
                </a:solidFill>
                <a:latin typeface="Courier New" pitchFamily="49" charset="0"/>
                <a:ea typeface="SimSun" charset="-122"/>
              </a:rPr>
              <a:t>Statements;</a:t>
            </a:r>
          </a:p>
          <a:p>
            <a:pPr marL="0" lvl="0" indent="0" eaLnBrk="1" hangingPunct="1">
              <a:lnSpc>
                <a:spcPct val="80000"/>
              </a:lnSpc>
              <a:spcBef>
                <a:spcPct val="0"/>
              </a:spcBef>
            </a:pPr>
            <a:r>
              <a:rPr lang="en-US" altLang="de-DE" sz="1800" b="1"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Condition_1 </a:t>
            </a:r>
            <a:r>
              <a:rPr lang="en-US" altLang="de-DE" sz="1800" b="1" kern="1200" dirty="0">
                <a:solidFill>
                  <a:srgbClr val="FF3399"/>
                </a:solidFill>
                <a:latin typeface="Courier New" pitchFamily="49" charset="0"/>
                <a:ea typeface="SimSun" charset="-122"/>
              </a:rPr>
              <a:t>then</a:t>
            </a:r>
            <a:br>
              <a:rPr lang="en-US" altLang="de-DE" sz="1800" b="1" kern="1200" dirty="0">
                <a:solidFill>
                  <a:srgbClr val="FF3399"/>
                </a:solidFill>
                <a:latin typeface="Courier New" pitchFamily="49" charset="0"/>
                <a:ea typeface="SimSun" charset="-122"/>
              </a:rPr>
            </a:br>
            <a:r>
              <a:rPr lang="en-US" altLang="de-DE" sz="1800" kern="1200" dirty="0">
                <a:solidFill>
                  <a:srgbClr val="FF3399"/>
                </a:solidFill>
                <a:latin typeface="Courier New" pitchFamily="49" charset="0"/>
                <a:ea typeface="SimSun" charset="-122"/>
              </a:rPr>
              <a:t>    Statements;</a:t>
            </a:r>
          </a:p>
          <a:p>
            <a:pPr marL="0" lvl="0" indent="0" eaLnBrk="1" hangingPunct="1">
              <a:lnSpc>
                <a:spcPct val="80000"/>
              </a:lnSpc>
              <a:spcBef>
                <a:spcPct val="0"/>
              </a:spcBef>
            </a:pPr>
            <a:r>
              <a:rPr lang="en-US" altLang="de-DE" sz="1800" b="1"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Condition_2 </a:t>
            </a:r>
            <a:r>
              <a:rPr lang="en-US" altLang="de-DE" sz="1800" b="1" kern="1200" dirty="0">
                <a:solidFill>
                  <a:srgbClr val="FF3399"/>
                </a:solidFill>
                <a:latin typeface="Courier New" pitchFamily="49" charset="0"/>
                <a:ea typeface="SimSun" charset="-122"/>
              </a:rPr>
              <a:t>then</a:t>
            </a:r>
            <a:br>
              <a:rPr lang="en-US" altLang="de-DE" sz="1800" b="1" kern="1200" dirty="0">
                <a:solidFill>
                  <a:srgbClr val="FF3399"/>
                </a:solidFill>
                <a:latin typeface="Courier New" pitchFamily="49" charset="0"/>
                <a:ea typeface="SimSun" charset="-122"/>
              </a:rPr>
            </a:b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kern="1200" dirty="0">
                <a:solidFill>
                  <a:srgbClr val="FF3399"/>
                </a:solidFill>
                <a:latin typeface="Courier New" pitchFamily="49" charset="0"/>
                <a:ea typeface="SimSun" charset="-122"/>
              </a:rPr>
              <a:t>Statements;</a:t>
            </a:r>
          </a:p>
          <a:p>
            <a:pPr marL="0" lvl="0" indent="0" eaLnBrk="1" hangingPunct="1">
              <a:lnSpc>
                <a:spcPct val="80000"/>
              </a:lnSpc>
              <a:spcBef>
                <a:spcPct val="0"/>
              </a:spcBef>
            </a:pPr>
            <a:r>
              <a:rPr lang="en-US" altLang="de-DE" sz="1800" b="1"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Condition_3 </a:t>
            </a:r>
            <a:r>
              <a:rPr lang="en-US" altLang="de-DE" sz="1800" b="1" kern="1200" dirty="0">
                <a:solidFill>
                  <a:srgbClr val="FF3399"/>
                </a:solidFill>
                <a:latin typeface="Courier New" pitchFamily="49" charset="0"/>
                <a:ea typeface="SimSun" charset="-122"/>
              </a:rPr>
              <a:t>then</a:t>
            </a:r>
            <a:br>
              <a:rPr lang="en-US" altLang="de-DE" sz="1800" b="1" kern="1200" dirty="0">
                <a:solidFill>
                  <a:srgbClr val="FF3399"/>
                </a:solidFill>
                <a:latin typeface="Courier New" pitchFamily="49" charset="0"/>
                <a:ea typeface="SimSun" charset="-122"/>
              </a:rPr>
            </a:br>
            <a:r>
              <a:rPr lang="en-US" altLang="de-DE" sz="1800" b="1" kern="1200" dirty="0" smtClean="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kern="1200" dirty="0">
                <a:solidFill>
                  <a:srgbClr val="FF3399"/>
                </a:solidFill>
                <a:latin typeface="Courier New" pitchFamily="49" charset="0"/>
                <a:ea typeface="SimSun" charset="-122"/>
              </a:rPr>
              <a:t>Statements</a:t>
            </a:r>
            <a:r>
              <a:rPr lang="en-US" altLang="de-DE" sz="1800" kern="1200" dirty="0" smtClean="0">
                <a:solidFill>
                  <a:srgbClr val="FF3399"/>
                </a:solidFill>
                <a:latin typeface="Courier New" pitchFamily="49" charset="0"/>
                <a:ea typeface="SimSun" charset="-122"/>
              </a:rPr>
              <a:t>;</a:t>
            </a:r>
          </a:p>
          <a:p>
            <a:pPr marL="0" lvl="0" indent="0" eaLnBrk="1" hangingPunct="1">
              <a:lnSpc>
                <a:spcPct val="80000"/>
              </a:lnSpc>
              <a:spcBef>
                <a:spcPct val="0"/>
              </a:spcBef>
            </a:pP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b="1" kern="1200" dirty="0" smtClean="0">
                <a:solidFill>
                  <a:srgbClr val="FF3399"/>
                </a:solidFill>
                <a:latin typeface="Courier New" pitchFamily="49" charset="0"/>
                <a:ea typeface="SimSun" charset="-122"/>
              </a:rPr>
              <a:t>if</a:t>
            </a:r>
            <a:r>
              <a:rPr lang="en-US" altLang="de-DE" sz="1800" kern="1200" dirty="0" smtClean="0">
                <a:solidFill>
                  <a:srgbClr val="FF3399"/>
                </a:solidFill>
                <a:latin typeface="Courier New" pitchFamily="49" charset="0"/>
                <a:ea typeface="SimSun" charset="-122"/>
              </a:rPr>
              <a:t> …</a:t>
            </a:r>
          </a:p>
          <a:p>
            <a:pPr marL="0" lvl="0" indent="0" eaLnBrk="1" hangingPunct="1">
              <a:lnSpc>
                <a:spcPct val="80000"/>
              </a:lnSpc>
              <a:spcBef>
                <a:spcPct val="0"/>
              </a:spcBef>
            </a:pP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kern="1200" dirty="0">
                <a:solidFill>
                  <a:srgbClr val="FF3399"/>
                </a:solidFill>
                <a:latin typeface="Courier New" pitchFamily="49" charset="0"/>
                <a:ea typeface="SimSun" charset="-122"/>
              </a:rPr>
              <a:t/>
            </a:r>
            <a:br>
              <a:rPr lang="en-US" altLang="de-DE" sz="1800" kern="1200" dirty="0">
                <a:solidFill>
                  <a:srgbClr val="FF3399"/>
                </a:solidFill>
                <a:latin typeface="Courier New" pitchFamily="49" charset="0"/>
                <a:ea typeface="SimSun" charset="-122"/>
              </a:rPr>
            </a:b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b="1" kern="1200" dirty="0" smtClean="0">
                <a:solidFill>
                  <a:srgbClr val="FF3399"/>
                </a:solidFill>
                <a:latin typeface="Courier New" pitchFamily="49" charset="0"/>
                <a:ea typeface="SimSun" charset="-122"/>
              </a:rPr>
              <a:t>end</a:t>
            </a:r>
            <a:r>
              <a:rPr lang="en-US" altLang="de-DE" sz="1800"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smtClean="0">
                <a:solidFill>
                  <a:srgbClr val="FF3399"/>
                </a:solidFill>
                <a:latin typeface="Courier New" pitchFamily="49" charset="0"/>
                <a:ea typeface="SimSun" charset="-122"/>
              </a:rPr>
              <a:t>;</a:t>
            </a:r>
          </a:p>
          <a:p>
            <a:pPr marL="0" lvl="0" indent="0" eaLnBrk="1" hangingPunct="1">
              <a:lnSpc>
                <a:spcPct val="80000"/>
              </a:lnSpc>
              <a:spcBef>
                <a:spcPct val="0"/>
              </a:spcBef>
            </a:pPr>
            <a:r>
              <a:rPr lang="en-US" altLang="de-DE" sz="1800"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end</a:t>
            </a:r>
            <a:r>
              <a:rPr lang="en-US" altLang="de-DE" sz="1800" kern="1200" dirty="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smtClean="0">
                <a:solidFill>
                  <a:srgbClr val="FF3399"/>
                </a:solidFill>
                <a:latin typeface="Courier New" pitchFamily="49" charset="0"/>
                <a:ea typeface="SimSun" charset="-122"/>
              </a:rPr>
              <a:t>;</a:t>
            </a:r>
          </a:p>
          <a:p>
            <a:pPr marL="0" lvl="0" indent="0" eaLnBrk="1" hangingPunct="1">
              <a:lnSpc>
                <a:spcPct val="80000"/>
              </a:lnSpc>
              <a:spcBef>
                <a:spcPct val="0"/>
              </a:spcBef>
            </a:pP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kern="1200" dirty="0" smtClean="0">
                <a:solidFill>
                  <a:schemeClr val="accent2"/>
                </a:solidFill>
                <a:latin typeface="Courier New" pitchFamily="49" charset="0"/>
                <a:ea typeface="SimSun" charset="-122"/>
              </a:rPr>
              <a:t>Statements;</a:t>
            </a:r>
          </a:p>
          <a:p>
            <a:pPr marL="0" lvl="0" indent="0" eaLnBrk="1" hangingPunct="1">
              <a:lnSpc>
                <a:spcPct val="80000"/>
              </a:lnSpc>
              <a:spcBef>
                <a:spcPct val="0"/>
              </a:spcBef>
            </a:pP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end</a:t>
            </a:r>
            <a:r>
              <a:rPr lang="en-US" altLang="de-DE" sz="1800" kern="1200" dirty="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smtClean="0">
                <a:solidFill>
                  <a:srgbClr val="FF3399"/>
                </a:solidFill>
                <a:latin typeface="Courier New" pitchFamily="49" charset="0"/>
                <a:ea typeface="SimSun" charset="-122"/>
              </a:rPr>
              <a:t>;</a:t>
            </a:r>
          </a:p>
          <a:p>
            <a:pPr marL="0" lvl="0" indent="0" eaLnBrk="1" hangingPunct="1">
              <a:lnSpc>
                <a:spcPct val="80000"/>
              </a:lnSpc>
              <a:spcBef>
                <a:spcPct val="0"/>
              </a:spcBef>
            </a:pP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end</a:t>
            </a:r>
            <a:r>
              <a:rPr lang="en-US" altLang="de-DE" sz="1800" kern="1200" dirty="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smtClean="0">
                <a:solidFill>
                  <a:srgbClr val="FF3399"/>
                </a:solidFill>
                <a:latin typeface="Courier New" pitchFamily="49" charset="0"/>
                <a:ea typeface="SimSun" charset="-122"/>
              </a:rPr>
              <a:t>;</a:t>
            </a:r>
          </a:p>
          <a:p>
            <a:pPr marL="0" lvl="0" indent="0" eaLnBrk="1" hangingPunct="1">
              <a:lnSpc>
                <a:spcPct val="80000"/>
              </a:lnSpc>
              <a:spcBef>
                <a:spcPct val="0"/>
              </a:spcBef>
            </a:pPr>
            <a:r>
              <a:rPr lang="en-US" altLang="de-DE" sz="1800" b="1" kern="1200" dirty="0" smtClean="0">
                <a:solidFill>
                  <a:srgbClr val="FF3399"/>
                </a:solidFill>
                <a:latin typeface="Courier New" pitchFamily="49" charset="0"/>
                <a:ea typeface="SimSun" charset="-122"/>
              </a:rPr>
              <a:t>end </a:t>
            </a:r>
            <a:r>
              <a:rPr lang="en-US" altLang="de-DE" sz="1800" b="1" kern="1200" dirty="0">
                <a:solidFill>
                  <a:srgbClr val="FF3399"/>
                </a:solidFill>
                <a:latin typeface="Courier New" pitchFamily="49" charset="0"/>
                <a:ea typeface="SimSun" charset="-122"/>
              </a:rPr>
              <a:t>loop</a:t>
            </a:r>
            <a:r>
              <a:rPr lang="en-US" altLang="de-DE" sz="1800" kern="1200" dirty="0">
                <a:solidFill>
                  <a:srgbClr val="FF3399"/>
                </a:solidFill>
                <a:latin typeface="Courier New" pitchFamily="49" charset="0"/>
                <a:ea typeface="SimSun" charset="-122"/>
              </a:rPr>
              <a:t>;</a:t>
            </a:r>
          </a:p>
          <a:p>
            <a:endParaRPr lang="de-DE" dirty="0"/>
          </a:p>
        </p:txBody>
      </p:sp>
      <p:sp>
        <p:nvSpPr>
          <p:cNvPr id="5" name="Fußzeilenplatzhalter 4"/>
          <p:cNvSpPr>
            <a:spLocks noGrp="1"/>
          </p:cNvSpPr>
          <p:nvPr>
            <p:ph type="ftr" idx="10"/>
          </p:nvPr>
        </p:nvSpPr>
        <p:spPr/>
        <p:txBody>
          <a:bodyPr/>
          <a:lstStyle/>
          <a:p>
            <a:pPr>
              <a:defRPr/>
            </a:pPr>
            <a:r>
              <a:rPr lang="de-DE" dirty="0" smtClean="0"/>
              <a:t>Ada-Basiskurs © 2024 Grein</a:t>
            </a:r>
            <a:endParaRPr lang="de-DE" dirty="0"/>
          </a:p>
        </p:txBody>
      </p:sp>
      <p:sp>
        <p:nvSpPr>
          <p:cNvPr id="6" name="Foliennummernplatzhalter 5"/>
          <p:cNvSpPr>
            <a:spLocks noGrp="1"/>
          </p:cNvSpPr>
          <p:nvPr>
            <p:ph type="sldNum" idx="11"/>
          </p:nvPr>
        </p:nvSpPr>
        <p:spPr/>
        <p:txBody>
          <a:bodyPr/>
          <a:lstStyle/>
          <a:p>
            <a:pPr>
              <a:defRPr/>
            </a:pPr>
            <a:fld id="{26FE7B6B-6847-4D19-82C1-CACF0FD4DDA1}" type="slidenum">
              <a:rPr lang="de-DE" smtClean="0"/>
              <a:pPr>
                <a:defRPr/>
              </a:pPr>
              <a:t>90</a:t>
            </a:fld>
            <a:endParaRPr lang="de-DE" dirty="0"/>
          </a:p>
        </p:txBody>
      </p:sp>
      <p:cxnSp>
        <p:nvCxnSpPr>
          <p:cNvPr id="8" name="Gerader Verbinder 7"/>
          <p:cNvCxnSpPr/>
          <p:nvPr/>
        </p:nvCxnSpPr>
        <p:spPr bwMode="auto">
          <a:xfrm flipH="1">
            <a:off x="10315575" y="1916832"/>
            <a:ext cx="17065" cy="11981"/>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r Verbinder 9"/>
          <p:cNvCxnSpPr/>
          <p:nvPr/>
        </p:nvCxnSpPr>
        <p:spPr bwMode="auto">
          <a:xfrm>
            <a:off x="5148064" y="1844824"/>
            <a:ext cx="0" cy="4370239"/>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15858486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type="title"/>
          </p:nvPr>
        </p:nvSpPr>
        <p:spPr>
          <a:xfrm>
            <a:off x="685800" y="415925"/>
            <a:ext cx="7739063" cy="152876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Endlicher Zustandsautomat</a:t>
            </a:r>
            <a:br>
              <a:rPr lang="de-DE" altLang="de-DE" dirty="0" smtClean="0"/>
            </a:br>
            <a:r>
              <a:rPr lang="de-DE" altLang="de-DE" dirty="0" smtClean="0"/>
              <a:t>Goto gegen „strukturiert“</a:t>
            </a:r>
          </a:p>
        </p:txBody>
      </p:sp>
      <p:sp>
        <p:nvSpPr>
          <p:cNvPr id="66563" name="Rectangle 4"/>
          <p:cNvSpPr>
            <a:spLocks noGrp="1" noChangeArrowheads="1"/>
          </p:cNvSpPr>
          <p:nvPr>
            <p:ph sz="half" idx="1"/>
          </p:nvPr>
        </p:nvSpPr>
        <p:spPr>
          <a:xfrm>
            <a:off x="685800" y="1981200"/>
            <a:ext cx="3454400" cy="2887663"/>
          </a:xfrm>
        </p:spPr>
        <p:txBody>
          <a:bodyPr/>
          <a:lstStyle/>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de-DE" altLang="de-DE" sz="2000" b="1" dirty="0" smtClean="0">
              <a:latin typeface="Courier New" pitchFamily="49" charset="0"/>
            </a:endParaRP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 &lt;&lt;Z1&gt;&gt; Anweisungen;</a:t>
            </a: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  </a:t>
            </a:r>
            <a:r>
              <a:rPr lang="de-DE" altLang="de-DE" sz="2000" b="1" dirty="0" smtClean="0">
                <a:latin typeface="Courier New" pitchFamily="49" charset="0"/>
              </a:rPr>
              <a:t>goto</a:t>
            </a:r>
            <a:r>
              <a:rPr lang="de-DE" altLang="de-DE" sz="2000" dirty="0" smtClean="0">
                <a:latin typeface="Courier New" pitchFamily="49" charset="0"/>
              </a:rPr>
              <a:t> Z2;</a:t>
            </a: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  …</a:t>
            </a: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 &lt;&lt;Z2&gt;&gt; Anweisungen;</a:t>
            </a: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  </a:t>
            </a:r>
            <a:r>
              <a:rPr lang="de-DE" altLang="de-DE" sz="2000" b="1" dirty="0" smtClean="0">
                <a:latin typeface="Courier New" pitchFamily="49" charset="0"/>
              </a:rPr>
              <a:t>goto</a:t>
            </a:r>
            <a:r>
              <a:rPr lang="de-DE" altLang="de-DE" sz="2000" dirty="0" smtClean="0">
                <a:latin typeface="Courier New" pitchFamily="49" charset="0"/>
              </a:rPr>
              <a:t> Z3;</a:t>
            </a: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latin typeface="Courier New" pitchFamily="49" charset="0"/>
              </a:rPr>
              <a:t>  …</a:t>
            </a:r>
          </a:p>
        </p:txBody>
      </p:sp>
      <p:sp>
        <p:nvSpPr>
          <p:cNvPr id="66564" name="Rectangle 5"/>
          <p:cNvSpPr>
            <a:spLocks noGrp="1" noChangeArrowheads="1"/>
          </p:cNvSpPr>
          <p:nvPr>
            <p:ph sz="half" idx="2"/>
          </p:nvPr>
        </p:nvSpPr>
        <p:spPr>
          <a:xfrm>
            <a:off x="720725" y="5040313"/>
            <a:ext cx="3419475" cy="981075"/>
          </a:xfrm>
        </p:spPr>
        <p:txBody>
          <a:bodyPr/>
          <a:lstStyle/>
          <a:p>
            <a:pPr marL="0" indent="158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400" dirty="0" smtClean="0">
                <a:solidFill>
                  <a:srgbClr val="C00000"/>
                </a:solidFill>
              </a:rPr>
              <a:t>Das eine ist soviel Spaghetti wie das andere!</a:t>
            </a:r>
          </a:p>
        </p:txBody>
      </p:sp>
      <p:sp>
        <p:nvSpPr>
          <p:cNvPr id="66567" name="Fußzeilenplatzhalter 1"/>
          <p:cNvSpPr>
            <a:spLocks noGrp="1"/>
          </p:cNvSpPr>
          <p:nvPr>
            <p:ph type="ftr" idx="10"/>
          </p:nvPr>
        </p:nvSpPr>
        <p:spPr>
          <a:xfrm>
            <a:off x="2411413" y="6248400"/>
            <a:ext cx="4176712" cy="609600"/>
          </a:xfrm>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6568"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1ED68DA-C092-4B93-BEA4-A5E1EAAC5871}" type="slidenum">
              <a:rPr lang="de-DE" altLang="de-DE" sz="2400" smtClean="0"/>
              <a:pPr eaLnBrk="1" hangingPunct="1">
                <a:spcBef>
                  <a:spcPct val="0"/>
                </a:spcBef>
              </a:pPr>
              <a:t>91</a:t>
            </a:fld>
            <a:endParaRPr lang="de-DE" altLang="de-DE" sz="2400" dirty="0" smtClean="0"/>
          </a:p>
        </p:txBody>
      </p:sp>
      <p:sp>
        <p:nvSpPr>
          <p:cNvPr id="66565" name="Text Box 6"/>
          <p:cNvSpPr txBox="1">
            <a:spLocks noChangeArrowheads="1"/>
          </p:cNvSpPr>
          <p:nvPr/>
        </p:nvSpPr>
        <p:spPr bwMode="auto">
          <a:xfrm>
            <a:off x="4346575" y="1979613"/>
            <a:ext cx="4032250" cy="417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buClrTx/>
              <a:buFontTx/>
              <a:buNone/>
            </a:pPr>
            <a:r>
              <a:rPr lang="de-DE" altLang="de-DE" sz="1800" b="1" dirty="0">
                <a:solidFill>
                  <a:schemeClr val="accent2"/>
                </a:solidFill>
                <a:latin typeface="Courier New" pitchFamily="49" charset="0"/>
                <a:ea typeface="SimSun" charset="-122"/>
              </a:rPr>
              <a:t>type</a:t>
            </a:r>
            <a:r>
              <a:rPr lang="de-DE" altLang="de-DE" sz="1800" dirty="0">
                <a:solidFill>
                  <a:schemeClr val="accent2"/>
                </a:solidFill>
                <a:latin typeface="Courier New" pitchFamily="49" charset="0"/>
                <a:ea typeface="SimSun" charset="-122"/>
              </a:rPr>
              <a:t> Zustand </a:t>
            </a:r>
            <a:r>
              <a:rPr lang="de-DE" altLang="de-DE" sz="1800" b="1" dirty="0">
                <a:solidFill>
                  <a:schemeClr val="accent2"/>
                </a:solidFill>
                <a:latin typeface="Courier New" pitchFamily="49" charset="0"/>
                <a:ea typeface="SimSun" charset="-122"/>
              </a:rPr>
              <a:t>is</a:t>
            </a:r>
            <a:r>
              <a:rPr lang="de-DE" altLang="de-DE" sz="1800" dirty="0">
                <a:solidFill>
                  <a:schemeClr val="accent2"/>
                </a:solidFill>
                <a:latin typeface="Courier New" pitchFamily="49" charset="0"/>
                <a:ea typeface="SimSun" charset="-122"/>
              </a:rPr>
              <a:t> (Z1, Z2, …);</a:t>
            </a:r>
          </a:p>
          <a:p>
            <a:pPr eaLnBrk="1" hangingPunct="1">
              <a:spcBef>
                <a:spcPct val="0"/>
              </a:spcBef>
              <a:buClrTx/>
              <a:buFontTx/>
              <a:buNone/>
            </a:pPr>
            <a:endParaRPr lang="de-DE" altLang="de-DE" sz="600" dirty="0">
              <a:solidFill>
                <a:schemeClr val="accent2"/>
              </a:solidFill>
              <a:latin typeface="Courier New" pitchFamily="49" charset="0"/>
              <a:ea typeface="SimSun" charset="-122"/>
            </a:endParaRPr>
          </a:p>
          <a:p>
            <a:pPr eaLnBrk="1" hangingPunct="1">
              <a:spcBef>
                <a:spcPts val="500"/>
              </a:spcBef>
              <a:buClrTx/>
              <a:buFontTx/>
              <a:buNone/>
            </a:pPr>
            <a:r>
              <a:rPr lang="de-DE" altLang="de-DE" sz="1800" dirty="0">
                <a:solidFill>
                  <a:schemeClr val="accent2"/>
                </a:solidFill>
                <a:latin typeface="Courier New" pitchFamily="49" charset="0"/>
                <a:ea typeface="SimSun" charset="-122"/>
              </a:rPr>
              <a:t>Z: Zustand := Z1;</a:t>
            </a:r>
          </a:p>
          <a:p>
            <a:pPr eaLnBrk="1" hangingPunct="1">
              <a:spcBef>
                <a:spcPts val="500"/>
              </a:spcBef>
              <a:buClrTx/>
              <a:buFontTx/>
              <a:buNone/>
            </a:pPr>
            <a:r>
              <a:rPr lang="de-DE" altLang="de-DE" sz="1800" b="1" dirty="0">
                <a:latin typeface="Courier New" pitchFamily="49" charset="0"/>
                <a:ea typeface="SimSun" charset="-122"/>
              </a:rPr>
              <a:t>loop</a:t>
            </a:r>
          </a:p>
          <a:p>
            <a:pPr eaLnBrk="1" hangingPunct="1">
              <a:spcBef>
                <a:spcPts val="500"/>
              </a:spcBef>
              <a:buClrTx/>
              <a:buFontTx/>
              <a:buNone/>
            </a:pPr>
            <a:r>
              <a:rPr lang="de-DE" altLang="de-DE" sz="1800" dirty="0">
                <a:latin typeface="Courier New" pitchFamily="49" charset="0"/>
                <a:ea typeface="SimSun" charset="-122"/>
              </a:rPr>
              <a:t>  </a:t>
            </a:r>
            <a:r>
              <a:rPr lang="de-DE" altLang="de-DE" sz="1800" b="1" dirty="0">
                <a:latin typeface="Courier New" pitchFamily="49" charset="0"/>
                <a:ea typeface="SimSun" charset="-122"/>
              </a:rPr>
              <a:t>case</a:t>
            </a:r>
            <a:r>
              <a:rPr lang="de-DE" altLang="de-DE" sz="1800" dirty="0">
                <a:latin typeface="Courier New" pitchFamily="49" charset="0"/>
                <a:ea typeface="SimSun" charset="-122"/>
              </a:rPr>
              <a:t> Z </a:t>
            </a:r>
            <a:r>
              <a:rPr lang="de-DE" altLang="de-DE" sz="1800" b="1" dirty="0">
                <a:latin typeface="Courier New" pitchFamily="49" charset="0"/>
                <a:ea typeface="SimSun" charset="-122"/>
              </a:rPr>
              <a:t>is</a:t>
            </a:r>
          </a:p>
          <a:p>
            <a:pPr eaLnBrk="1" hangingPunct="1">
              <a:spcBef>
                <a:spcPts val="500"/>
              </a:spcBef>
              <a:buClrTx/>
              <a:buFontTx/>
              <a:buNone/>
            </a:pPr>
            <a:r>
              <a:rPr lang="de-DE" altLang="de-DE" sz="1800" dirty="0">
                <a:latin typeface="Courier New" pitchFamily="49" charset="0"/>
                <a:ea typeface="SimSun" charset="-122"/>
              </a:rPr>
              <a:t>    </a:t>
            </a:r>
            <a:r>
              <a:rPr lang="de-DE" altLang="de-DE" sz="1800" b="1" dirty="0">
                <a:latin typeface="Courier New" pitchFamily="49" charset="0"/>
                <a:ea typeface="SimSun" charset="-122"/>
              </a:rPr>
              <a:t>when</a:t>
            </a:r>
            <a:r>
              <a:rPr lang="de-DE" altLang="de-DE" sz="1800" dirty="0">
                <a:latin typeface="Courier New" pitchFamily="49" charset="0"/>
                <a:ea typeface="SimSun" charset="-122"/>
              </a:rPr>
              <a:t> Z1 =&gt; Anweisungen;</a:t>
            </a:r>
          </a:p>
          <a:p>
            <a:pPr eaLnBrk="1" hangingPunct="1">
              <a:spcBef>
                <a:spcPts val="500"/>
              </a:spcBef>
              <a:buClrTx/>
              <a:buFontTx/>
              <a:buNone/>
            </a:pPr>
            <a:r>
              <a:rPr lang="de-DE" altLang="de-DE" sz="1800" dirty="0">
                <a:solidFill>
                  <a:schemeClr val="accent2"/>
                </a:solidFill>
                <a:latin typeface="Courier New" pitchFamily="49" charset="0"/>
                <a:ea typeface="SimSun" charset="-122"/>
              </a:rPr>
              <a:t>               Z := Z2;</a:t>
            </a:r>
          </a:p>
          <a:p>
            <a:pPr eaLnBrk="1" hangingPunct="1">
              <a:spcBef>
                <a:spcPts val="500"/>
              </a:spcBef>
              <a:buClrTx/>
              <a:buFontTx/>
              <a:buNone/>
            </a:pPr>
            <a:r>
              <a:rPr lang="de-DE" altLang="de-DE" sz="1800" dirty="0">
                <a:latin typeface="Courier New" pitchFamily="49" charset="0"/>
                <a:ea typeface="SimSun" charset="-122"/>
              </a:rPr>
              <a:t>    …</a:t>
            </a:r>
          </a:p>
          <a:p>
            <a:pPr eaLnBrk="1" hangingPunct="1">
              <a:spcBef>
                <a:spcPts val="500"/>
              </a:spcBef>
              <a:buClrTx/>
              <a:buFontTx/>
              <a:buNone/>
            </a:pPr>
            <a:r>
              <a:rPr lang="de-DE" altLang="de-DE" sz="1800" dirty="0">
                <a:latin typeface="Courier New" pitchFamily="49" charset="0"/>
                <a:ea typeface="SimSun" charset="-122"/>
              </a:rPr>
              <a:t>    </a:t>
            </a:r>
            <a:r>
              <a:rPr lang="de-DE" altLang="de-DE" sz="1800" b="1" dirty="0">
                <a:latin typeface="Courier New" pitchFamily="49" charset="0"/>
                <a:ea typeface="SimSun" charset="-122"/>
              </a:rPr>
              <a:t>when</a:t>
            </a:r>
            <a:r>
              <a:rPr lang="de-DE" altLang="de-DE" sz="1800" dirty="0">
                <a:latin typeface="Courier New" pitchFamily="49" charset="0"/>
                <a:ea typeface="SimSun" charset="-122"/>
              </a:rPr>
              <a:t> Z2 =&gt; Anweisungen;</a:t>
            </a:r>
          </a:p>
          <a:p>
            <a:pPr eaLnBrk="1" hangingPunct="1">
              <a:spcBef>
                <a:spcPts val="500"/>
              </a:spcBef>
              <a:buClrTx/>
              <a:buFontTx/>
              <a:buNone/>
            </a:pPr>
            <a:r>
              <a:rPr lang="de-DE" altLang="de-DE" sz="1800" dirty="0">
                <a:solidFill>
                  <a:schemeClr val="accent2"/>
                </a:solidFill>
                <a:latin typeface="Courier New" pitchFamily="49" charset="0"/>
                <a:ea typeface="SimSun" charset="-122"/>
              </a:rPr>
              <a:t>               Z := Z3;</a:t>
            </a:r>
          </a:p>
          <a:p>
            <a:pPr eaLnBrk="1" hangingPunct="1">
              <a:spcBef>
                <a:spcPts val="500"/>
              </a:spcBef>
              <a:buClrTx/>
              <a:buFontTx/>
              <a:buNone/>
            </a:pPr>
            <a:r>
              <a:rPr lang="de-DE" altLang="de-DE" sz="1800" dirty="0">
                <a:latin typeface="Courier New" pitchFamily="49" charset="0"/>
                <a:ea typeface="SimSun" charset="-122"/>
              </a:rPr>
              <a:t>    …</a:t>
            </a:r>
          </a:p>
          <a:p>
            <a:pPr eaLnBrk="1" hangingPunct="1">
              <a:spcBef>
                <a:spcPts val="500"/>
              </a:spcBef>
              <a:buClrTx/>
              <a:buFontTx/>
              <a:buNone/>
            </a:pPr>
            <a:r>
              <a:rPr lang="de-DE" altLang="de-DE" sz="1800" dirty="0">
                <a:latin typeface="Courier New" pitchFamily="49" charset="0"/>
                <a:ea typeface="SimSun" charset="-122"/>
              </a:rPr>
              <a:t>  </a:t>
            </a:r>
            <a:r>
              <a:rPr lang="de-DE" altLang="de-DE" sz="1800" b="1" dirty="0">
                <a:latin typeface="Courier New" pitchFamily="49" charset="0"/>
                <a:ea typeface="SimSun" charset="-122"/>
              </a:rPr>
              <a:t>end case</a:t>
            </a:r>
            <a:r>
              <a:rPr lang="de-DE" altLang="de-DE" sz="1800" dirty="0">
                <a:latin typeface="Courier New" pitchFamily="49" charset="0"/>
                <a:ea typeface="SimSun" charset="-122"/>
              </a:rPr>
              <a:t>;</a:t>
            </a:r>
          </a:p>
          <a:p>
            <a:pPr eaLnBrk="1" hangingPunct="1">
              <a:spcBef>
                <a:spcPts val="500"/>
              </a:spcBef>
              <a:buClrTx/>
              <a:buFontTx/>
              <a:buNone/>
            </a:pPr>
            <a:r>
              <a:rPr lang="de-DE" altLang="de-DE" sz="1800" b="1" dirty="0">
                <a:latin typeface="Courier New" pitchFamily="49" charset="0"/>
                <a:ea typeface="SimSun" charset="-122"/>
              </a:rPr>
              <a:t>end loop</a:t>
            </a:r>
            <a:r>
              <a:rPr lang="de-DE" altLang="de-DE" sz="1800" dirty="0">
                <a:latin typeface="Courier New" pitchFamily="49" charset="0"/>
                <a:ea typeface="SimSun" charset="-122"/>
              </a:rPr>
              <a:t>;</a:t>
            </a:r>
          </a:p>
        </p:txBody>
      </p:sp>
      <p:cxnSp>
        <p:nvCxnSpPr>
          <p:cNvPr id="66566" name="Gerade Verbindung 2"/>
          <p:cNvCxnSpPr>
            <a:cxnSpLocks noChangeShapeType="1"/>
          </p:cNvCxnSpPr>
          <p:nvPr/>
        </p:nvCxnSpPr>
        <p:spPr bwMode="auto">
          <a:xfrm>
            <a:off x="4140200" y="1979613"/>
            <a:ext cx="0" cy="404177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Abgerundete rechteckige Legende 8"/>
          <p:cNvSpPr/>
          <p:nvPr/>
        </p:nvSpPr>
        <p:spPr bwMode="auto">
          <a:xfrm>
            <a:off x="6588125" y="5589240"/>
            <a:ext cx="2160339" cy="560735"/>
          </a:xfrm>
          <a:prstGeom prst="wedgeRoundRectCallout">
            <a:avLst>
              <a:gd name="adj1" fmla="val -50711"/>
              <a:gd name="adj2" fmla="val -139811"/>
              <a:gd name="adj3" fmla="val 16667"/>
            </a:avLst>
          </a:prstGeom>
          <a:solidFill>
            <a:srgbClr val="FFD1D1"/>
          </a:solidFill>
          <a:ln w="9525" cap="flat" cmpd="sng" algn="ctr">
            <a:solidFill>
              <a:srgbClr val="FF3399"/>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600" b="0" i="0" u="none" strike="noStrike" cap="none" normalizeH="0" baseline="0" dirty="0" smtClean="0">
                <a:ln>
                  <a:noFill/>
                </a:ln>
                <a:solidFill>
                  <a:srgbClr val="FF3399"/>
                </a:solidFill>
                <a:effectLst/>
                <a:latin typeface="Times New Roman" pitchFamily="18" charset="0"/>
              </a:rPr>
              <a:t>Vergessen Sie nicht, den Zustand zu ändern</a:t>
            </a:r>
            <a:r>
              <a:rPr kumimoji="0" lang="de-DE" sz="1600" b="0" i="0" u="none" strike="noStrike" cap="none" normalizeH="0" dirty="0" smtClean="0">
                <a:ln>
                  <a:noFill/>
                </a:ln>
                <a:solidFill>
                  <a:srgbClr val="FF3399"/>
                </a:solidFill>
                <a:effectLst/>
                <a:latin typeface="Times New Roman" pitchFamily="18" charset="0"/>
              </a:rPr>
              <a:t>!</a:t>
            </a:r>
            <a:endParaRPr kumimoji="0" lang="de-DE" sz="1600" b="0" i="0" u="none" strike="noStrike" cap="none" normalizeH="0" baseline="0" dirty="0" smtClean="0">
              <a:ln>
                <a:noFill/>
              </a:ln>
              <a:solidFill>
                <a:srgbClr val="FF3399"/>
              </a:solidFill>
              <a:effectLst/>
              <a:latin typeface="Times New Roman" pitchFamily="18"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3"/>
          <p:cNvSpPr txBox="1">
            <a:spLocks noChangeArrowheads="1"/>
          </p:cNvSpPr>
          <p:nvPr/>
        </p:nvSpPr>
        <p:spPr bwMode="auto">
          <a:xfrm>
            <a:off x="685800" y="415925"/>
            <a:ext cx="7764463" cy="1204913"/>
          </a:xfrm>
          <a:prstGeom prst="rect">
            <a:avLst/>
          </a:prstGeom>
          <a:solidFill>
            <a:srgbClr val="FF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algn="ctr" eaLnBrk="1" hangingPunct="1">
              <a:spcBef>
                <a:spcPct val="0"/>
              </a:spcBef>
              <a:buClrTx/>
              <a:buFontTx/>
              <a:buNone/>
            </a:pPr>
            <a:r>
              <a:rPr lang="de-DE" altLang="de-DE" sz="4400" dirty="0">
                <a:ea typeface="SimSun" charset="-122"/>
              </a:rPr>
              <a:t>Comefrom-Anweisung</a:t>
            </a:r>
          </a:p>
        </p:txBody>
      </p:sp>
      <p:sp>
        <p:nvSpPr>
          <p:cNvPr id="5124" name="Text Box 4"/>
          <p:cNvSpPr txBox="1">
            <a:spLocks noChangeArrowheads="1"/>
          </p:cNvSpPr>
          <p:nvPr/>
        </p:nvSpPr>
        <p:spPr bwMode="auto">
          <a:xfrm>
            <a:off x="685800" y="1981200"/>
            <a:ext cx="3454400" cy="2535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indent="33338">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1pPr>
            <a:lvl2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2pPr>
            <a:lvl3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3pPr>
            <a:lvl4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4pPr>
            <a:lvl5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5pPr>
            <a:lvl6pPr marL="25146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6pPr>
            <a:lvl7pPr marL="29718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7pPr>
            <a:lvl8pPr marL="34290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8pPr>
            <a:lvl9pPr marL="38862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9pPr>
          </a:lstStyle>
          <a:p>
            <a:pPr indent="0">
              <a:lnSpc>
                <a:spcPct val="80000"/>
              </a:lnSpc>
              <a:spcBef>
                <a:spcPts val="500"/>
              </a:spcBef>
              <a:buClrTx/>
              <a:buFontTx/>
              <a:buNone/>
              <a:defRPr/>
            </a:pPr>
            <a:r>
              <a:rPr lang="de-DE" sz="2000" dirty="0" smtClean="0">
                <a:solidFill>
                  <a:srgbClr val="000000"/>
                </a:solidFill>
                <a:latin typeface="Courier New" pitchFamily="49" charset="0"/>
              </a:rPr>
              <a:t>Anweisung;  &gt;&gt;Marke&lt;&lt;</a:t>
            </a:r>
            <a:endParaRPr lang="de-DE" sz="2000" b="1" dirty="0" smtClean="0">
              <a:solidFill>
                <a:srgbClr val="000000"/>
              </a:solidFill>
              <a:latin typeface="Courier New" pitchFamily="49" charset="0"/>
            </a:endParaRPr>
          </a:p>
          <a:p>
            <a:pPr indent="0">
              <a:lnSpc>
                <a:spcPct val="80000"/>
              </a:lnSpc>
              <a:spcBef>
                <a:spcPts val="500"/>
              </a:spcBef>
              <a:buClrTx/>
              <a:defRPr/>
            </a:pPr>
            <a:endParaRPr lang="de-DE" sz="2000" b="1" dirty="0" smtClean="0">
              <a:solidFill>
                <a:srgbClr val="000000"/>
              </a:solidFill>
              <a:latin typeface="Courier New" pitchFamily="49" charset="0"/>
            </a:endParaRPr>
          </a:p>
          <a:p>
            <a:pPr indent="0">
              <a:lnSpc>
                <a:spcPct val="80000"/>
              </a:lnSpc>
              <a:spcBef>
                <a:spcPts val="500"/>
              </a:spcBef>
              <a:buClrTx/>
              <a:defRPr/>
            </a:pPr>
            <a:r>
              <a:rPr lang="de-DE" sz="2000" b="1" dirty="0" smtClean="0">
                <a:solidFill>
                  <a:srgbClr val="000000"/>
                </a:solidFill>
                <a:latin typeface="Courier New" pitchFamily="49" charset="0"/>
              </a:rPr>
              <a:t>comefrom</a:t>
            </a:r>
            <a:r>
              <a:rPr lang="de-DE" sz="2000" dirty="0" smtClean="0">
                <a:solidFill>
                  <a:srgbClr val="000000"/>
                </a:solidFill>
                <a:latin typeface="Courier New" pitchFamily="49" charset="0"/>
              </a:rPr>
              <a:t> Marke;</a:t>
            </a:r>
          </a:p>
          <a:p>
            <a:pPr>
              <a:lnSpc>
                <a:spcPct val="80000"/>
              </a:lnSpc>
              <a:spcBef>
                <a:spcPts val="500"/>
              </a:spcBef>
              <a:buClrTx/>
              <a:buFontTx/>
              <a:buNone/>
              <a:defRPr/>
            </a:pPr>
            <a:endParaRPr lang="de-DE" dirty="0" smtClean="0">
              <a:solidFill>
                <a:srgbClr val="000000"/>
              </a:solidFill>
            </a:endParaRPr>
          </a:p>
          <a:p>
            <a:pPr>
              <a:lnSpc>
                <a:spcPct val="80000"/>
              </a:lnSpc>
              <a:spcBef>
                <a:spcPts val="500"/>
              </a:spcBef>
              <a:buClrTx/>
              <a:buFontTx/>
              <a:buNone/>
              <a:defRPr/>
            </a:pPr>
            <a:endParaRPr lang="de-DE" dirty="0" smtClean="0">
              <a:solidFill>
                <a:srgbClr val="000000"/>
              </a:solidFill>
            </a:endParaRPr>
          </a:p>
          <a:p>
            <a:pPr>
              <a:lnSpc>
                <a:spcPct val="80000"/>
              </a:lnSpc>
              <a:spcBef>
                <a:spcPts val="500"/>
              </a:spcBef>
              <a:buClrTx/>
              <a:buFontTx/>
              <a:buNone/>
              <a:defRPr/>
            </a:pPr>
            <a:endParaRPr lang="de-DE" dirty="0" smtClean="0">
              <a:solidFill>
                <a:srgbClr val="000000"/>
              </a:solidFill>
            </a:endParaRPr>
          </a:p>
          <a:p>
            <a:pPr indent="0">
              <a:lnSpc>
                <a:spcPct val="80000"/>
              </a:lnSpc>
              <a:spcBef>
                <a:spcPts val="500"/>
              </a:spcBef>
              <a:buClrTx/>
              <a:buFontTx/>
              <a:buNone/>
              <a:defRPr/>
            </a:pPr>
            <a:r>
              <a:rPr lang="de-DE" dirty="0" smtClean="0">
                <a:solidFill>
                  <a:srgbClr val="000000"/>
                </a:solidFill>
              </a:rPr>
              <a:t>Das Gegenstück zu goto.</a:t>
            </a:r>
          </a:p>
          <a:p>
            <a:pPr>
              <a:lnSpc>
                <a:spcPct val="80000"/>
              </a:lnSpc>
              <a:spcBef>
                <a:spcPts val="500"/>
              </a:spcBef>
              <a:buClrTx/>
              <a:buFontTx/>
              <a:buNone/>
              <a:defRPr/>
            </a:pPr>
            <a:endParaRPr lang="de-DE" dirty="0" smtClean="0">
              <a:solidFill>
                <a:srgbClr val="000000"/>
              </a:solidFill>
            </a:endParaRPr>
          </a:p>
          <a:p>
            <a:pPr>
              <a:lnSpc>
                <a:spcPct val="80000"/>
              </a:lnSpc>
              <a:spcBef>
                <a:spcPts val="500"/>
              </a:spcBef>
              <a:buClrTx/>
              <a:buFontTx/>
              <a:buNone/>
              <a:defRPr/>
            </a:pPr>
            <a:endParaRPr lang="de-DE" dirty="0" smtClean="0">
              <a:solidFill>
                <a:srgbClr val="000000"/>
              </a:solidFill>
            </a:endParaRPr>
          </a:p>
        </p:txBody>
      </p:sp>
      <p:sp>
        <p:nvSpPr>
          <p:cNvPr id="5125" name="Text Box 5"/>
          <p:cNvSpPr txBox="1">
            <a:spLocks noChangeArrowheads="1"/>
          </p:cNvSpPr>
          <p:nvPr/>
        </p:nvSpPr>
        <p:spPr bwMode="auto">
          <a:xfrm>
            <a:off x="4327525" y="2133600"/>
            <a:ext cx="3924300" cy="2366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indent="2540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1pPr>
            <a:lvl2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2pPr>
            <a:lvl3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3pPr>
            <a:lvl4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4pPr>
            <a:lvl5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5pPr>
            <a:lvl6pPr marL="25146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6pPr>
            <a:lvl7pPr marL="29718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7pPr>
            <a:lvl8pPr marL="34290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8pPr>
            <a:lvl9pPr marL="38862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9pPr>
          </a:lstStyle>
          <a:p>
            <a:pPr indent="0">
              <a:lnSpc>
                <a:spcPct val="80000"/>
              </a:lnSpc>
              <a:spcBef>
                <a:spcPts val="800"/>
              </a:spcBef>
              <a:defRPr/>
            </a:pPr>
            <a:r>
              <a:rPr lang="de-DE" sz="1800" b="1" dirty="0" smtClean="0">
                <a:solidFill>
                  <a:srgbClr val="FF0000"/>
                </a:solidFill>
                <a:latin typeface="Courier New" pitchFamily="49" charset="0"/>
              </a:rPr>
              <a:t>loop</a:t>
            </a:r>
          </a:p>
          <a:p>
            <a:pPr>
              <a:lnSpc>
                <a:spcPct val="80000"/>
              </a:lnSpc>
              <a:spcBef>
                <a:spcPts val="800"/>
              </a:spcBef>
              <a:defRPr/>
            </a:pPr>
            <a:r>
              <a:rPr lang="de-DE" sz="1800" b="1" dirty="0" smtClean="0">
                <a:solidFill>
                  <a:srgbClr val="FF0000"/>
                </a:solidFill>
                <a:latin typeface="Courier New" pitchFamily="49" charset="0"/>
              </a:rPr>
              <a:t>  </a:t>
            </a:r>
            <a:r>
              <a:rPr lang="de-DE" sz="1800" dirty="0" smtClean="0">
                <a:solidFill>
                  <a:srgbClr val="FF0000"/>
                </a:solidFill>
                <a:latin typeface="Courier New" pitchFamily="49" charset="0"/>
              </a:rPr>
              <a:t>Anweisungen;</a:t>
            </a:r>
          </a:p>
          <a:p>
            <a:pPr>
              <a:lnSpc>
                <a:spcPct val="80000"/>
              </a:lnSpc>
              <a:spcBef>
                <a:spcPts val="800"/>
              </a:spcBef>
              <a:defRPr/>
            </a:pPr>
            <a:r>
              <a:rPr lang="de-DE" sz="1800" b="1" dirty="0" smtClean="0">
                <a:solidFill>
                  <a:srgbClr val="FF0000"/>
                </a:solidFill>
                <a:latin typeface="Courier New" pitchFamily="49" charset="0"/>
              </a:rPr>
              <a:t>  comefrom</a:t>
            </a:r>
            <a:r>
              <a:rPr lang="de-DE" sz="1800" dirty="0" smtClean="0">
                <a:solidFill>
                  <a:srgbClr val="FF0000"/>
                </a:solidFill>
                <a:latin typeface="Courier New" pitchFamily="49" charset="0"/>
              </a:rPr>
              <a:t> Irgendwoher;</a:t>
            </a:r>
            <a:endParaRPr lang="de-DE" sz="1800" b="1" dirty="0" smtClean="0">
              <a:solidFill>
                <a:srgbClr val="FF0000"/>
              </a:solidFill>
              <a:latin typeface="Courier New" pitchFamily="49" charset="0"/>
            </a:endParaRPr>
          </a:p>
          <a:p>
            <a:pPr>
              <a:lnSpc>
                <a:spcPct val="80000"/>
              </a:lnSpc>
              <a:spcBef>
                <a:spcPts val="800"/>
              </a:spcBef>
              <a:defRPr/>
            </a:pPr>
            <a:r>
              <a:rPr lang="de-DE" sz="1800" dirty="0" smtClean="0">
                <a:solidFill>
                  <a:srgbClr val="FF0000"/>
                </a:solidFill>
                <a:latin typeface="Courier New" pitchFamily="49" charset="0"/>
              </a:rPr>
              <a:t>  Anweisungen;</a:t>
            </a:r>
          </a:p>
          <a:p>
            <a:pPr>
              <a:lnSpc>
                <a:spcPct val="80000"/>
              </a:lnSpc>
              <a:spcBef>
                <a:spcPts val="800"/>
              </a:spcBef>
              <a:defRPr/>
            </a:pPr>
            <a:r>
              <a:rPr lang="de-DE" sz="1800" b="1" dirty="0" smtClean="0">
                <a:solidFill>
                  <a:srgbClr val="FF0000"/>
                </a:solidFill>
                <a:latin typeface="Courier New" pitchFamily="49" charset="0"/>
              </a:rPr>
              <a:t>  comefrom</a:t>
            </a:r>
            <a:r>
              <a:rPr lang="de-DE" sz="1800" dirty="0" smtClean="0">
                <a:solidFill>
                  <a:srgbClr val="FF0000"/>
                </a:solidFill>
                <a:latin typeface="Courier New" pitchFamily="49" charset="0"/>
              </a:rPr>
              <a:t> Woandersher;</a:t>
            </a:r>
          </a:p>
          <a:p>
            <a:pPr>
              <a:lnSpc>
                <a:spcPct val="80000"/>
              </a:lnSpc>
              <a:spcBef>
                <a:spcPts val="800"/>
              </a:spcBef>
              <a:buClrTx/>
              <a:buFontTx/>
              <a:buNone/>
              <a:defRPr/>
            </a:pPr>
            <a:r>
              <a:rPr lang="de-DE" sz="1800" b="1" dirty="0" smtClean="0">
                <a:solidFill>
                  <a:srgbClr val="FF0000"/>
                </a:solidFill>
                <a:latin typeface="Courier New" pitchFamily="49" charset="0"/>
              </a:rPr>
              <a:t>end loop</a:t>
            </a:r>
            <a:r>
              <a:rPr lang="de-DE" sz="1800" dirty="0" smtClean="0">
                <a:solidFill>
                  <a:srgbClr val="FF0000"/>
                </a:solidFill>
                <a:latin typeface="Courier New" pitchFamily="49" charset="0"/>
              </a:rPr>
              <a:t>;</a:t>
            </a:r>
            <a:endParaRPr lang="de-DE" sz="1800" dirty="0" smtClean="0">
              <a:solidFill>
                <a:srgbClr val="0000FF"/>
              </a:solidFill>
              <a:latin typeface="Courier New" pitchFamily="49" charset="0"/>
            </a:endParaRPr>
          </a:p>
        </p:txBody>
      </p:sp>
      <p:cxnSp>
        <p:nvCxnSpPr>
          <p:cNvPr id="67589" name="Gerade Verbindung 4"/>
          <p:cNvCxnSpPr>
            <a:cxnSpLocks noChangeShapeType="1"/>
          </p:cNvCxnSpPr>
          <p:nvPr/>
        </p:nvCxnSpPr>
        <p:spPr bwMode="auto">
          <a:xfrm>
            <a:off x="685800" y="3429000"/>
            <a:ext cx="34544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590" name="Gerade Verbindung 3"/>
          <p:cNvCxnSpPr>
            <a:cxnSpLocks noChangeShapeType="1"/>
          </p:cNvCxnSpPr>
          <p:nvPr/>
        </p:nvCxnSpPr>
        <p:spPr bwMode="auto">
          <a:xfrm>
            <a:off x="4175125" y="1997075"/>
            <a:ext cx="0" cy="2519363"/>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591" name="Fußzeilenplatzhalter 1"/>
          <p:cNvSpPr>
            <a:spLocks noGrp="1"/>
          </p:cNvSpPr>
          <p:nvPr>
            <p:ph type="ftr" idx="10"/>
          </p:nvPr>
        </p:nvSpPr>
        <p:spPr>
          <a:xfrm>
            <a:off x="2700338" y="6223000"/>
            <a:ext cx="4176712" cy="635000"/>
          </a:xfrm>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7592" name="Foliennummernplatzhalter 2"/>
          <p:cNvSpPr>
            <a:spLocks noGrp="1"/>
          </p:cNvSpPr>
          <p:nvPr>
            <p:ph type="sldNum" idx="11"/>
          </p:nvPr>
        </p:nvSpPr>
        <p:spPr>
          <a:xfrm>
            <a:off x="7596188" y="6248400"/>
            <a:ext cx="828675" cy="458788"/>
          </a:xfrm>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0423B38-1DC2-4651-B756-90BE2E7182B4}" type="slidenum">
              <a:rPr lang="de-DE" altLang="de-DE" sz="2400" smtClean="0"/>
              <a:pPr eaLnBrk="1" hangingPunct="1">
                <a:spcBef>
                  <a:spcPct val="0"/>
                </a:spcBef>
              </a:pPr>
              <a:t>92</a:t>
            </a:fld>
            <a:endParaRPr lang="de-DE" altLang="de-DE" sz="2400" dirty="0" smtClean="0"/>
          </a:p>
        </p:txBody>
      </p:sp>
      <p:sp>
        <p:nvSpPr>
          <p:cNvPr id="2" name="Textfeld 1"/>
          <p:cNvSpPr txBox="1">
            <a:spLocks noChangeArrowheads="1"/>
          </p:cNvSpPr>
          <p:nvPr/>
        </p:nvSpPr>
        <p:spPr bwMode="auto">
          <a:xfrm>
            <a:off x="2752725" y="4868863"/>
            <a:ext cx="2844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de-DE" sz="6000" dirty="0">
                <a:solidFill>
                  <a:srgbClr val="FF0000"/>
                </a:solidFill>
              </a:rPr>
              <a:t>Quatsch</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Welcher Wochentag?</a:t>
            </a:r>
            <a:endParaRPr lang="de-DE" dirty="0"/>
          </a:p>
        </p:txBody>
      </p:sp>
      <p:sp>
        <p:nvSpPr>
          <p:cNvPr id="3" name="Inhaltsplatzhalter 2"/>
          <p:cNvSpPr>
            <a:spLocks noGrp="1"/>
          </p:cNvSpPr>
          <p:nvPr>
            <p:ph idx="1"/>
          </p:nvPr>
        </p:nvSpPr>
        <p:spPr/>
        <p:txBody>
          <a:bodyPr/>
          <a:lstStyle/>
          <a:p>
            <a:pPr marL="0" indent="0"/>
            <a:r>
              <a:rPr lang="de-DE" sz="2000" dirty="0" smtClean="0"/>
              <a:t>Stellen Sie den Wochentag eines Datums fest mittels Zellers Kongruenz von 1882 </a:t>
            </a:r>
            <a:r>
              <a:rPr lang="es-ES" sz="2000" dirty="0" smtClean="0">
                <a:cs typeface="Courier New" panose="02070309020205020404" pitchFamily="49" charset="0"/>
              </a:rPr>
              <a:t>(gilt </a:t>
            </a:r>
            <a:r>
              <a:rPr lang="es-ES" sz="2000" dirty="0">
                <a:cs typeface="Courier New" panose="02070309020205020404" pitchFamily="49" charset="0"/>
              </a:rPr>
              <a:t>nur für gregorianische </a:t>
            </a:r>
            <a:r>
              <a:rPr lang="es-ES" sz="2000" dirty="0" smtClean="0">
                <a:cs typeface="Courier New" panose="02070309020205020404" pitchFamily="49" charset="0"/>
              </a:rPr>
              <a:t>Daten, d.h. ab </a:t>
            </a:r>
            <a:r>
              <a:rPr lang="de-DE" sz="2000" dirty="0" smtClean="0"/>
              <a:t>15</a:t>
            </a:r>
            <a:r>
              <a:rPr lang="de-DE" sz="2000" dirty="0"/>
              <a:t>. Oktober 1582</a:t>
            </a:r>
            <a:r>
              <a:rPr lang="es-ES" sz="2000" dirty="0" smtClean="0">
                <a:cs typeface="Courier New" panose="02070309020205020404" pitchFamily="49" charset="0"/>
              </a:rPr>
              <a:t>)</a:t>
            </a:r>
            <a:r>
              <a:rPr lang="de-DE" sz="2000" dirty="0" smtClean="0"/>
              <a:t>:</a:t>
            </a:r>
          </a:p>
          <a:p>
            <a:pPr marL="0" indent="0"/>
            <a:r>
              <a:rPr lang="es-ES" sz="1800" dirty="0" smtClean="0">
                <a:latin typeface="Courier New" panose="02070309020205020404" pitchFamily="49" charset="0"/>
                <a:cs typeface="Courier New" panose="02070309020205020404" pitchFamily="49" charset="0"/>
              </a:rPr>
              <a:t>Wochentag </a:t>
            </a:r>
            <a:r>
              <a:rPr lang="es-ES" sz="1800" dirty="0">
                <a:latin typeface="Courier New" panose="02070309020205020404" pitchFamily="49" charset="0"/>
                <a:cs typeface="Courier New" panose="02070309020205020404" pitchFamily="49" charset="0"/>
              </a:rPr>
              <a:t>= ((</a:t>
            </a:r>
            <a:r>
              <a:rPr lang="es-ES" sz="1800" dirty="0" smtClean="0">
                <a:latin typeface="Courier New" panose="02070309020205020404" pitchFamily="49" charset="0"/>
                <a:cs typeface="Courier New" panose="02070309020205020404" pitchFamily="49" charset="0"/>
              </a:rPr>
              <a:t>26*Monat-2</a:t>
            </a:r>
            <a:r>
              <a:rPr lang="es-ES" sz="1800" dirty="0">
                <a:latin typeface="Courier New" panose="02070309020205020404" pitchFamily="49" charset="0"/>
                <a:cs typeface="Courier New" panose="02070309020205020404" pitchFamily="49" charset="0"/>
              </a:rPr>
              <a:t>)/10 + </a:t>
            </a:r>
            <a:r>
              <a:rPr lang="es-ES" sz="1800" dirty="0" smtClean="0">
                <a:latin typeface="Courier New" panose="02070309020205020404" pitchFamily="49" charset="0"/>
                <a:cs typeface="Courier New" panose="02070309020205020404" pitchFamily="49" charset="0"/>
              </a:rPr>
              <a:t>Tag </a:t>
            </a:r>
            <a:r>
              <a:rPr lang="es-ES" sz="1800" dirty="0">
                <a:latin typeface="Courier New" panose="02070309020205020404" pitchFamily="49" charset="0"/>
                <a:cs typeface="Courier New" panose="02070309020205020404" pitchFamily="49" charset="0"/>
              </a:rPr>
              <a:t>+ </a:t>
            </a:r>
            <a:r>
              <a:rPr lang="es-ES" sz="1800" dirty="0" smtClean="0">
                <a:latin typeface="Courier New" panose="02070309020205020404" pitchFamily="49" charset="0"/>
                <a:cs typeface="Courier New" panose="02070309020205020404" pitchFamily="49" charset="0"/>
              </a:rPr>
              <a:t>Jahr </a:t>
            </a:r>
            <a:r>
              <a:rPr lang="es-ES" sz="1800" dirty="0">
                <a:latin typeface="Courier New" panose="02070309020205020404" pitchFamily="49" charset="0"/>
                <a:cs typeface="Courier New" panose="02070309020205020404" pitchFamily="49" charset="0"/>
              </a:rPr>
              <a:t>+ </a:t>
            </a:r>
            <a:r>
              <a:rPr lang="es-ES" sz="1800" dirty="0" smtClean="0">
                <a:latin typeface="Courier New" panose="02070309020205020404" pitchFamily="49" charset="0"/>
                <a:cs typeface="Courier New" panose="02070309020205020404" pitchFamily="49" charset="0"/>
              </a:rPr>
              <a:t>Jahr/4 +</a:t>
            </a:r>
            <a:br>
              <a:rPr lang="es-ES" sz="1800" dirty="0" smtClean="0">
                <a:latin typeface="Courier New" panose="02070309020205020404" pitchFamily="49" charset="0"/>
                <a:cs typeface="Courier New" panose="02070309020205020404" pitchFamily="49" charset="0"/>
              </a:rPr>
            </a:br>
            <a:r>
              <a:rPr lang="es-ES" sz="1800" dirty="0" smtClean="0">
                <a:latin typeface="Courier New" panose="02070309020205020404" pitchFamily="49" charset="0"/>
                <a:cs typeface="Courier New" panose="02070309020205020404" pitchFamily="49" charset="0"/>
              </a:rPr>
              <a:t>             Jahrhundert/4 – 2*Jahrhundert) </a:t>
            </a:r>
            <a:r>
              <a:rPr lang="es-ES" sz="1800" b="1" dirty="0">
                <a:latin typeface="Courier New" panose="02070309020205020404" pitchFamily="49" charset="0"/>
                <a:cs typeface="Courier New" panose="02070309020205020404" pitchFamily="49" charset="0"/>
              </a:rPr>
              <a:t>mod</a:t>
            </a:r>
            <a:r>
              <a:rPr lang="es-ES" sz="1800" dirty="0">
                <a:latin typeface="Courier New" panose="02070309020205020404" pitchFamily="49" charset="0"/>
                <a:cs typeface="Courier New" panose="02070309020205020404" pitchFamily="49" charset="0"/>
              </a:rPr>
              <a:t> </a:t>
            </a:r>
            <a:r>
              <a:rPr lang="es-ES" sz="1800" dirty="0" smtClean="0">
                <a:latin typeface="Courier New" panose="02070309020205020404" pitchFamily="49" charset="0"/>
                <a:cs typeface="Courier New" panose="02070309020205020404" pitchFamily="49" charset="0"/>
              </a:rPr>
              <a:t>7</a:t>
            </a:r>
          </a:p>
          <a:p>
            <a:pPr marL="0" indent="0"/>
            <a:r>
              <a:rPr lang="es-ES" sz="2000" dirty="0" smtClean="0">
                <a:cs typeface="Courier New" panose="02070309020205020404" pitchFamily="49" charset="0"/>
              </a:rPr>
              <a:t>In dieser Formel sind </a:t>
            </a:r>
            <a:r>
              <a:rPr lang="es-ES" sz="1800" dirty="0" smtClean="0">
                <a:latin typeface="Courier New" panose="02070309020205020404" pitchFamily="49" charset="0"/>
                <a:cs typeface="Courier New" panose="02070309020205020404" pitchFamily="49" charset="0"/>
              </a:rPr>
              <a:t>Jahr</a:t>
            </a:r>
            <a:r>
              <a:rPr lang="es-ES" sz="2000" dirty="0" smtClean="0">
                <a:cs typeface="Courier New" panose="02070309020205020404" pitchFamily="49" charset="0"/>
              </a:rPr>
              <a:t> die beiden letzten Ziffern der Jahreszahl, </a:t>
            </a:r>
            <a:r>
              <a:rPr lang="es-ES" sz="1800" dirty="0" smtClean="0">
                <a:latin typeface="Courier New" panose="02070309020205020404" pitchFamily="49" charset="0"/>
                <a:cs typeface="Courier New" panose="02070309020205020404" pitchFamily="49" charset="0"/>
              </a:rPr>
              <a:t>Jahrhundert</a:t>
            </a:r>
            <a:r>
              <a:rPr lang="es-ES" sz="2000" dirty="0" smtClean="0">
                <a:cs typeface="Courier New" panose="02070309020205020404" pitchFamily="49" charset="0"/>
              </a:rPr>
              <a:t> die beiden ersten; die Monate werden nummeriert beginned mit Eins gleich März, Januar und Februar gelten als elfter und zwölfter Monat des Vorjahres; der Wochentag ist im Bereich 0 .. 6, 0 entspricht Sonntag. (In der jüdisch-christlichen Tradition ist der Sabbath der letzte Tag der Woche. Bei den Römern war März der erste Monat im Jahr: </a:t>
            </a:r>
            <a:r>
              <a:rPr lang="es-ES" sz="2000" i="1" dirty="0" smtClean="0">
                <a:cs typeface="Courier New" panose="02070309020205020404" pitchFamily="49" charset="0"/>
              </a:rPr>
              <a:t>September</a:t>
            </a:r>
            <a:r>
              <a:rPr lang="es-ES" sz="2000" dirty="0" smtClean="0">
                <a:cs typeface="Courier New" panose="02070309020205020404" pitchFamily="49" charset="0"/>
              </a:rPr>
              <a:t> von septem 7, octo 8, novem 9, decem 10.)</a:t>
            </a:r>
          </a:p>
          <a:p>
            <a:pPr marL="0" indent="0"/>
            <a:r>
              <a:rPr lang="es-ES" sz="2000" dirty="0" smtClean="0">
                <a:cs typeface="Courier New" panose="02070309020205020404" pitchFamily="49" charset="0"/>
              </a:rPr>
              <a:t>Korrigieren Sie entsprechend die eingegebenen Werte des Monats und Jahres.</a:t>
            </a:r>
          </a:p>
        </p:txBody>
      </p:sp>
      <p:sp>
        <p:nvSpPr>
          <p:cNvPr id="4" name="Fußzeilenplatzhalter 3"/>
          <p:cNvSpPr>
            <a:spLocks noGrp="1"/>
          </p:cNvSpPr>
          <p:nvPr>
            <p:ph type="ftr" idx="10"/>
          </p:nvPr>
        </p:nvSpPr>
        <p:spPr/>
        <p:txBody>
          <a:bodyPr/>
          <a:lstStyle/>
          <a:p>
            <a:pPr>
              <a:defRPr/>
            </a:pPr>
            <a:r>
              <a:rPr lang="de-DE" dirty="0" smtClean="0"/>
              <a:t>Ada-Basiskurs © 2024 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93</a:t>
            </a:fld>
            <a:endParaRPr lang="de-DE" dirty="0"/>
          </a:p>
        </p:txBody>
      </p:sp>
      <p:sp>
        <p:nvSpPr>
          <p:cNvPr id="6" name="Textfeld 5"/>
          <p:cNvSpPr txBox="1"/>
          <p:nvPr/>
        </p:nvSpPr>
        <p:spPr>
          <a:xfrm>
            <a:off x="1691680" y="5949280"/>
            <a:ext cx="1152128" cy="338554"/>
          </a:xfrm>
          <a:prstGeom prst="rect">
            <a:avLst/>
          </a:prstGeom>
          <a:solidFill>
            <a:srgbClr val="31DBE3"/>
          </a:solidFill>
          <a:ln>
            <a:solidFill>
              <a:srgbClr val="0070C0"/>
            </a:solidFill>
          </a:ln>
        </p:spPr>
        <p:txBody>
          <a:bodyPr wrap="square" rtlCol="0">
            <a:spAutoFit/>
          </a:bodyPr>
          <a:lstStyle/>
          <a:p>
            <a:r>
              <a:rPr lang="de-DE" sz="1600" dirty="0" smtClean="0">
                <a:solidFill>
                  <a:schemeClr val="tx1"/>
                </a:solidFill>
              </a:rPr>
              <a:t>Siehe Kode</a:t>
            </a:r>
            <a:endParaRPr lang="de-DE" sz="1600" dirty="0">
              <a:solidFill>
                <a:schemeClr val="tx1"/>
              </a:solidFill>
            </a:endParaRPr>
          </a:p>
        </p:txBody>
      </p:sp>
      <p:sp>
        <p:nvSpPr>
          <p:cNvPr id="7" name="Textfeld 6"/>
          <p:cNvSpPr txBox="1"/>
          <p:nvPr/>
        </p:nvSpPr>
        <p:spPr>
          <a:xfrm>
            <a:off x="6263593" y="5940624"/>
            <a:ext cx="2340855" cy="307777"/>
          </a:xfrm>
          <a:prstGeom prst="rect">
            <a:avLst/>
          </a:prstGeom>
          <a:solidFill>
            <a:srgbClr val="FF9933"/>
          </a:solidFill>
          <a:ln w="12700">
            <a:solidFill>
              <a:srgbClr val="C00000"/>
            </a:solidFill>
          </a:ln>
        </p:spPr>
        <p:txBody>
          <a:bodyPr wrap="square" rtlCol="0">
            <a:spAutoFit/>
          </a:bodyPr>
          <a:lstStyle/>
          <a:p>
            <a:r>
              <a:rPr lang="de-DE" sz="1400" dirty="0" smtClean="0">
                <a:solidFill>
                  <a:schemeClr val="tx1"/>
                </a:solidFill>
              </a:rPr>
              <a:t>Der 1.1.1900 muss 1 ergeben.</a:t>
            </a:r>
            <a:endParaRPr lang="de-DE" sz="1400" dirty="0">
              <a:solidFill>
                <a:schemeClr val="tx1"/>
              </a:solidFill>
            </a:endParaRPr>
          </a:p>
        </p:txBody>
      </p:sp>
      <p:sp>
        <p:nvSpPr>
          <p:cNvPr id="8" name="Textfeld 7"/>
          <p:cNvSpPr txBox="1"/>
          <p:nvPr/>
        </p:nvSpPr>
        <p:spPr>
          <a:xfrm>
            <a:off x="539552" y="1628800"/>
            <a:ext cx="8064896" cy="338554"/>
          </a:xfrm>
          <a:prstGeom prst="rect">
            <a:avLst/>
          </a:prstGeom>
          <a:solidFill>
            <a:schemeClr val="accent3"/>
          </a:solidFill>
          <a:ln w="19050">
            <a:solidFill>
              <a:schemeClr val="accent3">
                <a:lumMod val="10000"/>
              </a:schemeClr>
            </a:solidFill>
          </a:ln>
        </p:spPr>
        <p:txBody>
          <a:bodyPr wrap="square" rtlCol="0" anchor="ctr">
            <a:spAutoFit/>
          </a:bodyPr>
          <a:lstStyle/>
          <a:p>
            <a:r>
              <a:rPr lang="de-DE" sz="1600" dirty="0">
                <a:solidFill>
                  <a:schemeClr val="tx1"/>
                </a:solidFill>
              </a:rPr>
              <a:t>Julius Christian Johannes Zeller (* 24. Juni </a:t>
            </a:r>
            <a:r>
              <a:rPr lang="de-DE" sz="1600" dirty="0" smtClean="0">
                <a:solidFill>
                  <a:schemeClr val="tx1"/>
                </a:solidFill>
              </a:rPr>
              <a:t>1822; </a:t>
            </a:r>
            <a:r>
              <a:rPr lang="de-DE" sz="1600" dirty="0">
                <a:solidFill>
                  <a:schemeClr val="tx1"/>
                </a:solidFill>
              </a:rPr>
              <a:t>† 31. Mai </a:t>
            </a:r>
            <a:r>
              <a:rPr lang="de-DE" sz="1600" dirty="0" smtClean="0">
                <a:solidFill>
                  <a:schemeClr val="tx1"/>
                </a:solidFill>
              </a:rPr>
              <a:t>1899), Mathematiker und Theologe</a:t>
            </a:r>
            <a:endParaRPr lang="de-DE" sz="1600" dirty="0">
              <a:solidFill>
                <a:schemeClr val="tx1"/>
              </a:solidFill>
            </a:endParaRPr>
          </a:p>
        </p:txBody>
      </p:sp>
    </p:spTree>
    <p:extLst>
      <p:ext uri="{BB962C8B-B14F-4D97-AF65-F5344CB8AC3E}">
        <p14:creationId xmlns:p14="http://schemas.microsoft.com/office/powerpoint/2010/main" val="37803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a:xfrm>
            <a:off x="685800" y="463551"/>
            <a:ext cx="7739063" cy="1309266"/>
          </a:xfrm>
        </p:spPr>
        <p:txBody>
          <a:bodyPr/>
          <a:lstStyle/>
          <a:p>
            <a:pPr eaLnBrk="1" hangingPunct="1"/>
            <a:r>
              <a:rPr lang="de-DE" altLang="de-DE" dirty="0" smtClean="0">
                <a:solidFill>
                  <a:srgbClr val="FF0000"/>
                </a:solidFill>
              </a:rPr>
              <a:t>Inhalt</a:t>
            </a:r>
          </a:p>
        </p:txBody>
      </p:sp>
      <p:sp>
        <p:nvSpPr>
          <p:cNvPr id="14341" name="Rectangle 3"/>
          <p:cNvSpPr>
            <a:spLocks noGrp="1" noChangeArrowheads="1"/>
          </p:cNvSpPr>
          <p:nvPr>
            <p:ph sz="half" idx="1"/>
          </p:nvPr>
        </p:nvSpPr>
        <p:spPr>
          <a:xfrm>
            <a:off x="684213" y="2174491"/>
            <a:ext cx="3527747" cy="3816424"/>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Typkonzept an Hand ganzer Zahlen</a:t>
            </a:r>
          </a:p>
          <a:p>
            <a:pPr marL="266700" indent="-266700" eaLnBrk="1" hangingPunct="1">
              <a:lnSpc>
                <a:spcPct val="90000"/>
              </a:lnSpc>
              <a:spcBef>
                <a:spcPct val="20000"/>
              </a:spcBef>
              <a:buFont typeface="Times New Roman" pitchFamily="18" charset="0"/>
              <a:buChar char="•"/>
            </a:pPr>
            <a:r>
              <a:rPr lang="de-DE" altLang="de-DE" sz="2600" dirty="0" smtClean="0"/>
              <a:t>Zusammengesetzte Typen</a:t>
            </a:r>
          </a:p>
          <a:p>
            <a:pPr marL="266700" indent="-266700" eaLnBrk="1" hangingPunct="1">
              <a:lnSpc>
                <a:spcPct val="90000"/>
              </a:lnSpc>
              <a:spcBef>
                <a:spcPct val="20000"/>
              </a:spcBef>
              <a:buFont typeface="Times New Roman" pitchFamily="18" charset="0"/>
              <a:buChar char="•"/>
            </a:pPr>
            <a:r>
              <a:rPr lang="de-DE" altLang="de-DE" sz="2600" dirty="0" smtClean="0"/>
              <a:t>Ausdrücke</a:t>
            </a:r>
          </a:p>
          <a:p>
            <a:pPr marL="266700" indent="-266700" eaLnBrk="1" hangingPunct="1">
              <a:lnSpc>
                <a:spcPct val="90000"/>
              </a:lnSpc>
              <a:spcBef>
                <a:spcPct val="20000"/>
              </a:spcBef>
              <a:buFont typeface="Times New Roman" pitchFamily="18" charset="0"/>
              <a:buChar char="•"/>
            </a:pPr>
            <a:r>
              <a:rPr lang="de-DE" altLang="de-DE" sz="2600" dirty="0" smtClean="0"/>
              <a:t>Kontrollstrukturen</a:t>
            </a:r>
          </a:p>
          <a:p>
            <a:pPr marL="266700" indent="-266700" eaLnBrk="1" hangingPunct="1">
              <a:lnSpc>
                <a:spcPct val="90000"/>
              </a:lnSpc>
              <a:spcBef>
                <a:spcPct val="20000"/>
              </a:spcBef>
              <a:buFont typeface="Times New Roman" pitchFamily="18" charset="0"/>
              <a:buChar char="•"/>
            </a:pPr>
            <a:r>
              <a:rPr lang="de-DE" altLang="de-DE" sz="2600" b="1" dirty="0" smtClean="0"/>
              <a:t>Unterprogramme</a:t>
            </a:r>
          </a:p>
          <a:p>
            <a:pPr marL="266700" indent="-266700" eaLnBrk="1" hangingPunct="1">
              <a:lnSpc>
                <a:spcPct val="90000"/>
              </a:lnSpc>
              <a:spcBef>
                <a:spcPct val="20000"/>
              </a:spcBef>
              <a:buFont typeface="Times New Roman" pitchFamily="18" charset="0"/>
              <a:buChar char="•"/>
            </a:pPr>
            <a:r>
              <a:rPr lang="de-DE" altLang="de-DE" sz="2600" dirty="0" smtClean="0"/>
              <a:t>Aufzählungen</a:t>
            </a:r>
          </a:p>
          <a:p>
            <a:pPr marL="266700" indent="-266700" eaLnBrk="1" hangingPunct="1">
              <a:lnSpc>
                <a:spcPct val="90000"/>
              </a:lnSpc>
              <a:spcBef>
                <a:spcPct val="20000"/>
              </a:spcBef>
              <a:buFont typeface="Times New Roman" pitchFamily="18" charset="0"/>
              <a:buChar char="•"/>
            </a:pPr>
            <a:r>
              <a:rPr lang="de-DE" altLang="de-DE" sz="2600" dirty="0" smtClean="0"/>
              <a:t>Pakete</a:t>
            </a:r>
            <a:endParaRPr lang="de-DE" altLang="de-DE" sz="2600" dirty="0"/>
          </a:p>
        </p:txBody>
      </p:sp>
      <p:sp>
        <p:nvSpPr>
          <p:cNvPr id="14342" name="Rectangle 4"/>
          <p:cNvSpPr>
            <a:spLocks noGrp="1" noChangeArrowheads="1"/>
          </p:cNvSpPr>
          <p:nvPr>
            <p:ph sz="half" idx="2"/>
          </p:nvPr>
        </p:nvSpPr>
        <p:spPr>
          <a:xfrm>
            <a:off x="4211960" y="2168577"/>
            <a:ext cx="4320480" cy="3924719"/>
          </a:xfrm>
        </p:spPr>
        <p:txBody>
          <a:bodyPr/>
          <a:lstStyle/>
          <a:p>
            <a:pPr marL="266700" indent="-266700" eaLnBrk="1" hangingPunct="1">
              <a:lnSpc>
                <a:spcPct val="90000"/>
              </a:lnSpc>
              <a:spcBef>
                <a:spcPct val="20000"/>
              </a:spcBef>
              <a:buFont typeface="Times New Roman" pitchFamily="18" charset="0"/>
              <a:buChar char="•"/>
            </a:pPr>
            <a:r>
              <a:rPr lang="de-DE" altLang="de-DE" sz="2600" dirty="0" smtClean="0"/>
              <a:t>Ein-</a:t>
            </a:r>
            <a:r>
              <a:rPr lang="de-DE" altLang="de-DE" sz="2600" dirty="0"/>
              <a:t>/Ausgabe</a:t>
            </a:r>
          </a:p>
          <a:p>
            <a:pPr marL="266700" indent="-266700" eaLnBrk="1" hangingPunct="1">
              <a:lnSpc>
                <a:spcPct val="90000"/>
              </a:lnSpc>
              <a:spcBef>
                <a:spcPct val="20000"/>
              </a:spcBef>
              <a:buFont typeface="Times New Roman" pitchFamily="18" charset="0"/>
              <a:buChar char="•"/>
            </a:pPr>
            <a:r>
              <a:rPr lang="de-DE" altLang="de-DE" sz="2600" dirty="0" smtClean="0"/>
              <a:t>Vererbungslehre Ada 83</a:t>
            </a:r>
          </a:p>
          <a:p>
            <a:pPr marL="266700" indent="-266700" eaLnBrk="1" hangingPunct="1">
              <a:lnSpc>
                <a:spcPct val="90000"/>
              </a:lnSpc>
              <a:spcBef>
                <a:spcPct val="20000"/>
              </a:spcBef>
              <a:buFont typeface="Times New Roman" pitchFamily="18" charset="0"/>
              <a:buChar char="•"/>
            </a:pPr>
            <a:r>
              <a:rPr lang="de-DE" altLang="de-DE" sz="2600" dirty="0" smtClean="0"/>
              <a:t>Schablonen</a:t>
            </a:r>
          </a:p>
          <a:p>
            <a:pPr marL="266700" indent="-266700" eaLnBrk="1" hangingPunct="1">
              <a:lnSpc>
                <a:spcPct val="90000"/>
              </a:lnSpc>
              <a:spcBef>
                <a:spcPct val="20000"/>
              </a:spcBef>
              <a:buFont typeface="Times New Roman" pitchFamily="18" charset="0"/>
              <a:buChar char="•"/>
            </a:pPr>
            <a:r>
              <a:rPr lang="de-DE" altLang="de-DE" sz="2600" dirty="0" smtClean="0"/>
              <a:t>Ausnahmen</a:t>
            </a:r>
          </a:p>
          <a:p>
            <a:pPr marL="266700" indent="-266700" eaLnBrk="1" hangingPunct="1">
              <a:lnSpc>
                <a:spcPct val="90000"/>
              </a:lnSpc>
              <a:spcBef>
                <a:spcPct val="20000"/>
              </a:spcBef>
              <a:buFont typeface="Times New Roman" pitchFamily="18" charset="0"/>
              <a:buChar char="•"/>
            </a:pPr>
            <a:r>
              <a:rPr lang="de-DE" altLang="de-DE" sz="2600" dirty="0" smtClean="0"/>
              <a:t>Ausarbeitung (Elaboration)</a:t>
            </a:r>
          </a:p>
          <a:p>
            <a:pPr marL="266700" indent="-266700" eaLnBrk="1" hangingPunct="1">
              <a:lnSpc>
                <a:spcPct val="90000"/>
              </a:lnSpc>
              <a:spcBef>
                <a:spcPct val="20000"/>
              </a:spcBef>
              <a:buFont typeface="Times New Roman" pitchFamily="18" charset="0"/>
              <a:buChar char="•"/>
            </a:pPr>
            <a:r>
              <a:rPr lang="de-DE" altLang="de-DE" sz="2600" dirty="0" smtClean="0"/>
              <a:t>Zeiger</a:t>
            </a:r>
          </a:p>
          <a:p>
            <a:pPr marL="266700" indent="-266700" eaLnBrk="1" hangingPunct="1">
              <a:lnSpc>
                <a:spcPct val="90000"/>
              </a:lnSpc>
              <a:spcBef>
                <a:spcPct val="20000"/>
              </a:spcBef>
              <a:buFont typeface="Times New Roman" pitchFamily="18" charset="0"/>
              <a:buChar char="•"/>
            </a:pPr>
            <a:r>
              <a:rPr lang="de-DE" altLang="de-DE" sz="2600" dirty="0" smtClean="0"/>
              <a:t>Repräsentationsklauseln</a:t>
            </a:r>
            <a:endParaRPr lang="de-DE" altLang="de-DE" sz="2600" dirty="0"/>
          </a:p>
          <a:p>
            <a:pPr marL="266700" indent="-266700" eaLnBrk="1" hangingPunct="1">
              <a:lnSpc>
                <a:spcPct val="90000"/>
              </a:lnSpc>
              <a:spcBef>
                <a:spcPct val="20000"/>
              </a:spcBef>
              <a:buFont typeface="Times New Roman" pitchFamily="18" charset="0"/>
              <a:buChar char="•"/>
            </a:pPr>
            <a:r>
              <a:rPr lang="de-DE" altLang="de-DE" sz="2600" dirty="0" smtClean="0"/>
              <a:t>Ada 2012: Kontrakte</a:t>
            </a:r>
          </a:p>
          <a:p>
            <a:pPr marL="266700" indent="-266700" eaLnBrk="1" hangingPunct="1">
              <a:lnSpc>
                <a:spcPct val="90000"/>
              </a:lnSpc>
              <a:spcBef>
                <a:spcPct val="20000"/>
              </a:spcBef>
              <a:buFont typeface="Times New Roman" pitchFamily="18" charset="0"/>
              <a:buChar char="•"/>
            </a:pPr>
            <a:r>
              <a:rPr lang="de-DE" altLang="de-DE" sz="2600" dirty="0" smtClean="0"/>
              <a:t>Annexe</a:t>
            </a:r>
            <a:endParaRPr lang="de-DE" altLang="de-DE" sz="2600" i="1" dirty="0" smtClean="0"/>
          </a:p>
        </p:txBody>
      </p:sp>
      <p:sp>
        <p:nvSpPr>
          <p:cNvPr id="14338" name="Fußzeilenplatzhalter 4"/>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14339" name="Foliennummernplatzhalter 5"/>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5058D2B-22E1-439E-9DAF-4552E2208456}" type="slidenum">
              <a:rPr lang="de-DE" altLang="de-DE" sz="2400" smtClean="0"/>
              <a:pPr eaLnBrk="1" hangingPunct="1">
                <a:spcBef>
                  <a:spcPct val="0"/>
                </a:spcBef>
              </a:pPr>
              <a:t>94</a:t>
            </a:fld>
            <a:endParaRPr lang="de-DE" altLang="de-DE" sz="2400" dirty="0" smtClean="0"/>
          </a:p>
        </p:txBody>
      </p:sp>
    </p:spTree>
    <p:extLst>
      <p:ext uri="{BB962C8B-B14F-4D97-AF65-F5344CB8AC3E}">
        <p14:creationId xmlns:p14="http://schemas.microsoft.com/office/powerpoint/2010/main" val="172964167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
          <p:cNvSpPr>
            <a:spLocks noGrp="1" noChangeArrowheads="1"/>
          </p:cNvSpPr>
          <p:nvPr>
            <p:ph type="title"/>
          </p:nvPr>
        </p:nvSpPr>
        <p:spPr>
          <a:xfrm>
            <a:off x="685800" y="476250"/>
            <a:ext cx="7772400" cy="127635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Zwei Arten von Unterprogrammen</a:t>
            </a:r>
          </a:p>
        </p:txBody>
      </p:sp>
      <p:sp>
        <p:nvSpPr>
          <p:cNvPr id="69635" name="Rectangle 2"/>
          <p:cNvSpPr>
            <a:spLocks noGrp="1" noChangeArrowheads="1"/>
          </p:cNvSpPr>
          <p:nvPr>
            <p:ph idx="1"/>
          </p:nvPr>
        </p:nvSpPr>
        <p:spPr>
          <a:xfrm>
            <a:off x="611560" y="1981200"/>
            <a:ext cx="7918648" cy="4112096"/>
          </a:xfrm>
        </p:spPr>
        <p:txBody>
          <a:bodyPr/>
          <a:lstStyle/>
          <a:p>
            <a:pPr eaLnBrk="1" hangingPunct="1">
              <a:buClrTx/>
              <a:buFont typeface="Arial" charset="0"/>
              <a:buChar char="•"/>
              <a:tabLst>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solidFill>
                  <a:schemeClr val="accent2"/>
                </a:solidFill>
                <a:cs typeface="Times New Roman" pitchFamily="18" charset="0"/>
              </a:rPr>
              <a:t>Prozeduren </a:t>
            </a:r>
            <a:r>
              <a:rPr lang="de-DE" altLang="de-DE" sz="2000" dirty="0" smtClean="0">
                <a:cs typeface="Times New Roman" pitchFamily="18" charset="0"/>
              </a:rPr>
              <a:t>sind eine Zusammenfassung von Anweisungen (</a:t>
            </a:r>
            <a:r>
              <a:rPr lang="de-DE" altLang="de-DE" sz="2000" i="1" dirty="0" smtClean="0">
                <a:cs typeface="Times New Roman" pitchFamily="18" charset="0"/>
              </a:rPr>
              <a:t>statement</a:t>
            </a:r>
            <a:r>
              <a:rPr lang="de-DE" altLang="de-DE" sz="2000" dirty="0" smtClean="0">
                <a:cs typeface="Times New Roman" pitchFamily="18" charset="0"/>
              </a:rPr>
              <a:t>) unter einem Namen. Ihr Aufruf ist selbst eine Anweisung.</a:t>
            </a:r>
            <a:br>
              <a:rPr lang="de-DE" altLang="de-DE" sz="2000" dirty="0" smtClean="0">
                <a:cs typeface="Times New Roman" pitchFamily="18" charset="0"/>
              </a:rPr>
            </a:br>
            <a:r>
              <a:rPr lang="de-DE" altLang="de-DE" sz="2000" dirty="0" smtClean="0">
                <a:cs typeface="Times New Roman" pitchFamily="18" charset="0"/>
              </a:rPr>
              <a:t>Sei </a:t>
            </a:r>
            <a:r>
              <a:rPr lang="de-DE" altLang="de-DE" sz="1800" dirty="0" smtClean="0">
                <a:latin typeface="Courier New" panose="02070309020205020404" pitchFamily="49" charset="0"/>
                <a:cs typeface="Courier New" panose="02070309020205020404" pitchFamily="49" charset="0"/>
              </a:rPr>
              <a:t>P</a:t>
            </a:r>
            <a:r>
              <a:rPr lang="de-DE" altLang="de-DE" sz="2000" dirty="0" smtClean="0">
                <a:cs typeface="Times New Roman" pitchFamily="18" charset="0"/>
              </a:rPr>
              <a:t> eine Prozedur.</a:t>
            </a:r>
            <a:r>
              <a:rPr lang="de-DE" altLang="de-DE" sz="1800" dirty="0" smtClean="0">
                <a:cs typeface="Times New Roman" pitchFamily="18" charset="0"/>
              </a:rPr>
              <a:t/>
            </a:r>
            <a:br>
              <a:rPr lang="de-DE" altLang="de-DE" sz="1800" dirty="0" smtClean="0">
                <a:cs typeface="Times New Roman" pitchFamily="18" charset="0"/>
              </a:rPr>
            </a:br>
            <a:r>
              <a:rPr lang="de-DE" altLang="de-DE" sz="500" dirty="0" smtClean="0">
                <a:cs typeface="Times New Roman" pitchFamily="18" charset="0"/>
              </a:rPr>
              <a:t> </a:t>
            </a:r>
            <a:r>
              <a:rPr lang="de-DE" altLang="de-DE" sz="2000" dirty="0" smtClean="0">
                <a:cs typeface="Times New Roman" pitchFamily="18" charset="0"/>
              </a:rPr>
              <a:t/>
            </a:r>
            <a:br>
              <a:rPr lang="de-DE" altLang="de-DE" sz="2000" dirty="0" smtClean="0">
                <a:cs typeface="Times New Roman" pitchFamily="18" charset="0"/>
              </a:rPr>
            </a:br>
            <a:r>
              <a:rPr lang="de-DE" altLang="de-DE" sz="2000" dirty="0" smtClean="0">
                <a:cs typeface="Times New Roman" pitchFamily="18" charset="0"/>
              </a:rPr>
              <a:t>	</a:t>
            </a:r>
            <a:r>
              <a:rPr lang="de-DE" altLang="de-DE" sz="1800" dirty="0" smtClean="0">
                <a:latin typeface="Courier New" pitchFamily="49" charset="0"/>
                <a:cs typeface="Courier New" pitchFamily="49" charset="0"/>
              </a:rPr>
              <a:t>P (Parameter);       -- </a:t>
            </a:r>
            <a:r>
              <a:rPr lang="de-DE" altLang="de-DE" sz="1800" i="1" dirty="0" smtClean="0">
                <a:latin typeface="Courier New" pitchFamily="49" charset="0"/>
                <a:cs typeface="Courier New" pitchFamily="49" charset="0"/>
              </a:rPr>
              <a:t>OK, eine Anweisung</a:t>
            </a:r>
            <a:r>
              <a:rPr lang="de-DE" altLang="de-DE" sz="1800" dirty="0" smtClean="0">
                <a:latin typeface="Courier New" pitchFamily="49" charset="0"/>
                <a:cs typeface="Courier New" pitchFamily="49" charset="0"/>
              </a:rPr>
              <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a:t>
            </a:r>
            <a:r>
              <a:rPr lang="de-DE" altLang="de-DE" sz="1800" dirty="0" smtClean="0">
                <a:solidFill>
                  <a:srgbClr val="FF0000"/>
                </a:solidFill>
                <a:latin typeface="Courier New" pitchFamily="49" charset="0"/>
                <a:cs typeface="Courier New" pitchFamily="49" charset="0"/>
              </a:rPr>
              <a:t>X := P (Parameter);  -- </a:t>
            </a:r>
            <a:r>
              <a:rPr lang="de-DE" altLang="de-DE" sz="1800" i="1" dirty="0" smtClean="0">
                <a:solidFill>
                  <a:srgbClr val="FF0000"/>
                </a:solidFill>
                <a:latin typeface="Courier New" pitchFamily="49" charset="0"/>
                <a:cs typeface="Courier New" pitchFamily="49" charset="0"/>
              </a:rPr>
              <a:t>Illegal, P hat keinen Wert!</a:t>
            </a:r>
          </a:p>
          <a:p>
            <a:pPr eaLnBrk="1" hangingPunct="1">
              <a:buClrTx/>
              <a:buFont typeface="Arial" charset="0"/>
              <a:buChar char="•"/>
              <a:tabLst>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de-DE" altLang="de-DE" sz="2000" dirty="0" smtClean="0">
                <a:solidFill>
                  <a:schemeClr val="accent2"/>
                </a:solidFill>
                <a:cs typeface="Times New Roman" pitchFamily="18" charset="0"/>
              </a:rPr>
              <a:t>Funktionen</a:t>
            </a:r>
            <a:r>
              <a:rPr lang="de-DE" altLang="de-DE" sz="2000" dirty="0" smtClean="0">
                <a:cs typeface="Times New Roman" pitchFamily="18" charset="0"/>
              </a:rPr>
              <a:t> liefern einen Wert zurück. Ihr Aufruf muss in einem Ausdruck (</a:t>
            </a:r>
            <a:r>
              <a:rPr lang="de-DE" altLang="de-DE" sz="2000" i="1" dirty="0" smtClean="0">
                <a:cs typeface="Times New Roman" pitchFamily="18" charset="0"/>
              </a:rPr>
              <a:t>expression</a:t>
            </a:r>
            <a:r>
              <a:rPr lang="de-DE" altLang="de-DE" sz="2000" dirty="0" smtClean="0">
                <a:cs typeface="Times New Roman" pitchFamily="18" charset="0"/>
              </a:rPr>
              <a:t>) verwendet werden. Man darf den Wert nicht unter den Tisch fallen lassen wie z.B. in C.</a:t>
            </a:r>
            <a:br>
              <a:rPr lang="de-DE" altLang="de-DE" sz="2000" dirty="0" smtClean="0">
                <a:cs typeface="Times New Roman" pitchFamily="18" charset="0"/>
              </a:rPr>
            </a:br>
            <a:r>
              <a:rPr lang="de-DE" altLang="de-DE" sz="2000" dirty="0" smtClean="0">
                <a:cs typeface="Times New Roman" pitchFamily="18" charset="0"/>
              </a:rPr>
              <a:t>Sei </a:t>
            </a:r>
            <a:r>
              <a:rPr lang="de-DE" altLang="de-DE" sz="1800" dirty="0" smtClean="0">
                <a:latin typeface="Courier New" panose="02070309020205020404" pitchFamily="49" charset="0"/>
                <a:cs typeface="Courier New" panose="02070309020205020404" pitchFamily="49" charset="0"/>
              </a:rPr>
              <a:t>F</a:t>
            </a:r>
            <a:r>
              <a:rPr lang="de-DE" altLang="de-DE" sz="2000" dirty="0" smtClean="0">
                <a:cs typeface="Times New Roman" pitchFamily="18" charset="0"/>
              </a:rPr>
              <a:t> eine Funktion.</a:t>
            </a:r>
            <a:br>
              <a:rPr lang="de-DE" altLang="de-DE" sz="2000" dirty="0" smtClean="0">
                <a:cs typeface="Times New Roman" pitchFamily="18" charset="0"/>
              </a:rPr>
            </a:br>
            <a:r>
              <a:rPr lang="de-DE" altLang="de-DE" sz="500" dirty="0" smtClean="0">
                <a:cs typeface="Times New Roman" pitchFamily="18" charset="0"/>
              </a:rPr>
              <a:t> </a:t>
            </a:r>
            <a:r>
              <a:rPr lang="de-DE" altLang="de-DE" sz="2000" dirty="0" smtClean="0">
                <a:cs typeface="Times New Roman" pitchFamily="18" charset="0"/>
              </a:rPr>
              <a:t/>
            </a:r>
            <a:br>
              <a:rPr lang="de-DE" altLang="de-DE" sz="2000" dirty="0" smtClean="0">
                <a:cs typeface="Times New Roman" pitchFamily="18" charset="0"/>
              </a:rPr>
            </a:br>
            <a:r>
              <a:rPr lang="de-DE" altLang="de-DE" sz="2000" dirty="0" smtClean="0">
                <a:cs typeface="Times New Roman" pitchFamily="18" charset="0"/>
              </a:rPr>
              <a:t>	</a:t>
            </a:r>
            <a:r>
              <a:rPr lang="de-DE" altLang="de-DE" sz="1800" dirty="0" smtClean="0">
                <a:latin typeface="Courier New" pitchFamily="49" charset="0"/>
                <a:cs typeface="Courier New" pitchFamily="49" charset="0"/>
              </a:rPr>
              <a:t>X := F (Parameter);  -- </a:t>
            </a:r>
            <a:r>
              <a:rPr lang="de-DE" altLang="de-DE" sz="1800" i="1" dirty="0" smtClean="0">
                <a:latin typeface="Courier New" pitchFamily="49" charset="0"/>
                <a:cs typeface="Courier New" pitchFamily="49" charset="0"/>
              </a:rPr>
              <a:t>OK, ein Funktionsaufruf wird</a:t>
            </a:r>
            <a:r>
              <a:rPr lang="de-DE" altLang="de-DE" sz="1800" dirty="0" smtClean="0">
                <a:latin typeface="Courier New" pitchFamily="49" charset="0"/>
                <a:cs typeface="Courier New" pitchFamily="49" charset="0"/>
              </a:rPr>
              <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 </a:t>
            </a:r>
            <a:r>
              <a:rPr lang="de-DE" altLang="de-DE" sz="1800" i="1" dirty="0" smtClean="0">
                <a:latin typeface="Courier New" pitchFamily="49" charset="0"/>
                <a:cs typeface="Courier New" pitchFamily="49" charset="0"/>
              </a:rPr>
              <a:t>einer Variablen zugewiesen</a:t>
            </a:r>
            <a:r>
              <a:rPr lang="de-DE" altLang="de-DE" sz="1800" dirty="0" smtClean="0">
                <a:latin typeface="Courier New" pitchFamily="49" charset="0"/>
                <a:cs typeface="Courier New" pitchFamily="49" charset="0"/>
              </a:rPr>
              <a:t/>
            </a:r>
            <a:br>
              <a:rPr lang="de-DE" altLang="de-DE" sz="1800" dirty="0" smtClean="0">
                <a:latin typeface="Courier New" pitchFamily="49" charset="0"/>
                <a:cs typeface="Courier New" pitchFamily="49" charset="0"/>
              </a:rPr>
            </a:br>
            <a:r>
              <a:rPr lang="de-DE" altLang="de-DE" sz="1800" dirty="0" smtClean="0">
                <a:latin typeface="Courier New" pitchFamily="49" charset="0"/>
                <a:cs typeface="Courier New" pitchFamily="49" charset="0"/>
              </a:rPr>
              <a:t>	</a:t>
            </a:r>
            <a:r>
              <a:rPr lang="de-DE" altLang="de-DE" sz="1800" dirty="0" smtClean="0">
                <a:solidFill>
                  <a:srgbClr val="FF0000"/>
                </a:solidFill>
                <a:latin typeface="Courier New" pitchFamily="49" charset="0"/>
                <a:cs typeface="Courier New" pitchFamily="49" charset="0"/>
              </a:rPr>
              <a:t>F (Parameter);       -- </a:t>
            </a:r>
            <a:r>
              <a:rPr lang="de-DE" altLang="de-DE" sz="1800" i="1" dirty="0" smtClean="0">
                <a:solidFill>
                  <a:srgbClr val="FF0000"/>
                </a:solidFill>
                <a:latin typeface="Courier New" pitchFamily="49" charset="0"/>
                <a:cs typeface="Courier New" pitchFamily="49" charset="0"/>
              </a:rPr>
              <a:t>Illegal, wo bleibt der Wert?</a:t>
            </a:r>
          </a:p>
        </p:txBody>
      </p:sp>
      <p:sp>
        <p:nvSpPr>
          <p:cNvPr id="69636"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69637"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BF65D5B-2424-45C4-9464-972CA05473CB}" type="slidenum">
              <a:rPr lang="de-DE" altLang="de-DE" sz="2400" smtClean="0"/>
              <a:pPr eaLnBrk="1" hangingPunct="1">
                <a:spcBef>
                  <a:spcPct val="0"/>
                </a:spcBef>
              </a:pPr>
              <a:t>95</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el 1"/>
          <p:cNvSpPr>
            <a:spLocks noGrp="1"/>
          </p:cNvSpPr>
          <p:nvPr>
            <p:ph type="title"/>
          </p:nvPr>
        </p:nvSpPr>
        <p:spPr/>
        <p:txBody>
          <a:bodyPr/>
          <a:lstStyle/>
          <a:p>
            <a:r>
              <a:rPr lang="de-DE" altLang="de-DE" dirty="0" smtClean="0"/>
              <a:t>Trennung von Spezifikation und Implementierung</a:t>
            </a:r>
          </a:p>
        </p:txBody>
      </p:sp>
      <p:sp>
        <p:nvSpPr>
          <p:cNvPr id="70659" name="Inhaltsplatzhalter 2"/>
          <p:cNvSpPr>
            <a:spLocks noGrp="1"/>
          </p:cNvSpPr>
          <p:nvPr>
            <p:ph idx="1"/>
          </p:nvPr>
        </p:nvSpPr>
        <p:spPr>
          <a:xfrm>
            <a:off x="611560" y="1897063"/>
            <a:ext cx="7846640" cy="4195762"/>
          </a:xfrm>
        </p:spPr>
        <p:txBody>
          <a:bodyPr/>
          <a:lstStyle/>
          <a:p>
            <a:pPr marL="0" indent="0"/>
            <a:r>
              <a:rPr lang="de-DE" altLang="de-DE" sz="2200" dirty="0" smtClean="0">
                <a:cs typeface="Courier New" pitchFamily="49" charset="0"/>
              </a:rPr>
              <a:t>Jedes Unterprogramm besitzt eine </a:t>
            </a:r>
            <a:r>
              <a:rPr lang="de-DE" altLang="de-DE" sz="2200" i="1" dirty="0" smtClean="0">
                <a:cs typeface="Courier New" pitchFamily="49" charset="0"/>
              </a:rPr>
              <a:t>Spezifikation</a:t>
            </a:r>
            <a:r>
              <a:rPr lang="de-DE" altLang="de-DE" sz="2200" dirty="0" smtClean="0">
                <a:cs typeface="Courier New" pitchFamily="49" charset="0"/>
              </a:rPr>
              <a:t> und eine </a:t>
            </a:r>
            <a:r>
              <a:rPr lang="de-DE" altLang="de-DE" sz="2200" i="1" dirty="0" smtClean="0">
                <a:cs typeface="Courier New" pitchFamily="49" charset="0"/>
              </a:rPr>
              <a:t>Implementierung</a:t>
            </a:r>
            <a:r>
              <a:rPr lang="de-DE" altLang="de-DE" sz="2200" dirty="0" smtClean="0">
                <a:cs typeface="Courier New" pitchFamily="49" charset="0"/>
              </a:rPr>
              <a:t>. Parameter sind optional; fehlen sie, steht auch keine leere Klammer.</a:t>
            </a:r>
          </a:p>
          <a:p>
            <a:pPr marL="0" indent="0"/>
            <a:r>
              <a:rPr lang="de-DE" altLang="de-DE" sz="2200" dirty="0" smtClean="0">
                <a:cs typeface="Courier New" pitchFamily="49" charset="0"/>
              </a:rPr>
              <a:t>Die Spezifikation ist ein Kontrakt:</a:t>
            </a:r>
          </a:p>
          <a:p>
            <a:pPr marL="0" indent="0"/>
            <a:r>
              <a:rPr lang="de-DE" altLang="de-DE" sz="2000" b="1" dirty="0" smtClean="0">
                <a:latin typeface="Courier New" pitchFamily="49" charset="0"/>
                <a:cs typeface="Courier New" pitchFamily="49" charset="0"/>
              </a:rPr>
              <a:t>  procedure</a:t>
            </a:r>
            <a:r>
              <a:rPr lang="de-DE" altLang="de-DE" sz="2000" dirty="0" smtClean="0">
                <a:latin typeface="Courier New" pitchFamily="49" charset="0"/>
                <a:cs typeface="Courier New" pitchFamily="49" charset="0"/>
              </a:rPr>
              <a:t> P [(Parameter: [</a:t>
            </a:r>
            <a:r>
              <a:rPr lang="de-DE" altLang="de-DE" sz="2000" b="1" dirty="0" smtClean="0">
                <a:latin typeface="Courier New" pitchFamily="49" charset="0"/>
                <a:cs typeface="Courier New" pitchFamily="49" charset="0"/>
              </a:rPr>
              <a:t>in</a:t>
            </a:r>
            <a:r>
              <a:rPr lang="de-DE" altLang="de-DE" sz="2000" dirty="0">
                <a:latin typeface="Courier New" pitchFamily="49" charset="0"/>
                <a:cs typeface="Courier New" pitchFamily="49" charset="0"/>
              </a:rPr>
              <a:t>] </a:t>
            </a:r>
            <a:r>
              <a:rPr lang="de-DE" altLang="de-DE" sz="2000" dirty="0" smtClean="0">
                <a:latin typeface="Courier New" pitchFamily="49" charset="0"/>
                <a:cs typeface="Courier New" pitchFamily="49" charset="0"/>
              </a:rPr>
              <a:t>[</a:t>
            </a:r>
            <a:r>
              <a:rPr lang="de-DE" altLang="de-DE" sz="2000" b="1" dirty="0" smtClean="0">
                <a:latin typeface="Courier New" pitchFamily="49" charset="0"/>
                <a:cs typeface="Courier New" pitchFamily="49" charset="0"/>
              </a:rPr>
              <a:t>out</a:t>
            </a:r>
            <a:r>
              <a:rPr lang="de-DE" altLang="de-DE" sz="2000" dirty="0" smtClean="0">
                <a:latin typeface="Courier New" pitchFamily="49" charset="0"/>
                <a:cs typeface="Courier New" pitchFamily="49" charset="0"/>
              </a:rPr>
              <a:t>] P_Typ)];</a:t>
            </a:r>
          </a:p>
          <a:p>
            <a:pPr marL="0" indent="0"/>
            <a:r>
              <a:rPr lang="de-DE" altLang="de-DE" sz="2000" b="1" dirty="0" smtClean="0">
                <a:latin typeface="Courier New" pitchFamily="49" charset="0"/>
                <a:cs typeface="Courier New" pitchFamily="49" charset="0"/>
              </a:rPr>
              <a:t>  function</a:t>
            </a:r>
            <a:r>
              <a:rPr lang="de-DE" altLang="de-DE" sz="2000" dirty="0" smtClean="0">
                <a:latin typeface="Courier New" pitchFamily="49" charset="0"/>
                <a:cs typeface="Courier New" pitchFamily="49" charset="0"/>
              </a:rPr>
              <a:t> F [(Parameter: P_Typ; …)] </a:t>
            </a:r>
            <a:r>
              <a:rPr lang="de-DE" altLang="de-DE" sz="2000" b="1" dirty="0" smtClean="0">
                <a:latin typeface="Courier New" pitchFamily="49" charset="0"/>
                <a:cs typeface="Courier New" pitchFamily="49" charset="0"/>
              </a:rPr>
              <a:t>return </a:t>
            </a:r>
            <a:r>
              <a:rPr lang="de-DE" altLang="de-DE" sz="2000" dirty="0" smtClean="0">
                <a:latin typeface="Courier New" pitchFamily="49" charset="0"/>
                <a:cs typeface="Courier New" pitchFamily="49" charset="0"/>
              </a:rPr>
              <a:t>R_Typ;</a:t>
            </a:r>
          </a:p>
          <a:p>
            <a:pPr marL="0" indent="0"/>
            <a:r>
              <a:rPr lang="de-DE" altLang="de-DE" sz="2200" dirty="0" smtClean="0">
                <a:cs typeface="Courier New" pitchFamily="49" charset="0"/>
              </a:rPr>
              <a:t>Die Implementierung (der Rumpf des Unterprogramms) erfolgt getrennt.</a:t>
            </a:r>
          </a:p>
          <a:p>
            <a:pPr marL="0" indent="0"/>
            <a:r>
              <a:rPr lang="de-DE" altLang="de-DE" sz="2200" dirty="0" smtClean="0">
                <a:cs typeface="Courier New" pitchFamily="49" charset="0"/>
              </a:rPr>
              <a:t>Für Unterprogramme kann die getrennte Spezifikation unter Umständen auch entfallen (dazu später bei Paketen); in diesem Fall gilt der Rumpf auch als Spezifikation.</a:t>
            </a:r>
          </a:p>
        </p:txBody>
      </p:sp>
      <p:sp>
        <p:nvSpPr>
          <p:cNvPr id="70660"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70661"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AC05A93-E91B-4CD1-BEBB-9EEDDC59A1CD}" type="slidenum">
              <a:rPr lang="de-DE" altLang="de-DE" sz="2400" smtClean="0"/>
              <a:pPr eaLnBrk="1" hangingPunct="1">
                <a:spcBef>
                  <a:spcPct val="0"/>
                </a:spcBef>
              </a:pPr>
              <a:t>96</a:t>
            </a:fld>
            <a:endParaRPr lang="de-DE" altLang="de-DE" sz="2400" dirty="0" smtClean="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el 1"/>
          <p:cNvSpPr>
            <a:spLocks noGrp="1"/>
          </p:cNvSpPr>
          <p:nvPr>
            <p:ph type="title"/>
          </p:nvPr>
        </p:nvSpPr>
        <p:spPr/>
        <p:txBody>
          <a:bodyPr/>
          <a:lstStyle/>
          <a:p>
            <a:r>
              <a:rPr lang="de-DE" altLang="de-DE" dirty="0" smtClean="0"/>
              <a:t>Unterprogramm-Rumpf</a:t>
            </a:r>
          </a:p>
        </p:txBody>
      </p:sp>
      <p:sp>
        <p:nvSpPr>
          <p:cNvPr id="71683" name="Inhaltsplatzhalter 2"/>
          <p:cNvSpPr>
            <a:spLocks noGrp="1"/>
          </p:cNvSpPr>
          <p:nvPr>
            <p:ph idx="1"/>
          </p:nvPr>
        </p:nvSpPr>
        <p:spPr>
          <a:xfrm>
            <a:off x="685800" y="1981200"/>
            <a:ext cx="7847013" cy="4111625"/>
          </a:xfrm>
        </p:spPr>
        <p:txBody>
          <a:bodyPr/>
          <a:lstStyle/>
          <a:p>
            <a:pPr marL="0" indent="0"/>
            <a:r>
              <a:rPr lang="de-DE" altLang="de-DE" sz="2400" dirty="0" smtClean="0"/>
              <a:t>Der Rumpf wiederholt exakt die Spezifikation:</a:t>
            </a:r>
          </a:p>
          <a:p>
            <a:pPr marL="0" indent="0"/>
            <a:r>
              <a:rPr lang="de-DE" altLang="de-DE" sz="2000" b="1" dirty="0" smtClean="0">
                <a:latin typeface="Courier New" pitchFamily="49" charset="0"/>
                <a:cs typeface="Courier New" pitchFamily="49" charset="0"/>
              </a:rPr>
              <a:t>  </a:t>
            </a:r>
            <a:r>
              <a:rPr lang="de-DE" altLang="de-DE" sz="2000" b="1" dirty="0" smtClean="0">
                <a:solidFill>
                  <a:schemeClr val="accent2"/>
                </a:solidFill>
                <a:latin typeface="Courier New" pitchFamily="49" charset="0"/>
                <a:cs typeface="Courier New" pitchFamily="49" charset="0"/>
              </a:rPr>
              <a:t>procedure</a:t>
            </a:r>
            <a:r>
              <a:rPr lang="de-DE" altLang="de-DE" sz="2000" dirty="0" smtClean="0">
                <a:solidFill>
                  <a:schemeClr val="accent2"/>
                </a:solidFill>
                <a:latin typeface="Courier New" pitchFamily="49" charset="0"/>
                <a:cs typeface="Courier New" pitchFamily="49" charset="0"/>
              </a:rPr>
              <a:t> P (Parameter: [</a:t>
            </a:r>
            <a:r>
              <a:rPr lang="de-DE" altLang="de-DE" sz="2000" b="1" dirty="0" smtClean="0">
                <a:solidFill>
                  <a:schemeClr val="accent2"/>
                </a:solidFill>
                <a:latin typeface="Courier New" pitchFamily="49" charset="0"/>
                <a:cs typeface="Courier New" pitchFamily="49" charset="0"/>
              </a:rPr>
              <a:t>in</a:t>
            </a:r>
            <a:r>
              <a:rPr lang="de-DE" altLang="de-DE" sz="2000" dirty="0" smtClean="0">
                <a:solidFill>
                  <a:schemeClr val="accent2"/>
                </a:solidFill>
                <a:latin typeface="Courier New" pitchFamily="49" charset="0"/>
                <a:cs typeface="Courier New" pitchFamily="49" charset="0"/>
              </a:rPr>
              <a:t>] [</a:t>
            </a:r>
            <a:r>
              <a:rPr lang="de-DE" altLang="de-DE" sz="2000" b="1" dirty="0" smtClean="0">
                <a:solidFill>
                  <a:schemeClr val="accent2"/>
                </a:solidFill>
                <a:latin typeface="Courier New" pitchFamily="49" charset="0"/>
                <a:cs typeface="Courier New" pitchFamily="49" charset="0"/>
              </a:rPr>
              <a:t>out</a:t>
            </a:r>
            <a:r>
              <a:rPr lang="de-DE" altLang="de-DE" sz="2000" dirty="0" smtClean="0">
                <a:solidFill>
                  <a:schemeClr val="accent2"/>
                </a:solidFill>
                <a:latin typeface="Courier New" pitchFamily="49" charset="0"/>
                <a:cs typeface="Courier New" pitchFamily="49" charset="0"/>
              </a:rPr>
              <a:t>] P_Typ) </a:t>
            </a:r>
            <a:r>
              <a:rPr lang="de-DE" altLang="de-DE" sz="2000" b="1" dirty="0" smtClean="0">
                <a:solidFill>
                  <a:srgbClr val="C00000"/>
                </a:solidFill>
                <a:latin typeface="Courier New" pitchFamily="49" charset="0"/>
                <a:cs typeface="Courier New" pitchFamily="49" charset="0"/>
              </a:rPr>
              <a:t>is</a:t>
            </a:r>
          </a:p>
          <a:p>
            <a:pPr marL="0" indent="0"/>
            <a:r>
              <a:rPr lang="de-DE" altLang="de-DE" sz="2000" dirty="0" smtClean="0">
                <a:solidFill>
                  <a:srgbClr val="C00000"/>
                </a:solidFill>
                <a:latin typeface="Courier New" pitchFamily="49" charset="0"/>
                <a:cs typeface="Courier New" pitchFamily="49" charset="0"/>
              </a:rPr>
              <a:t>  …</a:t>
            </a:r>
            <a:r>
              <a:rPr lang="de-DE" altLang="de-DE" sz="2000" dirty="0" smtClean="0">
                <a:latin typeface="Courier New" pitchFamily="49" charset="0"/>
                <a:cs typeface="Courier New" pitchFamily="49" charset="0"/>
              </a:rPr>
              <a:t>;</a:t>
            </a:r>
          </a:p>
          <a:p>
            <a:pPr marL="0" indent="0"/>
            <a:r>
              <a:rPr lang="de-DE" altLang="de-DE" sz="2000" b="1" dirty="0" smtClean="0">
                <a:latin typeface="Courier New" pitchFamily="49" charset="0"/>
                <a:cs typeface="Courier New" pitchFamily="49" charset="0"/>
              </a:rPr>
              <a:t>  </a:t>
            </a:r>
            <a:r>
              <a:rPr lang="de-DE" altLang="de-DE" sz="2000" b="1" dirty="0" smtClean="0">
                <a:solidFill>
                  <a:schemeClr val="accent2"/>
                </a:solidFill>
                <a:latin typeface="Courier New" pitchFamily="49" charset="0"/>
                <a:cs typeface="Courier New" pitchFamily="49" charset="0"/>
              </a:rPr>
              <a:t>function</a:t>
            </a:r>
            <a:r>
              <a:rPr lang="de-DE" altLang="de-DE" sz="2000" dirty="0" smtClean="0">
                <a:solidFill>
                  <a:schemeClr val="accent2"/>
                </a:solidFill>
                <a:latin typeface="Courier New" pitchFamily="49" charset="0"/>
                <a:cs typeface="Courier New" pitchFamily="49" charset="0"/>
              </a:rPr>
              <a:t> F (Parameter: P_Typ; …) </a:t>
            </a:r>
            <a:r>
              <a:rPr lang="de-DE" altLang="de-DE" sz="2000" b="1" dirty="0" smtClean="0">
                <a:solidFill>
                  <a:schemeClr val="accent2"/>
                </a:solidFill>
                <a:latin typeface="Courier New" pitchFamily="49" charset="0"/>
                <a:cs typeface="Courier New" pitchFamily="49" charset="0"/>
              </a:rPr>
              <a:t>return </a:t>
            </a:r>
            <a:r>
              <a:rPr lang="de-DE" altLang="de-DE" sz="2000" dirty="0" smtClean="0">
                <a:solidFill>
                  <a:schemeClr val="accent2"/>
                </a:solidFill>
                <a:latin typeface="Courier New" pitchFamily="49" charset="0"/>
                <a:cs typeface="Courier New" pitchFamily="49" charset="0"/>
              </a:rPr>
              <a:t>R_Typ </a:t>
            </a:r>
            <a:r>
              <a:rPr lang="de-DE" altLang="de-DE" sz="2000" b="1" dirty="0" smtClean="0">
                <a:solidFill>
                  <a:srgbClr val="C00000"/>
                </a:solidFill>
                <a:latin typeface="Courier New" pitchFamily="49" charset="0"/>
                <a:cs typeface="Courier New" pitchFamily="49" charset="0"/>
              </a:rPr>
              <a:t>is</a:t>
            </a:r>
          </a:p>
          <a:p>
            <a:pPr marL="0" indent="0"/>
            <a:r>
              <a:rPr lang="de-DE" altLang="de-DE" sz="2000" dirty="0" smtClean="0">
                <a:solidFill>
                  <a:srgbClr val="C00000"/>
                </a:solidFill>
                <a:latin typeface="Courier New" pitchFamily="49" charset="0"/>
                <a:cs typeface="Courier New" pitchFamily="49" charset="0"/>
              </a:rPr>
              <a:t>  …</a:t>
            </a:r>
            <a:r>
              <a:rPr lang="de-DE" altLang="de-DE" sz="2000" dirty="0" smtClean="0">
                <a:latin typeface="Courier New" pitchFamily="49" charset="0"/>
                <a:cs typeface="Courier New" pitchFamily="49" charset="0"/>
              </a:rPr>
              <a:t>;</a:t>
            </a:r>
          </a:p>
          <a:p>
            <a:pPr marL="0" indent="0"/>
            <a:r>
              <a:rPr lang="de-DE" altLang="de-DE" sz="2400" dirty="0" smtClean="0">
                <a:cs typeface="Courier New" pitchFamily="49" charset="0"/>
              </a:rPr>
              <a:t>Das mag auf den ersten Blick überflüssig scheinen, ist jedoch wesentlich wegen der Möglichkeit der Überladung (siehe Folie 105), da sonst die Zuordnung zwischen Spezifikation und Rumpf nicht eindeutig möglich wäre.</a:t>
            </a:r>
            <a:endParaRPr lang="de-DE" altLang="de-DE" sz="2400" dirty="0" smtClean="0"/>
          </a:p>
        </p:txBody>
      </p:sp>
      <p:sp>
        <p:nvSpPr>
          <p:cNvPr id="71684" name="Fußzeilenplatzhalter 3"/>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71685" name="Foliennummernplatzhalter 4"/>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A6FAF30-2891-4413-80F7-E807C6FAC881}" type="slidenum">
              <a:rPr lang="de-DE" altLang="de-DE" sz="2400" smtClean="0"/>
              <a:pPr eaLnBrk="1" hangingPunct="1">
                <a:spcBef>
                  <a:spcPct val="0"/>
                </a:spcBef>
              </a:pPr>
              <a:t>97</a:t>
            </a:fld>
            <a:endParaRPr lang="de-DE" altLang="de-DE" sz="2400" dirty="0" smtClean="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Syntax Unterprogramm</a:t>
            </a:r>
            <a:br>
              <a:rPr lang="de-DE" altLang="de-DE" dirty="0" smtClean="0"/>
            </a:br>
            <a:r>
              <a:rPr lang="de-DE" altLang="de-DE" dirty="0" smtClean="0"/>
              <a:t>Prozedur-Rumpf</a:t>
            </a:r>
          </a:p>
        </p:txBody>
      </p:sp>
      <p:sp>
        <p:nvSpPr>
          <p:cNvPr id="72707" name="Rectangle 2"/>
          <p:cNvSpPr>
            <a:spLocks noGrp="1" noChangeArrowheads="1"/>
          </p:cNvSpPr>
          <p:nvPr>
            <p:ph idx="1"/>
          </p:nvPr>
        </p:nvSpPr>
        <p:spPr>
          <a:xfrm>
            <a:off x="685800" y="1981200"/>
            <a:ext cx="7772400" cy="4165600"/>
          </a:xfrm>
        </p:spPr>
        <p:txBody>
          <a:bodyPr/>
          <a:lstStyle/>
          <a:p>
            <a:pPr marL="44767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procedure</a:t>
            </a:r>
            <a:r>
              <a:rPr lang="de-DE" altLang="de-DE" sz="2000" dirty="0" smtClean="0">
                <a:latin typeface="Courier New" pitchFamily="49" charset="0"/>
              </a:rPr>
              <a:t> P (X: </a:t>
            </a:r>
            <a:r>
              <a:rPr lang="de-DE" altLang="de-DE" sz="2000" b="1" dirty="0" smtClean="0">
                <a:latin typeface="Courier New" pitchFamily="49" charset="0"/>
              </a:rPr>
              <a:t>in out</a:t>
            </a:r>
            <a:r>
              <a:rPr lang="de-DE" altLang="de-DE" sz="2000" dirty="0" smtClean="0">
                <a:latin typeface="Courier New" pitchFamily="49" charset="0"/>
              </a:rPr>
              <a:t> Parameter) </a:t>
            </a:r>
            <a:r>
              <a:rPr lang="de-DE" altLang="de-DE" sz="2000" b="1" dirty="0" smtClean="0">
                <a:latin typeface="Courier New" pitchFamily="49" charset="0"/>
              </a:rPr>
              <a:t>is</a:t>
            </a:r>
          </a:p>
          <a:p>
            <a:pPr marL="44767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  </a:t>
            </a:r>
            <a:r>
              <a:rPr lang="de-DE" altLang="de-DE" sz="2000" dirty="0" smtClean="0">
                <a:latin typeface="Courier New" pitchFamily="49" charset="0"/>
              </a:rPr>
              <a:t>Deklarationen</a:t>
            </a:r>
            <a:r>
              <a:rPr lang="de-DE" altLang="de-DE" sz="2000" b="1" dirty="0" smtClean="0">
                <a:latin typeface="Courier New" pitchFamily="49" charset="0"/>
              </a:rPr>
              <a:t>;</a:t>
            </a:r>
          </a:p>
          <a:p>
            <a:pPr marL="44767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begin</a:t>
            </a:r>
          </a:p>
          <a:p>
            <a:pPr marL="44767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latin typeface="Courier New" pitchFamily="49" charset="0"/>
              </a:rPr>
              <a:t>  Anweisungen;</a:t>
            </a:r>
          </a:p>
          <a:p>
            <a:pPr marL="447675" indent="0" eaLnBrk="1" hangingPunct="1">
              <a:lnSpc>
                <a:spcPct val="90000"/>
              </a:lnSpc>
              <a:spcBef>
                <a:spcPts val="500"/>
              </a:spcBef>
              <a:buClrTx/>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solidFill>
                  <a:srgbClr val="663300"/>
                </a:solidFill>
                <a:latin typeface="Courier New" pitchFamily="49" charset="0"/>
              </a:rPr>
              <a:t>exception</a:t>
            </a:r>
            <a:endParaRPr lang="de-DE" altLang="de-DE" sz="2000" i="1" dirty="0" smtClean="0">
              <a:solidFill>
                <a:srgbClr val="663300"/>
              </a:solidFill>
            </a:endParaRPr>
          </a:p>
          <a:p>
            <a:pPr marL="44767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dirty="0" smtClean="0">
                <a:solidFill>
                  <a:srgbClr val="663300"/>
                </a:solidFill>
                <a:latin typeface="Courier New" pitchFamily="49" charset="0"/>
              </a:rPr>
              <a:t>  ...</a:t>
            </a:r>
          </a:p>
          <a:p>
            <a:pPr marL="44767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000" b="1" dirty="0" smtClean="0">
                <a:latin typeface="Courier New" pitchFamily="49" charset="0"/>
              </a:rPr>
              <a:t>end</a:t>
            </a:r>
            <a:r>
              <a:rPr lang="de-DE" altLang="de-DE" sz="2000" dirty="0" smtClean="0">
                <a:latin typeface="Courier New" pitchFamily="49" charset="0"/>
              </a:rPr>
              <a:t> P;</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Parameter-Modus </a:t>
            </a:r>
            <a:r>
              <a:rPr lang="de-DE" altLang="de-DE" sz="2400" b="1" dirty="0" smtClean="0">
                <a:latin typeface="Courier New" pitchFamily="49" charset="0"/>
              </a:rPr>
              <a:t>in</a:t>
            </a:r>
            <a:r>
              <a:rPr lang="de-DE" altLang="de-DE" sz="2400" dirty="0" smtClean="0"/>
              <a:t>, </a:t>
            </a:r>
            <a:r>
              <a:rPr lang="de-DE" altLang="de-DE" sz="2400" b="1" dirty="0" smtClean="0">
                <a:latin typeface="Courier New" pitchFamily="49" charset="0"/>
              </a:rPr>
              <a:t>in out</a:t>
            </a:r>
            <a:r>
              <a:rPr lang="de-DE" altLang="de-DE" sz="2400" dirty="0" smtClean="0"/>
              <a:t>, </a:t>
            </a:r>
            <a:r>
              <a:rPr lang="de-DE" altLang="de-DE" sz="2400" b="1" dirty="0" smtClean="0">
                <a:latin typeface="Courier New" pitchFamily="49" charset="0"/>
              </a:rPr>
              <a:t>out</a:t>
            </a:r>
            <a:r>
              <a:rPr lang="de-DE" altLang="de-DE" sz="2400" dirty="0" smtClean="0"/>
              <a:t> bestimmt nur die </a:t>
            </a:r>
            <a:r>
              <a:rPr lang="de-DE" altLang="de-DE" sz="2400" i="1" dirty="0" smtClean="0"/>
              <a:t>Richtung</a:t>
            </a:r>
            <a:r>
              <a:rPr lang="de-DE" altLang="de-DE" sz="2400" dirty="0" smtClean="0"/>
              <a:t> des Datenflusses, nicht die Art der Parameter-übergabe (Kopie, Referenz). Das bleibt dem Übersetzer überlassen (der macht</a:t>
            </a:r>
            <a:r>
              <a:rPr lang="de-DE" altLang="de-DE" sz="2400" dirty="0" smtClean="0">
                <a:cs typeface="Times New Roman" pitchFamily="18" charset="0"/>
              </a:rPr>
              <a:t>’</a:t>
            </a:r>
            <a:r>
              <a:rPr lang="de-DE" altLang="de-DE" sz="2400" dirty="0" smtClean="0"/>
              <a:t>s schon richtig).</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de-DE" altLang="de-DE" sz="2400" dirty="0" smtClean="0"/>
              <a:t>In-Parameter können Vorbelegungswerte haben.</a:t>
            </a:r>
          </a:p>
        </p:txBody>
      </p:sp>
      <p:sp>
        <p:nvSpPr>
          <p:cNvPr id="72708"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72709"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4BBD56C-EF4F-4067-ABBE-9FF9AE1A402D}" type="slidenum">
              <a:rPr lang="de-DE" altLang="de-DE" sz="2400" smtClean="0"/>
              <a:pPr eaLnBrk="1" hangingPunct="1">
                <a:spcBef>
                  <a:spcPct val="0"/>
                </a:spcBef>
              </a:pPr>
              <a:t>98</a:t>
            </a:fld>
            <a:endParaRPr lang="de-DE" altLang="de-DE" sz="2400" dirty="0" smtClean="0"/>
          </a:p>
        </p:txBody>
      </p:sp>
      <p:sp>
        <p:nvSpPr>
          <p:cNvPr id="6" name="Abgerundete rechteckige Legende 5"/>
          <p:cNvSpPr/>
          <p:nvPr/>
        </p:nvSpPr>
        <p:spPr bwMode="auto">
          <a:xfrm>
            <a:off x="3347864" y="3356992"/>
            <a:ext cx="1658938" cy="921613"/>
          </a:xfrm>
          <a:prstGeom prst="wedgeRoundRectCallout">
            <a:avLst>
              <a:gd name="adj1" fmla="val -96438"/>
              <a:gd name="adj2" fmla="val -13847"/>
              <a:gd name="adj3" fmla="val 16667"/>
            </a:avLst>
          </a:prstGeom>
          <a:solidFill>
            <a:schemeClr val="accent2">
              <a:lumMod val="20000"/>
              <a:lumOff val="8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kumimoji="0" lang="de-DE" sz="1700" b="0" i="0" u="none" strike="noStrike" cap="none" normalizeH="0" baseline="0" dirty="0" smtClean="0">
                <a:ln>
                  <a:noFill/>
                </a:ln>
                <a:solidFill>
                  <a:schemeClr val="tx1"/>
                </a:solidFill>
                <a:effectLst/>
              </a:rPr>
              <a:t>Ausnahmen werden später behandelt</a:t>
            </a:r>
            <a:r>
              <a:rPr lang="de-DE" sz="1700" dirty="0" smtClean="0">
                <a:solidFill>
                  <a:schemeClr val="tx1"/>
                </a:solidFill>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dirty="0" smtClean="0"/>
              <a:t>Syntax Unterprogramm</a:t>
            </a:r>
            <a:br>
              <a:rPr lang="de-DE" altLang="de-DE" dirty="0" smtClean="0"/>
            </a:br>
            <a:r>
              <a:rPr lang="de-DE" altLang="de-DE" dirty="0" smtClean="0"/>
              <a:t>Funktions-Rumpf</a:t>
            </a:r>
          </a:p>
        </p:txBody>
      </p:sp>
      <p:sp>
        <p:nvSpPr>
          <p:cNvPr id="73731" name="Rectangle 2"/>
          <p:cNvSpPr>
            <a:spLocks noGrp="1" noChangeArrowheads="1"/>
          </p:cNvSpPr>
          <p:nvPr>
            <p:ph idx="1"/>
          </p:nvPr>
        </p:nvSpPr>
        <p:spPr>
          <a:xfrm>
            <a:off x="685800" y="1981200"/>
            <a:ext cx="7772400" cy="4114800"/>
          </a:xfrm>
        </p:spPr>
        <p:txBody>
          <a:bodyPr/>
          <a:lstStyle/>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function</a:t>
            </a:r>
            <a:r>
              <a:rPr lang="de-DE" altLang="de-DE" sz="2000" dirty="0" smtClean="0">
                <a:latin typeface="Courier New" pitchFamily="49" charset="0"/>
              </a:rPr>
              <a:t> F (X: Parameter) </a:t>
            </a:r>
            <a:r>
              <a:rPr lang="de-DE" altLang="de-DE" sz="2000" b="1" dirty="0" smtClean="0">
                <a:latin typeface="Courier New" pitchFamily="49" charset="0"/>
              </a:rPr>
              <a:t>return</a:t>
            </a:r>
            <a:r>
              <a:rPr lang="de-DE" altLang="de-DE" sz="2000" dirty="0" smtClean="0">
                <a:latin typeface="Courier New" pitchFamily="49" charset="0"/>
              </a:rPr>
              <a:t> Untertyp_Name </a:t>
            </a:r>
            <a:r>
              <a:rPr lang="de-DE" altLang="de-DE" sz="2000" b="1" dirty="0" smtClean="0">
                <a:latin typeface="Courier New" pitchFamily="49" charset="0"/>
              </a:rPr>
              <a:t>is</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Deklarationen</a:t>
            </a:r>
            <a:r>
              <a:rPr lang="de-DE" altLang="de-DE" sz="2000" b="1" dirty="0" smtClean="0">
                <a:latin typeface="Courier New" pitchFamily="49" charset="0"/>
              </a:rPr>
              <a:t>;</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begin</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dirty="0" smtClean="0">
                <a:latin typeface="Courier New" pitchFamily="49" charset="0"/>
              </a:rPr>
              <a:t>  Anweisungen;</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  return</a:t>
            </a:r>
            <a:r>
              <a:rPr lang="de-DE" altLang="de-DE" sz="2000" dirty="0" smtClean="0">
                <a:latin typeface="Courier New" pitchFamily="49" charset="0"/>
              </a:rPr>
              <a:t> Ausdruck;</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solidFill>
                  <a:srgbClr val="663300"/>
                </a:solidFill>
                <a:latin typeface="Courier New" pitchFamily="49" charset="0"/>
              </a:rPr>
              <a:t>exception</a:t>
            </a:r>
          </a:p>
          <a:p>
            <a:pPr marL="0" indent="33338" eaLnBrk="1" hangingPunct="1">
              <a:lnSpc>
                <a:spcPct val="9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solidFill>
                  <a:srgbClr val="663300"/>
                </a:solidFill>
                <a:latin typeface="Courier New" pitchFamily="49" charset="0"/>
              </a:rPr>
              <a:t>  ...</a:t>
            </a:r>
            <a:endParaRPr lang="de-DE" altLang="de-DE" sz="2000" b="1" i="1" dirty="0" smtClean="0">
              <a:solidFill>
                <a:srgbClr val="663300"/>
              </a:solidFill>
            </a:endParaRP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000" b="1" dirty="0" smtClean="0">
                <a:latin typeface="Courier New" pitchFamily="49" charset="0"/>
              </a:rPr>
              <a:t>end</a:t>
            </a:r>
            <a:r>
              <a:rPr lang="de-DE" altLang="de-DE" sz="2000" dirty="0" smtClean="0">
                <a:latin typeface="Courier New" pitchFamily="49" charset="0"/>
              </a:rPr>
              <a:t> F;</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300" dirty="0" smtClean="0">
              <a:latin typeface="Courier New" pitchFamily="49" charset="0"/>
            </a:endParaRPr>
          </a:p>
          <a:p>
            <a:pPr marL="0" indent="33338"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200" dirty="0" smtClean="0"/>
              <a:t>Parametermodus nur </a:t>
            </a:r>
            <a:r>
              <a:rPr lang="de-DE" altLang="de-DE" sz="2200" b="1" dirty="0" smtClean="0">
                <a:latin typeface="Courier New" pitchFamily="49" charset="0"/>
              </a:rPr>
              <a:t>in</a:t>
            </a:r>
            <a:r>
              <a:rPr lang="de-DE" altLang="de-DE" sz="2200" dirty="0" smtClean="0"/>
              <a:t> bis zu Ada 2005;</a:t>
            </a:r>
          </a:p>
          <a:p>
            <a:pPr marL="0" indent="33338"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200" dirty="0" smtClean="0">
                <a:solidFill>
                  <a:srgbClr val="00B050"/>
                </a:solidFill>
              </a:rPr>
              <a:t>Ada 2012: alle Modi.</a:t>
            </a:r>
          </a:p>
          <a:p>
            <a:pPr marL="0" indent="33338"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2200" dirty="0" smtClean="0">
                <a:solidFill>
                  <a:schemeClr val="accent2"/>
                </a:solidFill>
              </a:rPr>
              <a:t>Funktionen und Prozeduren ohne Parameter haben keine Klammer!</a:t>
            </a:r>
          </a:p>
        </p:txBody>
      </p:sp>
      <p:sp>
        <p:nvSpPr>
          <p:cNvPr id="73732" name="Fußzeilenplatzhalter 1"/>
          <p:cNvSpPr>
            <a:spLocks noGrp="1"/>
          </p:cNvSpPr>
          <p:nvPr>
            <p:ph type="ft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de-DE" altLang="de-DE" sz="2400" dirty="0" smtClean="0"/>
              <a:t>Ada-Basiskurs © 2024 Grein</a:t>
            </a:r>
            <a:endParaRPr lang="de-DE" altLang="de-DE" sz="2400" dirty="0"/>
          </a:p>
        </p:txBody>
      </p:sp>
      <p:sp>
        <p:nvSpPr>
          <p:cNvPr id="73733" name="Foliennummernplatzhalter 2"/>
          <p:cNvSpPr>
            <a:spLocks noGrp="1"/>
          </p:cNvSpPr>
          <p:nvPr>
            <p:ph type="sldNum"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B5186FB-E199-4C3A-B798-58E8846582B3}" type="slidenum">
              <a:rPr lang="de-DE" altLang="de-DE" sz="2400" smtClean="0"/>
              <a:pPr eaLnBrk="1" hangingPunct="1">
                <a:spcBef>
                  <a:spcPct val="0"/>
                </a:spcBef>
              </a:pPr>
              <a:t>99</a:t>
            </a:fld>
            <a:endParaRPr lang="de-DE" altLang="de-DE" sz="2400" dirty="0" smtClean="0"/>
          </a:p>
        </p:txBody>
      </p:sp>
      <p:sp>
        <p:nvSpPr>
          <p:cNvPr id="73734" name="Abgerundete rechteckige Legende 4"/>
          <p:cNvSpPr>
            <a:spLocks noChangeArrowheads="1"/>
          </p:cNvSpPr>
          <p:nvPr/>
        </p:nvSpPr>
        <p:spPr bwMode="auto">
          <a:xfrm>
            <a:off x="4499992" y="3533776"/>
            <a:ext cx="3671713" cy="687312"/>
          </a:xfrm>
          <a:prstGeom prst="wedgeRoundRectCallout">
            <a:avLst>
              <a:gd name="adj1" fmla="val -122284"/>
              <a:gd name="adj2" fmla="val -34685"/>
              <a:gd name="adj3" fmla="val 16667"/>
            </a:avLst>
          </a:prstGeom>
          <a:solidFill>
            <a:srgbClr val="00B8FF"/>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de-DE" altLang="de-DE" sz="1800" b="1" dirty="0">
                <a:solidFill>
                  <a:srgbClr val="FF0000"/>
                </a:solidFill>
                <a:latin typeface="Courier New" pitchFamily="49" charset="0"/>
              </a:rPr>
              <a:t>Alles, was danach kommt, ist toter Kode.</a:t>
            </a:r>
            <a:endParaRPr lang="de-DE" altLang="de-DE" sz="1800" dirty="0">
              <a:solidFill>
                <a:srgbClr val="FF0000"/>
              </a:solidFill>
            </a:endParaRPr>
          </a:p>
        </p:txBody>
      </p:sp>
      <p:sp>
        <p:nvSpPr>
          <p:cNvPr id="7" name="Abgerundete rechteckige Legende 6"/>
          <p:cNvSpPr/>
          <p:nvPr/>
        </p:nvSpPr>
        <p:spPr bwMode="auto">
          <a:xfrm>
            <a:off x="2555874" y="3875539"/>
            <a:ext cx="1658938" cy="921613"/>
          </a:xfrm>
          <a:prstGeom prst="wedgeRoundRectCallout">
            <a:avLst>
              <a:gd name="adj1" fmla="val -90008"/>
              <a:gd name="adj2" fmla="val -33690"/>
              <a:gd name="adj3" fmla="val 16667"/>
            </a:avLst>
          </a:prstGeom>
          <a:solidFill>
            <a:schemeClr val="accent2">
              <a:lumMod val="20000"/>
              <a:lumOff val="8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kumimoji="0" lang="de-DE" sz="1700" b="0" i="0" u="none" strike="noStrike" cap="none" normalizeH="0" baseline="0" dirty="0" smtClean="0">
                <a:ln>
                  <a:noFill/>
                </a:ln>
                <a:solidFill>
                  <a:schemeClr val="tx1"/>
                </a:solidFill>
                <a:effectLst/>
              </a:rPr>
              <a:t>Ausnahmen werden später behandelt</a:t>
            </a:r>
            <a:r>
              <a:rPr lang="de-DE" sz="1700" dirty="0" smtClean="0">
                <a:solidFill>
                  <a:schemeClr val="tx1"/>
                </a:solidFill>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tandarddesign">
  <a:themeElements>
    <a:clrScheme name="Standarddesign 9">
      <a:dk1>
        <a:srgbClr val="000000"/>
      </a:dk1>
      <a:lt1>
        <a:srgbClr val="CCFF66"/>
      </a:lt1>
      <a:dk2>
        <a:srgbClr val="000000"/>
      </a:dk2>
      <a:lt2>
        <a:srgbClr val="808080"/>
      </a:lt2>
      <a:accent1>
        <a:srgbClr val="FFFF00"/>
      </a:accent1>
      <a:accent2>
        <a:srgbClr val="3333CC"/>
      </a:accent2>
      <a:accent3>
        <a:srgbClr val="E2FFB8"/>
      </a:accent3>
      <a:accent4>
        <a:srgbClr val="000000"/>
      </a:accent4>
      <a:accent5>
        <a:srgbClr val="FFFFAA"/>
      </a:accent5>
      <a:accent6>
        <a:srgbClr val="2D2DB9"/>
      </a:accent6>
      <a:hlink>
        <a:srgbClr val="0000FF"/>
      </a:hlink>
      <a:folHlink>
        <a:srgbClr val="B2B2B2"/>
      </a:folHlink>
    </a:clrScheme>
    <a:fontScheme name="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tandarddesign 8">
        <a:dk1>
          <a:srgbClr val="000000"/>
        </a:dk1>
        <a:lt1>
          <a:srgbClr val="FFFFFF"/>
        </a:lt1>
        <a:dk2>
          <a:srgbClr val="000000"/>
        </a:dk2>
        <a:lt2>
          <a:srgbClr val="808080"/>
        </a:lt2>
        <a:accent1>
          <a:srgbClr val="FFFF00"/>
        </a:accent1>
        <a:accent2>
          <a:srgbClr val="3333CC"/>
        </a:accent2>
        <a:accent3>
          <a:srgbClr val="FFFFFF"/>
        </a:accent3>
        <a:accent4>
          <a:srgbClr val="000000"/>
        </a:accent4>
        <a:accent5>
          <a:srgbClr val="FFFFA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
      <a:clrScheme name="Standarddesign 9">
        <a:dk1>
          <a:srgbClr val="000000"/>
        </a:dk1>
        <a:lt1>
          <a:srgbClr val="CCFF66"/>
        </a:lt1>
        <a:dk2>
          <a:srgbClr val="000000"/>
        </a:dk2>
        <a:lt2>
          <a:srgbClr val="808080"/>
        </a:lt2>
        <a:accent1>
          <a:srgbClr val="FFFF00"/>
        </a:accent1>
        <a:accent2>
          <a:srgbClr val="3333CC"/>
        </a:accent2>
        <a:accent3>
          <a:srgbClr val="E2FFB8"/>
        </a:accent3>
        <a:accent4>
          <a:srgbClr val="000000"/>
        </a:accent4>
        <a:accent5>
          <a:srgbClr val="FFFFA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2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2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2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2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Standarddesign">
  <a:themeElements>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2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2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30781</Words>
  <Application>Microsoft Office PowerPoint</Application>
  <PresentationFormat>Bildschirmpräsentation (4:3)</PresentationFormat>
  <Paragraphs>5456</Paragraphs>
  <Slides>462</Slides>
  <Notes>168</Notes>
  <HiddenSlides>0</HiddenSlides>
  <MMClips>0</MMClips>
  <ScaleCrop>false</ScaleCrop>
  <HeadingPairs>
    <vt:vector size="6" baseType="variant">
      <vt:variant>
        <vt:lpstr>Verwendete Schriftarten</vt:lpstr>
      </vt:variant>
      <vt:variant>
        <vt:i4>16</vt:i4>
      </vt:variant>
      <vt:variant>
        <vt:lpstr>Design</vt:lpstr>
      </vt:variant>
      <vt:variant>
        <vt:i4>4</vt:i4>
      </vt:variant>
      <vt:variant>
        <vt:lpstr>Folientitel</vt:lpstr>
      </vt:variant>
      <vt:variant>
        <vt:i4>462</vt:i4>
      </vt:variant>
    </vt:vector>
  </HeadingPairs>
  <TitlesOfParts>
    <vt:vector size="482" baseType="lpstr">
      <vt:lpstr>Arial Unicode MS</vt:lpstr>
      <vt:lpstr>SimHei</vt:lpstr>
      <vt:lpstr>SimSun</vt:lpstr>
      <vt:lpstr>Arial</vt:lpstr>
      <vt:lpstr>Book Antiqua</vt:lpstr>
      <vt:lpstr>Bookman Old Style</vt:lpstr>
      <vt:lpstr>Calibri</vt:lpstr>
      <vt:lpstr>Cambria</vt:lpstr>
      <vt:lpstr>Cambria Math</vt:lpstr>
      <vt:lpstr>Candara</vt:lpstr>
      <vt:lpstr>Century Gothic</vt:lpstr>
      <vt:lpstr>Courier New</vt:lpstr>
      <vt:lpstr>Lucida Sans Unicode</vt:lpstr>
      <vt:lpstr>Times New Roman</vt:lpstr>
      <vt:lpstr>Wingdings</vt:lpstr>
      <vt:lpstr>Wingdings 3</vt:lpstr>
      <vt:lpstr>Standarddesign</vt:lpstr>
      <vt:lpstr>1_Standarddesign</vt:lpstr>
      <vt:lpstr>2_Standarddesign</vt:lpstr>
      <vt:lpstr>3_Standarddesign</vt:lpstr>
      <vt:lpstr>Basiskurs</vt:lpstr>
      <vt:lpstr>Inhalt</vt:lpstr>
      <vt:lpstr>Erfahrung eines Lehrers</vt:lpstr>
      <vt:lpstr>Ein paar Zahlen 2019 / 2023</vt:lpstr>
      <vt:lpstr>Wichtige Adressen im Web</vt:lpstr>
      <vt:lpstr>Erfahrungsberichte</vt:lpstr>
      <vt:lpstr>Criteria for a Good Language</vt:lpstr>
      <vt:lpstr>Adas Eigenschaften</vt:lpstr>
      <vt:lpstr>Design</vt:lpstr>
      <vt:lpstr>Industriedesign Dieter Rams (70er Jahre)</vt:lpstr>
      <vt:lpstr>Zitate</vt:lpstr>
      <vt:lpstr>Effizienz</vt:lpstr>
      <vt:lpstr>Einige Worte zur Effizienz</vt:lpstr>
      <vt:lpstr>Effizienz: Kriterien</vt:lpstr>
      <vt:lpstr>Effizienz: Folgerung</vt:lpstr>
      <vt:lpstr>Adas Eigenschaften (Fortsetzung)</vt:lpstr>
      <vt:lpstr>Ada vs. C</vt:lpstr>
      <vt:lpstr>Erlauben vs. Verbieten</vt:lpstr>
      <vt:lpstr>Wenn man als einziges Werkzeug nur einen Hammer hat, sieht alles wie ein Daumen aus.</vt:lpstr>
      <vt:lpstr>Adas Produktivität</vt:lpstr>
      <vt:lpstr>Fehlerklassifizierung</vt:lpstr>
      <vt:lpstr>Erroneousness</vt:lpstr>
      <vt:lpstr>Kommentare</vt:lpstr>
      <vt:lpstr>Syntax</vt:lpstr>
      <vt:lpstr>Achtung: Compiler-Eigenheiten</vt:lpstr>
      <vt:lpstr>Inhalt</vt:lpstr>
      <vt:lpstr>Typen &amp; Typen</vt:lpstr>
      <vt:lpstr>Was ist ein Typ?</vt:lpstr>
      <vt:lpstr>Ganze Zahlen</vt:lpstr>
      <vt:lpstr>Ganze Zahlen  (ohne strenge Typbindung)</vt:lpstr>
      <vt:lpstr>Ganze Zahlen (mit strenger Typbindung)</vt:lpstr>
      <vt:lpstr>Strenge Typbindung</vt:lpstr>
      <vt:lpstr>Typumwandlung</vt:lpstr>
      <vt:lpstr>Design und Typen</vt:lpstr>
      <vt:lpstr>Runden: Ada 83 vs. Ada 95</vt:lpstr>
      <vt:lpstr>Syntax Numerischer Typen</vt:lpstr>
      <vt:lpstr>Syntax der Zahlliterale (in jeder Basis von 2 bis 16)</vt:lpstr>
      <vt:lpstr>Operatoren ganzer Zahlen</vt:lpstr>
      <vt:lpstr>Zielnamenssymbol (Ada 2022)</vt:lpstr>
      <vt:lpstr>Einfachste Form eines Hauptprogramms</vt:lpstr>
      <vt:lpstr>Aufgabe</vt:lpstr>
      <vt:lpstr>Warum T'Base?</vt:lpstr>
      <vt:lpstr>Ganzzahl-Arithmetik vs. Modulare Arithmetik</vt:lpstr>
      <vt:lpstr>Bitweise Modulare Arithmetik</vt:lpstr>
      <vt:lpstr>Benannte Zahlen</vt:lpstr>
      <vt:lpstr>Boolesche Typen</vt:lpstr>
      <vt:lpstr>Boolesche Vererbungslehre</vt:lpstr>
      <vt:lpstr>Boolesche Magie</vt:lpstr>
      <vt:lpstr>Selbstdefinierte Typen und Untertypen</vt:lpstr>
      <vt:lpstr>Untertypen</vt:lpstr>
      <vt:lpstr>Objektdeklaration</vt:lpstr>
      <vt:lpstr>Initialisierung</vt:lpstr>
      <vt:lpstr>Bereiche</vt:lpstr>
      <vt:lpstr>Implementierungsabhängigkeit</vt:lpstr>
      <vt:lpstr>Überlaufprüfung</vt:lpstr>
      <vt:lpstr>Inhalt</vt:lpstr>
      <vt:lpstr>Reihungen (array)</vt:lpstr>
      <vt:lpstr>Uneingeschränkte und eingeschränkte Reihungen</vt:lpstr>
      <vt:lpstr>Reihungsobjekte</vt:lpstr>
      <vt:lpstr>Anonyme Typen und Untertypen</vt:lpstr>
      <vt:lpstr>Scheiben</vt:lpstr>
      <vt:lpstr>Aufgabe</vt:lpstr>
      <vt:lpstr>Reihungsaggregate</vt:lpstr>
      <vt:lpstr>Reihungsaggregate (Fortsetzung)</vt:lpstr>
      <vt:lpstr>Reihungsaggregate und Scheiben (Slices)</vt:lpstr>
      <vt:lpstr>Gleitende Grenzen in Reihungsaggregaten</vt:lpstr>
      <vt:lpstr>Mehrdimensional Reihungen</vt:lpstr>
      <vt:lpstr>Aufgabe: Namentliche Notation</vt:lpstr>
      <vt:lpstr>Verwendung von Reihungen</vt:lpstr>
      <vt:lpstr>Abschreckendes Beispiel</vt:lpstr>
      <vt:lpstr>Aufbau zusammengesetzter Typen</vt:lpstr>
      <vt:lpstr>Verbundaggregate</vt:lpstr>
      <vt:lpstr>Aggregate mit nur einer Komponente</vt:lpstr>
      <vt:lpstr>Inhalt</vt:lpstr>
      <vt:lpstr>Reihenfolge der Auswertung</vt:lpstr>
      <vt:lpstr>Boolesche Ausdrücke</vt:lpstr>
      <vt:lpstr> Ada 2012</vt:lpstr>
      <vt:lpstr>Inhalt</vt:lpstr>
      <vt:lpstr>If-Anweisung</vt:lpstr>
      <vt:lpstr>Mitgliedschaft</vt:lpstr>
      <vt:lpstr>Case-Anweisung</vt:lpstr>
      <vt:lpstr>Case-Anweisung (Fortsetzung)</vt:lpstr>
      <vt:lpstr>Syntax Block-Anweisung</vt:lpstr>
      <vt:lpstr>Syntax von Schleifen</vt:lpstr>
      <vt:lpstr>Achtung vor leeren Schleifen</vt:lpstr>
      <vt:lpstr>Schleife über die Messungen</vt:lpstr>
      <vt:lpstr>Schleife über mehrdimensionale Reihungen</vt:lpstr>
      <vt:lpstr>Aufgabe</vt:lpstr>
      <vt:lpstr>PowerPoint-Präsentation</vt:lpstr>
      <vt:lpstr>Diskussion des Goto</vt:lpstr>
      <vt:lpstr>Endlicher Zustandsautomat Goto gegen „strukturiert“</vt:lpstr>
      <vt:lpstr>PowerPoint-Präsentation</vt:lpstr>
      <vt:lpstr>Welcher Wochentag?</vt:lpstr>
      <vt:lpstr>Inhalt</vt:lpstr>
      <vt:lpstr>Zwei Arten von Unterprogrammen</vt:lpstr>
      <vt:lpstr>Trennung von Spezifikation und Implementierung</vt:lpstr>
      <vt:lpstr>Unterprogramm-Rumpf</vt:lpstr>
      <vt:lpstr>Syntax Unterprogramm Prozedur-Rumpf</vt:lpstr>
      <vt:lpstr>Syntax Unterprogramm Funktions-Rumpf</vt:lpstr>
      <vt:lpstr>Parametermodi</vt:lpstr>
      <vt:lpstr>Übergabemethode</vt:lpstr>
      <vt:lpstr>Hintergrund</vt:lpstr>
      <vt:lpstr>Unterprogramm-Aufruf</vt:lpstr>
      <vt:lpstr>Namentliche Parameterzuordnung</vt:lpstr>
      <vt:lpstr>Überladung</vt:lpstr>
      <vt:lpstr>Namenswahl – Stil</vt:lpstr>
      <vt:lpstr>Namenswahl (Fortsetzung)</vt:lpstr>
      <vt:lpstr>Frühe Rückkehr aus Prozedur</vt:lpstr>
      <vt:lpstr>Frühe Rückkehr aus Funktion</vt:lpstr>
      <vt:lpstr>Rekursion</vt:lpstr>
      <vt:lpstr>Ackermann-Funktion mit Rekursionstiefe</vt:lpstr>
      <vt:lpstr>Typ-Umwandlung und out-Parameter</vt:lpstr>
      <vt:lpstr>Out-Parameter in Ada 83</vt:lpstr>
      <vt:lpstr>Archiv – Paketrumpf</vt:lpstr>
      <vt:lpstr>Archiv – Tresor räumen</vt:lpstr>
      <vt:lpstr>Blöcke und Sichtbarkeit</vt:lpstr>
      <vt:lpstr>Vereinbarungsstil</vt:lpstr>
      <vt:lpstr>Aufgabe zur Verwendung von Attributen</vt:lpstr>
      <vt:lpstr>Attribute</vt:lpstr>
      <vt:lpstr>Inhalt</vt:lpstr>
      <vt:lpstr>Time flies like an arrow. Fruit flies like a banana.</vt:lpstr>
      <vt:lpstr>Aufzählungen</vt:lpstr>
      <vt:lpstr>Überladen</vt:lpstr>
      <vt:lpstr>Operationen</vt:lpstr>
      <vt:lpstr>Character und Strings</vt:lpstr>
      <vt:lpstr>Literale</vt:lpstr>
      <vt:lpstr>Umbenennung von Literalen</vt:lpstr>
      <vt:lpstr>Character-Typ</vt:lpstr>
      <vt:lpstr>Strings</vt:lpstr>
      <vt:lpstr>Steuerzeichen</vt:lpstr>
      <vt:lpstr>Steuerzeichen in Strings</vt:lpstr>
      <vt:lpstr>Strings variabler Länge</vt:lpstr>
      <vt:lpstr>Strings (Reihungen): Nomineller und aktueller Typ</vt:lpstr>
      <vt:lpstr>Base-Attribut</vt:lpstr>
      <vt:lpstr>Inhalt</vt:lpstr>
      <vt:lpstr>Kontraktmodell</vt:lpstr>
      <vt:lpstr>PowerPoint-Präsentation</vt:lpstr>
      <vt:lpstr>Syntax Paket-Spezifikation</vt:lpstr>
      <vt:lpstr>Unvollständige Konstante</vt:lpstr>
      <vt:lpstr>Kommentare (Spezifikation)</vt:lpstr>
      <vt:lpstr>PowerPoint-Präsentation</vt:lpstr>
      <vt:lpstr>Getrennte Spezifikationen: Vorteile</vt:lpstr>
      <vt:lpstr>Syntax Paket-Rumpf</vt:lpstr>
      <vt:lpstr>Kommentare (Rumpf)</vt:lpstr>
      <vt:lpstr>Widersprüchliches Verhalten</vt:lpstr>
      <vt:lpstr>Beispiel €</vt:lpstr>
      <vt:lpstr>Aufgabe €</vt:lpstr>
      <vt:lpstr>Haupt(unter)programm</vt:lpstr>
      <vt:lpstr>Kontext-Klauseln</vt:lpstr>
      <vt:lpstr>Use-Klauseln</vt:lpstr>
      <vt:lpstr>Beispiel für Use-Klausel-Verbot</vt:lpstr>
      <vt:lpstr>Beispiel für Use-Klauseln</vt:lpstr>
      <vt:lpstr>Use-Klauseln und Sichtbarkeit</vt:lpstr>
      <vt:lpstr>Operator-Verlust durch gestaffelten Import</vt:lpstr>
      <vt:lpstr>Operator-Verlust aufheben</vt:lpstr>
      <vt:lpstr> Paketdesign unter Berück-sichtigung von Use-Klauseln</vt:lpstr>
      <vt:lpstr>Überladungsauflösung 1</vt:lpstr>
      <vt:lpstr>Überladungsauflösung 2</vt:lpstr>
      <vt:lpstr>Untereinheiten</vt:lpstr>
      <vt:lpstr>Bibliotheken</vt:lpstr>
      <vt:lpstr>Bibliotheken und Untereinheiten</vt:lpstr>
      <vt:lpstr>Privater Teil</vt:lpstr>
      <vt:lpstr>Private Typen</vt:lpstr>
      <vt:lpstr>Beispiel</vt:lpstr>
      <vt:lpstr>Beispiel (Fortsetzung)</vt:lpstr>
      <vt:lpstr>Typ mit privatem und sichtbarem Teil</vt:lpstr>
      <vt:lpstr>Wofür sind private Typen gut?</vt:lpstr>
      <vt:lpstr>Hierarchische Pakete (Ada 95)</vt:lpstr>
      <vt:lpstr>Beispiel</vt:lpstr>
      <vt:lpstr>Privater Import</vt:lpstr>
      <vt:lpstr>Sichtbarkeit zwischen Vater und Kind 1</vt:lpstr>
      <vt:lpstr>Sichtbarkeit zwischen Vater und Kind 2</vt:lpstr>
      <vt:lpstr>Unterprogramme als Kinder</vt:lpstr>
      <vt:lpstr>Kinder und Untereinheiten</vt:lpstr>
      <vt:lpstr>Sichtbarkeit im Rumpf</vt:lpstr>
      <vt:lpstr>Kontextklauseln</vt:lpstr>
      <vt:lpstr>Private Kontextklauseln Ada 2005</vt:lpstr>
      <vt:lpstr>Öffentlicher und privater Import</vt:lpstr>
      <vt:lpstr>Private Kinder</vt:lpstr>
      <vt:lpstr>Subsystem mit privaten und öffentlichen Kindern</vt:lpstr>
      <vt:lpstr>Wer sieht wen?</vt:lpstr>
      <vt:lpstr>Zusammenfassung der Sichtbarkeitsregeln 1</vt:lpstr>
      <vt:lpstr>Zusammenfassung der Sichtbarkeitsregeln 2</vt:lpstr>
      <vt:lpstr>Zusammenfassung der Sichtbarkeitsregeln 3</vt:lpstr>
      <vt:lpstr>Sichtbar Werden verdeckter Charakteristika 1</vt:lpstr>
      <vt:lpstr>Sichtbar Werden verdeckter Charakteristika 2</vt:lpstr>
      <vt:lpstr>Große Subsysteme</vt:lpstr>
      <vt:lpstr>Schnittstelle zum Subsystem</vt:lpstr>
      <vt:lpstr>Inhalt</vt:lpstr>
      <vt:lpstr>Ein-/Ausgabe von Text Ada.Text_IO (Auszug)</vt:lpstr>
      <vt:lpstr>Ein-/Ausgabe von ganzen Zahlen</vt:lpstr>
      <vt:lpstr>Aufgabe: wiederholt Stückeln</vt:lpstr>
      <vt:lpstr>Ein-/Ausgabe von Gleitpunktzahlen</vt:lpstr>
      <vt:lpstr>Ein-/Ausgabe skalarer Typen</vt:lpstr>
      <vt:lpstr>Unformatierte Ein-/Ausgabe skalarer Typen</vt:lpstr>
      <vt:lpstr>Inhalt</vt:lpstr>
      <vt:lpstr>Vererbung</vt:lpstr>
      <vt:lpstr>Beispiel Vererbung Ada 83</vt:lpstr>
      <vt:lpstr>Probleme bei Vererbung</vt:lpstr>
      <vt:lpstr>Ada 2005: Problemlösung</vt:lpstr>
      <vt:lpstr>Javas @Override</vt:lpstr>
      <vt:lpstr>Aufgabe: Physikalische Einheiten</vt:lpstr>
      <vt:lpstr>Ein Paket für eine Dimension</vt:lpstr>
      <vt:lpstr>Vererbung verwendbar für physikalische Einheiten?</vt:lpstr>
      <vt:lpstr>Objektorientierter Blick</vt:lpstr>
      <vt:lpstr>Rationale Zahlen</vt:lpstr>
      <vt:lpstr>Kann Ihr Design das?</vt:lpstr>
      <vt:lpstr>Aller Anfang ist leicht</vt:lpstr>
      <vt:lpstr>Schwierigkeiten 1</vt:lpstr>
      <vt:lpstr>Was ist das Problem?</vt:lpstr>
      <vt:lpstr>Schwierigkeiten 2</vt:lpstr>
      <vt:lpstr>Lösung</vt:lpstr>
      <vt:lpstr>Inhalt</vt:lpstr>
      <vt:lpstr>Aufgabe Stack</vt:lpstr>
      <vt:lpstr>Schablonen</vt:lpstr>
      <vt:lpstr>Generischer Stapel</vt:lpstr>
      <vt:lpstr>Aufgabe generischer Stapel</vt:lpstr>
      <vt:lpstr>Stapel variabler Größe</vt:lpstr>
      <vt:lpstr>Private Typen (Wiederholung der Folie 163)</vt:lpstr>
      <vt:lpstr>Privat von zwei Seiten</vt:lpstr>
      <vt:lpstr>Private Typen (Fortsetzung)</vt:lpstr>
      <vt:lpstr>Initialisieren in Ada 83, 95, 2005, 2012, 2022</vt:lpstr>
      <vt:lpstr>Aggregate mit &lt;&gt;</vt:lpstr>
      <vt:lpstr>Voreinstellungswerte mit Aspekten</vt:lpstr>
      <vt:lpstr>Iteriertes Reihungsaggregat</vt:lpstr>
      <vt:lpstr>Limitierte Typen</vt:lpstr>
      <vt:lpstr>Initialisierung Erzwingen 1</vt:lpstr>
      <vt:lpstr>Initialisierung Erzwingen 2</vt:lpstr>
      <vt:lpstr>Limitierte Typen (Fortsetzung)</vt:lpstr>
      <vt:lpstr>Stapel variabler Größe (Wiederholung der Folie 218)</vt:lpstr>
      <vt:lpstr>Unveränderliche Diskriminante</vt:lpstr>
      <vt:lpstr>Privater Teil der Spezifikation</vt:lpstr>
      <vt:lpstr>Aufgabe diskriminierter Stapel</vt:lpstr>
      <vt:lpstr>Diskriminanten</vt:lpstr>
      <vt:lpstr>Diskriminanten: Verwendung</vt:lpstr>
      <vt:lpstr>Veränderbare Diskriminanten</vt:lpstr>
      <vt:lpstr>Eingeschränkte und uneingeschränkte Objekte 1</vt:lpstr>
      <vt:lpstr>Eingeschränkte und uneingeschränkte Objekte 2</vt:lpstr>
      <vt:lpstr>Typ-Parameter von Schablonen</vt:lpstr>
      <vt:lpstr>Voreinstellung für formale Typen</vt:lpstr>
      <vt:lpstr>In Schablonen verfügbare Operationen</vt:lpstr>
      <vt:lpstr>Eingeschränkte vs. Uneingeschränkte und Definite vs. Indefinite Typen</vt:lpstr>
      <vt:lpstr>Weitere Arten von generischen Parametern</vt:lpstr>
      <vt:lpstr>Generische Objekt-Parameter</vt:lpstr>
      <vt:lpstr>Generische Unterprogramm-Parameter </vt:lpstr>
      <vt:lpstr>Voreingestellte Unterprogramm-parameter (Beispiel)</vt:lpstr>
      <vt:lpstr>Generische Paketparameter</vt:lpstr>
      <vt:lpstr>Aufgabe Mengenpaket</vt:lpstr>
      <vt:lpstr>Hierarchische Schablonen (Ada 95)</vt:lpstr>
      <vt:lpstr>Private generische Kinder</vt:lpstr>
      <vt:lpstr>Problem</vt:lpstr>
      <vt:lpstr>Inhalt</vt:lpstr>
      <vt:lpstr>Errors like straw upon the surface flow Who would search for pearls must dive below   John Dryden (1631-1700)</vt:lpstr>
      <vt:lpstr>Wofür dienen Ausnahmen?</vt:lpstr>
      <vt:lpstr>Traditionelle Ausnahmemethode: Return Codes</vt:lpstr>
      <vt:lpstr>Adas Ausnahmen</vt:lpstr>
      <vt:lpstr>Ausnahmen abfangen und weiterreichen</vt:lpstr>
      <vt:lpstr>Ausnahmen abfangen (Fortsetzung)</vt:lpstr>
      <vt:lpstr>Aufgabe: Fehlerhafte Eingabe abfangen</vt:lpstr>
      <vt:lpstr>Fehlerhafte Eingabe abfangen: 1. Versuch</vt:lpstr>
      <vt:lpstr>Fehlerhafte Eingabe abfangen: Grund der unendlichen Schleife</vt:lpstr>
      <vt:lpstr>Fehlerhafte Eingabe abfangen: Lösung </vt:lpstr>
      <vt:lpstr>Parameter und globale Variablen bei Ausnahmen</vt:lpstr>
      <vt:lpstr>Inhalt</vt:lpstr>
      <vt:lpstr>Übersetzungsreihenfolge</vt:lpstr>
      <vt:lpstr>Zyklen über Rümpfe sind erlaubt</vt:lpstr>
      <vt:lpstr>Ausarbeitung (Elaboration)</vt:lpstr>
      <vt:lpstr>Elaborationsprüfung</vt:lpstr>
      <vt:lpstr>Pragmas zur Elaborationskontrolle</vt:lpstr>
      <vt:lpstr>Inhalt</vt:lpstr>
      <vt:lpstr>Zugriffstypen (Zeiger, Pointer) und Ada.Containers</vt:lpstr>
      <vt:lpstr>Ada.Container</vt:lpstr>
      <vt:lpstr>Adas Zugriffstypen</vt:lpstr>
      <vt:lpstr>Arten von Zugriffstypen</vt:lpstr>
      <vt:lpstr>Beispiele von generellen Zeigern</vt:lpstr>
      <vt:lpstr>Attribut Access</vt:lpstr>
      <vt:lpstr>Speicherzuweisung und Dereferenzierung</vt:lpstr>
      <vt:lpstr>Speicherplatzverlust</vt:lpstr>
      <vt:lpstr>Lebenszeit dynamisch angelegter Objekte</vt:lpstr>
      <vt:lpstr>Speicherfreigabe</vt:lpstr>
      <vt:lpstr>Speicherfreigabe (Fortsetzung)</vt:lpstr>
      <vt:lpstr>Pool-spezifische und generelle Zeiger</vt:lpstr>
      <vt:lpstr>Attribut Storage_Size</vt:lpstr>
      <vt:lpstr>Lebenszeit von Zeigern und ihren Referenzen</vt:lpstr>
      <vt:lpstr>Lebensdauertest</vt:lpstr>
      <vt:lpstr>Zugriffstest</vt:lpstr>
      <vt:lpstr>Hängende Zeiger</vt:lpstr>
      <vt:lpstr>Zeiger und Adressen</vt:lpstr>
      <vt:lpstr>Dicke Zeiger</vt:lpstr>
      <vt:lpstr>ADT – Beispiel Baum</vt:lpstr>
      <vt:lpstr>Baum-Rumpf</vt:lpstr>
      <vt:lpstr>Ausgeben rekursiv</vt:lpstr>
      <vt:lpstr>Aufgabe: Einfügen rekursiv</vt:lpstr>
      <vt:lpstr>Hauptprogramm Baum einlesen, geordnet ausgeben</vt:lpstr>
      <vt:lpstr>Ausgeben mit Aufräumen</vt:lpstr>
      <vt:lpstr>Zeiger auf Unterprogramme</vt:lpstr>
      <vt:lpstr>Storage Pools (Ada 95) Problemstellung</vt:lpstr>
      <vt:lpstr>Storage Pools Beispiel</vt:lpstr>
      <vt:lpstr>Selbstreferenzierung</vt:lpstr>
      <vt:lpstr>Inhalt</vt:lpstr>
      <vt:lpstr>Repräsentationsklauseln</vt:lpstr>
      <vt:lpstr>Little vs. Big Endian</vt:lpstr>
      <vt:lpstr>Überblick</vt:lpstr>
      <vt:lpstr>Syntax für Verbunde</vt:lpstr>
      <vt:lpstr>Byte Vertauschen durch Typumwandlung (seit Ada 83)</vt:lpstr>
      <vt:lpstr>Byte Vertauschen (Fortsetzung)</vt:lpstr>
      <vt:lpstr>Byte-Vertauschen Schritt für Schritt</vt:lpstr>
      <vt:lpstr>Zählen BE vs. LE</vt:lpstr>
      <vt:lpstr>Allgemeinere Verbunde an Hand eines Beispiels</vt:lpstr>
      <vt:lpstr>So schaut es aus</vt:lpstr>
      <vt:lpstr>Auf dem Weg zur Endian-Unabhängigkeit</vt:lpstr>
      <vt:lpstr>Attribut 'Bit_Order</vt:lpstr>
      <vt:lpstr>Beispiel Ada 95 LE-Architektur</vt:lpstr>
      <vt:lpstr>Endian-Unabhängigkeit Ada 95</vt:lpstr>
      <vt:lpstr>Ada 2005: Maschinenskalar</vt:lpstr>
      <vt:lpstr>Bit_Order grenzüberschreitend Ada 2005</vt:lpstr>
      <vt:lpstr>Gesamter Verbund auf LE-Architektur</vt:lpstr>
      <vt:lpstr>Gesamter Verbund auf LE-Architektur (Fortsetzung)</vt:lpstr>
      <vt:lpstr>Vergleich BE-Original mit LE-Ziel</vt:lpstr>
      <vt:lpstr>Transfer von BE nach LE</vt:lpstr>
      <vt:lpstr>Reihungskomponenten</vt:lpstr>
      <vt:lpstr>Pragma Pack vs. Attribut 'Component_Size</vt:lpstr>
      <vt:lpstr>Packen und Entpacken</vt:lpstr>
      <vt:lpstr>Aufzählungstypen</vt:lpstr>
      <vt:lpstr>Interne Darstellung</vt:lpstr>
      <vt:lpstr>Ada 2022</vt:lpstr>
      <vt:lpstr>Volle Abdeckung</vt:lpstr>
      <vt:lpstr>Ausdrücke im Aggregat</vt:lpstr>
      <vt:lpstr>Achtung Löcher!</vt:lpstr>
      <vt:lpstr>Boolesche Typen</vt:lpstr>
      <vt:lpstr>Inhalt</vt:lpstr>
      <vt:lpstr>Kontrakte</vt:lpstr>
      <vt:lpstr>Arten der Kontrakte Überblick</vt:lpstr>
      <vt:lpstr>Prä- und Postkonditionen</vt:lpstr>
      <vt:lpstr>Beispiel Stapel: Ausnahmen</vt:lpstr>
      <vt:lpstr>Beispiel Stapel: Prä- und Postkonditionen</vt:lpstr>
      <vt:lpstr>Ausdrucksfunktion</vt:lpstr>
      <vt:lpstr>Ausdrucksfunktion Beispiele</vt:lpstr>
      <vt:lpstr>Ausnahme vs. Präkondition</vt:lpstr>
      <vt:lpstr>Einschränkung kontra Prädikat</vt:lpstr>
      <vt:lpstr>Beispiel: Modellieren eines Passworts</vt:lpstr>
      <vt:lpstr>SPARK</vt:lpstr>
      <vt:lpstr>SPARK 2014</vt:lpstr>
      <vt:lpstr>SPARK Referenzmanual</vt:lpstr>
      <vt:lpstr>Inhalt</vt:lpstr>
      <vt:lpstr>Normative Annexe im RM (ab Ada 95)</vt:lpstr>
      <vt:lpstr>Annex A Predefined Language Environment</vt:lpstr>
      <vt:lpstr>Zum Abschluss</vt:lpstr>
      <vt:lpstr>Implementierungsdefiniert vs. Unspezifiziert</vt:lpstr>
      <vt:lpstr>Umbenennen</vt:lpstr>
      <vt:lpstr>Objekte Umbenennen</vt:lpstr>
      <vt:lpstr>Funktionsergebnisse Umbenennen</vt:lpstr>
      <vt:lpstr>Umbenennung vs. Konstante</vt:lpstr>
      <vt:lpstr>Umbenennen in Ada 2022</vt:lpstr>
      <vt:lpstr>Verbundkomponenten Umbenennen</vt:lpstr>
      <vt:lpstr>Unterprogramme Umbenennen</vt:lpstr>
      <vt:lpstr>Aufzählungsliterale Umbenennen</vt:lpstr>
      <vt:lpstr>Pakete Umbenennen</vt:lpstr>
      <vt:lpstr>Ausnahmen Umbenennen</vt:lpstr>
      <vt:lpstr>Programmierschnittstelle (API) Ada 83 vs. Ada 95</vt:lpstr>
      <vt:lpstr>Anwendungsbeispiel Flugsimulator</vt:lpstr>
      <vt:lpstr>Numerische Typen am Beispiel von Integer</vt:lpstr>
      <vt:lpstr>Numerische Typen Statische Ausdrücke</vt:lpstr>
      <vt:lpstr>Numerische Typen Pos-Attribut</vt:lpstr>
      <vt:lpstr>Numerische Typen Verhalten zur Laufzeit</vt:lpstr>
      <vt:lpstr>Unbegrenzte Zahlen (Big Numbers), Ada 2022</vt:lpstr>
      <vt:lpstr>Image für große Zahlen</vt:lpstr>
      <vt:lpstr>Überraschung mit erweiterter Genauigkeit</vt:lpstr>
      <vt:lpstr>Überraschung</vt:lpstr>
      <vt:lpstr>Expandierter Kode</vt:lpstr>
      <vt:lpstr>Erklärung (aus AI12-0118-1)</vt:lpstr>
      <vt:lpstr>Fallen bei Unchecked_Conversion</vt:lpstr>
      <vt:lpstr>Unchecked_Conversion und das Size-Attribut</vt:lpstr>
      <vt:lpstr>Unchecked_Conversion und ungültige Bitmuster</vt:lpstr>
      <vt:lpstr>Unchecked Conversion und das Valid-Attribut (Ada 95)</vt:lpstr>
      <vt:lpstr>Abstrakte Operationen und ihr Wiederauftauchen</vt:lpstr>
      <vt:lpstr>Boolesche Algebra</vt:lpstr>
      <vt:lpstr>Sind Konstanten konstant?</vt:lpstr>
      <vt:lpstr>Kontrollierte Typen</vt:lpstr>
      <vt:lpstr>Zweifel</vt:lpstr>
      <vt:lpstr>Simon Tucker Taft über Dateiparameter</vt:lpstr>
      <vt:lpstr>Was bedeutet das Schlüsselwort constant?</vt:lpstr>
      <vt:lpstr>Beispiel Zeiger</vt:lpstr>
      <vt:lpstr>Beispiel Reflexiv</vt:lpstr>
      <vt:lpstr>Simon Tucker Taft über Variable Views</vt:lpstr>
      <vt:lpstr>Beispiel Controlled</vt:lpstr>
      <vt:lpstr>Beispiel Controlled Rumpf</vt:lpstr>
      <vt:lpstr>Beispiel Prozess</vt:lpstr>
      <vt:lpstr>Beispiel Prozess-Rumpf</vt:lpstr>
      <vt:lpstr>Beispiel Geschütztes Objekt</vt:lpstr>
      <vt:lpstr>So sind Konstanten</vt:lpstr>
      <vt:lpstr>Zusammenfassung</vt:lpstr>
      <vt:lpstr>Dokumentation = Kode ?</vt:lpstr>
      <vt:lpstr>Wahre Dokumentation</vt:lpstr>
      <vt:lpstr>Software-Lebenszyklus und LoC pro Personenjahr</vt:lpstr>
      <vt:lpstr>Selbsteinschätzung</vt:lpstr>
      <vt:lpstr>Platos Höhle</vt:lpstr>
      <vt:lpstr>Vorschläge weiterer Aufgaben</vt:lpstr>
      <vt:lpstr>Grafische Darstellung der Liste</vt:lpstr>
      <vt:lpstr>DNA-Kodierung</vt:lpstr>
      <vt:lpstr>Kaprekar-Zahlen</vt:lpstr>
      <vt:lpstr>Infix zu Postfix</vt:lpstr>
      <vt:lpstr>Algorithmus UPN</vt:lpstr>
      <vt:lpstr>Schablone für Reihungs_Text_IO</vt:lpstr>
      <vt:lpstr>Schwierigkeiten 1</vt:lpstr>
      <vt:lpstr>Schwierigkeiten 2</vt:lpstr>
      <vt:lpstr>Datenströme</vt:lpstr>
      <vt:lpstr>Beispiel eines Datenstroms</vt:lpstr>
      <vt:lpstr>Text_IO als Datenstrom</vt:lpstr>
      <vt:lpstr>Datenstrom-Attribute Überschreiben</vt:lpstr>
      <vt:lpstr>Attribut-Rümpfe</vt:lpstr>
      <vt:lpstr>Rätsel der Balkenwage</vt:lpstr>
      <vt:lpstr>Fahrkartenautomat</vt:lpstr>
      <vt:lpstr>GEB: Hofstadters Folge</vt:lpstr>
      <vt:lpstr>Lösungen</vt:lpstr>
      <vt:lpstr>Lösung von Folie 41</vt:lpstr>
      <vt:lpstr>Genauigkeit von Gleitpunkttypen</vt:lpstr>
      <vt:lpstr>Mögliche Lösung von Folie 62</vt:lpstr>
      <vt:lpstr>Reihungsaggregate und Scheiben (Slices) Folie 65</vt:lpstr>
      <vt:lpstr>Lösung: Namentliche Notation Folie 68</vt:lpstr>
      <vt:lpstr>Lösung von Folie 88</vt:lpstr>
      <vt:lpstr>Lösung Ada 2012, 2022</vt:lpstr>
      <vt:lpstr>Ackermann-Funktion von Folie 110</vt:lpstr>
      <vt:lpstr>Ackermann-Funktion mit Rekursionstiefe – Folie 111</vt:lpstr>
      <vt:lpstr>Lösung von Folie 118/119</vt:lpstr>
      <vt:lpstr>Lösung von Folie 192: Wiederholt Stückeln</vt:lpstr>
      <vt:lpstr>Physikalische Einheiten Folie 202</vt:lpstr>
      <vt:lpstr>Lösung Mengenpaket Folie 248</vt:lpstr>
      <vt:lpstr>Ausgeben mit Aufräumen Folie 295</vt:lpstr>
      <vt:lpstr>Lösung Interne Darstellung Folie 325</vt:lpstr>
      <vt:lpstr>Mehrbeiner</vt:lpstr>
      <vt:lpstr>Lösung Image Folie 367</vt:lpstr>
      <vt:lpstr>Lösung Controlled Rumpf Folie 387</vt:lpstr>
      <vt:lpstr>Controlled Rumpf Schritt für Schritt</vt:lpstr>
      <vt:lpstr>Problem Vererbung</vt:lpstr>
      <vt:lpstr>Korrektur</vt:lpstr>
      <vt:lpstr>Nachtrag</vt:lpstr>
      <vt:lpstr>Aggregate Ada 2022 </vt:lpstr>
      <vt:lpstr>Diskriminanten im Aggregat Beispiel</vt:lpstr>
      <vt:lpstr>Weitere Aggregate</vt:lpstr>
      <vt:lpstr>Container-Aggregate</vt:lpstr>
      <vt:lpstr>Container und Reihungen</vt:lpstr>
      <vt:lpstr>Replikation</vt:lpstr>
      <vt:lpstr>Erweiterte Return-Anweisung</vt:lpstr>
      <vt:lpstr>Geltungsbereich AARM 10.1.2(16.a/2 ff)</vt:lpstr>
      <vt:lpstr>Bösartige Angriffe</vt:lpstr>
      <vt:lpstr>Beispiel C</vt:lpstr>
      <vt:lpstr>ISO/IEC TR 24772 (2010) Guidance to Avoiding Vulnerabilities in Programming Languages through Language Selection and Use</vt:lpstr>
      <vt:lpstr>State of the Art</vt:lpstr>
      <vt:lpstr>Angriffe auf die Hardware</vt:lpstr>
      <vt:lpstr>Verschobene Darstellung</vt:lpstr>
      <vt:lpstr>Pfuscherei</vt:lpstr>
      <vt:lpstr>Sichtbarkeit generischer Typnamen</vt:lpstr>
      <vt:lpstr>DNA der Demokratie</vt:lpstr>
      <vt:lpstr>Kuriose Nebenwirkung der Abstraktheit</vt:lpstr>
      <vt:lpstr>Mersennesche Primzahlen</vt:lpstr>
      <vt:lpstr>Attribut 'Scalar_Storage_Order</vt:lpstr>
      <vt:lpstr>Coding-Standards und use-Klauseln</vt:lpstr>
      <vt:lpstr>Warzen</vt:lpstr>
      <vt:lpstr>Rätsel</vt:lpstr>
      <vt:lpstr>Ausblick</vt:lpstr>
      <vt:lpstr>Copyright © 2022, 2023, 2024 C.K.W.Grein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Uschi</dc:creator>
  <cp:lastModifiedBy>Christoph Grein</cp:lastModifiedBy>
  <cp:revision>3646</cp:revision>
  <cp:lastPrinted>1601-01-01T00:00:00Z</cp:lastPrinted>
  <dcterms:created xsi:type="dcterms:W3CDTF">1601-01-01T00:00:00Z</dcterms:created>
  <dcterms:modified xsi:type="dcterms:W3CDTF">2024-12-13T14:28:01Z</dcterms:modified>
</cp:coreProperties>
</file>